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4" r:id="rId6"/>
    <p:sldId id="266" r:id="rId7"/>
    <p:sldId id="263" r:id="rId8"/>
    <p:sldId id="257" r:id="rId9"/>
    <p:sldId id="258" r:id="rId10"/>
    <p:sldId id="259" r:id="rId11"/>
    <p:sldId id="265" r:id="rId12"/>
    <p:sldId id="268" r:id="rId13"/>
    <p:sldId id="269" r:id="rId14"/>
    <p:sldId id="260" r:id="rId15"/>
    <p:sldId id="261" r:id="rId16"/>
    <p:sldId id="270" r:id="rId17"/>
    <p:sldId id="271" r:id="rId18"/>
    <p:sldId id="272" r:id="rId19"/>
    <p:sldId id="275" r:id="rId20"/>
    <p:sldId id="276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CBE9"/>
    <a:srgbClr val="83A4D9"/>
    <a:srgbClr val="588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86C4-FA7B-44FB-8DBD-1ECF21196CBA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C7EB5-1933-4766-98DC-B051767089BC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1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AEB15-D585-E464-BA2C-6C4F11FD8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AFF3D6-344F-5FAA-5F8E-825FFA496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9D1790-1660-B711-B3E6-5D005067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D7989-4D41-8D9C-09C9-E60A1438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EC84B-9A26-C4D3-1809-EFE94146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902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0ACBA-11BA-6E58-FAF4-0B35C16EC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70D903-0D3B-F889-893A-56A461472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047CB4-0DC5-278F-FCBC-36F54E09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48AE62-A5D3-0199-84A7-86C902FE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D1F88A-3650-5EBF-FD70-39653B28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505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F9A48F-CC0C-4F48-E6A4-F61B40FA3E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855FDD-F3C3-50EE-9943-CD6F6CA8A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A7927-197A-02D6-7F1C-0F6E697B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1E22EC-44B3-3405-46AF-E0B14C21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AACB48-7AD8-DB16-EE76-404D4EC5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384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91F17-FAF2-AFC0-CDE8-3F062216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8938AA-9C3A-B8E2-C51D-F89B7D65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FACABB-2AA9-C1CA-8FEB-AB812FD78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8D577B-F2C2-2F74-043B-9DC85F85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21E2D-8E87-E73C-E78C-51B2E9212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92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9C31-1CB8-1DB9-F6B1-58537508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FFD18D-AE37-52EE-21F9-66BEFE16A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A09FB9-EE48-FD56-0EB4-0B6F4070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C755B9-1699-AE99-F8C8-CA4E1FBA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B5C897-15A1-1443-5759-DFDBE7EB5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63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CCA41-13C9-7822-59E8-7B5AA732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63375C-990B-08AF-A009-FC7CA06AE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3DFE0E-D691-5E48-3544-9A1407D22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6695F1-22A0-21C3-F305-74D35652B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E155AF-A474-E248-EB3B-9AEC4B390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9EE09C-CB20-6F91-C31A-486536BA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33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4852BD-B35F-1C12-D926-DDC2010A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E586E4-89EC-8A84-AD43-95FF0F92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396376-532B-B59C-EFB7-C61C93FFD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A869F-F2F3-B4C3-2C7C-E646642BF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48CB7C8-EE0A-6F06-04F6-490E7A9B4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8323725-FF9A-7E5A-4BAC-76AFEE022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2C79AB8-CEB6-488E-BE32-2BCEA8D2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327742-D15B-B237-B3FF-BCEBAA1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328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102BD-EE86-FB65-F4F9-683E6AB3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FDB75-9E2C-1B31-30F1-6BC57930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3FC291B-B80B-9D82-8BF7-C5FDAFC0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E7CB14-C43F-E655-4D08-D84E7962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372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4A6534-093A-ED53-6C37-1C6BA2F4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73795B-912D-E5A0-68BF-43991794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0C1E00-9F62-032D-7865-09B0BE71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530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6954C-E832-22BE-96F4-2DF496D3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26C4B6-247A-3FEF-DBFE-948DC2B86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F97F3E-E9C2-98E4-6F9C-3B0FDEBB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DBA225-7CF6-089F-0F4E-E0BA8F0B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2C6A90-67D1-2E00-41EC-1E52411BD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77F8B1-1BC1-DE47-E397-427F0C33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5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A76C0-4312-8C80-1C18-E5F68FE6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F5EEB8-D28B-AD50-AE80-ECA7CA666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AA13B6-21AC-DD1E-57B8-A34135A36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3DA4DD-DF4E-54F5-86B7-20A8E7704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865C7AB-7C73-2A09-4784-43D5CB1A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168C0-39B6-51C3-5FDC-9D239CC6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3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1898F6-9A08-65CD-A589-C7817FFF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9FC98-BDDC-EE83-AFDD-2F5EFBFC6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B9219-5615-65D2-C6E1-4F025CF94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75EC5-DE09-4487-B2BB-17523F748C06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E7D28E-712E-82C5-F973-C236C40D8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B53982-9D55-69F9-6504-EFC778771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4D3A7-E75C-440B-AB0E-54DF30507510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20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hyperlink" Target="https://arxiv.org/search/cond-mat?searchtype=author&amp;query=Li,+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rxiv.org/search/cond-mat?searchtype=author&amp;query=Jena,+A" TargetMode="External"/><Relationship Id="rId5" Type="http://schemas.openxmlformats.org/officeDocument/2006/relationships/image" Target="../media/image24.png"/><Relationship Id="rId4" Type="http://schemas.openxmlformats.org/officeDocument/2006/relationships/image" Target="../media/image2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460CEE1-6C2A-21EB-5755-1BCA1AF7DDE3}"/>
              </a:ext>
            </a:extLst>
          </p:cNvPr>
          <p:cNvSpPr/>
          <p:nvPr/>
        </p:nvSpPr>
        <p:spPr>
          <a:xfrm>
            <a:off x="3407991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C9310559-6221-FD63-1E4A-15D63704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C8FD663-3F29-F696-418C-4F1D2D009235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2A85A1A-7B19-87F7-4BE7-816767B029BB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37F56C-6E09-CE36-B3A9-0D90639CA2E0}"/>
              </a:ext>
            </a:extLst>
          </p:cNvPr>
          <p:cNvSpPr txBox="1"/>
          <p:nvPr/>
        </p:nvSpPr>
        <p:spPr>
          <a:xfrm>
            <a:off x="100889" y="1004621"/>
            <a:ext cx="3214340" cy="1431161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9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Cálculo de dispersión </a:t>
            </a:r>
            <a:r>
              <a:rPr lang="es-ES" sz="29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fonónica</a:t>
            </a:r>
            <a:endParaRPr lang="en-GB" sz="29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2B81299-BEBC-E74E-C566-0727FAAB0BCD}"/>
              </a:ext>
            </a:extLst>
          </p:cNvPr>
          <p:cNvSpPr txBox="1"/>
          <p:nvPr/>
        </p:nvSpPr>
        <p:spPr>
          <a:xfrm>
            <a:off x="98161" y="117590"/>
            <a:ext cx="3214340" cy="553998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Proyecto final: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1028" name="Picture 4" descr="SIESTA | MaX">
            <a:extLst>
              <a:ext uri="{FF2B5EF4-FFF2-40B4-BE49-F238E27FC236}">
                <a16:creationId xmlns:a16="http://schemas.microsoft.com/office/drawing/2014/main" id="{162D78E2-4E5E-75D4-FBDB-6F4920D93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508" y="1794120"/>
            <a:ext cx="3927873" cy="261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2888166-0032-EE91-EC48-BE3E287CB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953" y="2574193"/>
            <a:ext cx="4116323" cy="12447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6FA6898-B260-43D2-A40A-3BF7D93E306F}"/>
              </a:ext>
            </a:extLst>
          </p:cNvPr>
          <p:cNvSpPr txBox="1"/>
          <p:nvPr/>
        </p:nvSpPr>
        <p:spPr>
          <a:xfrm>
            <a:off x="6902800" y="2737334"/>
            <a:ext cx="107973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54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+</a:t>
            </a:r>
            <a:endParaRPr lang="en-GB" sz="54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A0EA7F3-4753-4C75-FB90-7E2DD980B685}"/>
              </a:ext>
            </a:extLst>
          </p:cNvPr>
          <p:cNvSpPr txBox="1"/>
          <p:nvPr/>
        </p:nvSpPr>
        <p:spPr>
          <a:xfrm>
            <a:off x="94100" y="2760414"/>
            <a:ext cx="3214340" cy="143116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9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Presenta:</a:t>
            </a:r>
          </a:p>
          <a:p>
            <a:r>
              <a:rPr lang="es-ES" sz="29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Gabriel Vitagliano</a:t>
            </a:r>
            <a:endParaRPr lang="en-GB" sz="29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29445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0C9B-8B0B-5325-A6CE-F4A335684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36F0E23D-D4E8-BFF8-AE86-D9A51DC58951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F52193A1-ACCC-3F6C-8681-BC559ACD5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E467060-E506-1BCB-9DCF-CF5964F9D4B0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17A394-2D2B-BDCB-F38B-7A259DF89BC5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4380A4B-1DDA-CD01-85D7-EB0F0A81598D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B753699-A4FC-5A51-D619-91D6EC750614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Cálculo y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plot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de la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Cv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sz="3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Gº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sz="3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 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983F1F8-FA1E-F164-C021-B9E7F0556A4C}"/>
              </a:ext>
            </a:extLst>
          </p:cNvPr>
          <p:cNvSpPr txBox="1"/>
          <p:nvPr/>
        </p:nvSpPr>
        <p:spPr>
          <a:xfrm>
            <a:off x="6096000" y="4643708"/>
            <a:ext cx="5677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8.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Archivo </a:t>
            </a:r>
            <a:r>
              <a:rPr lang="es-ES" sz="1800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mesh.conf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E130C7-8D7A-7108-7BA1-70145C0A76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759" b="39019"/>
          <a:stretch>
            <a:fillRect/>
          </a:stretch>
        </p:blipFill>
        <p:spPr>
          <a:xfrm>
            <a:off x="4755933" y="2132011"/>
            <a:ext cx="5572430" cy="1897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F6ADB6-3205-9CFD-F314-283FFCCAB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931" y="1002478"/>
            <a:ext cx="5572432" cy="75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1F69-8F6A-EF4D-6E76-D2AE405CA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38ADB427-595F-0AB9-23AF-24DFE4649A74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88166B2A-F231-09E5-DE78-5F60C8B6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F82847F-77A8-2608-0083-D3C5BDDA01E4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F9C852F-A437-414D-6333-F14293E07353}"/>
              </a:ext>
            </a:extLst>
          </p:cNvPr>
          <p:cNvSpPr/>
          <p:nvPr/>
        </p:nvSpPr>
        <p:spPr>
          <a:xfrm>
            <a:off x="0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11B925-4FC2-F18A-4D02-9CC47E9E2B5F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FA8079-1FD1-484D-4A6F-4F13589CBB26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la dispersión: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3EBF950-88C2-6755-E4C9-A9AB69BFAFBF}"/>
              </a:ext>
            </a:extLst>
          </p:cNvPr>
          <p:cNvSpPr txBox="1"/>
          <p:nvPr/>
        </p:nvSpPr>
        <p:spPr>
          <a:xfrm>
            <a:off x="5358110" y="5831113"/>
            <a:ext cx="5677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9.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la dispersión para las superceldas de a) 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2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2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1, 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b) 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 </a:t>
            </a:r>
            <a:r>
              <a:rPr kumimoji="0" lang="es-E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y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kumimoji="0" lang="es-ES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c)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5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5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6" name="Imagen 5" descr="Gráfico&#10;&#10;El contenido generado por IA puede ser incorrecto.">
            <a:extLst>
              <a:ext uri="{FF2B5EF4-FFF2-40B4-BE49-F238E27FC236}">
                <a16:creationId xmlns:a16="http://schemas.microsoft.com/office/drawing/2014/main" id="{E9F999B6-CB55-AD58-917B-F087CBCC2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" t="9337" r="8524" b="5419"/>
          <a:stretch>
            <a:fillRect/>
          </a:stretch>
        </p:blipFill>
        <p:spPr>
          <a:xfrm>
            <a:off x="4064316" y="393614"/>
            <a:ext cx="3367565" cy="2543696"/>
          </a:xfrm>
          <a:prstGeom prst="rect">
            <a:avLst/>
          </a:prstGeom>
        </p:spPr>
      </p:pic>
      <p:pic>
        <p:nvPicPr>
          <p:cNvPr id="11" name="Imagen 10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ADF086C1-D39A-010B-8A5C-79F6ED6A6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9309" r="7659" b="6043"/>
          <a:stretch>
            <a:fillRect/>
          </a:stretch>
        </p:blipFill>
        <p:spPr>
          <a:xfrm>
            <a:off x="7706809" y="393614"/>
            <a:ext cx="3496243" cy="2559974"/>
          </a:xfrm>
          <a:prstGeom prst="rect">
            <a:avLst/>
          </a:prstGeom>
        </p:spPr>
      </p:pic>
      <p:pic>
        <p:nvPicPr>
          <p:cNvPr id="16" name="Imagen 1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375EB98D-2C7E-01CA-EF5A-78C1A1FCCA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5" t="8495" r="6913" b="6471"/>
          <a:stretch>
            <a:fillRect/>
          </a:stretch>
        </p:blipFill>
        <p:spPr>
          <a:xfrm>
            <a:off x="5780897" y="3100065"/>
            <a:ext cx="3851824" cy="2771928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DBD1512-26E1-AB82-7CCC-0C570ED8EB0A}"/>
              </a:ext>
            </a:extLst>
          </p:cNvPr>
          <p:cNvSpPr txBox="1"/>
          <p:nvPr/>
        </p:nvSpPr>
        <p:spPr>
          <a:xfrm>
            <a:off x="3967488" y="366263"/>
            <a:ext cx="42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a)</a:t>
            </a:r>
            <a:endParaRPr lang="en-GB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21C353E-EDB8-44E9-222A-49F1DA53E727}"/>
              </a:ext>
            </a:extLst>
          </p:cNvPr>
          <p:cNvSpPr txBox="1"/>
          <p:nvPr/>
        </p:nvSpPr>
        <p:spPr>
          <a:xfrm>
            <a:off x="7609981" y="366263"/>
            <a:ext cx="42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b)</a:t>
            </a:r>
            <a:endParaRPr lang="en-GB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4E2E344-49E2-55E1-4B89-9938AFA8207D}"/>
              </a:ext>
            </a:extLst>
          </p:cNvPr>
          <p:cNvSpPr txBox="1"/>
          <p:nvPr/>
        </p:nvSpPr>
        <p:spPr>
          <a:xfrm>
            <a:off x="5748098" y="3095765"/>
            <a:ext cx="42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6222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BEC2-8CE1-A2BC-F7EE-D60AACF22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48F9E68-8D91-DF91-65C3-C3DFA1FAA074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A1B94EE7-C105-D16B-3A9D-F77D1BD37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83AE6AA-0032-2A12-9651-6C68EA1B631D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1567F04-CBCF-771D-9236-245C575C0E86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6B0199-E5A2-F1D4-3E1E-5D0CF8D2182D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8CC7700-F80E-4CAC-FB8C-9E7938E85B31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Otros resultados… 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13A99F0-E773-B0AF-CF13-6EAC826CEDC1}"/>
              </a:ext>
            </a:extLst>
          </p:cNvPr>
          <p:cNvSpPr txBox="1"/>
          <p:nvPr/>
        </p:nvSpPr>
        <p:spPr>
          <a:xfrm>
            <a:off x="4774766" y="4954914"/>
            <a:ext cx="605179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10. 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la dispersión para las superceldas de a) </a:t>
            </a:r>
            <a:r>
              <a:rPr lang="es-ES" sz="2800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3</a:t>
            </a:r>
            <a:r>
              <a:rPr lang="es-ES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3</a:t>
            </a:r>
            <a:r>
              <a:rPr lang="es-ES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 </a:t>
            </a:r>
            <a:r>
              <a:rPr lang="es-ES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y</a:t>
            </a:r>
            <a:r>
              <a:rPr lang="es-ES" sz="2800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b) </a:t>
            </a:r>
            <a:r>
              <a:rPr lang="es-ES" sz="2800" i="1" dirty="0">
                <a:solidFill>
                  <a:prstClr val="black"/>
                </a:solidFill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6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6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</a:t>
            </a:r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4" name="Imagen 3" descr="Gráfico, Gráfico radial&#10;&#10;El contenido generado por IA puede ser incorrecto.">
            <a:extLst>
              <a:ext uri="{FF2B5EF4-FFF2-40B4-BE49-F238E27FC236}">
                <a16:creationId xmlns:a16="http://schemas.microsoft.com/office/drawing/2014/main" id="{C4576720-56E9-90AD-9004-9B6CCA84E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46" t="7613" r="27332" b="4066"/>
          <a:stretch>
            <a:fillRect/>
          </a:stretch>
        </p:blipFill>
        <p:spPr>
          <a:xfrm>
            <a:off x="4036534" y="821723"/>
            <a:ext cx="3231273" cy="4095034"/>
          </a:xfrm>
          <a:prstGeom prst="rect">
            <a:avLst/>
          </a:prstGeom>
        </p:spPr>
      </p:pic>
      <p:pic>
        <p:nvPicPr>
          <p:cNvPr id="6" name="Imagen 5" descr="Gráfico&#10;&#10;El contenido generado por IA puede ser incorrecto.">
            <a:extLst>
              <a:ext uri="{FF2B5EF4-FFF2-40B4-BE49-F238E27FC236}">
                <a16:creationId xmlns:a16="http://schemas.microsoft.com/office/drawing/2014/main" id="{A84937EA-A554-7767-70FA-F9D6A79D39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44" t="7234" r="21282" b="5227"/>
          <a:stretch>
            <a:fillRect/>
          </a:stretch>
        </p:blipFill>
        <p:spPr>
          <a:xfrm>
            <a:off x="7529170" y="821723"/>
            <a:ext cx="3905023" cy="4064774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7BC59496-6F14-27E6-616E-E5FC58752B2E}"/>
              </a:ext>
            </a:extLst>
          </p:cNvPr>
          <p:cNvSpPr txBox="1"/>
          <p:nvPr/>
        </p:nvSpPr>
        <p:spPr>
          <a:xfrm>
            <a:off x="7587563" y="881511"/>
            <a:ext cx="42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b)</a:t>
            </a:r>
            <a:endParaRPr lang="en-GB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D2EFCCF-6D0B-2695-B639-0827A7D2002D}"/>
              </a:ext>
            </a:extLst>
          </p:cNvPr>
          <p:cNvSpPr txBox="1"/>
          <p:nvPr/>
        </p:nvSpPr>
        <p:spPr>
          <a:xfrm>
            <a:off x="4040391" y="881511"/>
            <a:ext cx="426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977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63CE-4459-0A8F-650A-2843DA94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AF482D0F-84F1-4227-B71A-EBF66EBBA0A5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F6EC9F4D-367E-B132-9B7E-880B27835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EA562D59-CD8F-BBCF-42E4-914DB7998D5B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5CAC19F-57FA-C419-5EA2-F3FD08F6A2D7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784A44B-0084-CBF5-A705-CF0E9F8BB615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189D78B-8279-BD26-8BA4-7B9DE2F50901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la PDOS: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C0A97B1-7E08-D9AD-A061-E1C59023C62E}"/>
              </a:ext>
            </a:extLst>
          </p:cNvPr>
          <p:cNvSpPr txBox="1"/>
          <p:nvPr/>
        </p:nvSpPr>
        <p:spPr>
          <a:xfrm>
            <a:off x="5629895" y="5662268"/>
            <a:ext cx="5677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11.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la PDOS y dispersión para la supercelda de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</a:t>
            </a:r>
            <a:endParaRPr lang="en-GB" sz="2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F243C111-DA18-C643-3D02-99DA0CD57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10973" r="5465" b="6784"/>
          <a:stretch>
            <a:fillRect/>
          </a:stretch>
        </p:blipFill>
        <p:spPr>
          <a:xfrm>
            <a:off x="4059543" y="488107"/>
            <a:ext cx="7399091" cy="497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46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9FE3-780C-C276-DB59-994712738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FD9B75E0-2316-CF20-FCC2-2A85A72B2E60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E732AEFE-6BB6-4289-EE7C-5366BD7E3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3C5AD510-7655-CBAC-4445-3F36D211948C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9FEBC8C-0970-BF24-8F41-00BC8CF73687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0FE860E-1A92-7E77-F16B-F07D9DBCF43E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D11D501-9AEC-2E25-3F33-452A002599C9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la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Cv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sz="3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Gº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sz="3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7D87EED-CCF1-19CF-A2B8-103E28428128}"/>
              </a:ext>
            </a:extLst>
          </p:cNvPr>
          <p:cNvSpPr txBox="1"/>
          <p:nvPr/>
        </p:nvSpPr>
        <p:spPr>
          <a:xfrm>
            <a:off x="4240040" y="5817839"/>
            <a:ext cx="720526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12.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Resultados de la </a:t>
            </a:r>
            <a:r>
              <a:rPr lang="es-ES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Cv</a:t>
            </a:r>
            <a:r>
              <a:rPr lang="es-ES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Gº</a:t>
            </a:r>
            <a:r>
              <a:rPr lang="es-ES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 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para la supercelda de 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</a:t>
            </a:r>
            <a:r>
              <a:rPr kumimoji="0" lang="es-E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x</a:t>
            </a:r>
            <a:r>
              <a:rPr kumimoji="0" lang="es-E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</a:t>
            </a:r>
            <a:endParaRPr kumimoji="0" lang="en-GB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3" name="Imagen 2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255BEF40-26E7-5162-D44D-9921825AF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7329" r="4941" b="1694"/>
          <a:stretch>
            <a:fillRect/>
          </a:stretch>
        </p:blipFill>
        <p:spPr>
          <a:xfrm>
            <a:off x="4482289" y="538519"/>
            <a:ext cx="6720763" cy="516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04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D53F6-968D-CFF9-B257-0513EBE7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17CF7040-EFD6-7E44-1EF7-12A1134C2373}"/>
              </a:ext>
            </a:extLst>
          </p:cNvPr>
          <p:cNvSpPr/>
          <p:nvPr/>
        </p:nvSpPr>
        <p:spPr>
          <a:xfrm>
            <a:off x="1338" y="0"/>
            <a:ext cx="12190662" cy="6858000"/>
          </a:xfrm>
          <a:prstGeom prst="rect">
            <a:avLst/>
          </a:prstGeom>
          <a:solidFill>
            <a:srgbClr val="B9CBE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B71EF6C-F17E-0CB5-3409-1DD6D9C26035}"/>
              </a:ext>
            </a:extLst>
          </p:cNvPr>
          <p:cNvSpPr txBox="1"/>
          <p:nvPr/>
        </p:nvSpPr>
        <p:spPr>
          <a:xfrm>
            <a:off x="3658646" y="2921168"/>
            <a:ext cx="487470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Conclusiones</a:t>
            </a:r>
            <a:endParaRPr lang="en-GB" sz="6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58983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D418B-E339-33A1-A6AD-EDCAEF110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F16846A7-03A3-809D-D348-44059DDE267C}"/>
              </a:ext>
            </a:extLst>
          </p:cNvPr>
          <p:cNvSpPr/>
          <p:nvPr/>
        </p:nvSpPr>
        <p:spPr>
          <a:xfrm>
            <a:off x="1338" y="0"/>
            <a:ext cx="12190662" cy="6858000"/>
          </a:xfrm>
          <a:prstGeom prst="rect">
            <a:avLst/>
          </a:prstGeom>
          <a:solidFill>
            <a:srgbClr val="B9CBE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76688037-88AA-AE05-D5F8-4CCDA07C7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-8073646" y="-4907005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C260E64E-D74C-D061-532E-2CA8F9537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A4E78A3D-F1C2-4C72-D814-2C6AEC7BB589}"/>
              </a:ext>
            </a:extLst>
          </p:cNvPr>
          <p:cNvGrpSpPr/>
          <p:nvPr/>
        </p:nvGrpSpPr>
        <p:grpSpPr>
          <a:xfrm>
            <a:off x="714534" y="1773742"/>
            <a:ext cx="6256538" cy="3310515"/>
            <a:chOff x="618386" y="1902541"/>
            <a:chExt cx="7999588" cy="4267200"/>
          </a:xfrm>
        </p:grpSpPr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37A56039-F6F7-6E96-F3E3-899F5373F6EC}"/>
                </a:ext>
              </a:extLst>
            </p:cNvPr>
            <p:cNvSpPr/>
            <p:nvPr/>
          </p:nvSpPr>
          <p:spPr>
            <a:xfrm>
              <a:off x="618386" y="1902541"/>
              <a:ext cx="7999588" cy="426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4807FF-62B5-F9D7-D6D9-9303E9DDAA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386" y="1902541"/>
              <a:ext cx="6096000" cy="426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7906731E-BD2D-596D-D592-BCBB19BEE8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920" t="49890" b="8189"/>
            <a:stretch>
              <a:fillRect/>
            </a:stretch>
          </p:blipFill>
          <p:spPr bwMode="auto">
            <a:xfrm rot="5400000">
              <a:off x="5427698" y="3084348"/>
              <a:ext cx="3807471" cy="19035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Imagen 3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6A98379B-1871-1CB7-7EF0-95AE48C572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5" t="10973" r="5465" b="6784"/>
          <a:stretch>
            <a:fillRect/>
          </a:stretch>
        </p:blipFill>
        <p:spPr>
          <a:xfrm>
            <a:off x="7174284" y="1773742"/>
            <a:ext cx="4637480" cy="331051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2200DA8-0AD2-2F82-8053-81D0D70055A9}"/>
              </a:ext>
            </a:extLst>
          </p:cNvPr>
          <p:cNvSpPr txBox="1"/>
          <p:nvPr/>
        </p:nvSpPr>
        <p:spPr>
          <a:xfrm>
            <a:off x="3658646" y="379040"/>
            <a:ext cx="487470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Conclusiones</a:t>
            </a:r>
            <a:endParaRPr lang="en-GB" sz="6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BC5FC31-17E9-EA93-FC11-A42D8AD42E9F}"/>
              </a:ext>
            </a:extLst>
          </p:cNvPr>
          <p:cNvSpPr txBox="1"/>
          <p:nvPr/>
        </p:nvSpPr>
        <p:spPr>
          <a:xfrm>
            <a:off x="2996102" y="5262588"/>
            <a:ext cx="67059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13.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Comparación de resultados experimentales con SIESTA + </a:t>
            </a:r>
            <a:r>
              <a:rPr lang="es-ES" sz="1800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kumimoji="0" lang="en-GB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4EFB53-AB0E-8870-FD77-91E4FFFA766D}"/>
              </a:ext>
            </a:extLst>
          </p:cNvPr>
          <p:cNvSpPr txBox="1"/>
          <p:nvPr/>
        </p:nvSpPr>
        <p:spPr>
          <a:xfrm>
            <a:off x="792117" y="6241138"/>
            <a:ext cx="11113929" cy="334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  <a:buNone/>
            </a:pPr>
            <a:r>
              <a:rPr lang="en-GB" sz="1400" b="1" i="0" dirty="0">
                <a:solidFill>
                  <a:srgbClr val="000000"/>
                </a:solidFill>
                <a:effectLst/>
                <a:latin typeface="Lucida Grande"/>
              </a:rPr>
              <a:t>“Significant reduction of lattice thermal conductivity in suspended graphene by charge doping” 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Lucida Grande"/>
                <a:hlinkClick r:id="rId6"/>
              </a:rPr>
              <a:t>Ajit Jena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ucida Grande"/>
              </a:rPr>
              <a:t>, </a:t>
            </a: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Lucida Grande"/>
                <a:hlinkClick r:id="rId7"/>
              </a:rPr>
              <a:t>Wu Li</a:t>
            </a:r>
            <a:endParaRPr lang="en-GB" sz="1400" b="0" i="0" dirty="0">
              <a:solidFill>
                <a:srgbClr val="000000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1782532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FF44E-8919-F4B9-8F58-5A3D7E792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C7155EAA-1DAB-9DB6-3C4B-68A4547FD831}"/>
              </a:ext>
            </a:extLst>
          </p:cNvPr>
          <p:cNvSpPr/>
          <p:nvPr/>
        </p:nvSpPr>
        <p:spPr>
          <a:xfrm>
            <a:off x="1338" y="0"/>
            <a:ext cx="12190662" cy="6858000"/>
          </a:xfrm>
          <a:prstGeom prst="rect">
            <a:avLst/>
          </a:prstGeom>
          <a:solidFill>
            <a:srgbClr val="B9CBE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7A657A95-0CCF-DFF4-11AA-E3951A4EA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-8073646" y="-4907005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E65DAF67-BB9C-A7F9-9776-C4A435A05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15CCB737-913C-3568-6724-A7C31715F17B}"/>
              </a:ext>
            </a:extLst>
          </p:cNvPr>
          <p:cNvSpPr txBox="1"/>
          <p:nvPr/>
        </p:nvSpPr>
        <p:spPr>
          <a:xfrm>
            <a:off x="3766801" y="538519"/>
            <a:ext cx="487470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6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Conclusiones</a:t>
            </a:r>
            <a:endParaRPr lang="en-GB" sz="6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2" name="Imagen 1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1B43C0D4-372B-4C9A-6548-6D787AAA3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7" t="7329" r="4941" b="1694"/>
          <a:stretch>
            <a:fillRect/>
          </a:stretch>
        </p:blipFill>
        <p:spPr>
          <a:xfrm>
            <a:off x="3223760" y="1554182"/>
            <a:ext cx="5973397" cy="459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81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382F5-A8C2-CCC6-B7F0-6E54253E2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44150310-941A-3A29-ABA6-7BF5F5EB5298}"/>
              </a:ext>
            </a:extLst>
          </p:cNvPr>
          <p:cNvSpPr/>
          <p:nvPr/>
        </p:nvSpPr>
        <p:spPr>
          <a:xfrm>
            <a:off x="1338" y="0"/>
            <a:ext cx="12190662" cy="6858000"/>
          </a:xfrm>
          <a:prstGeom prst="rect">
            <a:avLst/>
          </a:prstGeom>
          <a:solidFill>
            <a:srgbClr val="B9CBE9"/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1BAAB3E-2709-874F-4507-2D0CBD531CFE}"/>
              </a:ext>
            </a:extLst>
          </p:cNvPr>
          <p:cNvSpPr txBox="1"/>
          <p:nvPr/>
        </p:nvSpPr>
        <p:spPr>
          <a:xfrm>
            <a:off x="3493171" y="2644170"/>
            <a:ext cx="5205657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96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Gracias!</a:t>
            </a:r>
            <a:endParaRPr lang="en-GB" sz="96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9091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33F42BA1-54AA-86B2-5EBF-4F2D950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7E81AD5B-CAC5-2563-B857-99B2DA6729AF}"/>
              </a:ext>
            </a:extLst>
          </p:cNvPr>
          <p:cNvSpPr/>
          <p:nvPr/>
        </p:nvSpPr>
        <p:spPr>
          <a:xfrm>
            <a:off x="3409325" y="0"/>
            <a:ext cx="8824616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3485D77A-8DCC-A1A6-2072-64408C025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9635B2A-52FB-E7B1-5620-DED45F334082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EE41858-10A2-4384-E788-06C30DFE6E6B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3605F64-EBBB-5F8C-6D98-DDF77031CF6D}"/>
              </a:ext>
            </a:extLst>
          </p:cNvPr>
          <p:cNvSpPr txBox="1"/>
          <p:nvPr/>
        </p:nvSpPr>
        <p:spPr>
          <a:xfrm>
            <a:off x="98161" y="1250843"/>
            <a:ext cx="3214340" cy="2400657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Objetivo: dispersión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fonónica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+ PDOS + Propiedades térmicas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46A817F-3923-4E38-E15B-09A6E6CF53CA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Esquema general: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AA573-B8B2-766C-37D0-588A5E29D5D3}"/>
              </a:ext>
            </a:extLst>
          </p:cNvPr>
          <p:cNvSpPr txBox="1"/>
          <p:nvPr/>
        </p:nvSpPr>
        <p:spPr>
          <a:xfrm>
            <a:off x="4015658" y="1246196"/>
            <a:ext cx="26932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Generación de grafeno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F096EEF-DD49-E108-91CA-6E63EA52983F}"/>
              </a:ext>
            </a:extLst>
          </p:cNvPr>
          <p:cNvSpPr txBox="1"/>
          <p:nvPr/>
        </p:nvSpPr>
        <p:spPr>
          <a:xfrm>
            <a:off x="3762887" y="3223159"/>
            <a:ext cx="340799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6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Optimización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98EB724-0DAD-FFA0-89CA-8CE20450A74D}"/>
              </a:ext>
            </a:extLst>
          </p:cNvPr>
          <p:cNvSpPr txBox="1"/>
          <p:nvPr/>
        </p:nvSpPr>
        <p:spPr>
          <a:xfrm>
            <a:off x="3816139" y="5018150"/>
            <a:ext cx="2892732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Generación de superceldas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1640A222-6B61-3689-AA28-3505CEDA64DD}"/>
              </a:ext>
            </a:extLst>
          </p:cNvPr>
          <p:cNvSpPr txBox="1"/>
          <p:nvPr/>
        </p:nvSpPr>
        <p:spPr>
          <a:xfrm>
            <a:off x="7724350" y="1237485"/>
            <a:ext cx="371052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Cálculo de las constantes de fuerzas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A75A24F-3041-32A4-A7C9-67C9DC59037F}"/>
              </a:ext>
            </a:extLst>
          </p:cNvPr>
          <p:cNvSpPr txBox="1"/>
          <p:nvPr/>
        </p:nvSpPr>
        <p:spPr>
          <a:xfrm>
            <a:off x="8204022" y="3211775"/>
            <a:ext cx="2693213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Dispersión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fonónica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3EB1E5E-FE4D-B7C2-72DA-99404DF2BB83}"/>
              </a:ext>
            </a:extLst>
          </p:cNvPr>
          <p:cNvSpPr txBox="1"/>
          <p:nvPr/>
        </p:nvSpPr>
        <p:spPr>
          <a:xfrm>
            <a:off x="9291544" y="5479815"/>
            <a:ext cx="2693213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Cv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sz="3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Gº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, </a:t>
            </a:r>
            <a:r>
              <a:rPr lang="el-GR" sz="3000" dirty="0">
                <a:latin typeface="Cambria Math" panose="02040503050406030204" pitchFamily="18" charset="0"/>
                <a:ea typeface="Cambria Math" panose="02040503050406030204" pitchFamily="18" charset="0"/>
                <a:cs typeface="Aharoni" panose="020F0502020204030204" pitchFamily="2" charset="-79"/>
              </a:rPr>
              <a:t>Δ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 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3164D5F-DFAE-25B9-12C9-3E5015555A93}"/>
              </a:ext>
            </a:extLst>
          </p:cNvPr>
          <p:cNvSpPr txBox="1"/>
          <p:nvPr/>
        </p:nvSpPr>
        <p:spPr>
          <a:xfrm>
            <a:off x="7744150" y="5479815"/>
            <a:ext cx="188647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PDOS +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A443D88E-285C-2D54-C1EA-B194B9B4B0E0}"/>
              </a:ext>
            </a:extLst>
          </p:cNvPr>
          <p:cNvCxnSpPr/>
          <p:nvPr/>
        </p:nvCxnSpPr>
        <p:spPr>
          <a:xfrm>
            <a:off x="5268686" y="2560320"/>
            <a:ext cx="0" cy="662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0159D782-FC27-F0BE-34DB-6ED1B2DCE5CB}"/>
              </a:ext>
            </a:extLst>
          </p:cNvPr>
          <p:cNvCxnSpPr>
            <a:cxnSpLocks/>
          </p:cNvCxnSpPr>
          <p:nvPr/>
        </p:nvCxnSpPr>
        <p:spPr>
          <a:xfrm>
            <a:off x="5268686" y="3913169"/>
            <a:ext cx="0" cy="98975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1140A143-95F8-0F79-2ABF-5C5015FA86F5}"/>
              </a:ext>
            </a:extLst>
          </p:cNvPr>
          <p:cNvCxnSpPr/>
          <p:nvPr/>
        </p:nvCxnSpPr>
        <p:spPr>
          <a:xfrm>
            <a:off x="9292639" y="2649027"/>
            <a:ext cx="0" cy="6628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F87E430-A1F8-306D-13EB-D7CACEB40C99}"/>
              </a:ext>
            </a:extLst>
          </p:cNvPr>
          <p:cNvCxnSpPr>
            <a:cxnSpLocks/>
          </p:cNvCxnSpPr>
          <p:nvPr/>
        </p:nvCxnSpPr>
        <p:spPr>
          <a:xfrm>
            <a:off x="9323621" y="4310743"/>
            <a:ext cx="0" cy="107649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EAF5EFAA-3A00-034C-167F-D2F40467199C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6708871" y="1976149"/>
            <a:ext cx="1015479" cy="3549833"/>
          </a:xfrm>
          <a:prstGeom prst="bentConnector3">
            <a:avLst>
              <a:gd name="adj1" fmla="val 50000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2107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4F1DC-EE53-2074-E652-3FB1A705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B6C4A5D0-207F-A61A-AF7A-6A26596C08A9}"/>
              </a:ext>
            </a:extLst>
          </p:cNvPr>
          <p:cNvSpPr/>
          <p:nvPr/>
        </p:nvSpPr>
        <p:spPr>
          <a:xfrm>
            <a:off x="3409325" y="0"/>
            <a:ext cx="8824616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1F1D3CE9-C660-35CD-9AA7-7EA12594B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D978989-2CC8-489B-6895-76B5D3AED141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E1E976A-30DD-E494-DD76-C7E3C7622E70}"/>
              </a:ext>
            </a:extLst>
          </p:cNvPr>
          <p:cNvSpPr txBox="1"/>
          <p:nvPr/>
        </p:nvSpPr>
        <p:spPr>
          <a:xfrm>
            <a:off x="4250437" y="5047367"/>
            <a:ext cx="71423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1. 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Código y resultados de la generación de grafeno con </a:t>
            </a:r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sisl</a:t>
            </a:r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C8DCADA-42BA-BDA7-883A-2B4FAE97BFC6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81AFA7-1BDF-0A27-5027-99CC5FAA793A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sisl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D8B540C-D845-B8D5-3013-DF9CC1BE087F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Generación del grafeno: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73AED8B-A890-96F6-EDCE-5BA0EA5EF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280" y="1248205"/>
            <a:ext cx="5103807" cy="35803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1F6F4FB-E62D-4A76-B4B8-B1FF83470F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6152" y="1287413"/>
            <a:ext cx="3304300" cy="287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3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6EA1-D56F-BDDC-9642-AC955971D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D274D72C-D7CD-7BB7-763D-E80105A37B36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ECBB325A-91C9-7D5C-1F7C-9ED5FB769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2933380-8499-7C57-0874-B75F32D48DB5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C0D02F6-DDCE-2E85-C2F2-D820C0C256D6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AD77FB-258F-4051-3CB3-89052F49A802}"/>
              </a:ext>
            </a:extLst>
          </p:cNvPr>
          <p:cNvSpPr txBox="1"/>
          <p:nvPr/>
        </p:nvSpPr>
        <p:spPr>
          <a:xfrm>
            <a:off x="94100" y="1279442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SIESTA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13B822A-FCA8-C5A7-C03F-118DC7F70EC6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Optimización del grafeno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540B047-D828-D49E-E45F-056733168938}"/>
              </a:ext>
            </a:extLst>
          </p:cNvPr>
          <p:cNvSpPr txBox="1"/>
          <p:nvPr/>
        </p:nvSpPr>
        <p:spPr>
          <a:xfrm>
            <a:off x="4671285" y="6076401"/>
            <a:ext cx="5677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2. 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Archivo de relajación del grafeno</a:t>
            </a:r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39BF19-6C43-3629-611D-A3A551F2A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812" y="114666"/>
            <a:ext cx="5754681" cy="596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0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3C394-6927-DAC4-88E5-3697B1BB8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11DB74A9-5FD8-FAF3-210A-C672E0132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D9AC4BE9-7223-F9CF-DBDB-1C16ECAB3482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CC05A97-770C-4F06-8401-5A4291463BF4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69C7F6A-38E4-A231-5B8A-C975BA8E8F32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BC97730-6A7F-7BFD-9F4E-6972524A42E3}"/>
              </a:ext>
            </a:extLst>
          </p:cNvPr>
          <p:cNvSpPr txBox="1"/>
          <p:nvPr/>
        </p:nvSpPr>
        <p:spPr>
          <a:xfrm>
            <a:off x="98161" y="1204676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F58D741-0F56-0D0D-38D9-D4D84A535853}"/>
              </a:ext>
            </a:extLst>
          </p:cNvPr>
          <p:cNvSpPr txBox="1"/>
          <p:nvPr/>
        </p:nvSpPr>
        <p:spPr>
          <a:xfrm>
            <a:off x="98161" y="117590"/>
            <a:ext cx="3214340" cy="969496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85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Generación de superceldas:</a:t>
            </a:r>
            <a:endParaRPr lang="en-GB" sz="285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DDA48BDD-DC42-D720-CA2B-84A8BED4369E}"/>
              </a:ext>
            </a:extLst>
          </p:cNvPr>
          <p:cNvSpPr txBox="1"/>
          <p:nvPr/>
        </p:nvSpPr>
        <p:spPr>
          <a:xfrm>
            <a:off x="8965878" y="2751891"/>
            <a:ext cx="27653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3.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Comando y output de la generación de las superceldas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5204E8-385D-FAE1-C181-1D58093D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552" y="583874"/>
            <a:ext cx="4822103" cy="7613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27E253-D6A1-A4B7-DE3C-65CDCE1C6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552" y="1471749"/>
            <a:ext cx="4822103" cy="514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06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5E58-6021-F94B-E86B-771C05225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8647B26E-2163-A08E-DDCC-FB2D220382E9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8F843A7A-B968-4D4B-3A49-BE1DCA560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35BEB68-3F30-AC3D-D575-3DD3B344A015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8DC1FE7-4E12-8376-0755-7F0195B42706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6745F7D-5D81-3424-CB69-1E7350E0D492}"/>
              </a:ext>
            </a:extLst>
          </p:cNvPr>
          <p:cNvSpPr txBox="1"/>
          <p:nvPr/>
        </p:nvSpPr>
        <p:spPr>
          <a:xfrm>
            <a:off x="98161" y="1189287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s-ES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BA52CC1-0025-782F-4754-B9564BF9E559}"/>
              </a:ext>
            </a:extLst>
          </p:cNvPr>
          <p:cNvSpPr txBox="1"/>
          <p:nvPr/>
        </p:nvSpPr>
        <p:spPr>
          <a:xfrm>
            <a:off x="98161" y="117590"/>
            <a:ext cx="3214340" cy="954107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Generación de desplazamientos:</a:t>
            </a:r>
            <a:endParaRPr lang="en-GB" sz="28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79D51C1-D011-E631-757B-BA0372378202}"/>
              </a:ext>
            </a:extLst>
          </p:cNvPr>
          <p:cNvSpPr txBox="1"/>
          <p:nvPr/>
        </p:nvSpPr>
        <p:spPr>
          <a:xfrm>
            <a:off x="8971733" y="2890391"/>
            <a:ext cx="2856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4.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Primera celda con desplazamiento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4A40632-2CDC-8A56-78C1-4745D4D5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981" y="117590"/>
            <a:ext cx="5134692" cy="649695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10FC36A6-0A47-25CD-6F5A-CD0E7948F7E9}"/>
              </a:ext>
            </a:extLst>
          </p:cNvPr>
          <p:cNvSpPr/>
          <p:nvPr/>
        </p:nvSpPr>
        <p:spPr>
          <a:xfrm>
            <a:off x="3647981" y="1472888"/>
            <a:ext cx="3045204" cy="12517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900002A-43B0-1435-BA77-E44C2CE3AAA8}"/>
              </a:ext>
            </a:extLst>
          </p:cNvPr>
          <p:cNvSpPr/>
          <p:nvPr/>
        </p:nvSpPr>
        <p:spPr>
          <a:xfrm>
            <a:off x="3859103" y="3210807"/>
            <a:ext cx="4851267" cy="2181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35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4B204-2E49-CE2D-F2C5-2D2D2CF17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0A0C4E49-6FB4-F8B4-7D7C-B9B54E35BF3F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B42607F0-5484-582D-883B-C4E36BF22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8B79592F-F272-F0D1-A231-B20A0F2809E9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60A90F3-EA83-0EB3-9880-3312B6DE7962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110D228B-DD3E-ACB2-DE1C-6F90674C100F}"/>
              </a:ext>
            </a:extLst>
          </p:cNvPr>
          <p:cNvSpPr txBox="1"/>
          <p:nvPr/>
        </p:nvSpPr>
        <p:spPr>
          <a:xfrm>
            <a:off x="98161" y="1698831"/>
            <a:ext cx="3214340" cy="147732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SIESTA</a:t>
            </a:r>
          </a:p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   +</a:t>
            </a:r>
          </a:p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EE84AF6-C0DF-FEE6-D77D-D885F17EA0B8}"/>
              </a:ext>
            </a:extLst>
          </p:cNvPr>
          <p:cNvSpPr txBox="1"/>
          <p:nvPr/>
        </p:nvSpPr>
        <p:spPr>
          <a:xfrm>
            <a:off x="98161" y="117590"/>
            <a:ext cx="3214340" cy="1477328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Cálculos de constantes de fuerzas: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B42FAB-2BBF-6BD7-1418-D2B9DCE3711E}"/>
              </a:ext>
            </a:extLst>
          </p:cNvPr>
          <p:cNvSpPr txBox="1"/>
          <p:nvPr/>
        </p:nvSpPr>
        <p:spPr>
          <a:xfrm>
            <a:off x="6651458" y="3052983"/>
            <a:ext cx="21312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5.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Archivo de fuerzas procesado por </a:t>
            </a:r>
            <a:r>
              <a:rPr lang="es-ES" sz="1800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99D07DC-183A-8E74-E14F-B53521CE6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5154" y="265695"/>
            <a:ext cx="5097520" cy="10275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0C7DE2B-0B46-82AE-02C8-0ED6C3A66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153" y="1519394"/>
            <a:ext cx="5097520" cy="7953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F91F2CD-7EDE-AB48-FA52-BFDE17DEFD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5153" y="2437495"/>
            <a:ext cx="2690480" cy="41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988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18DA1-8190-D722-7537-B5D67126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29CDDE3-5393-229C-B841-7CC130DC42E5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6E5FADC8-EEF2-E30E-0A9E-BBDB3E80B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666D43B-D906-66DB-009D-39CB9D430560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EE0CDB-F87F-70C2-74A5-8F332C2C01DC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61F310B-743C-6C73-2C2F-E1277499F038}"/>
              </a:ext>
            </a:extLst>
          </p:cNvPr>
          <p:cNvSpPr txBox="1"/>
          <p:nvPr/>
        </p:nvSpPr>
        <p:spPr>
          <a:xfrm>
            <a:off x="98161" y="1712508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DC7BDF6-6BE4-68FF-DEC8-029E67CC423D}"/>
              </a:ext>
            </a:extLst>
          </p:cNvPr>
          <p:cNvSpPr txBox="1"/>
          <p:nvPr/>
        </p:nvSpPr>
        <p:spPr>
          <a:xfrm>
            <a:off x="98161" y="117590"/>
            <a:ext cx="3214340" cy="1477328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Cálculo y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plot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de la dispersión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fonónica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6F1483-0C7D-39CF-575A-D8D46FEE79B8}"/>
              </a:ext>
            </a:extLst>
          </p:cNvPr>
          <p:cNvSpPr txBox="1"/>
          <p:nvPr/>
        </p:nvSpPr>
        <p:spPr>
          <a:xfrm>
            <a:off x="4593601" y="4986585"/>
            <a:ext cx="641412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6.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Archivo </a:t>
            </a:r>
            <a:r>
              <a:rPr lang="es-ES" sz="1800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band.conf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para el cálculo de la dispersión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C208231-D0AA-7187-456D-595E15CA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418" y="613941"/>
            <a:ext cx="7418492" cy="48462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EAE0E2-0D6C-BE27-D746-2B50BCA298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1418" y="1475820"/>
            <a:ext cx="7418492" cy="31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04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D949F-B09E-8D3E-9FC3-4F65E0709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>
            <a:extLst>
              <a:ext uri="{FF2B5EF4-FFF2-40B4-BE49-F238E27FC236}">
                <a16:creationId xmlns:a16="http://schemas.microsoft.com/office/drawing/2014/main" id="{6584DA61-2535-D6CC-B5A3-31351F3FF2EF}"/>
              </a:ext>
            </a:extLst>
          </p:cNvPr>
          <p:cNvSpPr/>
          <p:nvPr/>
        </p:nvSpPr>
        <p:spPr>
          <a:xfrm>
            <a:off x="3409329" y="0"/>
            <a:ext cx="8782671" cy="6858000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6" name="Picture 2" descr="New Technique that Turns Carbon into Graphene in Few Seconds - Despatch">
            <a:extLst>
              <a:ext uri="{FF2B5EF4-FFF2-40B4-BE49-F238E27FC236}">
                <a16:creationId xmlns:a16="http://schemas.microsoft.com/office/drawing/2014/main" id="{880A0367-590D-277D-5A25-79B8D6CBF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35660">
            <a:off x="1968422" y="-1803739"/>
            <a:ext cx="10936663" cy="1188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95F6D3C-322D-C2D3-A2D3-16B355BA7691}"/>
              </a:ext>
            </a:extLst>
          </p:cNvPr>
          <p:cNvSpPr/>
          <p:nvPr/>
        </p:nvSpPr>
        <p:spPr>
          <a:xfrm rot="2090446">
            <a:off x="11723535" y="5353455"/>
            <a:ext cx="209344" cy="1887794"/>
          </a:xfrm>
          <a:prstGeom prst="rect">
            <a:avLst/>
          </a:prstGeom>
          <a:solidFill>
            <a:srgbClr val="5884CC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E40A339-1C05-79A7-2C50-D20C2C0D1669}"/>
              </a:ext>
            </a:extLst>
          </p:cNvPr>
          <p:cNvSpPr/>
          <p:nvPr/>
        </p:nvSpPr>
        <p:spPr>
          <a:xfrm>
            <a:off x="1338" y="0"/>
            <a:ext cx="3407991" cy="6858000"/>
          </a:xfrm>
          <a:prstGeom prst="rect">
            <a:avLst/>
          </a:prstGeom>
          <a:solidFill>
            <a:srgbClr val="83A4D9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7F51250-559A-2E07-47BE-C03E4CA91E99}"/>
              </a:ext>
            </a:extLst>
          </p:cNvPr>
          <p:cNvSpPr txBox="1"/>
          <p:nvPr/>
        </p:nvSpPr>
        <p:spPr>
          <a:xfrm>
            <a:off x="98161" y="1250843"/>
            <a:ext cx="3214340" cy="553998"/>
          </a:xfrm>
          <a:prstGeom prst="rect">
            <a:avLst/>
          </a:prstGeom>
          <a:solidFill>
            <a:srgbClr val="B9CBE9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phonopy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53A9C6-F8BF-D0C1-EA0C-0CDA64D110FF}"/>
              </a:ext>
            </a:extLst>
          </p:cNvPr>
          <p:cNvSpPr txBox="1"/>
          <p:nvPr/>
        </p:nvSpPr>
        <p:spPr>
          <a:xfrm>
            <a:off x="98161" y="117590"/>
            <a:ext cx="3214340" cy="1015663"/>
          </a:xfrm>
          <a:prstGeom prst="rect">
            <a:avLst/>
          </a:prstGeom>
          <a:solidFill>
            <a:srgbClr val="5884CC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Cálculo y </a:t>
            </a:r>
            <a:r>
              <a:rPr lang="es-ES" sz="3000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plot</a:t>
            </a:r>
            <a:r>
              <a:rPr lang="es-ES" sz="3000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de la PDOS:</a:t>
            </a:r>
            <a:endParaRPr lang="en-GB" sz="3000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C06F60-520E-CFE8-CEE2-5D320B96531F}"/>
              </a:ext>
            </a:extLst>
          </p:cNvPr>
          <p:cNvSpPr txBox="1"/>
          <p:nvPr/>
        </p:nvSpPr>
        <p:spPr>
          <a:xfrm>
            <a:off x="4961795" y="4998163"/>
            <a:ext cx="567773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Fig</a:t>
            </a:r>
            <a:r>
              <a:rPr lang="es-ES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</a:t>
            </a:r>
            <a:r>
              <a:rPr lang="es-ES" sz="2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7. 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Archivo </a:t>
            </a:r>
            <a:r>
              <a:rPr lang="es-ES" sz="1800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pdos.conf</a:t>
            </a:r>
            <a:r>
              <a:rPr lang="es-ES" sz="1800" i="1" dirty="0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 y band-</a:t>
            </a:r>
            <a:r>
              <a:rPr lang="es-ES" sz="1800" i="1" dirty="0" err="1">
                <a:latin typeface="Aharoni" panose="020F0502020204030204" pitchFamily="2" charset="-79"/>
                <a:ea typeface="ADLaM Display" panose="020F0502020204030204" pitchFamily="2" charset="0"/>
                <a:cs typeface="Aharoni" panose="020F0502020204030204" pitchFamily="2" charset="-79"/>
              </a:rPr>
              <a:t>pdos.conf</a:t>
            </a:r>
            <a:endParaRPr lang="en-GB" sz="1800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  <a:p>
            <a:endParaRPr lang="en-GB" i="1" dirty="0">
              <a:latin typeface="Aharoni" panose="020F0502020204030204" pitchFamily="2" charset="-79"/>
              <a:ea typeface="ADLaM Display" panose="020F0502020204030204" pitchFamily="2" charset="0"/>
              <a:cs typeface="Aharoni" panose="020F0502020204030204" pitchFamily="2" charset="-79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9E3011-5E09-16FC-77F0-B8FFA41C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673" y="1955028"/>
            <a:ext cx="2713151" cy="17694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C152058-1A5B-ED49-1792-378E22E81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6442" y="640620"/>
            <a:ext cx="4552152" cy="989597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8E0B459E-C138-2E28-2E01-C6FBE296E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6442" y="1955028"/>
            <a:ext cx="4828439" cy="271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46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502A7C9E5C40F43A3FAF2242BF8EA9D" ma:contentTypeVersion="12" ma:contentTypeDescription="Crear nuevo documento." ma:contentTypeScope="" ma:versionID="7e594bdda51c2a18b94c4bebd5444ee9">
  <xsd:schema xmlns:xsd="http://www.w3.org/2001/XMLSchema" xmlns:xs="http://www.w3.org/2001/XMLSchema" xmlns:p="http://schemas.microsoft.com/office/2006/metadata/properties" xmlns:ns3="41e1b173-09c1-4c03-b600-6c1c02b4e784" xmlns:ns4="d23a098b-5923-42c3-bd18-b783a52bcdc6" targetNamespace="http://schemas.microsoft.com/office/2006/metadata/properties" ma:root="true" ma:fieldsID="8ab36084bb23427c609de889fb99826b" ns3:_="" ns4:_="">
    <xsd:import namespace="41e1b173-09c1-4c03-b600-6c1c02b4e784"/>
    <xsd:import namespace="d23a098b-5923-42c3-bd18-b783a52bcdc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e1b173-09c1-4c03-b600-6c1c02b4e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a098b-5923-42c3-bd18-b783a52bcdc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1e1b173-09c1-4c03-b600-6c1c02b4e784" xsi:nil="true"/>
  </documentManagement>
</p:properties>
</file>

<file path=customXml/itemProps1.xml><?xml version="1.0" encoding="utf-8"?>
<ds:datastoreItem xmlns:ds="http://schemas.openxmlformats.org/officeDocument/2006/customXml" ds:itemID="{36C545F4-66F3-48F3-96B9-1F77E326AB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e1b173-09c1-4c03-b600-6c1c02b4e784"/>
    <ds:schemaRef ds:uri="d23a098b-5923-42c3-bd18-b783a52bcd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2E14D1-63C2-4F54-841B-F397BF395F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38F14B-2C38-4CB2-97A8-F93393041B49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41e1b173-09c1-4c03-b600-6c1c02b4e784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23a098b-5923-42c3-bd18-b783a52bcdc6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335</Words>
  <Application>Microsoft Office PowerPoint</Application>
  <PresentationFormat>Panorámica</PresentationFormat>
  <Paragraphs>63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Aharoni</vt:lpstr>
      <vt:lpstr>Aptos</vt:lpstr>
      <vt:lpstr>Aptos Display</vt:lpstr>
      <vt:lpstr>Arial</vt:lpstr>
      <vt:lpstr>Cambria Math</vt:lpstr>
      <vt:lpstr>Lucida Grande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Vicente Vitagliano Castan</dc:creator>
  <cp:lastModifiedBy>Gabriel Vicente Vitagliano Castan</cp:lastModifiedBy>
  <cp:revision>2</cp:revision>
  <dcterms:created xsi:type="dcterms:W3CDTF">2025-04-07T19:28:27Z</dcterms:created>
  <dcterms:modified xsi:type="dcterms:W3CDTF">2025-06-19T22:28:35Z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0x010100E502A7C9E5C40F43A3FAF2242BF8EA9D</vt:lpwstr>
  </property>
</Properties>
</file>