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85" r:id="rId4"/>
    <p:sldId id="258" r:id="rId5"/>
    <p:sldId id="260" r:id="rId6"/>
    <p:sldId id="286" r:id="rId7"/>
    <p:sldId id="259" r:id="rId8"/>
    <p:sldId id="261" r:id="rId9"/>
    <p:sldId id="265" r:id="rId10"/>
    <p:sldId id="269" r:id="rId11"/>
    <p:sldId id="271" r:id="rId12"/>
    <p:sldId id="279" r:id="rId13"/>
    <p:sldId id="278" r:id="rId14"/>
    <p:sldId id="281"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44D5A0-26B5-47EE-A6FE-768AE8868C3B}" type="datetimeFigureOut">
              <a:rPr lang="en-IN" smtClean="0"/>
              <a:t>17-05-2024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D75F8A-BB9F-4139-A76D-D65CDD92CA30}" type="slidenum">
              <a:rPr lang="en-IN" smtClean="0"/>
              <a:t>‹#›</a:t>
            </a:fld>
            <a:endParaRPr lang="en-IN"/>
          </a:p>
        </p:txBody>
      </p:sp>
    </p:spTree>
    <p:extLst>
      <p:ext uri="{BB962C8B-B14F-4D97-AF65-F5344CB8AC3E}">
        <p14:creationId xmlns:p14="http://schemas.microsoft.com/office/powerpoint/2010/main" val="1790100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a7978207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a7978207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a7978207a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a7978207a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D98EE-35EE-C7B3-3FAB-468E8EC1D3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698FD8-61CA-200B-0236-D75F5C565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837331-C8A9-42D0-0DFC-DD8AC1F485B2}"/>
              </a:ext>
            </a:extLst>
          </p:cNvPr>
          <p:cNvSpPr>
            <a:spLocks noGrp="1"/>
          </p:cNvSpPr>
          <p:nvPr>
            <p:ph type="dt" sz="half" idx="10"/>
          </p:nvPr>
        </p:nvSpPr>
        <p:spPr/>
        <p:txBody>
          <a:bodyPr/>
          <a:lstStyle/>
          <a:p>
            <a:fld id="{B7AB3BEF-CB3F-463D-B48B-03136F2CD502}" type="datetimeFigureOut">
              <a:rPr lang="en-IN" smtClean="0"/>
              <a:t>17-05-2024</a:t>
            </a:fld>
            <a:endParaRPr lang="en-IN"/>
          </a:p>
        </p:txBody>
      </p:sp>
      <p:sp>
        <p:nvSpPr>
          <p:cNvPr id="5" name="Footer Placeholder 4">
            <a:extLst>
              <a:ext uri="{FF2B5EF4-FFF2-40B4-BE49-F238E27FC236}">
                <a16:creationId xmlns:a16="http://schemas.microsoft.com/office/drawing/2014/main" id="{5AF31905-B111-1E34-FF28-2B76B0D20B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B37CF6-E7D1-0A4C-11A4-691D91C8BA4A}"/>
              </a:ext>
            </a:extLst>
          </p:cNvPr>
          <p:cNvSpPr>
            <a:spLocks noGrp="1"/>
          </p:cNvSpPr>
          <p:nvPr>
            <p:ph type="sldNum" sz="quarter" idx="12"/>
          </p:nvPr>
        </p:nvSpPr>
        <p:spPr/>
        <p:txBody>
          <a:bodyPr/>
          <a:lstStyle/>
          <a:p>
            <a:fld id="{7C9E232F-6765-42DB-8CFE-A1BD12B3275A}" type="slidenum">
              <a:rPr lang="en-IN" smtClean="0"/>
              <a:t>‹#›</a:t>
            </a:fld>
            <a:endParaRPr lang="en-IN"/>
          </a:p>
        </p:txBody>
      </p:sp>
    </p:spTree>
    <p:extLst>
      <p:ext uri="{BB962C8B-B14F-4D97-AF65-F5344CB8AC3E}">
        <p14:creationId xmlns:p14="http://schemas.microsoft.com/office/powerpoint/2010/main" val="288618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3F03-C4BA-B90E-AAB7-D12852E1E6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8CA1EC-FC43-F18F-5E20-C671168EBD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CFA791-C95A-02EE-410B-8C6068DC2B6D}"/>
              </a:ext>
            </a:extLst>
          </p:cNvPr>
          <p:cNvSpPr>
            <a:spLocks noGrp="1"/>
          </p:cNvSpPr>
          <p:nvPr>
            <p:ph type="dt" sz="half" idx="10"/>
          </p:nvPr>
        </p:nvSpPr>
        <p:spPr/>
        <p:txBody>
          <a:bodyPr/>
          <a:lstStyle/>
          <a:p>
            <a:fld id="{B7AB3BEF-CB3F-463D-B48B-03136F2CD502}" type="datetimeFigureOut">
              <a:rPr lang="en-IN" smtClean="0"/>
              <a:t>17-05-2024</a:t>
            </a:fld>
            <a:endParaRPr lang="en-IN"/>
          </a:p>
        </p:txBody>
      </p:sp>
      <p:sp>
        <p:nvSpPr>
          <p:cNvPr id="5" name="Footer Placeholder 4">
            <a:extLst>
              <a:ext uri="{FF2B5EF4-FFF2-40B4-BE49-F238E27FC236}">
                <a16:creationId xmlns:a16="http://schemas.microsoft.com/office/drawing/2014/main" id="{62AAA1E5-90C1-46D4-06D7-0473CFDE16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934D0C-59F0-BF80-7746-21A892F6F131}"/>
              </a:ext>
            </a:extLst>
          </p:cNvPr>
          <p:cNvSpPr>
            <a:spLocks noGrp="1"/>
          </p:cNvSpPr>
          <p:nvPr>
            <p:ph type="sldNum" sz="quarter" idx="12"/>
          </p:nvPr>
        </p:nvSpPr>
        <p:spPr/>
        <p:txBody>
          <a:bodyPr/>
          <a:lstStyle/>
          <a:p>
            <a:fld id="{7C9E232F-6765-42DB-8CFE-A1BD12B3275A}" type="slidenum">
              <a:rPr lang="en-IN" smtClean="0"/>
              <a:t>‹#›</a:t>
            </a:fld>
            <a:endParaRPr lang="en-IN"/>
          </a:p>
        </p:txBody>
      </p:sp>
    </p:spTree>
    <p:extLst>
      <p:ext uri="{BB962C8B-B14F-4D97-AF65-F5344CB8AC3E}">
        <p14:creationId xmlns:p14="http://schemas.microsoft.com/office/powerpoint/2010/main" val="7803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4EA2F6-F03D-C81E-D1B4-DC7431611D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123270-35DE-C523-F55B-F03D3ACC3E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AABC88-C00A-3133-AC13-82AC0434925C}"/>
              </a:ext>
            </a:extLst>
          </p:cNvPr>
          <p:cNvSpPr>
            <a:spLocks noGrp="1"/>
          </p:cNvSpPr>
          <p:nvPr>
            <p:ph type="dt" sz="half" idx="10"/>
          </p:nvPr>
        </p:nvSpPr>
        <p:spPr/>
        <p:txBody>
          <a:bodyPr/>
          <a:lstStyle/>
          <a:p>
            <a:fld id="{B7AB3BEF-CB3F-463D-B48B-03136F2CD502}" type="datetimeFigureOut">
              <a:rPr lang="en-IN" smtClean="0"/>
              <a:t>17-05-2024</a:t>
            </a:fld>
            <a:endParaRPr lang="en-IN"/>
          </a:p>
        </p:txBody>
      </p:sp>
      <p:sp>
        <p:nvSpPr>
          <p:cNvPr id="5" name="Footer Placeholder 4">
            <a:extLst>
              <a:ext uri="{FF2B5EF4-FFF2-40B4-BE49-F238E27FC236}">
                <a16:creationId xmlns:a16="http://schemas.microsoft.com/office/drawing/2014/main" id="{9FD0DA5A-3820-73B4-84E0-BF47E239A6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FD1D67-9953-7AA8-7882-A47C01AC1FBA}"/>
              </a:ext>
            </a:extLst>
          </p:cNvPr>
          <p:cNvSpPr>
            <a:spLocks noGrp="1"/>
          </p:cNvSpPr>
          <p:nvPr>
            <p:ph type="sldNum" sz="quarter" idx="12"/>
          </p:nvPr>
        </p:nvSpPr>
        <p:spPr/>
        <p:txBody>
          <a:bodyPr/>
          <a:lstStyle/>
          <a:p>
            <a:fld id="{7C9E232F-6765-42DB-8CFE-A1BD12B3275A}" type="slidenum">
              <a:rPr lang="en-IN" smtClean="0"/>
              <a:t>‹#›</a:t>
            </a:fld>
            <a:endParaRPr lang="en-IN"/>
          </a:p>
        </p:txBody>
      </p:sp>
    </p:spTree>
    <p:extLst>
      <p:ext uri="{BB962C8B-B14F-4D97-AF65-F5344CB8AC3E}">
        <p14:creationId xmlns:p14="http://schemas.microsoft.com/office/powerpoint/2010/main" val="3282911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E4FCB-6B83-D731-D969-5D3CAF6E1A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B23524-D9E0-8E39-3281-08648CEF9C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647DF0-3574-FAF7-D97C-03636204B819}"/>
              </a:ext>
            </a:extLst>
          </p:cNvPr>
          <p:cNvSpPr>
            <a:spLocks noGrp="1"/>
          </p:cNvSpPr>
          <p:nvPr>
            <p:ph type="dt" sz="half" idx="10"/>
          </p:nvPr>
        </p:nvSpPr>
        <p:spPr/>
        <p:txBody>
          <a:bodyPr/>
          <a:lstStyle/>
          <a:p>
            <a:fld id="{B7AB3BEF-CB3F-463D-B48B-03136F2CD502}" type="datetimeFigureOut">
              <a:rPr lang="en-IN" smtClean="0"/>
              <a:t>17-05-2024</a:t>
            </a:fld>
            <a:endParaRPr lang="en-IN"/>
          </a:p>
        </p:txBody>
      </p:sp>
      <p:sp>
        <p:nvSpPr>
          <p:cNvPr id="5" name="Footer Placeholder 4">
            <a:extLst>
              <a:ext uri="{FF2B5EF4-FFF2-40B4-BE49-F238E27FC236}">
                <a16:creationId xmlns:a16="http://schemas.microsoft.com/office/drawing/2014/main" id="{F53EB8F9-4419-4CC9-0A3F-1ABEA57FCD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96A02C-9D5D-7BE0-D825-897D4582E5EC}"/>
              </a:ext>
            </a:extLst>
          </p:cNvPr>
          <p:cNvSpPr>
            <a:spLocks noGrp="1"/>
          </p:cNvSpPr>
          <p:nvPr>
            <p:ph type="sldNum" sz="quarter" idx="12"/>
          </p:nvPr>
        </p:nvSpPr>
        <p:spPr/>
        <p:txBody>
          <a:bodyPr/>
          <a:lstStyle/>
          <a:p>
            <a:fld id="{7C9E232F-6765-42DB-8CFE-A1BD12B3275A}" type="slidenum">
              <a:rPr lang="en-IN" smtClean="0"/>
              <a:t>‹#›</a:t>
            </a:fld>
            <a:endParaRPr lang="en-IN"/>
          </a:p>
        </p:txBody>
      </p:sp>
    </p:spTree>
    <p:extLst>
      <p:ext uri="{BB962C8B-B14F-4D97-AF65-F5344CB8AC3E}">
        <p14:creationId xmlns:p14="http://schemas.microsoft.com/office/powerpoint/2010/main" val="699909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4FA7-A9C3-12B2-6A86-7DDB08F169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E51952-330A-762D-B7E9-4A36710D0C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5C30CE-6289-9003-A7DF-A32BD013D3AE}"/>
              </a:ext>
            </a:extLst>
          </p:cNvPr>
          <p:cNvSpPr>
            <a:spLocks noGrp="1"/>
          </p:cNvSpPr>
          <p:nvPr>
            <p:ph type="dt" sz="half" idx="10"/>
          </p:nvPr>
        </p:nvSpPr>
        <p:spPr/>
        <p:txBody>
          <a:bodyPr/>
          <a:lstStyle/>
          <a:p>
            <a:fld id="{B7AB3BEF-CB3F-463D-B48B-03136F2CD502}" type="datetimeFigureOut">
              <a:rPr lang="en-IN" smtClean="0"/>
              <a:t>17-05-2024</a:t>
            </a:fld>
            <a:endParaRPr lang="en-IN"/>
          </a:p>
        </p:txBody>
      </p:sp>
      <p:sp>
        <p:nvSpPr>
          <p:cNvPr id="5" name="Footer Placeholder 4">
            <a:extLst>
              <a:ext uri="{FF2B5EF4-FFF2-40B4-BE49-F238E27FC236}">
                <a16:creationId xmlns:a16="http://schemas.microsoft.com/office/drawing/2014/main" id="{FBE142F9-9BBA-06F1-345C-B202044014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B421C3-DF6D-805E-C6AC-311FFA845EA4}"/>
              </a:ext>
            </a:extLst>
          </p:cNvPr>
          <p:cNvSpPr>
            <a:spLocks noGrp="1"/>
          </p:cNvSpPr>
          <p:nvPr>
            <p:ph type="sldNum" sz="quarter" idx="12"/>
          </p:nvPr>
        </p:nvSpPr>
        <p:spPr/>
        <p:txBody>
          <a:bodyPr/>
          <a:lstStyle/>
          <a:p>
            <a:fld id="{7C9E232F-6765-42DB-8CFE-A1BD12B3275A}" type="slidenum">
              <a:rPr lang="en-IN" smtClean="0"/>
              <a:t>‹#›</a:t>
            </a:fld>
            <a:endParaRPr lang="en-IN"/>
          </a:p>
        </p:txBody>
      </p:sp>
    </p:spTree>
    <p:extLst>
      <p:ext uri="{BB962C8B-B14F-4D97-AF65-F5344CB8AC3E}">
        <p14:creationId xmlns:p14="http://schemas.microsoft.com/office/powerpoint/2010/main" val="417656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875C5-1B05-971C-E6D4-A891C4DA65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9ACE7C-A87F-76C1-7BDF-11E4C49195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3CC0D-115D-0231-1D67-0A5167BAB3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A44B78-2132-23D1-D657-54D85A447CC4}"/>
              </a:ext>
            </a:extLst>
          </p:cNvPr>
          <p:cNvSpPr>
            <a:spLocks noGrp="1"/>
          </p:cNvSpPr>
          <p:nvPr>
            <p:ph type="dt" sz="half" idx="10"/>
          </p:nvPr>
        </p:nvSpPr>
        <p:spPr/>
        <p:txBody>
          <a:bodyPr/>
          <a:lstStyle/>
          <a:p>
            <a:fld id="{B7AB3BEF-CB3F-463D-B48B-03136F2CD502}" type="datetimeFigureOut">
              <a:rPr lang="en-IN" smtClean="0"/>
              <a:t>17-05-2024</a:t>
            </a:fld>
            <a:endParaRPr lang="en-IN"/>
          </a:p>
        </p:txBody>
      </p:sp>
      <p:sp>
        <p:nvSpPr>
          <p:cNvPr id="6" name="Footer Placeholder 5">
            <a:extLst>
              <a:ext uri="{FF2B5EF4-FFF2-40B4-BE49-F238E27FC236}">
                <a16:creationId xmlns:a16="http://schemas.microsoft.com/office/drawing/2014/main" id="{FB9F48F4-5CDD-C9F4-0946-0612D2AB91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264760-2F1E-3E60-3378-0D01C6BAB033}"/>
              </a:ext>
            </a:extLst>
          </p:cNvPr>
          <p:cNvSpPr>
            <a:spLocks noGrp="1"/>
          </p:cNvSpPr>
          <p:nvPr>
            <p:ph type="sldNum" sz="quarter" idx="12"/>
          </p:nvPr>
        </p:nvSpPr>
        <p:spPr/>
        <p:txBody>
          <a:bodyPr/>
          <a:lstStyle/>
          <a:p>
            <a:fld id="{7C9E232F-6765-42DB-8CFE-A1BD12B3275A}" type="slidenum">
              <a:rPr lang="en-IN" smtClean="0"/>
              <a:t>‹#›</a:t>
            </a:fld>
            <a:endParaRPr lang="en-IN"/>
          </a:p>
        </p:txBody>
      </p:sp>
    </p:spTree>
    <p:extLst>
      <p:ext uri="{BB962C8B-B14F-4D97-AF65-F5344CB8AC3E}">
        <p14:creationId xmlns:p14="http://schemas.microsoft.com/office/powerpoint/2010/main" val="2663553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5CDA-8305-8330-5EBE-96A949F7D6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834E9A-5F0E-3CC9-E65C-5C200933F6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ADC214-90A9-BFC6-58D9-9056F194EF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B098CA-1819-9F99-1572-13F44F680D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C4C367-EED3-69B7-0B48-14A94E59E2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74A985-1594-6DEF-4EC9-31470EBFB861}"/>
              </a:ext>
            </a:extLst>
          </p:cNvPr>
          <p:cNvSpPr>
            <a:spLocks noGrp="1"/>
          </p:cNvSpPr>
          <p:nvPr>
            <p:ph type="dt" sz="half" idx="10"/>
          </p:nvPr>
        </p:nvSpPr>
        <p:spPr/>
        <p:txBody>
          <a:bodyPr/>
          <a:lstStyle/>
          <a:p>
            <a:fld id="{B7AB3BEF-CB3F-463D-B48B-03136F2CD502}" type="datetimeFigureOut">
              <a:rPr lang="en-IN" smtClean="0"/>
              <a:t>17-05-2024</a:t>
            </a:fld>
            <a:endParaRPr lang="en-IN"/>
          </a:p>
        </p:txBody>
      </p:sp>
      <p:sp>
        <p:nvSpPr>
          <p:cNvPr id="8" name="Footer Placeholder 7">
            <a:extLst>
              <a:ext uri="{FF2B5EF4-FFF2-40B4-BE49-F238E27FC236}">
                <a16:creationId xmlns:a16="http://schemas.microsoft.com/office/drawing/2014/main" id="{08EE2694-C4DE-66D5-DD26-D3DFBC6912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4D21A8-CD2D-0F35-6DB9-47CD5989007C}"/>
              </a:ext>
            </a:extLst>
          </p:cNvPr>
          <p:cNvSpPr>
            <a:spLocks noGrp="1"/>
          </p:cNvSpPr>
          <p:nvPr>
            <p:ph type="sldNum" sz="quarter" idx="12"/>
          </p:nvPr>
        </p:nvSpPr>
        <p:spPr/>
        <p:txBody>
          <a:bodyPr/>
          <a:lstStyle/>
          <a:p>
            <a:fld id="{7C9E232F-6765-42DB-8CFE-A1BD12B3275A}" type="slidenum">
              <a:rPr lang="en-IN" smtClean="0"/>
              <a:t>‹#›</a:t>
            </a:fld>
            <a:endParaRPr lang="en-IN"/>
          </a:p>
        </p:txBody>
      </p:sp>
    </p:spTree>
    <p:extLst>
      <p:ext uri="{BB962C8B-B14F-4D97-AF65-F5344CB8AC3E}">
        <p14:creationId xmlns:p14="http://schemas.microsoft.com/office/powerpoint/2010/main" val="62576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0AFEC-D5FA-C9A1-186B-90BD118CDA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6B0457-BB83-551C-585E-A244BC8FB1B8}"/>
              </a:ext>
            </a:extLst>
          </p:cNvPr>
          <p:cNvSpPr>
            <a:spLocks noGrp="1"/>
          </p:cNvSpPr>
          <p:nvPr>
            <p:ph type="dt" sz="half" idx="10"/>
          </p:nvPr>
        </p:nvSpPr>
        <p:spPr/>
        <p:txBody>
          <a:bodyPr/>
          <a:lstStyle/>
          <a:p>
            <a:fld id="{B7AB3BEF-CB3F-463D-B48B-03136F2CD502}" type="datetimeFigureOut">
              <a:rPr lang="en-IN" smtClean="0"/>
              <a:t>17-05-2024</a:t>
            </a:fld>
            <a:endParaRPr lang="en-IN"/>
          </a:p>
        </p:txBody>
      </p:sp>
      <p:sp>
        <p:nvSpPr>
          <p:cNvPr id="4" name="Footer Placeholder 3">
            <a:extLst>
              <a:ext uri="{FF2B5EF4-FFF2-40B4-BE49-F238E27FC236}">
                <a16:creationId xmlns:a16="http://schemas.microsoft.com/office/drawing/2014/main" id="{3699C509-60CE-9130-C620-3F90D5B9EC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3899EE-A2E5-E43B-FB34-1AA79BD41ACB}"/>
              </a:ext>
            </a:extLst>
          </p:cNvPr>
          <p:cNvSpPr>
            <a:spLocks noGrp="1"/>
          </p:cNvSpPr>
          <p:nvPr>
            <p:ph type="sldNum" sz="quarter" idx="12"/>
          </p:nvPr>
        </p:nvSpPr>
        <p:spPr/>
        <p:txBody>
          <a:bodyPr/>
          <a:lstStyle/>
          <a:p>
            <a:fld id="{7C9E232F-6765-42DB-8CFE-A1BD12B3275A}" type="slidenum">
              <a:rPr lang="en-IN" smtClean="0"/>
              <a:t>‹#›</a:t>
            </a:fld>
            <a:endParaRPr lang="en-IN"/>
          </a:p>
        </p:txBody>
      </p:sp>
    </p:spTree>
    <p:extLst>
      <p:ext uri="{BB962C8B-B14F-4D97-AF65-F5344CB8AC3E}">
        <p14:creationId xmlns:p14="http://schemas.microsoft.com/office/powerpoint/2010/main" val="933391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0C7929-7EBB-3B9F-DD1A-96DB0257A170}"/>
              </a:ext>
            </a:extLst>
          </p:cNvPr>
          <p:cNvSpPr>
            <a:spLocks noGrp="1"/>
          </p:cNvSpPr>
          <p:nvPr>
            <p:ph type="dt" sz="half" idx="10"/>
          </p:nvPr>
        </p:nvSpPr>
        <p:spPr/>
        <p:txBody>
          <a:bodyPr/>
          <a:lstStyle/>
          <a:p>
            <a:fld id="{B7AB3BEF-CB3F-463D-B48B-03136F2CD502}" type="datetimeFigureOut">
              <a:rPr lang="en-IN" smtClean="0"/>
              <a:t>17-05-2024</a:t>
            </a:fld>
            <a:endParaRPr lang="en-IN"/>
          </a:p>
        </p:txBody>
      </p:sp>
      <p:sp>
        <p:nvSpPr>
          <p:cNvPr id="3" name="Footer Placeholder 2">
            <a:extLst>
              <a:ext uri="{FF2B5EF4-FFF2-40B4-BE49-F238E27FC236}">
                <a16:creationId xmlns:a16="http://schemas.microsoft.com/office/drawing/2014/main" id="{42AE1852-2B08-2032-2B22-2687F94708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B760D5-02C8-7125-B6C4-79A5EF1E65E8}"/>
              </a:ext>
            </a:extLst>
          </p:cNvPr>
          <p:cNvSpPr>
            <a:spLocks noGrp="1"/>
          </p:cNvSpPr>
          <p:nvPr>
            <p:ph type="sldNum" sz="quarter" idx="12"/>
          </p:nvPr>
        </p:nvSpPr>
        <p:spPr/>
        <p:txBody>
          <a:bodyPr/>
          <a:lstStyle/>
          <a:p>
            <a:fld id="{7C9E232F-6765-42DB-8CFE-A1BD12B3275A}" type="slidenum">
              <a:rPr lang="en-IN" smtClean="0"/>
              <a:t>‹#›</a:t>
            </a:fld>
            <a:endParaRPr lang="en-IN"/>
          </a:p>
        </p:txBody>
      </p:sp>
    </p:spTree>
    <p:extLst>
      <p:ext uri="{BB962C8B-B14F-4D97-AF65-F5344CB8AC3E}">
        <p14:creationId xmlns:p14="http://schemas.microsoft.com/office/powerpoint/2010/main" val="2535485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C4A76-21C4-4C81-3912-FFFFF83206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4BA894-FDA8-EB38-BAD0-9A6674B4F5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C50EBC-A0F2-E493-C7CC-EAFE0C8CB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8A938-6EF5-528A-C8BF-BD85A8476C84}"/>
              </a:ext>
            </a:extLst>
          </p:cNvPr>
          <p:cNvSpPr>
            <a:spLocks noGrp="1"/>
          </p:cNvSpPr>
          <p:nvPr>
            <p:ph type="dt" sz="half" idx="10"/>
          </p:nvPr>
        </p:nvSpPr>
        <p:spPr/>
        <p:txBody>
          <a:bodyPr/>
          <a:lstStyle/>
          <a:p>
            <a:fld id="{B7AB3BEF-CB3F-463D-B48B-03136F2CD502}" type="datetimeFigureOut">
              <a:rPr lang="en-IN" smtClean="0"/>
              <a:t>17-05-2024</a:t>
            </a:fld>
            <a:endParaRPr lang="en-IN"/>
          </a:p>
        </p:txBody>
      </p:sp>
      <p:sp>
        <p:nvSpPr>
          <p:cNvPr id="6" name="Footer Placeholder 5">
            <a:extLst>
              <a:ext uri="{FF2B5EF4-FFF2-40B4-BE49-F238E27FC236}">
                <a16:creationId xmlns:a16="http://schemas.microsoft.com/office/drawing/2014/main" id="{CE82D9ED-10F0-8A0C-BB4E-4AFB131A46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1D8223-7D35-8D97-4DEB-58BF7A80EA42}"/>
              </a:ext>
            </a:extLst>
          </p:cNvPr>
          <p:cNvSpPr>
            <a:spLocks noGrp="1"/>
          </p:cNvSpPr>
          <p:nvPr>
            <p:ph type="sldNum" sz="quarter" idx="12"/>
          </p:nvPr>
        </p:nvSpPr>
        <p:spPr/>
        <p:txBody>
          <a:bodyPr/>
          <a:lstStyle/>
          <a:p>
            <a:fld id="{7C9E232F-6765-42DB-8CFE-A1BD12B3275A}" type="slidenum">
              <a:rPr lang="en-IN" smtClean="0"/>
              <a:t>‹#›</a:t>
            </a:fld>
            <a:endParaRPr lang="en-IN"/>
          </a:p>
        </p:txBody>
      </p:sp>
    </p:spTree>
    <p:extLst>
      <p:ext uri="{BB962C8B-B14F-4D97-AF65-F5344CB8AC3E}">
        <p14:creationId xmlns:p14="http://schemas.microsoft.com/office/powerpoint/2010/main" val="33093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CD34-1893-A390-D087-1ADA8AD074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ED4F13-8304-5FFA-DF41-77B7FFE7C4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C78652-75CF-7CD6-0D17-265DC248B9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E2DC6-D0FE-2613-F5B6-171C65FFA412}"/>
              </a:ext>
            </a:extLst>
          </p:cNvPr>
          <p:cNvSpPr>
            <a:spLocks noGrp="1"/>
          </p:cNvSpPr>
          <p:nvPr>
            <p:ph type="dt" sz="half" idx="10"/>
          </p:nvPr>
        </p:nvSpPr>
        <p:spPr/>
        <p:txBody>
          <a:bodyPr/>
          <a:lstStyle/>
          <a:p>
            <a:fld id="{B7AB3BEF-CB3F-463D-B48B-03136F2CD502}" type="datetimeFigureOut">
              <a:rPr lang="en-IN" smtClean="0"/>
              <a:t>17-05-2024</a:t>
            </a:fld>
            <a:endParaRPr lang="en-IN"/>
          </a:p>
        </p:txBody>
      </p:sp>
      <p:sp>
        <p:nvSpPr>
          <p:cNvPr id="6" name="Footer Placeholder 5">
            <a:extLst>
              <a:ext uri="{FF2B5EF4-FFF2-40B4-BE49-F238E27FC236}">
                <a16:creationId xmlns:a16="http://schemas.microsoft.com/office/drawing/2014/main" id="{DF3A785F-1CFB-E751-BF61-14D120ACB5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F3F735-97BE-2A36-E0EB-ABCB0D04E59E}"/>
              </a:ext>
            </a:extLst>
          </p:cNvPr>
          <p:cNvSpPr>
            <a:spLocks noGrp="1"/>
          </p:cNvSpPr>
          <p:nvPr>
            <p:ph type="sldNum" sz="quarter" idx="12"/>
          </p:nvPr>
        </p:nvSpPr>
        <p:spPr/>
        <p:txBody>
          <a:bodyPr/>
          <a:lstStyle/>
          <a:p>
            <a:fld id="{7C9E232F-6765-42DB-8CFE-A1BD12B3275A}" type="slidenum">
              <a:rPr lang="en-IN" smtClean="0"/>
              <a:t>‹#›</a:t>
            </a:fld>
            <a:endParaRPr lang="en-IN"/>
          </a:p>
        </p:txBody>
      </p:sp>
    </p:spTree>
    <p:extLst>
      <p:ext uri="{BB962C8B-B14F-4D97-AF65-F5344CB8AC3E}">
        <p14:creationId xmlns:p14="http://schemas.microsoft.com/office/powerpoint/2010/main" val="2688087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276D35-6AB1-BE0D-19DA-D618E7B9B9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79A854-966C-9EDF-D47A-2E79B035BC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C8F1D4-2684-8928-984F-5451E222D0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B3BEF-CB3F-463D-B48B-03136F2CD502}" type="datetimeFigureOut">
              <a:rPr lang="en-IN" smtClean="0"/>
              <a:t>17-05-2024</a:t>
            </a:fld>
            <a:endParaRPr lang="en-IN"/>
          </a:p>
        </p:txBody>
      </p:sp>
      <p:sp>
        <p:nvSpPr>
          <p:cNvPr id="5" name="Footer Placeholder 4">
            <a:extLst>
              <a:ext uri="{FF2B5EF4-FFF2-40B4-BE49-F238E27FC236}">
                <a16:creationId xmlns:a16="http://schemas.microsoft.com/office/drawing/2014/main" id="{9B081441-A804-0B5E-BB80-DB841AF92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62C4D8-35C9-DE14-8C47-E3F12A1919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9E232F-6765-42DB-8CFE-A1BD12B3275A}" type="slidenum">
              <a:rPr lang="en-IN" smtClean="0"/>
              <a:t>‹#›</a:t>
            </a:fld>
            <a:endParaRPr lang="en-IN"/>
          </a:p>
        </p:txBody>
      </p:sp>
    </p:spTree>
    <p:extLst>
      <p:ext uri="{BB962C8B-B14F-4D97-AF65-F5344CB8AC3E}">
        <p14:creationId xmlns:p14="http://schemas.microsoft.com/office/powerpoint/2010/main" val="1299036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
            <a:extLst>
              <a:ext uri="{FF2B5EF4-FFF2-40B4-BE49-F238E27FC236}">
                <a16:creationId xmlns:a16="http://schemas.microsoft.com/office/drawing/2014/main" id="{AB3240A0-0F16-A187-DD06-F9D5F17E800D}"/>
              </a:ext>
            </a:extLst>
          </p:cNvPr>
          <p:cNvSpPr txBox="1">
            <a:spLocks noGrp="1"/>
          </p:cNvSpPr>
          <p:nvPr>
            <p:ph type="ctrTitle"/>
          </p:nvPr>
        </p:nvSpPr>
        <p:spPr>
          <a:xfrm>
            <a:off x="775996" y="2550257"/>
            <a:ext cx="10169638"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panose="020F0502020204030204"/>
              <a:buNone/>
            </a:pPr>
            <a:r>
              <a:rPr lang="en-GB" sz="3200" dirty="0">
                <a:latin typeface="Times New Roman" panose="02020603050405020304" pitchFamily="18" charset="0"/>
                <a:ea typeface="Calibri"/>
                <a:cs typeface="Times New Roman" panose="02020603050405020304" pitchFamily="18" charset="0"/>
                <a:sym typeface="Calibri"/>
              </a:rPr>
              <a:t>Enviro Scan: Advancing Waste and Pollution Management through Comprehensive Air Pollution Analysis</a:t>
            </a:r>
            <a:endParaRPr lang="en-IN" sz="3500" b="1" dirty="0">
              <a:latin typeface="Times New Roman" panose="02020603050405020304" pitchFamily="18" charset="0"/>
              <a:cs typeface="Times New Roman" panose="02020603050405020304" pitchFamily="18" charset="0"/>
            </a:endParaRPr>
          </a:p>
        </p:txBody>
      </p:sp>
      <p:sp>
        <p:nvSpPr>
          <p:cNvPr id="5" name="Google Shape;89;p1">
            <a:extLst>
              <a:ext uri="{FF2B5EF4-FFF2-40B4-BE49-F238E27FC236}">
                <a16:creationId xmlns:a16="http://schemas.microsoft.com/office/drawing/2014/main" id="{D9273277-0B17-754E-9797-EE740AE6A319}"/>
              </a:ext>
            </a:extLst>
          </p:cNvPr>
          <p:cNvSpPr txBox="1">
            <a:spLocks noGrp="1"/>
          </p:cNvSpPr>
          <p:nvPr>
            <p:ph type="subTitle" idx="1"/>
          </p:nvPr>
        </p:nvSpPr>
        <p:spPr>
          <a:xfrm>
            <a:off x="5067948" y="4406861"/>
            <a:ext cx="6596307" cy="1981200"/>
          </a:xfrm>
          <a:prstGeom prst="rect">
            <a:avLst/>
          </a:prstGeom>
          <a:noFill/>
          <a:ln>
            <a:noFill/>
          </a:ln>
        </p:spPr>
        <p:txBody>
          <a:bodyPr spcFirstLastPara="1" wrap="square" lIns="91425" tIns="45700" rIns="91425" bIns="45700" anchor="t" anchorCtr="0">
            <a:normAutofit lnSpcReduction="10000"/>
          </a:bodyPr>
          <a:lstStyle/>
          <a:p>
            <a:pPr marL="0" indent="0">
              <a:spcBef>
                <a:spcPts val="0"/>
              </a:spcBef>
              <a:buSzPct val="100000"/>
            </a:pPr>
            <a:r>
              <a:rPr lang="en-US" dirty="0">
                <a:solidFill>
                  <a:schemeClr val="tx1"/>
                </a:solidFill>
                <a:latin typeface="Times New Roman" panose="02020603050405020304" pitchFamily="18" charset="0"/>
                <a:cs typeface="Times New Roman" panose="02020603050405020304" pitchFamily="18" charset="0"/>
              </a:rPr>
              <a:t>Batch ID:CT10B309</a:t>
            </a:r>
          </a:p>
          <a:p>
            <a:pPr marL="0" indent="0">
              <a:spcBef>
                <a:spcPts val="590"/>
              </a:spcBef>
              <a:buSzPct val="100000"/>
            </a:pPr>
            <a:r>
              <a:rPr lang="en-US" dirty="0">
                <a:solidFill>
                  <a:schemeClr val="tx1"/>
                </a:solidFill>
                <a:latin typeface="Times New Roman" panose="02020603050405020304" pitchFamily="18" charset="0"/>
                <a:cs typeface="Times New Roman" panose="02020603050405020304" pitchFamily="18" charset="0"/>
              </a:rPr>
              <a:t>Student 1: VAMSI KRISHNA K</a:t>
            </a:r>
          </a:p>
          <a:p>
            <a:pPr marL="0" indent="0">
              <a:spcBef>
                <a:spcPts val="590"/>
              </a:spcBef>
              <a:buSzPct val="100000"/>
            </a:pPr>
            <a:r>
              <a:rPr lang="en-US" dirty="0">
                <a:solidFill>
                  <a:schemeClr val="tx1"/>
                </a:solidFill>
                <a:latin typeface="Times New Roman" panose="02020603050405020304" pitchFamily="18" charset="0"/>
                <a:cs typeface="Times New Roman" panose="02020603050405020304" pitchFamily="18" charset="0"/>
              </a:rPr>
              <a:t>Reg. No:RA2011003011160</a:t>
            </a:r>
          </a:p>
          <a:p>
            <a:pPr marL="0" lvl="0" indent="0">
              <a:spcBef>
                <a:spcPts val="590"/>
              </a:spcBef>
              <a:buSzPct val="100000"/>
            </a:pPr>
            <a:r>
              <a:rPr lang="en-US" dirty="0">
                <a:solidFill>
                  <a:schemeClr val="tx1"/>
                </a:solidFill>
                <a:latin typeface="Times New Roman" panose="02020603050405020304" pitchFamily="18" charset="0"/>
                <a:cs typeface="Times New Roman" panose="02020603050405020304" pitchFamily="18" charset="0"/>
              </a:rPr>
              <a:t>Student 2 : YASWANTH G V N S</a:t>
            </a:r>
          </a:p>
          <a:p>
            <a:pPr marL="0" lvl="0" indent="0">
              <a:spcBef>
                <a:spcPts val="590"/>
              </a:spcBef>
              <a:buSzPct val="100000"/>
            </a:pPr>
            <a:r>
              <a:rPr lang="en-US" dirty="0">
                <a:solidFill>
                  <a:schemeClr val="tx1"/>
                </a:solidFill>
                <a:latin typeface="Times New Roman" panose="02020603050405020304" pitchFamily="18" charset="0"/>
                <a:cs typeface="Times New Roman" panose="02020603050405020304" pitchFamily="18" charset="0"/>
              </a:rPr>
              <a:t>Reg. No:RA2011003011161</a:t>
            </a:r>
            <a:endParaRPr dirty="0">
              <a:solidFill>
                <a:schemeClr val="tx1"/>
              </a:solidFill>
              <a:latin typeface="Times New Roman" panose="02020603050405020304" pitchFamily="18" charset="0"/>
              <a:cs typeface="Times New Roman" panose="02020603050405020304" pitchFamily="18" charset="0"/>
            </a:endParaRPr>
          </a:p>
        </p:txBody>
      </p:sp>
      <p:pic>
        <p:nvPicPr>
          <p:cNvPr id="6" name="Google Shape;90;p1">
            <a:extLst>
              <a:ext uri="{FF2B5EF4-FFF2-40B4-BE49-F238E27FC236}">
                <a16:creationId xmlns:a16="http://schemas.microsoft.com/office/drawing/2014/main" id="{770B65AE-F779-3E01-D511-32BE99C4D5F5}"/>
              </a:ext>
            </a:extLst>
          </p:cNvPr>
          <p:cNvPicPr preferRelativeResize="0"/>
          <p:nvPr/>
        </p:nvPicPr>
        <p:blipFill rotWithShape="1">
          <a:blip r:embed="rId2"/>
          <a:srcRect/>
          <a:stretch>
            <a:fillRect/>
          </a:stretch>
        </p:blipFill>
        <p:spPr>
          <a:xfrm>
            <a:off x="598379" y="526611"/>
            <a:ext cx="2271343" cy="638666"/>
          </a:xfrm>
          <a:prstGeom prst="rect">
            <a:avLst/>
          </a:prstGeom>
          <a:noFill/>
          <a:ln>
            <a:noFill/>
          </a:ln>
        </p:spPr>
      </p:pic>
      <p:sp>
        <p:nvSpPr>
          <p:cNvPr id="7" name="Google Shape;91;p1">
            <a:extLst>
              <a:ext uri="{FF2B5EF4-FFF2-40B4-BE49-F238E27FC236}">
                <a16:creationId xmlns:a16="http://schemas.microsoft.com/office/drawing/2014/main" id="{BB98E5FB-827D-B7B8-668F-C5BAAA0B6815}"/>
              </a:ext>
            </a:extLst>
          </p:cNvPr>
          <p:cNvSpPr/>
          <p:nvPr/>
        </p:nvSpPr>
        <p:spPr>
          <a:xfrm>
            <a:off x="2054727" y="579054"/>
            <a:ext cx="807588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SRM INSTITUTE OF SCIENCE AND TECHNOLOGY </a:t>
            </a:r>
            <a:endParaRPr sz="1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SCHOOL OF COMPUTING</a:t>
            </a:r>
            <a:endParaRPr sz="1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DEPARTMENT OF COMPUTING TECHNOLOGIES</a:t>
            </a:r>
            <a:endParaRPr sz="1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18CSP109L MAJOR PROJECT </a:t>
            </a:r>
            <a:endParaRPr sz="1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8" name="Google Shape;89;p1">
            <a:extLst>
              <a:ext uri="{FF2B5EF4-FFF2-40B4-BE49-F238E27FC236}">
                <a16:creationId xmlns:a16="http://schemas.microsoft.com/office/drawing/2014/main" id="{DCD4DE22-CFB9-E82B-A1BB-5F9C6274CBBF}"/>
              </a:ext>
            </a:extLst>
          </p:cNvPr>
          <p:cNvSpPr txBox="1"/>
          <p:nvPr/>
        </p:nvSpPr>
        <p:spPr>
          <a:xfrm>
            <a:off x="527745" y="4237746"/>
            <a:ext cx="4683953" cy="14700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panose="020B0604020202020204"/>
              <a:buNone/>
              <a:defRPr sz="3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406400" algn="ctr" rtl="0">
              <a:lnSpc>
                <a:spcPct val="100000"/>
              </a:lnSpc>
              <a:spcBef>
                <a:spcPts val="560"/>
              </a:spcBef>
              <a:spcAft>
                <a:spcPts val="0"/>
              </a:spcAft>
              <a:buClr>
                <a:srgbClr val="888888"/>
              </a:buClr>
              <a:buSzPts val="2800"/>
              <a:buFont typeface="Arial" panose="020B0604020202020204"/>
              <a:buNone/>
              <a:defRPr sz="2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381000" algn="ctr" rtl="0">
              <a:lnSpc>
                <a:spcPct val="100000"/>
              </a:lnSpc>
              <a:spcBef>
                <a:spcPts val="48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indent="0">
              <a:lnSpc>
                <a:spcPct val="170000"/>
              </a:lnSpc>
              <a:spcBef>
                <a:spcPts val="590"/>
              </a:spcBef>
              <a:buSzPct val="100000"/>
            </a:pPr>
            <a:r>
              <a:rPr lang="en-US" sz="2400" dirty="0">
                <a:solidFill>
                  <a:schemeClr val="tx1"/>
                </a:solidFill>
                <a:latin typeface="Times New Roman" panose="02020603050405020304" pitchFamily="18" charset="0"/>
                <a:cs typeface="Times New Roman" panose="02020603050405020304" pitchFamily="18" charset="0"/>
              </a:rPr>
              <a:t>Guide name: Dr. S.S SARANYA</a:t>
            </a:r>
          </a:p>
          <a:p>
            <a:pPr marL="0" indent="0">
              <a:lnSpc>
                <a:spcPct val="170000"/>
              </a:lnSpc>
              <a:spcBef>
                <a:spcPts val="590"/>
              </a:spcBef>
              <a:buSzPct val="100000"/>
            </a:pPr>
            <a:r>
              <a:rPr lang="en-US" sz="2400" dirty="0">
                <a:solidFill>
                  <a:schemeClr val="tx1"/>
                </a:solidFill>
                <a:latin typeface="Times New Roman" panose="02020603050405020304" pitchFamily="18" charset="0"/>
                <a:cs typeface="Times New Roman" panose="02020603050405020304" pitchFamily="18" charset="0"/>
              </a:rPr>
              <a:t>Designation: Assistant Professor</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Department: C.TECH</a:t>
            </a:r>
          </a:p>
        </p:txBody>
      </p:sp>
      <p:sp>
        <p:nvSpPr>
          <p:cNvPr id="9" name="Rectangle 8">
            <a:extLst>
              <a:ext uri="{FF2B5EF4-FFF2-40B4-BE49-F238E27FC236}">
                <a16:creationId xmlns:a16="http://schemas.microsoft.com/office/drawing/2014/main" id="{5CE532D6-E887-4691-E793-5F3ED45C6D6A}"/>
              </a:ext>
            </a:extLst>
          </p:cNvPr>
          <p:cNvSpPr/>
          <p:nvPr/>
        </p:nvSpPr>
        <p:spPr>
          <a:xfrm>
            <a:off x="318796" y="193154"/>
            <a:ext cx="11465768" cy="64903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5733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98;p2">
            <a:extLst>
              <a:ext uri="{FF2B5EF4-FFF2-40B4-BE49-F238E27FC236}">
                <a16:creationId xmlns:a16="http://schemas.microsoft.com/office/drawing/2014/main" id="{3035ACCB-B240-9448-7316-363D3E6431F3}"/>
              </a:ext>
            </a:extLst>
          </p:cNvPr>
          <p:cNvPicPr preferRelativeResize="0"/>
          <p:nvPr/>
        </p:nvPicPr>
        <p:blipFill rotWithShape="1">
          <a:blip r:embed="rId2"/>
          <a:srcRect/>
          <a:stretch>
            <a:fillRect/>
          </a:stretch>
        </p:blipFill>
        <p:spPr>
          <a:xfrm>
            <a:off x="813319" y="517546"/>
            <a:ext cx="2247645" cy="633334"/>
          </a:xfrm>
          <a:prstGeom prst="rect">
            <a:avLst/>
          </a:prstGeom>
          <a:noFill/>
          <a:ln>
            <a:noFill/>
          </a:ln>
        </p:spPr>
      </p:pic>
      <p:sp>
        <p:nvSpPr>
          <p:cNvPr id="3" name="Rectangle 2">
            <a:extLst>
              <a:ext uri="{FF2B5EF4-FFF2-40B4-BE49-F238E27FC236}">
                <a16:creationId xmlns:a16="http://schemas.microsoft.com/office/drawing/2014/main" id="{BA13782D-A486-E6DA-C9B2-AF0A46420CE6}"/>
              </a:ext>
            </a:extLst>
          </p:cNvPr>
          <p:cNvSpPr/>
          <p:nvPr/>
        </p:nvSpPr>
        <p:spPr>
          <a:xfrm>
            <a:off x="399550" y="239162"/>
            <a:ext cx="11385014" cy="63015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447AA33-108E-FB1B-44F9-3F2C578BF883}"/>
              </a:ext>
            </a:extLst>
          </p:cNvPr>
          <p:cNvSpPr txBox="1"/>
          <p:nvPr/>
        </p:nvSpPr>
        <p:spPr>
          <a:xfrm>
            <a:off x="3826535" y="555570"/>
            <a:ext cx="6949338"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RESULTS AND DISCUSSION</a:t>
            </a:r>
          </a:p>
        </p:txBody>
      </p:sp>
      <p:sp>
        <p:nvSpPr>
          <p:cNvPr id="6" name="Rectangle 4">
            <a:extLst>
              <a:ext uri="{FF2B5EF4-FFF2-40B4-BE49-F238E27FC236}">
                <a16:creationId xmlns:a16="http://schemas.microsoft.com/office/drawing/2014/main" id="{F8B8309F-489B-3758-AB24-1F5EF3890ECF}"/>
              </a:ext>
            </a:extLst>
          </p:cNvPr>
          <p:cNvSpPr>
            <a:spLocks noChangeArrowheads="1"/>
          </p:cNvSpPr>
          <p:nvPr/>
        </p:nvSpPr>
        <p:spPr bwMode="auto">
          <a:xfrm>
            <a:off x="2528596" y="2343663"/>
            <a:ext cx="95452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en-US"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tr-TR" altLang="en-US" sz="1800" b="0" i="0" u="none" strike="noStrike" cap="none" normalizeH="0" baseline="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7ECE981F-72B5-BB11-0AF8-301628E7669F}"/>
              </a:ext>
            </a:extLst>
          </p:cNvPr>
          <p:cNvSpPr>
            <a:spLocks noChangeArrowheads="1"/>
          </p:cNvSpPr>
          <p:nvPr/>
        </p:nvSpPr>
        <p:spPr bwMode="auto">
          <a:xfrm>
            <a:off x="1393213" y="5838200"/>
            <a:ext cx="95452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Confusion Matrix               </a:t>
            </a:r>
            <a:r>
              <a:rPr kumimoji="0" lang="en-IN"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tr-TR"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 Loss Graph</a:t>
            </a:r>
            <a:endParaRPr kumimoji="0" lang="tr-TR" altLang="en-US" sz="1600" b="0" i="0" u="none" strike="noStrike" cap="none" normalizeH="0" baseline="0" dirty="0">
              <a:ln>
                <a:noFill/>
              </a:ln>
              <a:solidFill>
                <a:schemeClr val="tx1"/>
              </a:solidFill>
              <a:effectLst/>
              <a:latin typeface="Arial" panose="020B0604020202020204" pitchFamily="34" charset="0"/>
            </a:endParaRPr>
          </a:p>
        </p:txBody>
      </p:sp>
      <p:pic>
        <p:nvPicPr>
          <p:cNvPr id="8" name="image4.png">
            <a:extLst>
              <a:ext uri="{FF2B5EF4-FFF2-40B4-BE49-F238E27FC236}">
                <a16:creationId xmlns:a16="http://schemas.microsoft.com/office/drawing/2014/main" id="{79703737-2095-9B33-428D-BBE10EE3E069}"/>
              </a:ext>
            </a:extLst>
          </p:cNvPr>
          <p:cNvPicPr/>
          <p:nvPr/>
        </p:nvPicPr>
        <p:blipFill>
          <a:blip r:embed="rId3"/>
          <a:srcRect/>
          <a:stretch>
            <a:fillRect/>
          </a:stretch>
        </p:blipFill>
        <p:spPr>
          <a:xfrm>
            <a:off x="666394" y="1684421"/>
            <a:ext cx="4201443" cy="3820551"/>
          </a:xfrm>
          <a:prstGeom prst="rect">
            <a:avLst/>
          </a:prstGeom>
          <a:ln/>
        </p:spPr>
      </p:pic>
      <p:pic>
        <p:nvPicPr>
          <p:cNvPr id="9" name="image6.png">
            <a:extLst>
              <a:ext uri="{FF2B5EF4-FFF2-40B4-BE49-F238E27FC236}">
                <a16:creationId xmlns:a16="http://schemas.microsoft.com/office/drawing/2014/main" id="{388DD397-8F47-95CD-BC96-5FD5064E9657}"/>
              </a:ext>
            </a:extLst>
          </p:cNvPr>
          <p:cNvPicPr/>
          <p:nvPr/>
        </p:nvPicPr>
        <p:blipFill>
          <a:blip r:embed="rId4"/>
          <a:srcRect/>
          <a:stretch>
            <a:fillRect/>
          </a:stretch>
        </p:blipFill>
        <p:spPr>
          <a:xfrm>
            <a:off x="5409398" y="1684420"/>
            <a:ext cx="6217920" cy="3820551"/>
          </a:xfrm>
          <a:prstGeom prst="rect">
            <a:avLst/>
          </a:prstGeom>
          <a:ln/>
        </p:spPr>
      </p:pic>
    </p:spTree>
    <p:extLst>
      <p:ext uri="{BB962C8B-B14F-4D97-AF65-F5344CB8AC3E}">
        <p14:creationId xmlns:p14="http://schemas.microsoft.com/office/powerpoint/2010/main" val="1360374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98;p2">
            <a:extLst>
              <a:ext uri="{FF2B5EF4-FFF2-40B4-BE49-F238E27FC236}">
                <a16:creationId xmlns:a16="http://schemas.microsoft.com/office/drawing/2014/main" id="{38382047-00BF-22BA-6C95-9A1103ADAE5D}"/>
              </a:ext>
            </a:extLst>
          </p:cNvPr>
          <p:cNvPicPr preferRelativeResize="0"/>
          <p:nvPr/>
        </p:nvPicPr>
        <p:blipFill rotWithShape="1">
          <a:blip r:embed="rId2"/>
          <a:srcRect/>
          <a:stretch>
            <a:fillRect/>
          </a:stretch>
        </p:blipFill>
        <p:spPr>
          <a:xfrm>
            <a:off x="813319" y="517546"/>
            <a:ext cx="2247645" cy="633334"/>
          </a:xfrm>
          <a:prstGeom prst="rect">
            <a:avLst/>
          </a:prstGeom>
          <a:noFill/>
          <a:ln>
            <a:noFill/>
          </a:ln>
        </p:spPr>
      </p:pic>
      <p:sp>
        <p:nvSpPr>
          <p:cNvPr id="3" name="Rectangle 2">
            <a:extLst>
              <a:ext uri="{FF2B5EF4-FFF2-40B4-BE49-F238E27FC236}">
                <a16:creationId xmlns:a16="http://schemas.microsoft.com/office/drawing/2014/main" id="{B492B54B-0083-0EA6-B9AE-25123D31A0D4}"/>
              </a:ext>
            </a:extLst>
          </p:cNvPr>
          <p:cNvSpPr/>
          <p:nvPr/>
        </p:nvSpPr>
        <p:spPr>
          <a:xfrm>
            <a:off x="399550" y="239162"/>
            <a:ext cx="11385014" cy="63015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5F78E2C0-47F6-45B7-9CFE-11BD599F6D7A}"/>
              </a:ext>
            </a:extLst>
          </p:cNvPr>
          <p:cNvSpPr txBox="1"/>
          <p:nvPr/>
        </p:nvSpPr>
        <p:spPr>
          <a:xfrm>
            <a:off x="4049486" y="1614196"/>
            <a:ext cx="3718967" cy="369332"/>
          </a:xfrm>
          <a:prstGeom prst="rect">
            <a:avLst/>
          </a:prstGeom>
          <a:noFill/>
        </p:spPr>
        <p:txBody>
          <a:bodyPr wrap="none" rtlCol="0">
            <a:spAutoFit/>
          </a:bodyPr>
          <a:lstStyle/>
          <a:p>
            <a:r>
              <a:rPr lang="en-IN" b="1" dirty="0"/>
              <a:t>COMPARISON BETWEEN CLASSIFIERS</a:t>
            </a:r>
          </a:p>
        </p:txBody>
      </p:sp>
      <p:graphicFrame>
        <p:nvGraphicFramePr>
          <p:cNvPr id="11" name="Table 10">
            <a:extLst>
              <a:ext uri="{FF2B5EF4-FFF2-40B4-BE49-F238E27FC236}">
                <a16:creationId xmlns:a16="http://schemas.microsoft.com/office/drawing/2014/main" id="{2B844E3F-87B3-48A3-8530-1A2FB065D467}"/>
              </a:ext>
            </a:extLst>
          </p:cNvPr>
          <p:cNvGraphicFramePr>
            <a:graphicFrameLocks noGrp="1"/>
          </p:cNvGraphicFramePr>
          <p:nvPr>
            <p:extLst>
              <p:ext uri="{D42A27DB-BD31-4B8C-83A1-F6EECF244321}">
                <p14:modId xmlns:p14="http://schemas.microsoft.com/office/powerpoint/2010/main" val="4035337298"/>
              </p:ext>
            </p:extLst>
          </p:nvPr>
        </p:nvGraphicFramePr>
        <p:xfrm>
          <a:off x="646179" y="2213812"/>
          <a:ext cx="10673132" cy="1905801"/>
        </p:xfrm>
        <a:graphic>
          <a:graphicData uri="http://schemas.openxmlformats.org/drawingml/2006/table">
            <a:tbl>
              <a:tblPr>
                <a:tableStyleId>{5C22544A-7EE6-4342-B048-85BDC9FD1C3A}</a:tableStyleId>
              </a:tblPr>
              <a:tblGrid>
                <a:gridCol w="2668283">
                  <a:extLst>
                    <a:ext uri="{9D8B030D-6E8A-4147-A177-3AD203B41FA5}">
                      <a16:colId xmlns:a16="http://schemas.microsoft.com/office/drawing/2014/main" val="674551773"/>
                    </a:ext>
                  </a:extLst>
                </a:gridCol>
                <a:gridCol w="2668283">
                  <a:extLst>
                    <a:ext uri="{9D8B030D-6E8A-4147-A177-3AD203B41FA5}">
                      <a16:colId xmlns:a16="http://schemas.microsoft.com/office/drawing/2014/main" val="779737715"/>
                    </a:ext>
                  </a:extLst>
                </a:gridCol>
                <a:gridCol w="2668283">
                  <a:extLst>
                    <a:ext uri="{9D8B030D-6E8A-4147-A177-3AD203B41FA5}">
                      <a16:colId xmlns:a16="http://schemas.microsoft.com/office/drawing/2014/main" val="4284121630"/>
                    </a:ext>
                  </a:extLst>
                </a:gridCol>
                <a:gridCol w="2668283">
                  <a:extLst>
                    <a:ext uri="{9D8B030D-6E8A-4147-A177-3AD203B41FA5}">
                      <a16:colId xmlns:a16="http://schemas.microsoft.com/office/drawing/2014/main" val="3925454821"/>
                    </a:ext>
                  </a:extLst>
                </a:gridCol>
              </a:tblGrid>
              <a:tr h="1049240">
                <a:tc>
                  <a:txBody>
                    <a:bodyPr/>
                    <a:lstStyle/>
                    <a:p>
                      <a:pPr marL="0" marR="0" algn="l">
                        <a:spcBef>
                          <a:spcPts val="0"/>
                        </a:spcBef>
                        <a:spcAft>
                          <a:spcPts val="0"/>
                        </a:spcAft>
                      </a:pPr>
                      <a:r>
                        <a:rPr lang="en-US" sz="1000">
                          <a:effectLst/>
                        </a:rPr>
                        <a:t>Accuracy</a:t>
                      </a:r>
                      <a:endParaRPr lang="en-IN" sz="11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l">
                        <a:spcBef>
                          <a:spcPts val="0"/>
                        </a:spcBef>
                        <a:spcAft>
                          <a:spcPts val="0"/>
                        </a:spcAft>
                      </a:pPr>
                      <a:r>
                        <a:rPr lang="en-US" sz="1000">
                          <a:effectLst/>
                        </a:rPr>
                        <a:t>Precision</a:t>
                      </a:r>
                      <a:endParaRPr lang="en-IN" sz="11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l">
                        <a:spcBef>
                          <a:spcPts val="0"/>
                        </a:spcBef>
                        <a:spcAft>
                          <a:spcPts val="0"/>
                        </a:spcAft>
                      </a:pPr>
                      <a:r>
                        <a:rPr lang="en-US" sz="1000">
                          <a:effectLst/>
                        </a:rPr>
                        <a:t>Recall</a:t>
                      </a:r>
                      <a:endParaRPr lang="en-IN" sz="11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l">
                        <a:spcBef>
                          <a:spcPts val="0"/>
                        </a:spcBef>
                        <a:spcAft>
                          <a:spcPts val="0"/>
                        </a:spcAft>
                      </a:pPr>
                      <a:r>
                        <a:rPr lang="en-US" sz="1000" dirty="0">
                          <a:effectLst/>
                        </a:rPr>
                        <a:t>F1 score</a:t>
                      </a:r>
                      <a:endParaRPr lang="en-IN" sz="11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4246851472"/>
                  </a:ext>
                </a:extLst>
              </a:tr>
              <a:tr h="856561">
                <a:tc>
                  <a:txBody>
                    <a:bodyPr/>
                    <a:lstStyle/>
                    <a:p>
                      <a:pPr marL="0" marR="0" algn="l">
                        <a:spcBef>
                          <a:spcPts val="0"/>
                        </a:spcBef>
                        <a:spcAft>
                          <a:spcPts val="0"/>
                        </a:spcAft>
                      </a:pPr>
                      <a:r>
                        <a:rPr lang="en-US" sz="1000">
                          <a:effectLst/>
                        </a:rPr>
                        <a:t>96.83</a:t>
                      </a:r>
                      <a:endParaRPr lang="en-IN" sz="11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l">
                        <a:spcBef>
                          <a:spcPts val="0"/>
                        </a:spcBef>
                        <a:spcAft>
                          <a:spcPts val="0"/>
                        </a:spcAft>
                      </a:pPr>
                      <a:r>
                        <a:rPr lang="en-US" sz="1000">
                          <a:effectLst/>
                        </a:rPr>
                        <a:t>97.48</a:t>
                      </a:r>
                      <a:endParaRPr lang="en-IN" sz="11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l">
                        <a:spcBef>
                          <a:spcPts val="0"/>
                        </a:spcBef>
                        <a:spcAft>
                          <a:spcPts val="0"/>
                        </a:spcAft>
                      </a:pPr>
                      <a:r>
                        <a:rPr lang="en-US" sz="1000">
                          <a:effectLst/>
                        </a:rPr>
                        <a:t>96.39</a:t>
                      </a:r>
                      <a:endParaRPr lang="en-IN" sz="11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lgn="l">
                        <a:spcBef>
                          <a:spcPts val="0"/>
                        </a:spcBef>
                        <a:spcAft>
                          <a:spcPts val="0"/>
                        </a:spcAft>
                      </a:pPr>
                      <a:r>
                        <a:rPr lang="en-US" sz="1000" dirty="0">
                          <a:effectLst/>
                        </a:rPr>
                        <a:t>96.72</a:t>
                      </a:r>
                      <a:endParaRPr lang="en-IN" sz="11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840662932"/>
                  </a:ext>
                </a:extLst>
              </a:tr>
            </a:tbl>
          </a:graphicData>
        </a:graphic>
      </p:graphicFrame>
      <p:sp>
        <p:nvSpPr>
          <p:cNvPr id="12" name="Rectangle 3">
            <a:extLst>
              <a:ext uri="{FF2B5EF4-FFF2-40B4-BE49-F238E27FC236}">
                <a16:creationId xmlns:a16="http://schemas.microsoft.com/office/drawing/2014/main" id="{DA130E7A-3C21-57E8-D890-860A00F32552}"/>
              </a:ext>
            </a:extLst>
          </p:cNvPr>
          <p:cNvSpPr>
            <a:spLocks noChangeArrowheads="1"/>
          </p:cNvSpPr>
          <p:nvPr/>
        </p:nvSpPr>
        <p:spPr bwMode="auto">
          <a:xfrm>
            <a:off x="646183" y="2478424"/>
            <a:ext cx="11002168" cy="6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66773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98;p2">
            <a:extLst>
              <a:ext uri="{FF2B5EF4-FFF2-40B4-BE49-F238E27FC236}">
                <a16:creationId xmlns:a16="http://schemas.microsoft.com/office/drawing/2014/main" id="{2E63DD2F-D7AB-29F1-3E2F-DFB7BF0745D1}"/>
              </a:ext>
            </a:extLst>
          </p:cNvPr>
          <p:cNvPicPr preferRelativeResize="0"/>
          <p:nvPr/>
        </p:nvPicPr>
        <p:blipFill rotWithShape="1">
          <a:blip r:embed="rId2"/>
          <a:srcRect/>
          <a:stretch>
            <a:fillRect/>
          </a:stretch>
        </p:blipFill>
        <p:spPr>
          <a:xfrm>
            <a:off x="813319" y="517546"/>
            <a:ext cx="2247645" cy="633334"/>
          </a:xfrm>
          <a:prstGeom prst="rect">
            <a:avLst/>
          </a:prstGeom>
          <a:noFill/>
          <a:ln>
            <a:noFill/>
          </a:ln>
        </p:spPr>
      </p:pic>
      <p:sp>
        <p:nvSpPr>
          <p:cNvPr id="3" name="Rectangle 2">
            <a:extLst>
              <a:ext uri="{FF2B5EF4-FFF2-40B4-BE49-F238E27FC236}">
                <a16:creationId xmlns:a16="http://schemas.microsoft.com/office/drawing/2014/main" id="{D3B150A4-4E26-CD1C-29B2-ED2D45AF260D}"/>
              </a:ext>
            </a:extLst>
          </p:cNvPr>
          <p:cNvSpPr/>
          <p:nvPr/>
        </p:nvSpPr>
        <p:spPr>
          <a:xfrm>
            <a:off x="399550" y="239162"/>
            <a:ext cx="11385014" cy="63015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oogle Shape;98;p2">
            <a:extLst>
              <a:ext uri="{FF2B5EF4-FFF2-40B4-BE49-F238E27FC236}">
                <a16:creationId xmlns:a16="http://schemas.microsoft.com/office/drawing/2014/main" id="{569D243C-8B85-930E-A773-05C02B4A94DA}"/>
              </a:ext>
            </a:extLst>
          </p:cNvPr>
          <p:cNvPicPr preferRelativeResize="0"/>
          <p:nvPr/>
        </p:nvPicPr>
        <p:blipFill rotWithShape="1">
          <a:blip r:embed="rId2"/>
          <a:srcRect/>
          <a:stretch>
            <a:fillRect/>
          </a:stretch>
        </p:blipFill>
        <p:spPr>
          <a:xfrm>
            <a:off x="813319" y="517546"/>
            <a:ext cx="2247645" cy="633334"/>
          </a:xfrm>
          <a:prstGeom prst="rect">
            <a:avLst/>
          </a:prstGeom>
          <a:noFill/>
          <a:ln>
            <a:noFill/>
          </a:ln>
        </p:spPr>
      </p:pic>
      <p:sp>
        <p:nvSpPr>
          <p:cNvPr id="5" name="Rectangle 4">
            <a:extLst>
              <a:ext uri="{FF2B5EF4-FFF2-40B4-BE49-F238E27FC236}">
                <a16:creationId xmlns:a16="http://schemas.microsoft.com/office/drawing/2014/main" id="{BE71A0DA-AAC9-CF9B-A39F-F91F1439EB99}"/>
              </a:ext>
            </a:extLst>
          </p:cNvPr>
          <p:cNvSpPr/>
          <p:nvPr/>
        </p:nvSpPr>
        <p:spPr>
          <a:xfrm>
            <a:off x="399550" y="239162"/>
            <a:ext cx="11385014" cy="63015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6C653AE-8697-1339-01BD-15984AF30060}"/>
              </a:ext>
            </a:extLst>
          </p:cNvPr>
          <p:cNvSpPr txBox="1"/>
          <p:nvPr/>
        </p:nvSpPr>
        <p:spPr>
          <a:xfrm>
            <a:off x="941802" y="1660097"/>
            <a:ext cx="10039739" cy="4401205"/>
          </a:xfrm>
          <a:prstGeom prst="rect">
            <a:avLst/>
          </a:prstGeom>
          <a:noFill/>
        </p:spPr>
        <p:txBody>
          <a:bodyPr wrap="square">
            <a:spAutoFit/>
          </a:bodyPr>
          <a:lstStyle/>
          <a:p>
            <a:pPr lvl="0" algn="just" eaLnBrk="0" fontAlgn="base" hangingPunct="0">
              <a:spcBef>
                <a:spcPct val="0"/>
              </a:spcBef>
              <a:spcAft>
                <a:spcPct val="0"/>
              </a:spcAft>
              <a:buFontTx/>
              <a:buAutoNum type="arabicPeriod"/>
            </a:pPr>
            <a:r>
              <a:rPr lang="en-US" altLang="en-US" sz="2000" b="1" dirty="0">
                <a:latin typeface="Times New Roman" panose="02020603050405020304" pitchFamily="18" charset="0"/>
                <a:cs typeface="Times New Roman" panose="02020603050405020304" pitchFamily="18" charset="0"/>
              </a:rPr>
              <a:t>Scalability and Future Expansion</a:t>
            </a:r>
            <a:r>
              <a:rPr lang="en-US" altLang="en-US" sz="2000" dirty="0">
                <a:latin typeface="Times New Roman" panose="02020603050405020304" pitchFamily="18" charset="0"/>
                <a:cs typeface="Times New Roman" panose="02020603050405020304" pitchFamily="18" charset="0"/>
              </a:rPr>
              <a:t>: The proposed system should be designed with scalability in mind. As waste management needs grow, the system should be able to handle increased data volumes, additional sensors, and more complex algorithms. </a:t>
            </a:r>
          </a:p>
          <a:p>
            <a:pPr lvl="0" algn="just" eaLnBrk="0" fontAlgn="base" hangingPunct="0">
              <a:spcBef>
                <a:spcPct val="0"/>
              </a:spcBef>
              <a:spcAft>
                <a:spcPct val="0"/>
              </a:spcAft>
              <a:buFontTx/>
              <a:buAutoNum type="arabicPeriod"/>
            </a:pPr>
            <a:endParaRPr lang="en-US" altLang="en-US" sz="20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AutoNum type="arabicPeriod"/>
            </a:pPr>
            <a:r>
              <a:rPr lang="en-US" altLang="en-US" sz="2000" b="1" dirty="0">
                <a:latin typeface="Times New Roman" panose="02020603050405020304" pitchFamily="18" charset="0"/>
                <a:cs typeface="Times New Roman" panose="02020603050405020304" pitchFamily="18" charset="0"/>
              </a:rPr>
              <a:t>Community Engagement and Education</a:t>
            </a:r>
            <a:r>
              <a:rPr lang="en-US" altLang="en-US" sz="2000" dirty="0">
                <a:latin typeface="Times New Roman" panose="02020603050405020304" pitchFamily="18" charset="0"/>
                <a:cs typeface="Times New Roman" panose="02020603050405020304" pitchFamily="18" charset="0"/>
              </a:rPr>
              <a:t>: To ensure the success of the waste management system, community engagement is crucial. Educating residents about waste segregation, recycling practices, and the benefits of the system will lead to better participation. Consider workshops, awareness campaigns.</a:t>
            </a:r>
          </a:p>
          <a:p>
            <a:pPr lvl="0" algn="just" eaLnBrk="0" fontAlgn="base" hangingPunct="0">
              <a:spcBef>
                <a:spcPct val="0"/>
              </a:spcBef>
              <a:spcAft>
                <a:spcPct val="0"/>
              </a:spcAft>
              <a:buFontTx/>
              <a:buAutoNum type="arabicPeriod"/>
            </a:pPr>
            <a:endParaRPr lang="en-US" altLang="en-US" sz="20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AutoNum type="arabicPeriod" startAt="3"/>
            </a:pPr>
            <a:r>
              <a:rPr lang="en-US" altLang="en-US" sz="2000" b="1" dirty="0">
                <a:latin typeface="Times New Roman" panose="02020603050405020304" pitchFamily="18" charset="0"/>
                <a:cs typeface="Times New Roman" panose="02020603050405020304" pitchFamily="18" charset="0"/>
              </a:rPr>
              <a:t>Cost-Benefit Analysis</a:t>
            </a:r>
            <a:r>
              <a:rPr lang="en-US" altLang="en-US" sz="2000" dirty="0">
                <a:latin typeface="Times New Roman" panose="02020603050405020304" pitchFamily="18" charset="0"/>
                <a:cs typeface="Times New Roman" panose="02020603050405020304" pitchFamily="18" charset="0"/>
              </a:rPr>
              <a:t>: Evaluate the costs associated with implementing and maintaining the system against the benefits it provides. Factors to consider include initial setup costs, operational expenses, environmental impact, and potential savings in waste disposal and treatment. A well-defined cost-benefit analysis will guide decision-making and resource allocation.</a:t>
            </a:r>
          </a:p>
          <a:p>
            <a:pPr algn="just"/>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86F1183-D160-2B5C-C6B5-8B1038BA6D8A}"/>
              </a:ext>
            </a:extLst>
          </p:cNvPr>
          <p:cNvSpPr txBox="1"/>
          <p:nvPr/>
        </p:nvSpPr>
        <p:spPr>
          <a:xfrm>
            <a:off x="4634767" y="703585"/>
            <a:ext cx="3661580"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508530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98;p2">
            <a:extLst>
              <a:ext uri="{FF2B5EF4-FFF2-40B4-BE49-F238E27FC236}">
                <a16:creationId xmlns:a16="http://schemas.microsoft.com/office/drawing/2014/main" id="{2CD9CE45-17D1-A39F-0BBF-C2EF1DD5F39B}"/>
              </a:ext>
            </a:extLst>
          </p:cNvPr>
          <p:cNvPicPr preferRelativeResize="0"/>
          <p:nvPr/>
        </p:nvPicPr>
        <p:blipFill rotWithShape="1">
          <a:blip r:embed="rId2"/>
          <a:srcRect/>
          <a:stretch>
            <a:fillRect/>
          </a:stretch>
        </p:blipFill>
        <p:spPr>
          <a:xfrm>
            <a:off x="813319" y="517546"/>
            <a:ext cx="2247645" cy="633334"/>
          </a:xfrm>
          <a:prstGeom prst="rect">
            <a:avLst/>
          </a:prstGeom>
          <a:noFill/>
          <a:ln>
            <a:noFill/>
          </a:ln>
        </p:spPr>
      </p:pic>
      <p:sp>
        <p:nvSpPr>
          <p:cNvPr id="3" name="Rectangle 2">
            <a:extLst>
              <a:ext uri="{FF2B5EF4-FFF2-40B4-BE49-F238E27FC236}">
                <a16:creationId xmlns:a16="http://schemas.microsoft.com/office/drawing/2014/main" id="{61F4FE4C-F110-7831-33AB-27EA4C938571}"/>
              </a:ext>
            </a:extLst>
          </p:cNvPr>
          <p:cNvSpPr/>
          <p:nvPr/>
        </p:nvSpPr>
        <p:spPr>
          <a:xfrm>
            <a:off x="399550" y="239162"/>
            <a:ext cx="11385014" cy="63015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87E1C7A3-6C57-B846-0CBD-9FBCFD542F4C}"/>
              </a:ext>
            </a:extLst>
          </p:cNvPr>
          <p:cNvSpPr txBox="1"/>
          <p:nvPr/>
        </p:nvSpPr>
        <p:spPr>
          <a:xfrm>
            <a:off x="4666847" y="655509"/>
            <a:ext cx="4128053"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FUTURE SCOPE</a:t>
            </a:r>
          </a:p>
        </p:txBody>
      </p:sp>
      <p:sp>
        <p:nvSpPr>
          <p:cNvPr id="8" name="Rectangle 3">
            <a:extLst>
              <a:ext uri="{FF2B5EF4-FFF2-40B4-BE49-F238E27FC236}">
                <a16:creationId xmlns:a16="http://schemas.microsoft.com/office/drawing/2014/main" id="{8F6CD4B8-6DA9-0E20-B5DB-74125685C1B4}"/>
              </a:ext>
            </a:extLst>
          </p:cNvPr>
          <p:cNvSpPr>
            <a:spLocks noChangeArrowheads="1"/>
          </p:cNvSpPr>
          <p:nvPr/>
        </p:nvSpPr>
        <p:spPr bwMode="auto">
          <a:xfrm>
            <a:off x="0" y="393899"/>
            <a:ext cx="18473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059648C6-5D16-5B33-B915-9653B9080EB4}"/>
              </a:ext>
            </a:extLst>
          </p:cNvPr>
          <p:cNvSpPr txBox="1"/>
          <p:nvPr/>
        </p:nvSpPr>
        <p:spPr>
          <a:xfrm>
            <a:off x="813319" y="1567227"/>
            <a:ext cx="10708120" cy="4401205"/>
          </a:xfrm>
          <a:prstGeom prst="rect">
            <a:avLst/>
          </a:prstGeom>
          <a:noFill/>
        </p:spPr>
        <p:txBody>
          <a:bodyPr wrap="square">
            <a:spAutoFit/>
          </a:bodyPr>
          <a:lstStyle/>
          <a:p>
            <a:pPr marL="0" marR="0" lvl="0" indent="0" algn="l" defTabSz="914400" rtl="0" eaLnBrk="0" fontAlgn="base" latinLnBrk="0" hangingPunct="0">
              <a:spcBef>
                <a:spcPct val="0"/>
              </a:spcBef>
              <a:spcAft>
                <a:spcPct val="0"/>
              </a:spcAft>
              <a:buClrTx/>
              <a:buSzTx/>
              <a:buFontTx/>
              <a:buAutoNum type="arabicPeriod"/>
              <a:tabLst/>
            </a:pPr>
            <a:r>
              <a:rPr lang="en-US" altLang="en-US" sz="2000" b="1" dirty="0">
                <a:latin typeface="Times New Roman" panose="02020603050405020304" pitchFamily="18" charset="0"/>
                <a:cs typeface="Times New Roman" panose="02020603050405020304" pitchFamily="18" charset="0"/>
              </a:rPr>
              <a:t>Monitoring Air Pollution</a:t>
            </a:r>
            <a:r>
              <a:rPr lang="en-US" altLang="en-US" sz="2000" dirty="0">
                <a:latin typeface="Times New Roman" panose="02020603050405020304" pitchFamily="18" charset="0"/>
                <a:cs typeface="Times New Roman" panose="02020603050405020304" pitchFamily="18" charset="0"/>
              </a:rPr>
              <a:t>: Comprehensive analysis of emissions from industrial facilities and transportation.</a:t>
            </a:r>
          </a:p>
          <a:p>
            <a:pPr marL="457200" marR="0" lvl="1" indent="0" algn="l" defTabSz="914400" rtl="0" eaLnBrk="0" fontAlgn="base" latinLnBrk="0" hangingPunct="0">
              <a:spcBef>
                <a:spcPct val="0"/>
              </a:spcBef>
              <a:spcAft>
                <a:spcPct val="0"/>
              </a:spcAft>
              <a:buClrTx/>
              <a:buSzTx/>
              <a:buFontTx/>
              <a:buChar char="•"/>
              <a:tabLst/>
            </a:pPr>
            <a:r>
              <a:rPr lang="en-US" altLang="en-US" sz="2000" dirty="0">
                <a:latin typeface="Times New Roman" panose="02020603050405020304" pitchFamily="18" charset="0"/>
                <a:cs typeface="Times New Roman" panose="02020603050405020304" pitchFamily="18" charset="0"/>
              </a:rPr>
              <a:t>Keywords: Air Quality, Emissions, Monitoring </a:t>
            </a:r>
          </a:p>
          <a:p>
            <a:pPr marL="0" marR="0" lvl="0" indent="0" algn="l" defTabSz="914400" rtl="0" eaLnBrk="0" fontAlgn="base" latinLnBrk="0" hangingPunct="0">
              <a:spcBef>
                <a:spcPct val="0"/>
              </a:spcBef>
              <a:spcAft>
                <a:spcPct val="0"/>
              </a:spcAft>
              <a:buClrTx/>
              <a:buSzTx/>
              <a:buFontTx/>
              <a:buAutoNum type="arabicPeriod" startAt="2"/>
              <a:tabLst/>
            </a:pPr>
            <a:r>
              <a:rPr lang="en-US" altLang="en-US" sz="2000" b="1" dirty="0">
                <a:latin typeface="Times New Roman" panose="02020603050405020304" pitchFamily="18" charset="0"/>
                <a:cs typeface="Times New Roman" panose="02020603050405020304" pitchFamily="18" charset="0"/>
              </a:rPr>
              <a:t>Stakeholders and Application</a:t>
            </a:r>
            <a:r>
              <a:rPr lang="en-US" altLang="en-US" sz="2000" dirty="0">
                <a:latin typeface="Times New Roman" panose="02020603050405020304" pitchFamily="18" charset="0"/>
                <a:cs typeface="Times New Roman" panose="02020603050405020304" pitchFamily="18" charset="0"/>
              </a:rPr>
              <a:t>: Relevant for environmental agencies, regulatory bodies, industries, and affected communities.</a:t>
            </a:r>
          </a:p>
          <a:p>
            <a:pPr marL="457200" marR="0" lvl="1" indent="0" algn="l" defTabSz="914400" rtl="0" eaLnBrk="0" fontAlgn="base" latinLnBrk="0" hangingPunct="0">
              <a:spcBef>
                <a:spcPct val="0"/>
              </a:spcBef>
              <a:spcAft>
                <a:spcPct val="0"/>
              </a:spcAft>
              <a:buClrTx/>
              <a:buSzTx/>
              <a:buFontTx/>
              <a:buChar char="•"/>
              <a:tabLst/>
            </a:pPr>
            <a:r>
              <a:rPr lang="en-US" altLang="en-US" sz="2000" dirty="0">
                <a:latin typeface="Times New Roman" panose="02020603050405020304" pitchFamily="18" charset="0"/>
                <a:cs typeface="Times New Roman" panose="02020603050405020304" pitchFamily="18" charset="0"/>
              </a:rPr>
              <a:t>Keywords: Stakeholders, Environmental Monitoring, Regulation </a:t>
            </a:r>
          </a:p>
          <a:p>
            <a:pPr marL="0" marR="0" lvl="0" indent="0" algn="l" defTabSz="914400" rtl="0" eaLnBrk="0" fontAlgn="base" latinLnBrk="0" hangingPunct="0">
              <a:spcBef>
                <a:spcPct val="0"/>
              </a:spcBef>
              <a:spcAft>
                <a:spcPct val="0"/>
              </a:spcAft>
              <a:buClrTx/>
              <a:buSzTx/>
              <a:buFontTx/>
              <a:buAutoNum type="arabicPeriod" startAt="3"/>
              <a:tabLst/>
            </a:pPr>
            <a:r>
              <a:rPr lang="en-US" altLang="en-US" sz="2000" b="1" dirty="0">
                <a:latin typeface="Times New Roman" panose="02020603050405020304" pitchFamily="18" charset="0"/>
                <a:cs typeface="Times New Roman" panose="02020603050405020304" pitchFamily="18" charset="0"/>
              </a:rPr>
              <a:t>Proactive Strategies</a:t>
            </a:r>
            <a:r>
              <a:rPr lang="en-US" altLang="en-US" sz="2000" dirty="0">
                <a:latin typeface="Times New Roman" panose="02020603050405020304" pitchFamily="18" charset="0"/>
                <a:cs typeface="Times New Roman" panose="02020603050405020304" pitchFamily="18" charset="0"/>
              </a:rPr>
              <a:t>: Real-time data, predictive modeling, and compliance assessment for effective pollution management.</a:t>
            </a:r>
          </a:p>
          <a:p>
            <a:pPr marL="457200" marR="0" lvl="1" indent="0" algn="l" defTabSz="914400" rtl="0" eaLnBrk="0" fontAlgn="base" latinLnBrk="0" hangingPunct="0">
              <a:spcBef>
                <a:spcPct val="0"/>
              </a:spcBef>
              <a:spcAft>
                <a:spcPct val="0"/>
              </a:spcAft>
              <a:buClrTx/>
              <a:buSzTx/>
              <a:buFontTx/>
              <a:buChar char="•"/>
              <a:tabLst/>
            </a:pPr>
            <a:r>
              <a:rPr lang="en-US" altLang="en-US" sz="2000" dirty="0">
                <a:latin typeface="Times New Roman" panose="02020603050405020304" pitchFamily="18" charset="0"/>
                <a:cs typeface="Times New Roman" panose="02020603050405020304" pitchFamily="18" charset="0"/>
              </a:rPr>
              <a:t>Keywords: Predictive Modeling, Compliance Assessment, Decision Support</a:t>
            </a:r>
          </a:p>
          <a:p>
            <a:pPr eaLnBrk="0" fontAlgn="base" hangingPunct="0">
              <a:spcBef>
                <a:spcPct val="0"/>
              </a:spcBef>
              <a:spcAft>
                <a:spcPct val="0"/>
              </a:spcAft>
              <a:buFontTx/>
              <a:buAutoNum type="arabicPeriod" startAt="3"/>
            </a:pPr>
            <a:r>
              <a:rPr lang="en-US" sz="2000" b="1" dirty="0">
                <a:latin typeface="Times New Roman" panose="02020603050405020304" pitchFamily="18" charset="0"/>
                <a:cs typeface="Times New Roman" panose="02020603050405020304" pitchFamily="18" charset="0"/>
              </a:rPr>
              <a:t>Community Participation</a:t>
            </a:r>
            <a:r>
              <a:rPr lang="en-US" sz="2000" dirty="0">
                <a:latin typeface="Times New Roman" panose="02020603050405020304" pitchFamily="18" charset="0"/>
                <a:cs typeface="Times New Roman" panose="02020603050405020304" pitchFamily="18" charset="0"/>
              </a:rPr>
              <a:t>: Engage local communities through awareness campaigns, workshops, and educational programs. Encourage waste reduction, recycling, and responsible disposal practices. Community involvement fosters a sense of ownership and collective responsibility toward environmental sustainability.</a:t>
            </a:r>
            <a:endParaRPr lang="en-US" altLang="en-US" sz="2000" dirty="0">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spcBef>
                <a:spcPct val="0"/>
              </a:spcBef>
              <a:spcAft>
                <a:spcPct val="0"/>
              </a:spcAft>
              <a:buClrTx/>
              <a:buSzTx/>
              <a:tabLst/>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0020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8;p2">
            <a:extLst>
              <a:ext uri="{FF2B5EF4-FFF2-40B4-BE49-F238E27FC236}">
                <a16:creationId xmlns:a16="http://schemas.microsoft.com/office/drawing/2014/main" id="{100D47E7-AD9A-485F-3D0E-C45D05D094BA}"/>
              </a:ext>
            </a:extLst>
          </p:cNvPr>
          <p:cNvPicPr preferRelativeResize="0"/>
          <p:nvPr/>
        </p:nvPicPr>
        <p:blipFill rotWithShape="1">
          <a:blip r:embed="rId2"/>
          <a:srcRect/>
          <a:stretch>
            <a:fillRect/>
          </a:stretch>
        </p:blipFill>
        <p:spPr>
          <a:xfrm>
            <a:off x="813319" y="517546"/>
            <a:ext cx="2247645" cy="633334"/>
          </a:xfrm>
          <a:prstGeom prst="rect">
            <a:avLst/>
          </a:prstGeom>
          <a:noFill/>
          <a:ln>
            <a:noFill/>
          </a:ln>
        </p:spPr>
      </p:pic>
      <p:sp>
        <p:nvSpPr>
          <p:cNvPr id="5" name="Rectangle 4">
            <a:extLst>
              <a:ext uri="{FF2B5EF4-FFF2-40B4-BE49-F238E27FC236}">
                <a16:creationId xmlns:a16="http://schemas.microsoft.com/office/drawing/2014/main" id="{EFC30620-3DAF-30BD-48EC-9EF5135B3F5B}"/>
              </a:ext>
            </a:extLst>
          </p:cNvPr>
          <p:cNvSpPr/>
          <p:nvPr/>
        </p:nvSpPr>
        <p:spPr>
          <a:xfrm>
            <a:off x="399550" y="239162"/>
            <a:ext cx="11385014" cy="63015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01EF99EF-50F9-7E72-B60A-3530F98AA020}"/>
              </a:ext>
            </a:extLst>
          </p:cNvPr>
          <p:cNvSpPr txBox="1"/>
          <p:nvPr/>
        </p:nvSpPr>
        <p:spPr>
          <a:xfrm>
            <a:off x="5032540" y="517546"/>
            <a:ext cx="3629520"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REFERENCES</a:t>
            </a:r>
          </a:p>
        </p:txBody>
      </p:sp>
      <p:sp>
        <p:nvSpPr>
          <p:cNvPr id="10" name="TextBox 9">
            <a:extLst>
              <a:ext uri="{FF2B5EF4-FFF2-40B4-BE49-F238E27FC236}">
                <a16:creationId xmlns:a16="http://schemas.microsoft.com/office/drawing/2014/main" id="{83A635CE-70C5-0D55-024F-0AAAE06F3DCF}"/>
              </a:ext>
            </a:extLst>
          </p:cNvPr>
          <p:cNvSpPr txBox="1"/>
          <p:nvPr/>
        </p:nvSpPr>
        <p:spPr>
          <a:xfrm>
            <a:off x="813319" y="1305467"/>
            <a:ext cx="10669620" cy="4524315"/>
          </a:xfrm>
          <a:prstGeom prst="rect">
            <a:avLst/>
          </a:prstGeom>
          <a:noFill/>
        </p:spPr>
        <p:txBody>
          <a:bodyPr wrap="square">
            <a:spAutoFit/>
          </a:bodyPr>
          <a:lstStyle/>
          <a:p>
            <a:pPr marL="0" marR="552450" algn="just">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[1] Salehi-Amiri, A.,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Akbapour</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N.,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Hajiaghaei-Keshteli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M.,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Gajpal</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Y., &amp;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Jabbarzadeh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 (2022). Designing an effective two-stage, sustainable, and IoT based waste management system. Renewable and Sustainable Energy Reviews, 157, 112031.</a:t>
            </a:r>
          </a:p>
          <a:p>
            <a:pPr marL="0" marR="552450" algn="just">
              <a:spcBef>
                <a:spcPts val="0"/>
              </a:spcBef>
              <a:spcAft>
                <a:spcPts val="0"/>
              </a:spcAft>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552450" algn="just">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 Wang, C., Qin, J., Qu, C., Ran, X., Liu, C., &amp; Chen, B. (2021). A smart municipal waste management system based on deep-learning and Internet of Things. Waste Management, 135, 20-29.</a:t>
            </a:r>
          </a:p>
          <a:p>
            <a:pPr marL="0" marR="552450" algn="just">
              <a:spcBef>
                <a:spcPts val="0"/>
              </a:spcBef>
              <a:spcAft>
                <a:spcPts val="0"/>
              </a:spcAft>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552450" algn="just">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[3] Khan, S., Anjum, R., Raza, S. 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Bazai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N. A., &amp;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Ihtisham</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M. (2022). Technologies for municipal solid waste management: Current status, challenges, and future perspectives. Chemosphere, 288, 132403.</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552450" algn="just">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Elgie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 R., Singh, S. J., &amp;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Telesford</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J. N. (2021). You can't manage what you can't measure: The potential for circularity in Grenada's waste management system. Resources, Conservation and Recycling, 164, 105170.</a:t>
            </a:r>
          </a:p>
          <a:p>
            <a:pPr marL="0" marR="552450" algn="just">
              <a:spcBef>
                <a:spcPts val="0"/>
              </a:spcBef>
              <a:spcAft>
                <a:spcPts val="0"/>
              </a:spcAft>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552450" algn="just">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[5]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Sondh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S., Upadhyay, D. S., Patel, S., &amp; Patel, R. N. (2022). A strategic review on Municipal Solid Waste (living solid waste) management system focusing on policies, selection criteria and techniques for waste-to-value. Journal of Cleaner Production, 356, 131908.</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155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8;p2">
            <a:extLst>
              <a:ext uri="{FF2B5EF4-FFF2-40B4-BE49-F238E27FC236}">
                <a16:creationId xmlns:a16="http://schemas.microsoft.com/office/drawing/2014/main" id="{8227D3FC-86EE-376F-0524-1462E94AF0FE}"/>
              </a:ext>
            </a:extLst>
          </p:cNvPr>
          <p:cNvPicPr preferRelativeResize="0"/>
          <p:nvPr/>
        </p:nvPicPr>
        <p:blipFill rotWithShape="1">
          <a:blip r:embed="rId2"/>
          <a:srcRect/>
          <a:stretch>
            <a:fillRect/>
          </a:stretch>
        </p:blipFill>
        <p:spPr>
          <a:xfrm>
            <a:off x="813319" y="517546"/>
            <a:ext cx="2247645" cy="633334"/>
          </a:xfrm>
          <a:prstGeom prst="rect">
            <a:avLst/>
          </a:prstGeom>
          <a:noFill/>
          <a:ln>
            <a:noFill/>
          </a:ln>
        </p:spPr>
      </p:pic>
      <p:sp>
        <p:nvSpPr>
          <p:cNvPr id="5" name="Rectangle 4">
            <a:extLst>
              <a:ext uri="{FF2B5EF4-FFF2-40B4-BE49-F238E27FC236}">
                <a16:creationId xmlns:a16="http://schemas.microsoft.com/office/drawing/2014/main" id="{8B3F4150-EEA5-C3B8-2A16-62F101DFE918}"/>
              </a:ext>
            </a:extLst>
          </p:cNvPr>
          <p:cNvSpPr/>
          <p:nvPr/>
        </p:nvSpPr>
        <p:spPr>
          <a:xfrm>
            <a:off x="399550" y="239162"/>
            <a:ext cx="11385014" cy="63015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ED538B4-6AC8-D8ED-D00A-33E7F0F76266}"/>
              </a:ext>
            </a:extLst>
          </p:cNvPr>
          <p:cNvSpPr txBox="1"/>
          <p:nvPr/>
        </p:nvSpPr>
        <p:spPr>
          <a:xfrm>
            <a:off x="1007706" y="1563108"/>
            <a:ext cx="10459616" cy="4801314"/>
          </a:xfrm>
          <a:prstGeom prst="rect">
            <a:avLst/>
          </a:prstGeom>
          <a:noFill/>
        </p:spPr>
        <p:txBody>
          <a:bodyPr wrap="square">
            <a:spAutoFit/>
          </a:bodyPr>
          <a:lstStyle/>
          <a:p>
            <a:pPr marL="0" marR="55245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[6] Rahman, M. W., Islam, R., Hasan, A., </a:t>
            </a:r>
            <a:r>
              <a:rPr lang="en-US" sz="1800" dirty="0" err="1">
                <a:effectLst/>
                <a:latin typeface="Times New Roman" panose="02020603050405020304" pitchFamily="18" charset="0"/>
                <a:ea typeface="Times New Roman" panose="02020603050405020304" pitchFamily="18" charset="0"/>
              </a:rPr>
              <a:t>Bithi</a:t>
            </a:r>
            <a:r>
              <a:rPr lang="en-US" sz="1800" dirty="0">
                <a:effectLst/>
                <a:latin typeface="Times New Roman" panose="02020603050405020304" pitchFamily="18" charset="0"/>
                <a:ea typeface="Times New Roman" panose="02020603050405020304" pitchFamily="18" charset="0"/>
              </a:rPr>
              <a:t>, N. I., Hasan, M. M., &amp; Rahman, M. M. (2022). Intelligent waste management system using deep learning with IoT. Journal of King Saud University-Computer and Information Sciences, 34(5), 2072-2087.</a:t>
            </a:r>
            <a:endParaRPr lang="en-IN" sz="1800" dirty="0">
              <a:effectLst/>
              <a:latin typeface="Times New Roman" panose="02020603050405020304" pitchFamily="18" charset="0"/>
              <a:ea typeface="Times New Roman" panose="02020603050405020304" pitchFamily="18" charset="0"/>
            </a:endParaRPr>
          </a:p>
          <a:p>
            <a:pPr marL="0" marR="55245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55245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[7] Attia, Y., Soori, P. K., &amp; </a:t>
            </a:r>
            <a:r>
              <a:rPr lang="en-US" sz="1800" dirty="0" err="1">
                <a:effectLst/>
                <a:latin typeface="Times New Roman" panose="02020603050405020304" pitchFamily="18" charset="0"/>
                <a:ea typeface="Times New Roman" panose="02020603050405020304" pitchFamily="18" charset="0"/>
              </a:rPr>
              <a:t>Ghaith</a:t>
            </a:r>
            <a:r>
              <a:rPr lang="en-US" sz="1800" dirty="0">
                <a:effectLst/>
                <a:latin typeface="Times New Roman" panose="02020603050405020304" pitchFamily="18" charset="0"/>
                <a:ea typeface="Times New Roman" panose="02020603050405020304" pitchFamily="18" charset="0"/>
              </a:rPr>
              <a:t>, F. (2021). Analysis of Households’ E-Waste Awareness, Disposal Behavior, and Estimation of Potential Waste Mobile Phones towards an Effective E-Waste Management System in Dubai. Toxics, 9(10), 236.</a:t>
            </a:r>
            <a:endParaRPr lang="en-IN" sz="1800" dirty="0">
              <a:effectLst/>
              <a:latin typeface="Times New Roman" panose="02020603050405020304" pitchFamily="18" charset="0"/>
              <a:ea typeface="Times New Roman" panose="02020603050405020304" pitchFamily="18" charset="0"/>
            </a:endParaRPr>
          </a:p>
          <a:p>
            <a:pPr marL="0" marR="55245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55245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[8] Sharma, H. B., </a:t>
            </a:r>
            <a:r>
              <a:rPr lang="en-US" sz="1800" dirty="0" err="1">
                <a:effectLst/>
                <a:latin typeface="Times New Roman" panose="02020603050405020304" pitchFamily="18" charset="0"/>
                <a:ea typeface="Times New Roman" panose="02020603050405020304" pitchFamily="18" charset="0"/>
              </a:rPr>
              <a:t>Vanapalli</a:t>
            </a:r>
            <a:r>
              <a:rPr lang="en-US" sz="1800" dirty="0">
                <a:effectLst/>
                <a:latin typeface="Times New Roman" panose="02020603050405020304" pitchFamily="18" charset="0"/>
                <a:ea typeface="Times New Roman" panose="02020603050405020304" pitchFamily="18" charset="0"/>
              </a:rPr>
              <a:t>, K. R., </a:t>
            </a:r>
            <a:r>
              <a:rPr lang="en-US" sz="1800" dirty="0" err="1">
                <a:effectLst/>
                <a:latin typeface="Times New Roman" panose="02020603050405020304" pitchFamily="18" charset="0"/>
                <a:ea typeface="Times New Roman" panose="02020603050405020304" pitchFamily="18" charset="0"/>
              </a:rPr>
              <a:t>Samal</a:t>
            </a:r>
            <a:r>
              <a:rPr lang="en-US" sz="1800" dirty="0">
                <a:effectLst/>
                <a:latin typeface="Times New Roman" panose="02020603050405020304" pitchFamily="18" charset="0"/>
                <a:ea typeface="Times New Roman" panose="02020603050405020304" pitchFamily="18" charset="0"/>
              </a:rPr>
              <a:t>, B., </a:t>
            </a:r>
            <a:r>
              <a:rPr lang="en-US" sz="1800" dirty="0" err="1">
                <a:effectLst/>
                <a:latin typeface="Times New Roman" panose="02020603050405020304" pitchFamily="18" charset="0"/>
                <a:ea typeface="Times New Roman" panose="02020603050405020304" pitchFamily="18" charset="0"/>
              </a:rPr>
              <a:t>Cheela</a:t>
            </a:r>
            <a:r>
              <a:rPr lang="en-US" sz="1800" dirty="0">
                <a:effectLst/>
                <a:latin typeface="Times New Roman" panose="02020603050405020304" pitchFamily="18" charset="0"/>
                <a:ea typeface="Times New Roman" panose="02020603050405020304" pitchFamily="18" charset="0"/>
              </a:rPr>
              <a:t>, V. S., Dubey, B. K., &amp; Bhattacharya, J. (2021). Circular economy approach in solid waste management system to achieve UN-SDGs: Solutions for post-COVID recovery. Science of The Total Environment, 800, 149605.</a:t>
            </a:r>
            <a:endParaRPr lang="en-IN" sz="1800" dirty="0">
              <a:effectLst/>
              <a:latin typeface="Times New Roman" panose="02020603050405020304" pitchFamily="18" charset="0"/>
              <a:ea typeface="Times New Roman" panose="02020603050405020304" pitchFamily="18" charset="0"/>
            </a:endParaRPr>
          </a:p>
          <a:p>
            <a:pPr marL="0" marR="55245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[9] Gómez-Sanabria, A., </a:t>
            </a:r>
            <a:r>
              <a:rPr lang="en-US" sz="1800" dirty="0" err="1">
                <a:effectLst/>
                <a:latin typeface="Times New Roman" panose="02020603050405020304" pitchFamily="18" charset="0"/>
                <a:ea typeface="Times New Roman" panose="02020603050405020304" pitchFamily="18" charset="0"/>
              </a:rPr>
              <a:t>Kiesewetter</a:t>
            </a:r>
            <a:r>
              <a:rPr lang="en-US" sz="1800" dirty="0">
                <a:effectLst/>
                <a:latin typeface="Times New Roman" panose="02020603050405020304" pitchFamily="18" charset="0"/>
                <a:ea typeface="Times New Roman" panose="02020603050405020304" pitchFamily="18" charset="0"/>
              </a:rPr>
              <a:t>, G., </a:t>
            </a:r>
            <a:r>
              <a:rPr lang="en-US" sz="1800" dirty="0" err="1">
                <a:effectLst/>
                <a:latin typeface="Times New Roman" panose="02020603050405020304" pitchFamily="18" charset="0"/>
                <a:ea typeface="Times New Roman" panose="02020603050405020304" pitchFamily="18" charset="0"/>
              </a:rPr>
              <a:t>Klimont</a:t>
            </a:r>
            <a:r>
              <a:rPr lang="en-US" sz="1800" dirty="0">
                <a:effectLst/>
                <a:latin typeface="Times New Roman" panose="02020603050405020304" pitchFamily="18" charset="0"/>
                <a:ea typeface="Times New Roman" panose="02020603050405020304" pitchFamily="18" charset="0"/>
              </a:rPr>
              <a:t>, Z., </a:t>
            </a:r>
            <a:r>
              <a:rPr lang="en-US" sz="1800" dirty="0" err="1">
                <a:effectLst/>
                <a:latin typeface="Times New Roman" panose="02020603050405020304" pitchFamily="18" charset="0"/>
                <a:ea typeface="Times New Roman" panose="02020603050405020304" pitchFamily="18" charset="0"/>
              </a:rPr>
              <a:t>Schoepp</a:t>
            </a:r>
            <a:r>
              <a:rPr lang="en-US" sz="1800" dirty="0">
                <a:effectLst/>
                <a:latin typeface="Times New Roman" panose="02020603050405020304" pitchFamily="18" charset="0"/>
                <a:ea typeface="Times New Roman" panose="02020603050405020304" pitchFamily="18" charset="0"/>
              </a:rPr>
              <a:t>, W., &amp; Haberl, H. (2022). Potential for future reductions of global GHG and air pollutants from circular waste management systems. Nature communications, 13(1), 106.</a:t>
            </a:r>
            <a:endParaRPr lang="en-IN" sz="1800" dirty="0">
              <a:effectLst/>
              <a:latin typeface="Times New Roman" panose="02020603050405020304" pitchFamily="18" charset="0"/>
              <a:ea typeface="Times New Roman" panose="02020603050405020304" pitchFamily="18" charset="0"/>
            </a:endParaRPr>
          </a:p>
          <a:p>
            <a:pPr marL="0" marR="55245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55245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[10] Di Foggia, G., &amp; </a:t>
            </a:r>
            <a:r>
              <a:rPr lang="en-US" sz="1800" dirty="0" err="1">
                <a:effectLst/>
                <a:latin typeface="Times New Roman" panose="02020603050405020304" pitchFamily="18" charset="0"/>
                <a:ea typeface="Times New Roman" panose="02020603050405020304" pitchFamily="18" charset="0"/>
              </a:rPr>
              <a:t>Beccarello</a:t>
            </a:r>
            <a:r>
              <a:rPr lang="en-US" sz="1800" dirty="0">
                <a:effectLst/>
                <a:latin typeface="Times New Roman" panose="02020603050405020304" pitchFamily="18" charset="0"/>
                <a:ea typeface="Times New Roman" panose="02020603050405020304" pitchFamily="18" charset="0"/>
              </a:rPr>
              <a:t>, M. (2021). Designing waste management systems to meet circular economy goals: The Italian case. Sustainable Production and Consumption, 26, 1074-1083.</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44841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98;p2">
            <a:extLst>
              <a:ext uri="{FF2B5EF4-FFF2-40B4-BE49-F238E27FC236}">
                <a16:creationId xmlns:a16="http://schemas.microsoft.com/office/drawing/2014/main" id="{EE870D3A-1B85-B207-1040-B69967DA0922}"/>
              </a:ext>
            </a:extLst>
          </p:cNvPr>
          <p:cNvPicPr preferRelativeResize="0"/>
          <p:nvPr/>
        </p:nvPicPr>
        <p:blipFill rotWithShape="1">
          <a:blip r:embed="rId2"/>
          <a:srcRect/>
          <a:stretch>
            <a:fillRect/>
          </a:stretch>
        </p:blipFill>
        <p:spPr>
          <a:xfrm>
            <a:off x="813319" y="517546"/>
            <a:ext cx="2247645" cy="633334"/>
          </a:xfrm>
          <a:prstGeom prst="rect">
            <a:avLst/>
          </a:prstGeom>
          <a:noFill/>
          <a:ln>
            <a:noFill/>
          </a:ln>
        </p:spPr>
      </p:pic>
      <p:sp>
        <p:nvSpPr>
          <p:cNvPr id="8" name="Rectangle 7">
            <a:extLst>
              <a:ext uri="{FF2B5EF4-FFF2-40B4-BE49-F238E27FC236}">
                <a16:creationId xmlns:a16="http://schemas.microsoft.com/office/drawing/2014/main" id="{4557AAA1-774A-FC1C-BF89-09DCDC02226D}"/>
              </a:ext>
            </a:extLst>
          </p:cNvPr>
          <p:cNvSpPr/>
          <p:nvPr/>
        </p:nvSpPr>
        <p:spPr>
          <a:xfrm>
            <a:off x="399550" y="239162"/>
            <a:ext cx="11385014" cy="63015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8D0E3553-5AA5-9E9E-74F4-3CA4F4691733}"/>
              </a:ext>
            </a:extLst>
          </p:cNvPr>
          <p:cNvSpPr txBox="1"/>
          <p:nvPr/>
        </p:nvSpPr>
        <p:spPr>
          <a:xfrm>
            <a:off x="407436" y="1713297"/>
            <a:ext cx="11377128" cy="4351448"/>
          </a:xfrm>
          <a:prstGeom prst="rect">
            <a:avLst/>
          </a:prstGeom>
          <a:noFill/>
        </p:spPr>
        <p:txBody>
          <a:bodyPr wrap="square">
            <a:spAutoFit/>
          </a:bodyPr>
          <a:lstStyle/>
          <a:p>
            <a:pPr marL="457200" lvl="0" indent="-323850" algn="just" rtl="0">
              <a:lnSpc>
                <a:spcPct val="150000"/>
              </a:lnSpc>
              <a:spcBef>
                <a:spcPts val="0"/>
              </a:spcBef>
              <a:spcAft>
                <a:spcPts val="0"/>
              </a:spcAft>
              <a:buClr>
                <a:schemeClr val="dk1"/>
              </a:buClr>
              <a:buSzPts val="1500"/>
              <a:buFont typeface="Times New Roman"/>
              <a:buChar char="●"/>
            </a:pPr>
            <a:r>
              <a:rPr lang="en-US" dirty="0">
                <a:solidFill>
                  <a:schemeClr val="dk1"/>
                </a:solidFill>
                <a:latin typeface="Times New Roman"/>
                <a:ea typeface="Times New Roman"/>
                <a:cs typeface="Times New Roman"/>
                <a:sym typeface="Times New Roman"/>
              </a:rPr>
              <a:t>Enviro Scan represents a paradigm shift in waste and pollution management, focusing on advanced air pollution analysis. </a:t>
            </a:r>
          </a:p>
          <a:p>
            <a:pPr marL="457200" lvl="0" indent="-323850" algn="just" rtl="0">
              <a:lnSpc>
                <a:spcPct val="150000"/>
              </a:lnSpc>
              <a:spcBef>
                <a:spcPts val="0"/>
              </a:spcBef>
              <a:spcAft>
                <a:spcPts val="0"/>
              </a:spcAft>
              <a:buClr>
                <a:schemeClr val="dk1"/>
              </a:buClr>
              <a:buSzPts val="1500"/>
              <a:buFont typeface="Times New Roman"/>
              <a:buChar char="●"/>
            </a:pPr>
            <a:r>
              <a:rPr lang="en-US" dirty="0">
                <a:solidFill>
                  <a:schemeClr val="dk1"/>
                </a:solidFill>
                <a:latin typeface="Times New Roman"/>
                <a:ea typeface="Times New Roman"/>
                <a:cs typeface="Times New Roman"/>
                <a:sym typeface="Times New Roman"/>
              </a:rPr>
              <a:t>Leveraging cutting-edge technologies and data analytics, Enviro Scan offers real-time monitoring, predictive modeling, and compliance assessment capabilities. Through a systematic approach, it identifies pollution sources, assesses environmental risks, and facilitates proactive intervention strategies. </a:t>
            </a:r>
          </a:p>
          <a:p>
            <a:pPr marL="457200" lvl="0" indent="-323850" algn="just" rtl="0">
              <a:lnSpc>
                <a:spcPct val="150000"/>
              </a:lnSpc>
              <a:spcBef>
                <a:spcPts val="0"/>
              </a:spcBef>
              <a:spcAft>
                <a:spcPts val="0"/>
              </a:spcAft>
              <a:buClr>
                <a:schemeClr val="dk1"/>
              </a:buClr>
              <a:buSzPts val="1500"/>
              <a:buFont typeface="Times New Roman"/>
              <a:buChar char="●"/>
            </a:pPr>
            <a:r>
              <a:rPr lang="en-US" dirty="0">
                <a:solidFill>
                  <a:schemeClr val="dk1"/>
                </a:solidFill>
                <a:latin typeface="Times New Roman"/>
                <a:ea typeface="Times New Roman"/>
                <a:cs typeface="Times New Roman"/>
                <a:sym typeface="Times New Roman"/>
              </a:rPr>
              <a:t>By integrating comprehensive data analysis with user-friendly interfaces, Enviro Scan empowers stakeholders to make informed decisions, enhancing pollution control measures and safeguarding public health. </a:t>
            </a:r>
          </a:p>
          <a:p>
            <a:pPr marL="457200" lvl="0" indent="-323850" algn="just" rtl="0">
              <a:lnSpc>
                <a:spcPct val="150000"/>
              </a:lnSpc>
              <a:spcBef>
                <a:spcPts val="0"/>
              </a:spcBef>
              <a:spcAft>
                <a:spcPts val="0"/>
              </a:spcAft>
              <a:buClr>
                <a:schemeClr val="dk1"/>
              </a:buClr>
              <a:buSzPts val="1500"/>
              <a:buFont typeface="Times New Roman"/>
              <a:buChar char="●"/>
            </a:pPr>
            <a:r>
              <a:rPr lang="en-US" dirty="0">
                <a:solidFill>
                  <a:schemeClr val="dk1"/>
                </a:solidFill>
                <a:latin typeface="Times New Roman"/>
                <a:ea typeface="Times New Roman"/>
                <a:cs typeface="Times New Roman"/>
                <a:sym typeface="Times New Roman"/>
              </a:rPr>
              <a:t>This abstract highlights Enviro Scan's potential to revolutionize environmental stewardship, paving the way for a sustainable future with improved air quality and reduced environmental impact.</a:t>
            </a:r>
          </a:p>
          <a:p>
            <a:pPr marL="0" lvl="0" indent="0" algn="just" rtl="0">
              <a:lnSpc>
                <a:spcPct val="150000"/>
              </a:lnSpc>
              <a:spcBef>
                <a:spcPts val="1200"/>
              </a:spcBef>
              <a:spcAft>
                <a:spcPts val="1200"/>
              </a:spcAft>
              <a:buNone/>
            </a:pPr>
            <a:endParaRPr lang="en-US" dirty="0">
              <a:solidFill>
                <a:schemeClr val="dk1"/>
              </a:solidFill>
              <a:latin typeface="Times New Roman"/>
              <a:ea typeface="Times New Roman"/>
              <a:cs typeface="Times New Roman"/>
              <a:sym typeface="Times New Roman"/>
            </a:endParaRPr>
          </a:p>
        </p:txBody>
      </p:sp>
      <p:sp>
        <p:nvSpPr>
          <p:cNvPr id="13" name="TextBox 12">
            <a:extLst>
              <a:ext uri="{FF2B5EF4-FFF2-40B4-BE49-F238E27FC236}">
                <a16:creationId xmlns:a16="http://schemas.microsoft.com/office/drawing/2014/main" id="{D76C1A22-8DF7-F220-7F24-15837272E43D}"/>
              </a:ext>
            </a:extLst>
          </p:cNvPr>
          <p:cNvSpPr txBox="1"/>
          <p:nvPr/>
        </p:nvSpPr>
        <p:spPr>
          <a:xfrm>
            <a:off x="5120673" y="480270"/>
            <a:ext cx="6096000"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ABSTRACT </a:t>
            </a:r>
          </a:p>
        </p:txBody>
      </p:sp>
    </p:spTree>
    <p:extLst>
      <p:ext uri="{BB962C8B-B14F-4D97-AF65-F5344CB8AC3E}">
        <p14:creationId xmlns:p14="http://schemas.microsoft.com/office/powerpoint/2010/main" val="399818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98;p2">
            <a:extLst>
              <a:ext uri="{FF2B5EF4-FFF2-40B4-BE49-F238E27FC236}">
                <a16:creationId xmlns:a16="http://schemas.microsoft.com/office/drawing/2014/main" id="{EE870D3A-1B85-B207-1040-B69967DA0922}"/>
              </a:ext>
            </a:extLst>
          </p:cNvPr>
          <p:cNvPicPr preferRelativeResize="0"/>
          <p:nvPr/>
        </p:nvPicPr>
        <p:blipFill rotWithShape="1">
          <a:blip r:embed="rId2"/>
          <a:srcRect/>
          <a:stretch>
            <a:fillRect/>
          </a:stretch>
        </p:blipFill>
        <p:spPr>
          <a:xfrm>
            <a:off x="813319" y="517546"/>
            <a:ext cx="2247645" cy="633334"/>
          </a:xfrm>
          <a:prstGeom prst="rect">
            <a:avLst/>
          </a:prstGeom>
          <a:noFill/>
          <a:ln>
            <a:noFill/>
          </a:ln>
        </p:spPr>
      </p:pic>
      <p:sp>
        <p:nvSpPr>
          <p:cNvPr id="8" name="Rectangle 7">
            <a:extLst>
              <a:ext uri="{FF2B5EF4-FFF2-40B4-BE49-F238E27FC236}">
                <a16:creationId xmlns:a16="http://schemas.microsoft.com/office/drawing/2014/main" id="{4557AAA1-774A-FC1C-BF89-09DCDC02226D}"/>
              </a:ext>
            </a:extLst>
          </p:cNvPr>
          <p:cNvSpPr/>
          <p:nvPr/>
        </p:nvSpPr>
        <p:spPr>
          <a:xfrm>
            <a:off x="399550" y="239162"/>
            <a:ext cx="11385014" cy="63015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8D0E3553-5AA5-9E9E-74F4-3CA4F4691733}"/>
              </a:ext>
            </a:extLst>
          </p:cNvPr>
          <p:cNvSpPr txBox="1"/>
          <p:nvPr/>
        </p:nvSpPr>
        <p:spPr>
          <a:xfrm>
            <a:off x="407436" y="1713297"/>
            <a:ext cx="11377128" cy="3151888"/>
          </a:xfrm>
          <a:prstGeom prst="rect">
            <a:avLst/>
          </a:prstGeom>
          <a:noFill/>
        </p:spPr>
        <p:txBody>
          <a:bodyPr wrap="square">
            <a:spAutoFit/>
          </a:bodyPr>
          <a:lstStyle/>
          <a:p>
            <a:pPr marL="457200" lvl="0" indent="-340677" algn="just" rtl="0">
              <a:lnSpc>
                <a:spcPct val="140000"/>
              </a:lnSpc>
              <a:spcBef>
                <a:spcPts val="0"/>
              </a:spcBef>
              <a:spcAft>
                <a:spcPts val="0"/>
              </a:spcAft>
              <a:buClr>
                <a:schemeClr val="dk1"/>
              </a:buClr>
              <a:buSzPts val="1765"/>
              <a:buFont typeface="Times New Roman"/>
              <a:buChar char="●"/>
            </a:pPr>
            <a:r>
              <a:rPr lang="en-US" dirty="0">
                <a:solidFill>
                  <a:schemeClr val="dk1"/>
                </a:solidFill>
                <a:latin typeface="Times New Roman"/>
                <a:ea typeface="Times New Roman"/>
                <a:cs typeface="Times New Roman"/>
                <a:sym typeface="Times New Roman"/>
              </a:rPr>
              <a:t>Enviro Scan emerges as a transformative solution in the realm of waste and pollution management, specifically focusing on comprehensive air pollution analysis. In the face of escalating environmental concerns and the imperative to mitigate pollution's adverse effects, there's an urgent need for innovative approaches. </a:t>
            </a:r>
          </a:p>
          <a:p>
            <a:pPr marL="457200" lvl="0" indent="-340677" algn="just" rtl="0">
              <a:lnSpc>
                <a:spcPct val="140000"/>
              </a:lnSpc>
              <a:spcBef>
                <a:spcPts val="0"/>
              </a:spcBef>
              <a:spcAft>
                <a:spcPts val="0"/>
              </a:spcAft>
              <a:buClr>
                <a:schemeClr val="dk1"/>
              </a:buClr>
              <a:buSzPts val="1765"/>
              <a:buFont typeface="Times New Roman"/>
              <a:buChar char="●"/>
            </a:pPr>
            <a:endParaRPr lang="en-US" dirty="0">
              <a:solidFill>
                <a:schemeClr val="dk1"/>
              </a:solidFill>
              <a:latin typeface="Times New Roman"/>
              <a:ea typeface="Times New Roman"/>
              <a:cs typeface="Times New Roman"/>
              <a:sym typeface="Times New Roman"/>
            </a:endParaRPr>
          </a:p>
          <a:p>
            <a:pPr marL="457200" lvl="0" indent="-340677" algn="just" rtl="0">
              <a:lnSpc>
                <a:spcPct val="140000"/>
              </a:lnSpc>
              <a:spcBef>
                <a:spcPts val="0"/>
              </a:spcBef>
              <a:spcAft>
                <a:spcPts val="0"/>
              </a:spcAft>
              <a:buClr>
                <a:schemeClr val="dk1"/>
              </a:buClr>
              <a:buSzPts val="1765"/>
              <a:buFont typeface="Times New Roman"/>
              <a:buChar char="●"/>
            </a:pPr>
            <a:r>
              <a:rPr lang="en-US" dirty="0">
                <a:solidFill>
                  <a:schemeClr val="dk1"/>
                </a:solidFill>
                <a:latin typeface="Times New Roman"/>
                <a:ea typeface="Times New Roman"/>
                <a:cs typeface="Times New Roman"/>
                <a:sym typeface="Times New Roman"/>
              </a:rPr>
              <a:t>Enviro Scan addresses this challenge by integrating state-of-the-art technologies and advanced analytical tools to monitor, analyze, and predict air pollution dynamics. By providing real-time insights, proactive intervention strategies, and streamlined compliance processes, Enviro Scan aims to revolutionize how we understand and manage air pollution, ultimately contributing to a cleaner, healthier environment for all.</a:t>
            </a:r>
          </a:p>
        </p:txBody>
      </p:sp>
      <p:sp>
        <p:nvSpPr>
          <p:cNvPr id="13" name="TextBox 12">
            <a:extLst>
              <a:ext uri="{FF2B5EF4-FFF2-40B4-BE49-F238E27FC236}">
                <a16:creationId xmlns:a16="http://schemas.microsoft.com/office/drawing/2014/main" id="{D76C1A22-8DF7-F220-7F24-15837272E43D}"/>
              </a:ext>
            </a:extLst>
          </p:cNvPr>
          <p:cNvSpPr txBox="1"/>
          <p:nvPr/>
        </p:nvSpPr>
        <p:spPr>
          <a:xfrm>
            <a:off x="4783789" y="622287"/>
            <a:ext cx="6096000" cy="707886"/>
          </a:xfrm>
          <a:prstGeom prst="rect">
            <a:avLst/>
          </a:prstGeom>
          <a:noFill/>
        </p:spPr>
        <p:txBody>
          <a:bodyPr wrap="square">
            <a:spAutoFit/>
          </a:bodyPr>
          <a:lstStyle/>
          <a:p>
            <a:r>
              <a:rPr lang="en-GB" sz="4000" b="1" dirty="0">
                <a:latin typeface="Times New Roman" panose="02020603050405020304" pitchFamily="18" charset="0"/>
                <a:cs typeface="Times New Roman" panose="02020603050405020304" pitchFamily="18" charset="0"/>
              </a:rPr>
              <a:t>INTRODUCTION</a:t>
            </a:r>
            <a:r>
              <a:rPr lang="en-IN" sz="4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2754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8;p2">
            <a:extLst>
              <a:ext uri="{FF2B5EF4-FFF2-40B4-BE49-F238E27FC236}">
                <a16:creationId xmlns:a16="http://schemas.microsoft.com/office/drawing/2014/main" id="{E61CCA73-3761-61D4-64BE-FCB27C972A62}"/>
              </a:ext>
            </a:extLst>
          </p:cNvPr>
          <p:cNvPicPr preferRelativeResize="0"/>
          <p:nvPr/>
        </p:nvPicPr>
        <p:blipFill rotWithShape="1">
          <a:blip r:embed="rId2"/>
          <a:srcRect/>
          <a:stretch>
            <a:fillRect/>
          </a:stretch>
        </p:blipFill>
        <p:spPr>
          <a:xfrm>
            <a:off x="813319" y="517546"/>
            <a:ext cx="2247645" cy="633334"/>
          </a:xfrm>
          <a:prstGeom prst="rect">
            <a:avLst/>
          </a:prstGeom>
          <a:noFill/>
          <a:ln>
            <a:noFill/>
          </a:ln>
        </p:spPr>
      </p:pic>
      <p:sp>
        <p:nvSpPr>
          <p:cNvPr id="5" name="Rectangle 4">
            <a:extLst>
              <a:ext uri="{FF2B5EF4-FFF2-40B4-BE49-F238E27FC236}">
                <a16:creationId xmlns:a16="http://schemas.microsoft.com/office/drawing/2014/main" id="{A3887C75-A40D-4D89-003C-0E721DD5B0E3}"/>
              </a:ext>
            </a:extLst>
          </p:cNvPr>
          <p:cNvSpPr/>
          <p:nvPr/>
        </p:nvSpPr>
        <p:spPr>
          <a:xfrm>
            <a:off x="399550" y="239162"/>
            <a:ext cx="11385014" cy="63015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028B779-ACB4-671A-4934-323C7C1F0E07}"/>
              </a:ext>
            </a:extLst>
          </p:cNvPr>
          <p:cNvSpPr txBox="1"/>
          <p:nvPr/>
        </p:nvSpPr>
        <p:spPr>
          <a:xfrm>
            <a:off x="4190198" y="517546"/>
            <a:ext cx="6096000"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 	MOTIVATION</a:t>
            </a:r>
            <a:endParaRPr lang="en-IN" sz="4000" dirty="0"/>
          </a:p>
        </p:txBody>
      </p:sp>
      <p:sp>
        <p:nvSpPr>
          <p:cNvPr id="9" name="TextBox 8">
            <a:extLst>
              <a:ext uri="{FF2B5EF4-FFF2-40B4-BE49-F238E27FC236}">
                <a16:creationId xmlns:a16="http://schemas.microsoft.com/office/drawing/2014/main" id="{730709F1-81EA-3518-4099-19DF72CB6789}"/>
              </a:ext>
            </a:extLst>
          </p:cNvPr>
          <p:cNvSpPr txBox="1"/>
          <p:nvPr/>
        </p:nvSpPr>
        <p:spPr>
          <a:xfrm>
            <a:off x="407436" y="1679521"/>
            <a:ext cx="11385014" cy="3927485"/>
          </a:xfrm>
          <a:prstGeom prst="rect">
            <a:avLst/>
          </a:prstGeom>
          <a:noFill/>
        </p:spPr>
        <p:txBody>
          <a:bodyPr wrap="square">
            <a:spAutoFit/>
          </a:bodyPr>
          <a:lstStyle/>
          <a:p>
            <a:pPr marL="457200" lvl="0" indent="-340677" algn="just" rtl="0">
              <a:lnSpc>
                <a:spcPct val="140000"/>
              </a:lnSpc>
              <a:spcBef>
                <a:spcPts val="0"/>
              </a:spcBef>
              <a:spcAft>
                <a:spcPts val="0"/>
              </a:spcAft>
              <a:buClr>
                <a:schemeClr val="dk1"/>
              </a:buClr>
              <a:buSzPts val="1765"/>
              <a:buFont typeface="Times New Roman"/>
              <a:buChar char="●"/>
            </a:pPr>
            <a:r>
              <a:rPr lang="en-US" dirty="0">
                <a:solidFill>
                  <a:schemeClr val="dk1"/>
                </a:solidFill>
                <a:latin typeface="Times New Roman"/>
                <a:ea typeface="Times New Roman"/>
                <a:cs typeface="Times New Roman"/>
                <a:sym typeface="Times New Roman"/>
              </a:rPr>
              <a:t>Enviro Scan seeks to address the critical need for effective waste and pollution management by leveraging cutting-edge technology and comprehensive air pollution analysis. With rising concerns over environmental degradation and its impact on public health, there's an urgent demand for innovative solutions. </a:t>
            </a:r>
          </a:p>
          <a:p>
            <a:pPr marL="457200" lvl="0" indent="-340677" algn="just" rtl="0">
              <a:lnSpc>
                <a:spcPct val="140000"/>
              </a:lnSpc>
              <a:spcBef>
                <a:spcPts val="0"/>
              </a:spcBef>
              <a:spcAft>
                <a:spcPts val="0"/>
              </a:spcAft>
              <a:buClr>
                <a:schemeClr val="dk1"/>
              </a:buClr>
              <a:buSzPts val="1765"/>
              <a:buFont typeface="Times New Roman"/>
              <a:buChar char="●"/>
            </a:pPr>
            <a:endParaRPr lang="en-US" dirty="0">
              <a:solidFill>
                <a:schemeClr val="dk1"/>
              </a:solidFill>
              <a:latin typeface="Times New Roman"/>
              <a:ea typeface="Times New Roman"/>
              <a:cs typeface="Times New Roman"/>
              <a:sym typeface="Times New Roman"/>
            </a:endParaRPr>
          </a:p>
          <a:p>
            <a:pPr marL="457200" lvl="0" indent="-340677" algn="just" rtl="0">
              <a:lnSpc>
                <a:spcPct val="140000"/>
              </a:lnSpc>
              <a:spcBef>
                <a:spcPts val="0"/>
              </a:spcBef>
              <a:spcAft>
                <a:spcPts val="0"/>
              </a:spcAft>
              <a:buClr>
                <a:schemeClr val="dk1"/>
              </a:buClr>
              <a:buSzPts val="1765"/>
              <a:buFont typeface="Times New Roman"/>
              <a:buChar char="●"/>
            </a:pPr>
            <a:r>
              <a:rPr lang="en-US" dirty="0">
                <a:solidFill>
                  <a:schemeClr val="dk1"/>
                </a:solidFill>
                <a:latin typeface="Times New Roman"/>
                <a:ea typeface="Times New Roman"/>
                <a:cs typeface="Times New Roman"/>
                <a:sym typeface="Times New Roman"/>
              </a:rPr>
              <a:t>Enviro Scan aims to fill this gap by providing real-time monitoring, predictive modeling, and streamlined compliance assessment capabilities. </a:t>
            </a:r>
          </a:p>
          <a:p>
            <a:pPr marL="457200" lvl="0" indent="-340677" algn="just" rtl="0">
              <a:lnSpc>
                <a:spcPct val="140000"/>
              </a:lnSpc>
              <a:spcBef>
                <a:spcPts val="0"/>
              </a:spcBef>
              <a:spcAft>
                <a:spcPts val="0"/>
              </a:spcAft>
              <a:buClr>
                <a:schemeClr val="dk1"/>
              </a:buClr>
              <a:buSzPts val="1765"/>
              <a:buFont typeface="Times New Roman"/>
              <a:buChar char="●"/>
            </a:pPr>
            <a:endParaRPr lang="en-US" dirty="0">
              <a:solidFill>
                <a:schemeClr val="dk1"/>
              </a:solidFill>
              <a:latin typeface="Times New Roman"/>
              <a:ea typeface="Times New Roman"/>
              <a:cs typeface="Times New Roman"/>
              <a:sym typeface="Times New Roman"/>
            </a:endParaRPr>
          </a:p>
          <a:p>
            <a:pPr marL="457200" lvl="0" indent="-340677" algn="just" rtl="0">
              <a:lnSpc>
                <a:spcPct val="140000"/>
              </a:lnSpc>
              <a:spcBef>
                <a:spcPts val="0"/>
              </a:spcBef>
              <a:spcAft>
                <a:spcPts val="0"/>
              </a:spcAft>
              <a:buClr>
                <a:schemeClr val="dk1"/>
              </a:buClr>
              <a:buSzPts val="1765"/>
              <a:buFont typeface="Times New Roman"/>
              <a:buChar char="●"/>
            </a:pPr>
            <a:r>
              <a:rPr lang="en-US" dirty="0">
                <a:solidFill>
                  <a:schemeClr val="dk1"/>
                </a:solidFill>
                <a:latin typeface="Times New Roman"/>
                <a:ea typeface="Times New Roman"/>
                <a:cs typeface="Times New Roman"/>
                <a:sym typeface="Times New Roman"/>
              </a:rPr>
              <a:t>By advancing the understanding of air pollution dynamics and facilitating proactive intervention strategies, Enviro Scan aims to empower stakeholders to safeguard the environment and improve quality of life for present and future generations.</a:t>
            </a:r>
          </a:p>
        </p:txBody>
      </p:sp>
    </p:spTree>
    <p:extLst>
      <p:ext uri="{BB962C8B-B14F-4D97-AF65-F5344CB8AC3E}">
        <p14:creationId xmlns:p14="http://schemas.microsoft.com/office/powerpoint/2010/main" val="5084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p:nvPr/>
        </p:nvSpPr>
        <p:spPr>
          <a:xfrm>
            <a:off x="4052235" y="0"/>
            <a:ext cx="6954297" cy="914400"/>
          </a:xfrm>
          <a:prstGeom prst="rect">
            <a:avLst/>
          </a:prstGeom>
          <a:noFill/>
          <a:ln>
            <a:noFill/>
          </a:ln>
        </p:spPr>
        <p:txBody>
          <a:bodyPr spcFirstLastPara="1" wrap="square" lIns="121900" tIns="121900" rIns="121900" bIns="121900" anchor="t" anchorCtr="0">
            <a:noAutofit/>
          </a:bodyPr>
          <a:lstStyle/>
          <a:p>
            <a:pPr algn="ctr"/>
            <a:r>
              <a:rPr lang="en-GB" sz="4000" b="1" dirty="0">
                <a:latin typeface="Times New Roman" panose="02020603050405020304" pitchFamily="18" charset="0"/>
                <a:cs typeface="Times New Roman" panose="02020603050405020304" pitchFamily="18" charset="0"/>
                <a:sym typeface="Times New Roman"/>
              </a:rPr>
              <a:t>LITERATURE SURVEY</a:t>
            </a:r>
            <a:endParaRPr sz="4000" b="1" dirty="0">
              <a:latin typeface="Times New Roman" panose="02020603050405020304" pitchFamily="18" charset="0"/>
              <a:cs typeface="Times New Roman" panose="02020603050405020304" pitchFamily="18" charset="0"/>
              <a:sym typeface="Times New Roman"/>
            </a:endParaRPr>
          </a:p>
        </p:txBody>
      </p:sp>
      <p:pic>
        <p:nvPicPr>
          <p:cNvPr id="2" name="Google Shape;98;p2">
            <a:extLst>
              <a:ext uri="{FF2B5EF4-FFF2-40B4-BE49-F238E27FC236}">
                <a16:creationId xmlns:a16="http://schemas.microsoft.com/office/drawing/2014/main" id="{A5D68DC9-5CD0-4BBD-945B-B14FC1616367}"/>
              </a:ext>
            </a:extLst>
          </p:cNvPr>
          <p:cNvPicPr preferRelativeResize="0"/>
          <p:nvPr/>
        </p:nvPicPr>
        <p:blipFill rotWithShape="1">
          <a:blip r:embed="rId3"/>
          <a:srcRect/>
          <a:stretch>
            <a:fillRect/>
          </a:stretch>
        </p:blipFill>
        <p:spPr>
          <a:xfrm>
            <a:off x="553437" y="209538"/>
            <a:ext cx="2247645" cy="633334"/>
          </a:xfrm>
          <a:prstGeom prst="rect">
            <a:avLst/>
          </a:prstGeom>
          <a:noFill/>
          <a:ln>
            <a:noFill/>
          </a:ln>
        </p:spPr>
      </p:pic>
      <p:graphicFrame>
        <p:nvGraphicFramePr>
          <p:cNvPr id="3" name="Google Shape;78;p17">
            <a:extLst>
              <a:ext uri="{FF2B5EF4-FFF2-40B4-BE49-F238E27FC236}">
                <a16:creationId xmlns:a16="http://schemas.microsoft.com/office/drawing/2014/main" id="{853DF426-EE3C-0176-1FAF-4DED368B652E}"/>
              </a:ext>
            </a:extLst>
          </p:cNvPr>
          <p:cNvGraphicFramePr/>
          <p:nvPr>
            <p:extLst>
              <p:ext uri="{D42A27DB-BD31-4B8C-83A1-F6EECF244321}">
                <p14:modId xmlns:p14="http://schemas.microsoft.com/office/powerpoint/2010/main" val="950433064"/>
              </p:ext>
            </p:extLst>
          </p:nvPr>
        </p:nvGraphicFramePr>
        <p:xfrm>
          <a:off x="433137" y="1145406"/>
          <a:ext cx="11386685" cy="5537642"/>
        </p:xfrm>
        <a:graphic>
          <a:graphicData uri="http://schemas.openxmlformats.org/drawingml/2006/table">
            <a:tbl>
              <a:tblPr>
                <a:noFill/>
              </a:tblPr>
              <a:tblGrid>
                <a:gridCol w="812503">
                  <a:extLst>
                    <a:ext uri="{9D8B030D-6E8A-4147-A177-3AD203B41FA5}">
                      <a16:colId xmlns:a16="http://schemas.microsoft.com/office/drawing/2014/main" val="20000"/>
                    </a:ext>
                  </a:extLst>
                </a:gridCol>
                <a:gridCol w="1637100">
                  <a:extLst>
                    <a:ext uri="{9D8B030D-6E8A-4147-A177-3AD203B41FA5}">
                      <a16:colId xmlns:a16="http://schemas.microsoft.com/office/drawing/2014/main" val="20001"/>
                    </a:ext>
                  </a:extLst>
                </a:gridCol>
                <a:gridCol w="2028721">
                  <a:extLst>
                    <a:ext uri="{9D8B030D-6E8A-4147-A177-3AD203B41FA5}">
                      <a16:colId xmlns:a16="http://schemas.microsoft.com/office/drawing/2014/main" val="20002"/>
                    </a:ext>
                  </a:extLst>
                </a:gridCol>
                <a:gridCol w="1067506">
                  <a:extLst>
                    <a:ext uri="{9D8B030D-6E8A-4147-A177-3AD203B41FA5}">
                      <a16:colId xmlns:a16="http://schemas.microsoft.com/office/drawing/2014/main" val="20003"/>
                    </a:ext>
                  </a:extLst>
                </a:gridCol>
                <a:gridCol w="1597901">
                  <a:extLst>
                    <a:ext uri="{9D8B030D-6E8A-4147-A177-3AD203B41FA5}">
                      <a16:colId xmlns:a16="http://schemas.microsoft.com/office/drawing/2014/main" val="20004"/>
                    </a:ext>
                  </a:extLst>
                </a:gridCol>
                <a:gridCol w="2069942">
                  <a:extLst>
                    <a:ext uri="{9D8B030D-6E8A-4147-A177-3AD203B41FA5}">
                      <a16:colId xmlns:a16="http://schemas.microsoft.com/office/drawing/2014/main" val="20005"/>
                    </a:ext>
                  </a:extLst>
                </a:gridCol>
                <a:gridCol w="2173012">
                  <a:extLst>
                    <a:ext uri="{9D8B030D-6E8A-4147-A177-3AD203B41FA5}">
                      <a16:colId xmlns:a16="http://schemas.microsoft.com/office/drawing/2014/main" val="20006"/>
                    </a:ext>
                  </a:extLst>
                </a:gridCol>
              </a:tblGrid>
              <a:tr h="448750">
                <a:tc>
                  <a:txBody>
                    <a:bodyPr/>
                    <a:lstStyle/>
                    <a:p>
                      <a:pPr marL="0" lvl="0" indent="0" algn="l" rtl="0">
                        <a:spcBef>
                          <a:spcPts val="0"/>
                        </a:spcBef>
                        <a:spcAft>
                          <a:spcPts val="0"/>
                        </a:spcAft>
                        <a:buNone/>
                      </a:pPr>
                      <a:r>
                        <a:rPr lang="en-GB" sz="2000" b="1">
                          <a:latin typeface="Times New Roman"/>
                          <a:ea typeface="Times New Roman"/>
                          <a:cs typeface="Times New Roman"/>
                          <a:sym typeface="Times New Roman"/>
                        </a:rPr>
                        <a:t>S.No</a:t>
                      </a:r>
                      <a:endParaRPr sz="2000" b="1">
                        <a:latin typeface="Times New Roman"/>
                        <a:ea typeface="Times New Roman"/>
                        <a:cs typeface="Times New Roman"/>
                        <a:sym typeface="Times New Roman"/>
                      </a:endParaRPr>
                    </a:p>
                  </a:txBody>
                  <a:tcPr marL="91425" marR="91425" marT="91425" marB="91425">
                    <a:lnB cap="flat" cmpd="sng">
                      <a:solidFill>
                        <a:srgbClr val="E3E3E3"/>
                      </a:solidFill>
                      <a:prstDash val="solid"/>
                      <a:round/>
                      <a:headEnd type="none" w="sm" len="sm"/>
                      <a:tailEnd type="none" w="sm" len="sm"/>
                    </a:lnB>
                  </a:tcPr>
                </a:tc>
                <a:tc>
                  <a:txBody>
                    <a:bodyPr/>
                    <a:lstStyle/>
                    <a:p>
                      <a:pPr marL="0" lvl="0" indent="0" algn="l" rtl="0">
                        <a:spcBef>
                          <a:spcPts val="0"/>
                        </a:spcBef>
                        <a:spcAft>
                          <a:spcPts val="0"/>
                        </a:spcAft>
                        <a:buNone/>
                      </a:pPr>
                      <a:r>
                        <a:rPr lang="en-GB" sz="2000" b="1">
                          <a:latin typeface="Times New Roman"/>
                          <a:ea typeface="Times New Roman"/>
                          <a:cs typeface="Times New Roman"/>
                          <a:sym typeface="Times New Roman"/>
                        </a:rPr>
                        <a:t>Title</a:t>
                      </a:r>
                      <a:endParaRPr sz="2000" b="1">
                        <a:latin typeface="Times New Roman"/>
                        <a:ea typeface="Times New Roman"/>
                        <a:cs typeface="Times New Roman"/>
                        <a:sym typeface="Times New Roman"/>
                      </a:endParaRPr>
                    </a:p>
                  </a:txBody>
                  <a:tcPr marL="91425" marR="91425" marT="91425" marB="91425">
                    <a:lnB cap="flat" cmpd="sng">
                      <a:solidFill>
                        <a:srgbClr val="E3E3E3"/>
                      </a:solidFill>
                      <a:prstDash val="solid"/>
                      <a:round/>
                      <a:headEnd type="none" w="sm" len="sm"/>
                      <a:tailEnd type="none" w="sm" len="sm"/>
                    </a:lnB>
                  </a:tcPr>
                </a:tc>
                <a:tc>
                  <a:txBody>
                    <a:bodyPr/>
                    <a:lstStyle/>
                    <a:p>
                      <a:pPr marL="0" lvl="0" indent="0" algn="l" rtl="0">
                        <a:spcBef>
                          <a:spcPts val="0"/>
                        </a:spcBef>
                        <a:spcAft>
                          <a:spcPts val="0"/>
                        </a:spcAft>
                        <a:buNone/>
                      </a:pPr>
                      <a:r>
                        <a:rPr lang="en-GB" sz="2000" b="1">
                          <a:latin typeface="Times New Roman"/>
                          <a:ea typeface="Times New Roman"/>
                          <a:cs typeface="Times New Roman"/>
                          <a:sym typeface="Times New Roman"/>
                        </a:rPr>
                        <a:t>Author</a:t>
                      </a:r>
                      <a:endParaRPr sz="2000" b="1">
                        <a:latin typeface="Times New Roman"/>
                        <a:ea typeface="Times New Roman"/>
                        <a:cs typeface="Times New Roman"/>
                        <a:sym typeface="Times New Roman"/>
                      </a:endParaRPr>
                    </a:p>
                  </a:txBody>
                  <a:tcPr marL="91425" marR="91425" marT="91425" marB="91425">
                    <a:lnB cap="flat" cmpd="sng">
                      <a:solidFill>
                        <a:srgbClr val="E3E3E3"/>
                      </a:solidFill>
                      <a:prstDash val="solid"/>
                      <a:round/>
                      <a:headEnd type="none" w="sm" len="sm"/>
                      <a:tailEnd type="none" w="sm" len="sm"/>
                    </a:lnB>
                  </a:tcPr>
                </a:tc>
                <a:tc>
                  <a:txBody>
                    <a:bodyPr/>
                    <a:lstStyle/>
                    <a:p>
                      <a:pPr marL="0" lvl="0" indent="0" algn="l" rtl="0">
                        <a:spcBef>
                          <a:spcPts val="0"/>
                        </a:spcBef>
                        <a:spcAft>
                          <a:spcPts val="0"/>
                        </a:spcAft>
                        <a:buNone/>
                      </a:pPr>
                      <a:r>
                        <a:rPr lang="en-GB" sz="2000" b="1">
                          <a:latin typeface="Times New Roman"/>
                          <a:ea typeface="Times New Roman"/>
                          <a:cs typeface="Times New Roman"/>
                          <a:sym typeface="Times New Roman"/>
                        </a:rPr>
                        <a:t>Year</a:t>
                      </a:r>
                      <a:endParaRPr sz="2000" b="1">
                        <a:latin typeface="Times New Roman"/>
                        <a:ea typeface="Times New Roman"/>
                        <a:cs typeface="Times New Roman"/>
                        <a:sym typeface="Times New Roman"/>
                      </a:endParaRPr>
                    </a:p>
                  </a:txBody>
                  <a:tcPr marL="91425" marR="91425" marT="91425" marB="91425">
                    <a:lnB cap="flat" cmpd="sng">
                      <a:solidFill>
                        <a:srgbClr val="E3E3E3"/>
                      </a:solidFill>
                      <a:prstDash val="solid"/>
                      <a:round/>
                      <a:headEnd type="none" w="sm" len="sm"/>
                      <a:tailEnd type="none" w="sm" len="sm"/>
                    </a:lnB>
                  </a:tcPr>
                </a:tc>
                <a:tc>
                  <a:txBody>
                    <a:bodyPr/>
                    <a:lstStyle/>
                    <a:p>
                      <a:pPr marL="0" lvl="0" indent="0" algn="l" rtl="0">
                        <a:spcBef>
                          <a:spcPts val="0"/>
                        </a:spcBef>
                        <a:spcAft>
                          <a:spcPts val="0"/>
                        </a:spcAft>
                        <a:buNone/>
                      </a:pPr>
                      <a:r>
                        <a:rPr lang="en-GB" sz="2000" b="1">
                          <a:latin typeface="Times New Roman"/>
                          <a:ea typeface="Times New Roman"/>
                          <a:cs typeface="Times New Roman"/>
                          <a:sym typeface="Times New Roman"/>
                        </a:rPr>
                        <a:t>Inference</a:t>
                      </a:r>
                      <a:endParaRPr sz="2000" b="1">
                        <a:latin typeface="Times New Roman"/>
                        <a:ea typeface="Times New Roman"/>
                        <a:cs typeface="Times New Roman"/>
                        <a:sym typeface="Times New Roman"/>
                      </a:endParaRPr>
                    </a:p>
                  </a:txBody>
                  <a:tcPr marL="91425" marR="91425" marT="91425" marB="91425">
                    <a:lnB cap="flat" cmpd="sng">
                      <a:solidFill>
                        <a:srgbClr val="E3E3E3"/>
                      </a:solidFill>
                      <a:prstDash val="solid"/>
                      <a:round/>
                      <a:headEnd type="none" w="sm" len="sm"/>
                      <a:tailEnd type="none" w="sm" len="sm"/>
                    </a:lnB>
                  </a:tcPr>
                </a:tc>
                <a:tc>
                  <a:txBody>
                    <a:bodyPr/>
                    <a:lstStyle/>
                    <a:p>
                      <a:pPr marL="0" lvl="0" indent="0" algn="l" rtl="0">
                        <a:spcBef>
                          <a:spcPts val="0"/>
                        </a:spcBef>
                        <a:spcAft>
                          <a:spcPts val="0"/>
                        </a:spcAft>
                        <a:buNone/>
                      </a:pPr>
                      <a:r>
                        <a:rPr lang="en-GB" sz="2000" b="1">
                          <a:latin typeface="Times New Roman"/>
                          <a:ea typeface="Times New Roman"/>
                          <a:cs typeface="Times New Roman"/>
                          <a:sym typeface="Times New Roman"/>
                        </a:rPr>
                        <a:t>Merits</a:t>
                      </a:r>
                      <a:endParaRPr sz="2000" b="1">
                        <a:latin typeface="Times New Roman"/>
                        <a:ea typeface="Times New Roman"/>
                        <a:cs typeface="Times New Roman"/>
                        <a:sym typeface="Times New Roman"/>
                      </a:endParaRPr>
                    </a:p>
                  </a:txBody>
                  <a:tcPr marL="91425" marR="91425" marT="91425" marB="91425">
                    <a:lnB cap="flat" cmpd="sng">
                      <a:solidFill>
                        <a:srgbClr val="E3E3E3"/>
                      </a:solidFill>
                      <a:prstDash val="solid"/>
                      <a:round/>
                      <a:headEnd type="none" w="sm" len="sm"/>
                      <a:tailEnd type="none" w="sm" len="sm"/>
                    </a:lnB>
                  </a:tcPr>
                </a:tc>
                <a:tc>
                  <a:txBody>
                    <a:bodyPr/>
                    <a:lstStyle/>
                    <a:p>
                      <a:pPr marL="0" lvl="0" indent="0" algn="l" rtl="0">
                        <a:spcBef>
                          <a:spcPts val="0"/>
                        </a:spcBef>
                        <a:spcAft>
                          <a:spcPts val="0"/>
                        </a:spcAft>
                        <a:buNone/>
                      </a:pPr>
                      <a:r>
                        <a:rPr lang="en-GB" sz="2000" b="1">
                          <a:latin typeface="Times New Roman"/>
                          <a:ea typeface="Times New Roman"/>
                          <a:cs typeface="Times New Roman"/>
                          <a:sym typeface="Times New Roman"/>
                        </a:rPr>
                        <a:t>Limitations</a:t>
                      </a:r>
                      <a:endParaRPr sz="2000" b="1">
                        <a:latin typeface="Times New Roman"/>
                        <a:ea typeface="Times New Roman"/>
                        <a:cs typeface="Times New Roman"/>
                        <a:sym typeface="Times New Roman"/>
                      </a:endParaRPr>
                    </a:p>
                  </a:txBody>
                  <a:tcPr marL="91425" marR="91425" marT="91425" marB="91425">
                    <a:lnB cap="flat" cmpd="sng">
                      <a:solidFill>
                        <a:srgbClr val="E3E3E3"/>
                      </a:solidFill>
                      <a:prstDash val="solid"/>
                      <a:round/>
                      <a:headEnd type="none" w="sm" len="sm"/>
                      <a:tailEnd type="none" w="sm" len="sm"/>
                    </a:lnB>
                  </a:tcPr>
                </a:tc>
                <a:extLst>
                  <a:ext uri="{0D108BD9-81ED-4DB2-BD59-A6C34878D82A}">
                    <a16:rowId xmlns:a16="http://schemas.microsoft.com/office/drawing/2014/main" val="10000"/>
                  </a:ext>
                </a:extLst>
              </a:tr>
              <a:tr h="1112178">
                <a:tc>
                  <a:txBody>
                    <a:bodyPr/>
                    <a:lstStyle/>
                    <a:p>
                      <a:pPr marL="0" lvl="0" indent="0" algn="l" rtl="0">
                        <a:lnSpc>
                          <a:spcPct val="100000"/>
                        </a:lnSpc>
                        <a:spcBef>
                          <a:spcPts val="0"/>
                        </a:spcBef>
                        <a:spcAft>
                          <a:spcPts val="0"/>
                        </a:spcAft>
                        <a:buNone/>
                      </a:pPr>
                      <a:r>
                        <a:rPr lang="en-GB" sz="1400">
                          <a:solidFill>
                            <a:schemeClr val="dk1"/>
                          </a:solidFill>
                          <a:latin typeface="Times New Roman"/>
                          <a:ea typeface="Times New Roman"/>
                          <a:cs typeface="Times New Roman"/>
                          <a:sym typeface="Times New Roman"/>
                        </a:rPr>
                        <a:t>1</a:t>
                      </a:r>
                      <a:endParaRPr sz="140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GB" sz="1400" dirty="0">
                          <a:solidFill>
                            <a:schemeClr val="dk1"/>
                          </a:solidFill>
                          <a:latin typeface="Times New Roman"/>
                          <a:ea typeface="Times New Roman"/>
                          <a:cs typeface="Times New Roman"/>
                          <a:sym typeface="Times New Roman"/>
                        </a:rPr>
                        <a:t>Air pollution and human cognition: A systematic review.</a:t>
                      </a:r>
                      <a:endParaRPr sz="1400" dirty="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GB" sz="1400" dirty="0">
                          <a:solidFill>
                            <a:schemeClr val="dk1"/>
                          </a:solidFill>
                          <a:latin typeface="Times New Roman"/>
                          <a:ea typeface="Times New Roman"/>
                          <a:cs typeface="Times New Roman"/>
                          <a:sym typeface="Times New Roman"/>
                        </a:rPr>
                        <a:t>Thompson, R., Smith, R. B., Karim, Y. B., Shen</a:t>
                      </a:r>
                      <a:endParaRPr sz="1400" dirty="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GB" sz="1400">
                          <a:solidFill>
                            <a:schemeClr val="dk1"/>
                          </a:solidFill>
                          <a:latin typeface="Times New Roman"/>
                          <a:ea typeface="Times New Roman"/>
                          <a:cs typeface="Times New Roman"/>
                          <a:sym typeface="Times New Roman"/>
                        </a:rPr>
                        <a:t>2023</a:t>
                      </a:r>
                      <a:endParaRPr sz="140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GB" sz="1400">
                          <a:solidFill>
                            <a:schemeClr val="dk1"/>
                          </a:solidFill>
                          <a:latin typeface="Times New Roman"/>
                          <a:ea typeface="Times New Roman"/>
                          <a:cs typeface="Times New Roman"/>
                          <a:sym typeface="Times New Roman"/>
                        </a:rPr>
                        <a:t>Links air pollution to cognitive function decline.</a:t>
                      </a:r>
                      <a:endParaRPr sz="140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GB" sz="1400">
                          <a:solidFill>
                            <a:schemeClr val="dk1"/>
                          </a:solidFill>
                          <a:latin typeface="Times New Roman"/>
                          <a:ea typeface="Times New Roman"/>
                          <a:cs typeface="Times New Roman"/>
                          <a:sym typeface="Times New Roman"/>
                        </a:rPr>
                        <a:t>Comprehensive analysis provides strong evidence of the detrimental impact of air pollution on human cognition.</a:t>
                      </a:r>
                      <a:endParaRPr sz="140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GB" sz="1400">
                          <a:solidFill>
                            <a:schemeClr val="dk1"/>
                          </a:solidFill>
                          <a:latin typeface="Times New Roman"/>
                          <a:ea typeface="Times New Roman"/>
                          <a:cs typeface="Times New Roman"/>
                          <a:sym typeface="Times New Roman"/>
                        </a:rPr>
                        <a:t>Study scope may not encompass all cognitive aspects affected by air pollution.</a:t>
                      </a:r>
                      <a:endParaRPr sz="140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extLst>
                  <a:ext uri="{0D108BD9-81ED-4DB2-BD59-A6C34878D82A}">
                    <a16:rowId xmlns:a16="http://schemas.microsoft.com/office/drawing/2014/main" val="10001"/>
                  </a:ext>
                </a:extLst>
              </a:tr>
              <a:tr h="1900171">
                <a:tc>
                  <a:txBody>
                    <a:bodyPr/>
                    <a:lstStyle/>
                    <a:p>
                      <a:pPr marL="0" lvl="0" indent="0" algn="l" rtl="0">
                        <a:lnSpc>
                          <a:spcPct val="100000"/>
                        </a:lnSpc>
                        <a:spcBef>
                          <a:spcPts val="0"/>
                        </a:spcBef>
                        <a:spcAft>
                          <a:spcPts val="0"/>
                        </a:spcAft>
                        <a:buNone/>
                      </a:pPr>
                      <a:r>
                        <a:rPr lang="en-GB" sz="1400">
                          <a:solidFill>
                            <a:schemeClr val="dk1"/>
                          </a:solidFill>
                          <a:latin typeface="Times New Roman"/>
                          <a:ea typeface="Times New Roman"/>
                          <a:cs typeface="Times New Roman"/>
                          <a:sym typeface="Times New Roman"/>
                        </a:rPr>
                        <a:t>2</a:t>
                      </a:r>
                      <a:endParaRPr sz="140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9525"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GB" sz="1400" dirty="0">
                          <a:solidFill>
                            <a:schemeClr val="dk1"/>
                          </a:solidFill>
                          <a:latin typeface="Times New Roman"/>
                          <a:ea typeface="Times New Roman"/>
                          <a:cs typeface="Times New Roman"/>
                          <a:sym typeface="Times New Roman"/>
                        </a:rPr>
                        <a:t>Ambient air pollution and clinical dementia: systematic dementia.</a:t>
                      </a:r>
                      <a:endParaRPr sz="1400" dirty="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9525"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GB" sz="1400">
                          <a:solidFill>
                            <a:schemeClr val="dk1"/>
                          </a:solidFill>
                          <a:latin typeface="Times New Roman"/>
                          <a:ea typeface="Times New Roman"/>
                          <a:cs typeface="Times New Roman"/>
                          <a:sym typeface="Times New Roman"/>
                        </a:rPr>
                        <a:t>Wilker, E. H., Osman, M., &amp; Weisskopf, M. G.</a:t>
                      </a:r>
                      <a:endParaRPr sz="140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9525"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GB" sz="1400">
                          <a:solidFill>
                            <a:schemeClr val="dk1"/>
                          </a:solidFill>
                          <a:latin typeface="Times New Roman"/>
                          <a:ea typeface="Times New Roman"/>
                          <a:cs typeface="Times New Roman"/>
                          <a:sym typeface="Times New Roman"/>
                        </a:rPr>
                        <a:t>2023</a:t>
                      </a:r>
                      <a:endParaRPr sz="140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9525"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GB" sz="1400">
                          <a:solidFill>
                            <a:schemeClr val="dk1"/>
                          </a:solidFill>
                          <a:latin typeface="Times New Roman"/>
                          <a:ea typeface="Times New Roman"/>
                          <a:cs typeface="Times New Roman"/>
                          <a:sym typeface="Times New Roman"/>
                        </a:rPr>
                        <a:t>Associates ambient air pollution with clinical dementia.</a:t>
                      </a:r>
                      <a:endParaRPr sz="140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9525"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GB" sz="1400">
                          <a:solidFill>
                            <a:schemeClr val="dk1"/>
                          </a:solidFill>
                          <a:latin typeface="Times New Roman"/>
                          <a:ea typeface="Times New Roman"/>
                          <a:cs typeface="Times New Roman"/>
                          <a:sym typeface="Times New Roman"/>
                        </a:rPr>
                        <a:t>Rigorous systematic review and meta-analysis offer compelling evidence of the relationship between air pollution and clinical dementia.</a:t>
                      </a:r>
                      <a:endParaRPr sz="140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9525"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GB" sz="1400">
                          <a:solidFill>
                            <a:schemeClr val="dk1"/>
                          </a:solidFill>
                          <a:latin typeface="Times New Roman"/>
                          <a:ea typeface="Times New Roman"/>
                          <a:cs typeface="Times New Roman"/>
                          <a:sym typeface="Times New Roman"/>
                        </a:rPr>
                        <a:t>Potential for publication bias and confounding factors may influence findings.</a:t>
                      </a:r>
                      <a:endParaRPr sz="140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9525"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extLst>
                  <a:ext uri="{0D108BD9-81ED-4DB2-BD59-A6C34878D82A}">
                    <a16:rowId xmlns:a16="http://schemas.microsoft.com/office/drawing/2014/main" val="10002"/>
                  </a:ext>
                </a:extLst>
              </a:tr>
              <a:tr h="1900171">
                <a:tc>
                  <a:txBody>
                    <a:bodyPr/>
                    <a:lstStyle/>
                    <a:p>
                      <a:pPr marL="0" lvl="0" indent="0" algn="l" rtl="0">
                        <a:lnSpc>
                          <a:spcPct val="100000"/>
                        </a:lnSpc>
                        <a:spcBef>
                          <a:spcPts val="0"/>
                        </a:spcBef>
                        <a:spcAft>
                          <a:spcPts val="0"/>
                        </a:spcAft>
                        <a:buNone/>
                      </a:pPr>
                      <a:r>
                        <a:rPr lang="en-GB" sz="1400" dirty="0">
                          <a:solidFill>
                            <a:schemeClr val="dk1"/>
                          </a:solidFill>
                          <a:latin typeface="Times New Roman"/>
                          <a:ea typeface="Times New Roman"/>
                          <a:cs typeface="Times New Roman"/>
                          <a:sym typeface="Times New Roman"/>
                        </a:rPr>
                        <a:t>3</a:t>
                      </a:r>
                      <a:endParaRPr sz="1400" dirty="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9525"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GB" sz="1400" dirty="0">
                          <a:solidFill>
                            <a:schemeClr val="dk1"/>
                          </a:solidFill>
                          <a:latin typeface="Times New Roman"/>
                          <a:ea typeface="Times New Roman"/>
                          <a:cs typeface="Times New Roman"/>
                          <a:sym typeface="Times New Roman"/>
                        </a:rPr>
                        <a:t>Air pollution and incidence of dementia: A systematic risk.</a:t>
                      </a:r>
                      <a:endParaRPr sz="1400" dirty="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9525"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GB" sz="1400" dirty="0" err="1">
                          <a:solidFill>
                            <a:schemeClr val="dk1"/>
                          </a:solidFill>
                          <a:latin typeface="Times New Roman"/>
                          <a:ea typeface="Times New Roman"/>
                          <a:cs typeface="Times New Roman"/>
                          <a:sym typeface="Times New Roman"/>
                        </a:rPr>
                        <a:t>Abolhasani</a:t>
                      </a:r>
                      <a:r>
                        <a:rPr lang="en-GB" sz="1400" dirty="0">
                          <a:solidFill>
                            <a:schemeClr val="dk1"/>
                          </a:solidFill>
                          <a:latin typeface="Times New Roman"/>
                          <a:ea typeface="Times New Roman"/>
                          <a:cs typeface="Times New Roman"/>
                          <a:sym typeface="Times New Roman"/>
                        </a:rPr>
                        <a:t>, E., </a:t>
                      </a:r>
                      <a:r>
                        <a:rPr lang="en-GB" sz="1400" dirty="0" err="1">
                          <a:solidFill>
                            <a:schemeClr val="dk1"/>
                          </a:solidFill>
                          <a:latin typeface="Times New Roman"/>
                          <a:ea typeface="Times New Roman"/>
                          <a:cs typeface="Times New Roman"/>
                          <a:sym typeface="Times New Roman"/>
                        </a:rPr>
                        <a:t>Hachinski</a:t>
                      </a:r>
                      <a:r>
                        <a:rPr lang="en-GB" sz="1400" dirty="0">
                          <a:solidFill>
                            <a:schemeClr val="dk1"/>
                          </a:solidFill>
                          <a:latin typeface="Times New Roman"/>
                          <a:ea typeface="Times New Roman"/>
                          <a:cs typeface="Times New Roman"/>
                          <a:sym typeface="Times New Roman"/>
                        </a:rPr>
                        <a:t>, V., </a:t>
                      </a:r>
                      <a:r>
                        <a:rPr lang="en-GB" sz="1400" dirty="0" err="1">
                          <a:solidFill>
                            <a:schemeClr val="dk1"/>
                          </a:solidFill>
                          <a:latin typeface="Times New Roman"/>
                          <a:ea typeface="Times New Roman"/>
                          <a:cs typeface="Times New Roman"/>
                          <a:sym typeface="Times New Roman"/>
                        </a:rPr>
                        <a:t>Ghazaleh</a:t>
                      </a:r>
                      <a:r>
                        <a:rPr lang="en-GB" sz="1400" dirty="0">
                          <a:solidFill>
                            <a:schemeClr val="dk1"/>
                          </a:solidFill>
                          <a:latin typeface="Times New Roman"/>
                          <a:ea typeface="Times New Roman"/>
                          <a:cs typeface="Times New Roman"/>
                          <a:sym typeface="Times New Roman"/>
                        </a:rPr>
                        <a:t>, N., </a:t>
                      </a:r>
                      <a:r>
                        <a:rPr lang="en-GB" sz="1400" dirty="0" err="1">
                          <a:solidFill>
                            <a:schemeClr val="dk1"/>
                          </a:solidFill>
                          <a:latin typeface="Times New Roman"/>
                          <a:ea typeface="Times New Roman"/>
                          <a:cs typeface="Times New Roman"/>
                          <a:sym typeface="Times New Roman"/>
                        </a:rPr>
                        <a:t>Azarpazhoo</a:t>
                      </a:r>
                      <a:endParaRPr sz="1400" dirty="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9525"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GB" sz="1400">
                          <a:solidFill>
                            <a:schemeClr val="dk1"/>
                          </a:solidFill>
                          <a:latin typeface="Times New Roman"/>
                          <a:ea typeface="Times New Roman"/>
                          <a:cs typeface="Times New Roman"/>
                          <a:sym typeface="Times New Roman"/>
                        </a:rPr>
                        <a:t>2023</a:t>
                      </a:r>
                      <a:endParaRPr sz="140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9525"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GB" sz="1400" dirty="0">
                          <a:solidFill>
                            <a:schemeClr val="dk1"/>
                          </a:solidFill>
                          <a:latin typeface="Times New Roman"/>
                          <a:ea typeface="Times New Roman"/>
                          <a:cs typeface="Times New Roman"/>
                          <a:sym typeface="Times New Roman"/>
                        </a:rPr>
                        <a:t>Establishes a link between air pollution and dementia incidence.</a:t>
                      </a:r>
                      <a:endParaRPr sz="1400" dirty="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9525"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GB" sz="1400">
                          <a:solidFill>
                            <a:schemeClr val="dk1"/>
                          </a:solidFill>
                          <a:latin typeface="Times New Roman"/>
                          <a:ea typeface="Times New Roman"/>
                          <a:cs typeface="Times New Roman"/>
                          <a:sym typeface="Times New Roman"/>
                        </a:rPr>
                        <a:t>Adds to the growing body of evidence indicating a significant association between air pollution exposure and increased dementia risk.</a:t>
                      </a:r>
                      <a:endParaRPr sz="140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9525"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GB" sz="1400" dirty="0">
                          <a:solidFill>
                            <a:schemeClr val="dk1"/>
                          </a:solidFill>
                          <a:latin typeface="Times New Roman"/>
                          <a:ea typeface="Times New Roman"/>
                          <a:cs typeface="Times New Roman"/>
                          <a:sym typeface="Times New Roman"/>
                        </a:rPr>
                        <a:t>Heterogeneity in study methodologies and populations may affect result consistency.</a:t>
                      </a:r>
                      <a:endParaRPr sz="1400" dirty="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9525"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p:nvPr/>
        </p:nvSpPr>
        <p:spPr>
          <a:xfrm>
            <a:off x="3859731" y="0"/>
            <a:ext cx="7146802" cy="1087786"/>
          </a:xfrm>
          <a:prstGeom prst="rect">
            <a:avLst/>
          </a:prstGeom>
          <a:noFill/>
          <a:ln>
            <a:noFill/>
          </a:ln>
        </p:spPr>
        <p:txBody>
          <a:bodyPr spcFirstLastPara="1" wrap="square" lIns="121900" tIns="121900" rIns="121900" bIns="121900" anchor="t" anchorCtr="0">
            <a:noAutofit/>
          </a:bodyPr>
          <a:lstStyle/>
          <a:p>
            <a:pPr algn="ctr"/>
            <a:r>
              <a:rPr lang="en-GB" sz="4000" b="1" dirty="0">
                <a:latin typeface="Times New Roman" panose="02020603050405020304" pitchFamily="18" charset="0"/>
                <a:cs typeface="Times New Roman" panose="02020603050405020304" pitchFamily="18" charset="0"/>
                <a:sym typeface="Times New Roman"/>
              </a:rPr>
              <a:t> LITERATURE SURVEY</a:t>
            </a:r>
            <a:endParaRPr sz="4000" b="1" dirty="0">
              <a:latin typeface="Times New Roman" panose="02020603050405020304" pitchFamily="18" charset="0"/>
              <a:cs typeface="Times New Roman" panose="02020603050405020304" pitchFamily="18" charset="0"/>
              <a:sym typeface="Times New Roman"/>
            </a:endParaRPr>
          </a:p>
        </p:txBody>
      </p:sp>
      <p:pic>
        <p:nvPicPr>
          <p:cNvPr id="2" name="Google Shape;98;p2">
            <a:extLst>
              <a:ext uri="{FF2B5EF4-FFF2-40B4-BE49-F238E27FC236}">
                <a16:creationId xmlns:a16="http://schemas.microsoft.com/office/drawing/2014/main" id="{3250DAA9-BD2D-50E4-D08F-FEDD9F443C09}"/>
              </a:ext>
            </a:extLst>
          </p:cNvPr>
          <p:cNvPicPr preferRelativeResize="0"/>
          <p:nvPr/>
        </p:nvPicPr>
        <p:blipFill rotWithShape="1">
          <a:blip r:embed="rId3"/>
          <a:srcRect/>
          <a:stretch>
            <a:fillRect/>
          </a:stretch>
        </p:blipFill>
        <p:spPr>
          <a:xfrm>
            <a:off x="465534" y="354084"/>
            <a:ext cx="2247645" cy="633334"/>
          </a:xfrm>
          <a:prstGeom prst="rect">
            <a:avLst/>
          </a:prstGeom>
          <a:noFill/>
          <a:ln>
            <a:noFill/>
          </a:ln>
        </p:spPr>
      </p:pic>
      <p:graphicFrame>
        <p:nvGraphicFramePr>
          <p:cNvPr id="3" name="Google Shape;84;p18">
            <a:extLst>
              <a:ext uri="{FF2B5EF4-FFF2-40B4-BE49-F238E27FC236}">
                <a16:creationId xmlns:a16="http://schemas.microsoft.com/office/drawing/2014/main" id="{12CCDBEF-FA62-ED28-33DD-28865B97A81F}"/>
              </a:ext>
            </a:extLst>
          </p:cNvPr>
          <p:cNvGraphicFramePr/>
          <p:nvPr>
            <p:extLst>
              <p:ext uri="{D42A27DB-BD31-4B8C-83A1-F6EECF244321}">
                <p14:modId xmlns:p14="http://schemas.microsoft.com/office/powerpoint/2010/main" val="1859214548"/>
              </p:ext>
            </p:extLst>
          </p:nvPr>
        </p:nvGraphicFramePr>
        <p:xfrm>
          <a:off x="558113" y="1210568"/>
          <a:ext cx="11194333" cy="5382720"/>
        </p:xfrm>
        <a:graphic>
          <a:graphicData uri="http://schemas.openxmlformats.org/drawingml/2006/table">
            <a:tbl>
              <a:tblPr>
                <a:noFill/>
              </a:tblPr>
              <a:tblGrid>
                <a:gridCol w="1054948">
                  <a:extLst>
                    <a:ext uri="{9D8B030D-6E8A-4147-A177-3AD203B41FA5}">
                      <a16:colId xmlns:a16="http://schemas.microsoft.com/office/drawing/2014/main" val="20000"/>
                    </a:ext>
                  </a:extLst>
                </a:gridCol>
                <a:gridCol w="1636719">
                  <a:extLst>
                    <a:ext uri="{9D8B030D-6E8A-4147-A177-3AD203B41FA5}">
                      <a16:colId xmlns:a16="http://schemas.microsoft.com/office/drawing/2014/main" val="20001"/>
                    </a:ext>
                  </a:extLst>
                </a:gridCol>
                <a:gridCol w="1505353">
                  <a:extLst>
                    <a:ext uri="{9D8B030D-6E8A-4147-A177-3AD203B41FA5}">
                      <a16:colId xmlns:a16="http://schemas.microsoft.com/office/drawing/2014/main" val="20002"/>
                    </a:ext>
                  </a:extLst>
                </a:gridCol>
                <a:gridCol w="1133032">
                  <a:extLst>
                    <a:ext uri="{9D8B030D-6E8A-4147-A177-3AD203B41FA5}">
                      <a16:colId xmlns:a16="http://schemas.microsoft.com/office/drawing/2014/main" val="20003"/>
                    </a:ext>
                  </a:extLst>
                </a:gridCol>
                <a:gridCol w="1890684">
                  <a:extLst>
                    <a:ext uri="{9D8B030D-6E8A-4147-A177-3AD203B41FA5}">
                      <a16:colId xmlns:a16="http://schemas.microsoft.com/office/drawing/2014/main" val="20004"/>
                    </a:ext>
                  </a:extLst>
                </a:gridCol>
                <a:gridCol w="1886473">
                  <a:extLst>
                    <a:ext uri="{9D8B030D-6E8A-4147-A177-3AD203B41FA5}">
                      <a16:colId xmlns:a16="http://schemas.microsoft.com/office/drawing/2014/main" val="20005"/>
                    </a:ext>
                  </a:extLst>
                </a:gridCol>
                <a:gridCol w="2087124">
                  <a:extLst>
                    <a:ext uri="{9D8B030D-6E8A-4147-A177-3AD203B41FA5}">
                      <a16:colId xmlns:a16="http://schemas.microsoft.com/office/drawing/2014/main" val="20006"/>
                    </a:ext>
                  </a:extLst>
                </a:gridCol>
              </a:tblGrid>
              <a:tr h="1006886">
                <a:tc>
                  <a:txBody>
                    <a:bodyPr/>
                    <a:lstStyle/>
                    <a:p>
                      <a:pPr marL="0" lvl="0" indent="0" algn="l" rtl="0">
                        <a:spcBef>
                          <a:spcPts val="0"/>
                        </a:spcBef>
                        <a:spcAft>
                          <a:spcPts val="0"/>
                        </a:spcAft>
                        <a:buNone/>
                      </a:pPr>
                      <a:r>
                        <a:rPr lang="en-GB" sz="1800" b="1">
                          <a:latin typeface="Times New Roman"/>
                          <a:ea typeface="Times New Roman"/>
                          <a:cs typeface="Times New Roman"/>
                          <a:sym typeface="Times New Roman"/>
                        </a:rPr>
                        <a:t>S.No</a:t>
                      </a:r>
                      <a:endParaRPr sz="1800" b="1">
                        <a:latin typeface="Times New Roman"/>
                        <a:ea typeface="Times New Roman"/>
                        <a:cs typeface="Times New Roman"/>
                        <a:sym typeface="Times New Roman"/>
                      </a:endParaRPr>
                    </a:p>
                  </a:txBody>
                  <a:tcPr marL="91425" marR="91425" marT="91425" marB="91425">
                    <a:lnB cap="flat" cmpd="sng">
                      <a:solidFill>
                        <a:srgbClr val="E3E3E3"/>
                      </a:solidFill>
                      <a:prstDash val="solid"/>
                      <a:round/>
                      <a:headEnd type="none" w="sm" len="sm"/>
                      <a:tailEnd type="none" w="sm" len="sm"/>
                    </a:lnB>
                  </a:tcPr>
                </a:tc>
                <a:tc>
                  <a:txBody>
                    <a:bodyPr/>
                    <a:lstStyle/>
                    <a:p>
                      <a:pPr marL="0" lvl="0" indent="0" algn="l" rtl="0">
                        <a:spcBef>
                          <a:spcPts val="0"/>
                        </a:spcBef>
                        <a:spcAft>
                          <a:spcPts val="0"/>
                        </a:spcAft>
                        <a:buNone/>
                      </a:pPr>
                      <a:r>
                        <a:rPr lang="en-GB" sz="1800" b="1">
                          <a:latin typeface="Times New Roman"/>
                          <a:ea typeface="Times New Roman"/>
                          <a:cs typeface="Times New Roman"/>
                          <a:sym typeface="Times New Roman"/>
                        </a:rPr>
                        <a:t>Title</a:t>
                      </a:r>
                      <a:endParaRPr sz="1800" b="1">
                        <a:latin typeface="Times New Roman"/>
                        <a:ea typeface="Times New Roman"/>
                        <a:cs typeface="Times New Roman"/>
                        <a:sym typeface="Times New Roman"/>
                      </a:endParaRPr>
                    </a:p>
                  </a:txBody>
                  <a:tcPr marL="91425" marR="91425" marT="91425" marB="91425">
                    <a:lnB cap="flat" cmpd="sng">
                      <a:solidFill>
                        <a:srgbClr val="E3E3E3"/>
                      </a:solidFill>
                      <a:prstDash val="solid"/>
                      <a:round/>
                      <a:headEnd type="none" w="sm" len="sm"/>
                      <a:tailEnd type="none" w="sm" len="sm"/>
                    </a:lnB>
                  </a:tcPr>
                </a:tc>
                <a:tc>
                  <a:txBody>
                    <a:bodyPr/>
                    <a:lstStyle/>
                    <a:p>
                      <a:pPr marL="0" lvl="0" indent="0" algn="l" rtl="0">
                        <a:spcBef>
                          <a:spcPts val="0"/>
                        </a:spcBef>
                        <a:spcAft>
                          <a:spcPts val="0"/>
                        </a:spcAft>
                        <a:buNone/>
                      </a:pPr>
                      <a:r>
                        <a:rPr lang="en-GB" sz="1800" b="1">
                          <a:latin typeface="Times New Roman"/>
                          <a:ea typeface="Times New Roman"/>
                          <a:cs typeface="Times New Roman"/>
                          <a:sym typeface="Times New Roman"/>
                        </a:rPr>
                        <a:t>Author</a:t>
                      </a:r>
                      <a:endParaRPr sz="1800" b="1">
                        <a:latin typeface="Times New Roman"/>
                        <a:ea typeface="Times New Roman"/>
                        <a:cs typeface="Times New Roman"/>
                        <a:sym typeface="Times New Roman"/>
                      </a:endParaRPr>
                    </a:p>
                  </a:txBody>
                  <a:tcPr marL="91425" marR="91425" marT="91425" marB="91425">
                    <a:lnB cap="flat" cmpd="sng">
                      <a:solidFill>
                        <a:srgbClr val="E3E3E3"/>
                      </a:solidFill>
                      <a:prstDash val="solid"/>
                      <a:round/>
                      <a:headEnd type="none" w="sm" len="sm"/>
                      <a:tailEnd type="none" w="sm" len="sm"/>
                    </a:lnB>
                  </a:tcPr>
                </a:tc>
                <a:tc>
                  <a:txBody>
                    <a:bodyPr/>
                    <a:lstStyle/>
                    <a:p>
                      <a:pPr marL="0" lvl="0" indent="0" algn="l" rtl="0">
                        <a:spcBef>
                          <a:spcPts val="0"/>
                        </a:spcBef>
                        <a:spcAft>
                          <a:spcPts val="0"/>
                        </a:spcAft>
                        <a:buNone/>
                      </a:pPr>
                      <a:r>
                        <a:rPr lang="en-GB" sz="1800" b="1">
                          <a:latin typeface="Times New Roman"/>
                          <a:ea typeface="Times New Roman"/>
                          <a:cs typeface="Times New Roman"/>
                          <a:sym typeface="Times New Roman"/>
                        </a:rPr>
                        <a:t>Year</a:t>
                      </a:r>
                      <a:endParaRPr sz="1800" b="1">
                        <a:latin typeface="Times New Roman"/>
                        <a:ea typeface="Times New Roman"/>
                        <a:cs typeface="Times New Roman"/>
                        <a:sym typeface="Times New Roman"/>
                      </a:endParaRPr>
                    </a:p>
                  </a:txBody>
                  <a:tcPr marL="91425" marR="91425" marT="91425" marB="91425">
                    <a:lnB cap="flat" cmpd="sng">
                      <a:solidFill>
                        <a:srgbClr val="E3E3E3"/>
                      </a:solidFill>
                      <a:prstDash val="solid"/>
                      <a:round/>
                      <a:headEnd type="none" w="sm" len="sm"/>
                      <a:tailEnd type="none" w="sm" len="sm"/>
                    </a:lnB>
                  </a:tcPr>
                </a:tc>
                <a:tc>
                  <a:txBody>
                    <a:bodyPr/>
                    <a:lstStyle/>
                    <a:p>
                      <a:pPr marL="0" lvl="0" indent="0" algn="l" rtl="0">
                        <a:spcBef>
                          <a:spcPts val="0"/>
                        </a:spcBef>
                        <a:spcAft>
                          <a:spcPts val="0"/>
                        </a:spcAft>
                        <a:buNone/>
                      </a:pPr>
                      <a:r>
                        <a:rPr lang="en-GB" sz="1800" b="1">
                          <a:latin typeface="Times New Roman"/>
                          <a:ea typeface="Times New Roman"/>
                          <a:cs typeface="Times New Roman"/>
                          <a:sym typeface="Times New Roman"/>
                        </a:rPr>
                        <a:t>Inference</a:t>
                      </a:r>
                      <a:endParaRPr sz="1800" b="1">
                        <a:latin typeface="Times New Roman"/>
                        <a:ea typeface="Times New Roman"/>
                        <a:cs typeface="Times New Roman"/>
                        <a:sym typeface="Times New Roman"/>
                      </a:endParaRPr>
                    </a:p>
                  </a:txBody>
                  <a:tcPr marL="91425" marR="91425" marT="91425" marB="91425">
                    <a:lnB cap="flat" cmpd="sng">
                      <a:solidFill>
                        <a:srgbClr val="E3E3E3"/>
                      </a:solidFill>
                      <a:prstDash val="solid"/>
                      <a:round/>
                      <a:headEnd type="none" w="sm" len="sm"/>
                      <a:tailEnd type="none" w="sm" len="sm"/>
                    </a:lnB>
                  </a:tcPr>
                </a:tc>
                <a:tc>
                  <a:txBody>
                    <a:bodyPr/>
                    <a:lstStyle/>
                    <a:p>
                      <a:pPr marL="0" lvl="0" indent="0" algn="l" rtl="0">
                        <a:spcBef>
                          <a:spcPts val="0"/>
                        </a:spcBef>
                        <a:spcAft>
                          <a:spcPts val="0"/>
                        </a:spcAft>
                        <a:buNone/>
                      </a:pPr>
                      <a:r>
                        <a:rPr lang="en-GB" sz="1800" b="1">
                          <a:latin typeface="Times New Roman"/>
                          <a:ea typeface="Times New Roman"/>
                          <a:cs typeface="Times New Roman"/>
                          <a:sym typeface="Times New Roman"/>
                        </a:rPr>
                        <a:t>Merits</a:t>
                      </a:r>
                      <a:endParaRPr sz="1800" b="1">
                        <a:latin typeface="Times New Roman"/>
                        <a:ea typeface="Times New Roman"/>
                        <a:cs typeface="Times New Roman"/>
                        <a:sym typeface="Times New Roman"/>
                      </a:endParaRPr>
                    </a:p>
                  </a:txBody>
                  <a:tcPr marL="91425" marR="91425" marT="91425" marB="91425">
                    <a:lnB cap="flat" cmpd="sng">
                      <a:solidFill>
                        <a:srgbClr val="E3E3E3"/>
                      </a:solidFill>
                      <a:prstDash val="solid"/>
                      <a:round/>
                      <a:headEnd type="none" w="sm" len="sm"/>
                      <a:tailEnd type="none" w="sm" len="sm"/>
                    </a:lnB>
                  </a:tcPr>
                </a:tc>
                <a:tc>
                  <a:txBody>
                    <a:bodyPr/>
                    <a:lstStyle/>
                    <a:p>
                      <a:pPr marL="0" lvl="0" indent="0" algn="l" rtl="0">
                        <a:spcBef>
                          <a:spcPts val="0"/>
                        </a:spcBef>
                        <a:spcAft>
                          <a:spcPts val="0"/>
                        </a:spcAft>
                        <a:buNone/>
                      </a:pPr>
                      <a:r>
                        <a:rPr lang="en-GB" sz="1800" b="1">
                          <a:latin typeface="Times New Roman"/>
                          <a:ea typeface="Times New Roman"/>
                          <a:cs typeface="Times New Roman"/>
                          <a:sym typeface="Times New Roman"/>
                        </a:rPr>
                        <a:t>Limitations</a:t>
                      </a:r>
                      <a:endParaRPr sz="1800" b="1">
                        <a:latin typeface="Times New Roman"/>
                        <a:ea typeface="Times New Roman"/>
                        <a:cs typeface="Times New Roman"/>
                        <a:sym typeface="Times New Roman"/>
                      </a:endParaRPr>
                    </a:p>
                  </a:txBody>
                  <a:tcPr marL="91425" marR="91425" marT="91425" marB="91425">
                    <a:lnB cap="flat" cmpd="sng">
                      <a:solidFill>
                        <a:srgbClr val="E3E3E3"/>
                      </a:solidFill>
                      <a:prstDash val="solid"/>
                      <a:round/>
                      <a:headEnd type="none" w="sm" len="sm"/>
                      <a:tailEnd type="none" w="sm" len="sm"/>
                    </a:lnB>
                  </a:tcPr>
                </a:tc>
                <a:extLst>
                  <a:ext uri="{0D108BD9-81ED-4DB2-BD59-A6C34878D82A}">
                    <a16:rowId xmlns:a16="http://schemas.microsoft.com/office/drawing/2014/main" val="10000"/>
                  </a:ext>
                </a:extLst>
              </a:tr>
              <a:tr h="1733565">
                <a:tc>
                  <a:txBody>
                    <a:bodyPr/>
                    <a:lstStyle/>
                    <a:p>
                      <a:pPr marL="0" lvl="0" indent="0" algn="l" rtl="0">
                        <a:lnSpc>
                          <a:spcPct val="171429"/>
                        </a:lnSpc>
                        <a:spcBef>
                          <a:spcPts val="0"/>
                        </a:spcBef>
                        <a:spcAft>
                          <a:spcPts val="0"/>
                        </a:spcAft>
                        <a:buNone/>
                      </a:pPr>
                      <a:r>
                        <a:rPr lang="en-GB" sz="1200">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GB" sz="1200" dirty="0">
                          <a:solidFill>
                            <a:schemeClr val="dk1"/>
                          </a:solidFill>
                          <a:latin typeface="Times New Roman"/>
                          <a:ea typeface="Times New Roman"/>
                          <a:cs typeface="Times New Roman"/>
                          <a:sym typeface="Times New Roman"/>
                        </a:rPr>
                        <a:t>Analysis of pollutants transport in heavy air pollution.</a:t>
                      </a:r>
                      <a:endParaRPr sz="1200" dirty="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GB" sz="1200" dirty="0">
                          <a:solidFill>
                            <a:schemeClr val="dk1"/>
                          </a:solidFill>
                          <a:latin typeface="Times New Roman"/>
                          <a:ea typeface="Times New Roman"/>
                          <a:cs typeface="Times New Roman"/>
                          <a:sym typeface="Times New Roman"/>
                        </a:rPr>
                        <a:t>Chen, M., Chen, Y., Zhu, H., Wang, Y., &amp; Xie, Y.</a:t>
                      </a:r>
                      <a:endParaRPr sz="1200" dirty="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GB" sz="1200" dirty="0">
                          <a:solidFill>
                            <a:schemeClr val="dk1"/>
                          </a:solidFill>
                          <a:latin typeface="Times New Roman"/>
                          <a:ea typeface="Times New Roman"/>
                          <a:cs typeface="Times New Roman"/>
                          <a:sym typeface="Times New Roman"/>
                        </a:rPr>
                        <a:t>2023</a:t>
                      </a:r>
                      <a:endParaRPr sz="1200" dirty="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GB" sz="1200" dirty="0">
                          <a:solidFill>
                            <a:schemeClr val="dk1"/>
                          </a:solidFill>
                          <a:latin typeface="Times New Roman"/>
                          <a:ea typeface="Times New Roman"/>
                          <a:cs typeface="Times New Roman"/>
                          <a:sym typeface="Times New Roman"/>
                        </a:rPr>
                        <a:t>Introduces a complex-network-based model for </a:t>
                      </a:r>
                      <a:r>
                        <a:rPr lang="en-GB" sz="1200" dirty="0" err="1">
                          <a:solidFill>
                            <a:schemeClr val="dk1"/>
                          </a:solidFill>
                          <a:latin typeface="Times New Roman"/>
                          <a:ea typeface="Times New Roman"/>
                          <a:cs typeface="Times New Roman"/>
                          <a:sym typeface="Times New Roman"/>
                        </a:rPr>
                        <a:t>analyzing</a:t>
                      </a:r>
                      <a:r>
                        <a:rPr lang="en-GB" sz="1200" dirty="0">
                          <a:solidFill>
                            <a:schemeClr val="dk1"/>
                          </a:solidFill>
                          <a:latin typeface="Times New Roman"/>
                          <a:ea typeface="Times New Roman"/>
                          <a:cs typeface="Times New Roman"/>
                          <a:sym typeface="Times New Roman"/>
                        </a:rPr>
                        <a:t> pollutants transport in heavy air pollution.</a:t>
                      </a:r>
                      <a:endParaRPr sz="1200" dirty="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GB" sz="1200">
                          <a:solidFill>
                            <a:schemeClr val="dk1"/>
                          </a:solidFill>
                          <a:latin typeface="Times New Roman"/>
                          <a:ea typeface="Times New Roman"/>
                          <a:cs typeface="Times New Roman"/>
                          <a:sym typeface="Times New Roman"/>
                        </a:rPr>
                        <a:t>Novel approach enhances understanding of pollutants transport dynamics during heavy air pollution events.</a:t>
                      </a:r>
                      <a:endParaRPr sz="120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GB" sz="1200">
                          <a:solidFill>
                            <a:schemeClr val="dk1"/>
                          </a:solidFill>
                          <a:latin typeface="Times New Roman"/>
                          <a:ea typeface="Times New Roman"/>
                          <a:cs typeface="Times New Roman"/>
                          <a:sym typeface="Times New Roman"/>
                        </a:rPr>
                        <a:t>Model validation and generalizability to diverse pollution scenarios require further investigation.</a:t>
                      </a:r>
                      <a:endParaRPr sz="120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extLst>
                  <a:ext uri="{0D108BD9-81ED-4DB2-BD59-A6C34878D82A}">
                    <a16:rowId xmlns:a16="http://schemas.microsoft.com/office/drawing/2014/main" val="10001"/>
                  </a:ext>
                </a:extLst>
              </a:tr>
              <a:tr h="2552897">
                <a:tc>
                  <a:txBody>
                    <a:bodyPr/>
                    <a:lstStyle/>
                    <a:p>
                      <a:pPr marL="0" lvl="0" indent="0" algn="l" rtl="0">
                        <a:lnSpc>
                          <a:spcPct val="171429"/>
                        </a:lnSpc>
                        <a:spcBef>
                          <a:spcPts val="0"/>
                        </a:spcBef>
                        <a:spcAft>
                          <a:spcPts val="0"/>
                        </a:spcAft>
                        <a:buNone/>
                      </a:pPr>
                      <a:r>
                        <a:rPr lang="en-GB" sz="1200">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9525"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GB" sz="1200" dirty="0">
                          <a:solidFill>
                            <a:schemeClr val="dk1"/>
                          </a:solidFill>
                          <a:latin typeface="Times New Roman"/>
                          <a:ea typeface="Times New Roman"/>
                          <a:cs typeface="Times New Roman"/>
                          <a:sym typeface="Times New Roman"/>
                        </a:rPr>
                        <a:t>Electricity production, power generation structure, and air pollution.</a:t>
                      </a:r>
                      <a:endParaRPr sz="1200" dirty="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9525"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GB" sz="1200" dirty="0">
                          <a:solidFill>
                            <a:schemeClr val="dk1"/>
                          </a:solidFill>
                          <a:latin typeface="Times New Roman"/>
                          <a:ea typeface="Times New Roman"/>
                          <a:cs typeface="Times New Roman"/>
                          <a:sym typeface="Times New Roman"/>
                        </a:rPr>
                        <a:t>Zhang, G. X., Yang, Y., Su, B., </a:t>
                      </a:r>
                      <a:r>
                        <a:rPr lang="en-GB" sz="1200" dirty="0" err="1">
                          <a:solidFill>
                            <a:schemeClr val="dk1"/>
                          </a:solidFill>
                          <a:latin typeface="Times New Roman"/>
                          <a:ea typeface="Times New Roman"/>
                          <a:cs typeface="Times New Roman"/>
                          <a:sym typeface="Times New Roman"/>
                        </a:rPr>
                        <a:t>Nie</a:t>
                      </a:r>
                      <a:r>
                        <a:rPr lang="en-GB" sz="1200" dirty="0">
                          <a:solidFill>
                            <a:schemeClr val="dk1"/>
                          </a:solidFill>
                          <a:latin typeface="Times New Roman"/>
                          <a:ea typeface="Times New Roman"/>
                          <a:cs typeface="Times New Roman"/>
                          <a:sym typeface="Times New Roman"/>
                        </a:rPr>
                        <a:t>, Y., &amp; Duan, H. B.</a:t>
                      </a:r>
                      <a:endParaRPr sz="1200" dirty="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9525"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GB" sz="1200">
                          <a:solidFill>
                            <a:schemeClr val="dk1"/>
                          </a:solidFill>
                          <a:latin typeface="Times New Roman"/>
                          <a:ea typeface="Times New Roman"/>
                          <a:cs typeface="Times New Roman"/>
                          <a:sym typeface="Times New Roman"/>
                        </a:rPr>
                        <a:t>2023</a:t>
                      </a:r>
                      <a:endParaRPr sz="120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9525"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GB" sz="1200" dirty="0">
                          <a:solidFill>
                            <a:schemeClr val="dk1"/>
                          </a:solidFill>
                          <a:latin typeface="Times New Roman"/>
                          <a:ea typeface="Times New Roman"/>
                          <a:cs typeface="Times New Roman"/>
                          <a:sym typeface="Times New Roman"/>
                        </a:rPr>
                        <a:t>Examines the relationship between electricity production, power generation structure, and air pollution.</a:t>
                      </a:r>
                      <a:endParaRPr sz="1200" dirty="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9525"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GB" sz="1200">
                          <a:solidFill>
                            <a:schemeClr val="dk1"/>
                          </a:solidFill>
                          <a:latin typeface="Times New Roman"/>
                          <a:ea typeface="Times New Roman"/>
                          <a:cs typeface="Times New Roman"/>
                          <a:sym typeface="Times New Roman"/>
                        </a:rPr>
                        <a:t>Offers insights into the impact of electricity production and power generation structure on air pollution levels in Chinese cities.</a:t>
                      </a:r>
                      <a:endParaRPr sz="120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9525"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GB" sz="1200" dirty="0">
                          <a:solidFill>
                            <a:schemeClr val="dk1"/>
                          </a:solidFill>
                          <a:latin typeface="Times New Roman"/>
                          <a:ea typeface="Times New Roman"/>
                          <a:cs typeface="Times New Roman"/>
                          <a:sym typeface="Times New Roman"/>
                        </a:rPr>
                        <a:t>Limited to analysis within the context of China, may not be fully applicable to other regions with different energy profiles. Data limited to a specific timeframe (2015–2019) may not capture long-term trends accurately.</a:t>
                      </a:r>
                      <a:endParaRPr sz="1200" dirty="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9525"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98;p2">
            <a:extLst>
              <a:ext uri="{FF2B5EF4-FFF2-40B4-BE49-F238E27FC236}">
                <a16:creationId xmlns:a16="http://schemas.microsoft.com/office/drawing/2014/main" id="{91FC34DC-5DB2-488D-8FA2-CFA6B5FF3F68}"/>
              </a:ext>
            </a:extLst>
          </p:cNvPr>
          <p:cNvPicPr preferRelativeResize="0"/>
          <p:nvPr/>
        </p:nvPicPr>
        <p:blipFill rotWithShape="1">
          <a:blip r:embed="rId2"/>
          <a:srcRect/>
          <a:stretch>
            <a:fillRect/>
          </a:stretch>
        </p:blipFill>
        <p:spPr>
          <a:xfrm>
            <a:off x="813319" y="517546"/>
            <a:ext cx="2247645" cy="633334"/>
          </a:xfrm>
          <a:prstGeom prst="rect">
            <a:avLst/>
          </a:prstGeom>
          <a:noFill/>
          <a:ln>
            <a:noFill/>
          </a:ln>
        </p:spPr>
      </p:pic>
      <p:sp>
        <p:nvSpPr>
          <p:cNvPr id="3" name="Rectangle 2">
            <a:extLst>
              <a:ext uri="{FF2B5EF4-FFF2-40B4-BE49-F238E27FC236}">
                <a16:creationId xmlns:a16="http://schemas.microsoft.com/office/drawing/2014/main" id="{047F9EF7-54E0-54B8-4F9E-CD939D429361}"/>
              </a:ext>
            </a:extLst>
          </p:cNvPr>
          <p:cNvSpPr/>
          <p:nvPr/>
        </p:nvSpPr>
        <p:spPr>
          <a:xfrm>
            <a:off x="399550" y="239162"/>
            <a:ext cx="11385014" cy="63015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3D69A34-206A-4AA4-9804-E13171298B92}"/>
              </a:ext>
            </a:extLst>
          </p:cNvPr>
          <p:cNvSpPr txBox="1"/>
          <p:nvPr/>
        </p:nvSpPr>
        <p:spPr>
          <a:xfrm>
            <a:off x="399550" y="1462447"/>
            <a:ext cx="10992678" cy="3785652"/>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project aims to implement a robust database management system. This system will store structured and unstructured data related to waste management, soil quality assessments, sensor readings, dump collection mapping, and air pollution analysis.</a:t>
            </a:r>
          </a:p>
          <a:p>
            <a:pPr marL="0" marR="0" lvl="0" indent="0" algn="just"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and Integration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project seeks to develop mechanisms for data collection from various sources. It will implement data ingestion pipelines to process incoming data streams and integrate them into the database.</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endParaRPr lang="en-US" altLang="en-US"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Waste Disposal and Treatment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project will create an effective management system for the disposal and treatment of waste items that have been collected and sorted. This includes discovering and managing trash disposal sites and the processes involved in the treatment of trash.</a:t>
            </a:r>
          </a:p>
        </p:txBody>
      </p:sp>
      <p:sp>
        <p:nvSpPr>
          <p:cNvPr id="14" name="TextBox 13">
            <a:extLst>
              <a:ext uri="{FF2B5EF4-FFF2-40B4-BE49-F238E27FC236}">
                <a16:creationId xmlns:a16="http://schemas.microsoft.com/office/drawing/2014/main" id="{32693B16-8DD9-51A1-B3E1-A59C6ACB98B4}"/>
              </a:ext>
            </a:extLst>
          </p:cNvPr>
          <p:cNvSpPr txBox="1"/>
          <p:nvPr/>
        </p:nvSpPr>
        <p:spPr>
          <a:xfrm>
            <a:off x="5844221" y="556743"/>
            <a:ext cx="3157086"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AIM</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98;p2">
            <a:extLst>
              <a:ext uri="{FF2B5EF4-FFF2-40B4-BE49-F238E27FC236}">
                <a16:creationId xmlns:a16="http://schemas.microsoft.com/office/drawing/2014/main" id="{EC77DEFB-762D-03E2-00EB-B1FF4676FC9B}"/>
              </a:ext>
            </a:extLst>
          </p:cNvPr>
          <p:cNvPicPr preferRelativeResize="0"/>
          <p:nvPr/>
        </p:nvPicPr>
        <p:blipFill rotWithShape="1">
          <a:blip r:embed="rId2"/>
          <a:srcRect/>
          <a:stretch>
            <a:fillRect/>
          </a:stretch>
        </p:blipFill>
        <p:spPr>
          <a:xfrm>
            <a:off x="813319" y="517546"/>
            <a:ext cx="2247645" cy="633334"/>
          </a:xfrm>
          <a:prstGeom prst="rect">
            <a:avLst/>
          </a:prstGeom>
          <a:noFill/>
          <a:ln>
            <a:noFill/>
          </a:ln>
        </p:spPr>
      </p:pic>
      <p:sp>
        <p:nvSpPr>
          <p:cNvPr id="8" name="Rectangle 7">
            <a:extLst>
              <a:ext uri="{FF2B5EF4-FFF2-40B4-BE49-F238E27FC236}">
                <a16:creationId xmlns:a16="http://schemas.microsoft.com/office/drawing/2014/main" id="{F938D7D1-BE97-2202-D8B6-004CD7549743}"/>
              </a:ext>
            </a:extLst>
          </p:cNvPr>
          <p:cNvSpPr/>
          <p:nvPr/>
        </p:nvSpPr>
        <p:spPr>
          <a:xfrm>
            <a:off x="399550" y="239162"/>
            <a:ext cx="11385014" cy="63015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9" name="Table 8">
            <a:extLst>
              <a:ext uri="{FF2B5EF4-FFF2-40B4-BE49-F238E27FC236}">
                <a16:creationId xmlns:a16="http://schemas.microsoft.com/office/drawing/2014/main" id="{18725DDF-B614-9188-9041-C9D8763C4B06}"/>
              </a:ext>
            </a:extLst>
          </p:cNvPr>
          <p:cNvGraphicFramePr>
            <a:graphicFrameLocks noGrp="1"/>
          </p:cNvGraphicFramePr>
          <p:nvPr>
            <p:extLst>
              <p:ext uri="{D42A27DB-BD31-4B8C-83A1-F6EECF244321}">
                <p14:modId xmlns:p14="http://schemas.microsoft.com/office/powerpoint/2010/main" val="1173651523"/>
              </p:ext>
            </p:extLst>
          </p:nvPr>
        </p:nvGraphicFramePr>
        <p:xfrm>
          <a:off x="407435" y="1287455"/>
          <a:ext cx="11377129" cy="5411728"/>
        </p:xfrm>
        <a:graphic>
          <a:graphicData uri="http://schemas.openxmlformats.org/drawingml/2006/table">
            <a:tbl>
              <a:tblPr>
                <a:tableStyleId>{BC89EF96-8CEA-46FF-86C4-4CE0E7609802}</a:tableStyleId>
              </a:tblPr>
              <a:tblGrid>
                <a:gridCol w="5689745">
                  <a:extLst>
                    <a:ext uri="{9D8B030D-6E8A-4147-A177-3AD203B41FA5}">
                      <a16:colId xmlns:a16="http://schemas.microsoft.com/office/drawing/2014/main" val="20000"/>
                    </a:ext>
                  </a:extLst>
                </a:gridCol>
                <a:gridCol w="5687384">
                  <a:extLst>
                    <a:ext uri="{9D8B030D-6E8A-4147-A177-3AD203B41FA5}">
                      <a16:colId xmlns:a16="http://schemas.microsoft.com/office/drawing/2014/main" val="20001"/>
                    </a:ext>
                  </a:extLst>
                </a:gridCol>
              </a:tblGrid>
              <a:tr h="370993">
                <a:tc>
                  <a:txBody>
                    <a:bodyPr/>
                    <a:lstStyle/>
                    <a:p>
                      <a:pPr algn="ctr">
                        <a:lnSpc>
                          <a:spcPct val="100000"/>
                        </a:lnSpc>
                        <a:spcAft>
                          <a:spcPts val="0"/>
                        </a:spcAft>
                      </a:pPr>
                      <a:r>
                        <a:rPr lang="en-IN" sz="1800" kern="100" dirty="0">
                          <a:effectLst/>
                          <a:latin typeface="Times New Roman" panose="02020603050405020304" pitchFamily="18" charset="0"/>
                          <a:cs typeface="Times New Roman" panose="02020603050405020304" pitchFamily="18" charset="0"/>
                        </a:rPr>
                        <a:t>EXISTING METHOD</a:t>
                      </a:r>
                      <a:endParaRPr lang="en-IN" sz="1400" b="1" kern="100" dirty="0">
                        <a:effectLst/>
                        <a:latin typeface="Times New Roman" panose="02020603050405020304" pitchFamily="18" charset="0"/>
                        <a:ea typeface="NSimSun"/>
                        <a:cs typeface="Times New Roman" panose="02020603050405020304" pitchFamily="18" charset="0"/>
                      </a:endParaRPr>
                    </a:p>
                  </a:txBody>
                  <a:tcPr marL="34925" marR="34925" marT="34925" marB="34925"/>
                </a:tc>
                <a:tc>
                  <a:txBody>
                    <a:bodyPr/>
                    <a:lstStyle/>
                    <a:p>
                      <a:pPr algn="ctr">
                        <a:lnSpc>
                          <a:spcPct val="100000"/>
                        </a:lnSpc>
                        <a:spcAft>
                          <a:spcPts val="0"/>
                        </a:spcAft>
                      </a:pPr>
                      <a:r>
                        <a:rPr lang="en-IN" sz="1800" kern="100" dirty="0">
                          <a:effectLst/>
                          <a:latin typeface="Times New Roman" panose="02020603050405020304" pitchFamily="18" charset="0"/>
                          <a:cs typeface="Times New Roman" panose="02020603050405020304" pitchFamily="18" charset="0"/>
                        </a:rPr>
                        <a:t>PROPOSED METHOD</a:t>
                      </a:r>
                      <a:endParaRPr lang="en-IN" sz="1400" b="1" kern="100" dirty="0">
                        <a:effectLst/>
                        <a:latin typeface="Times New Roman" panose="02020603050405020304" pitchFamily="18" charset="0"/>
                        <a:ea typeface="NSimSun"/>
                        <a:cs typeface="Times New Roman" panose="02020603050405020304" pitchFamily="18" charset="0"/>
                      </a:endParaRPr>
                    </a:p>
                  </a:txBody>
                  <a:tcPr marL="34925" marR="34925" marT="34925" marB="34925"/>
                </a:tc>
                <a:extLst>
                  <a:ext uri="{0D108BD9-81ED-4DB2-BD59-A6C34878D82A}">
                    <a16:rowId xmlns:a16="http://schemas.microsoft.com/office/drawing/2014/main" val="10000"/>
                  </a:ext>
                </a:extLst>
              </a:tr>
              <a:tr h="5040735">
                <a:tc>
                  <a:txBody>
                    <a:bodyPr/>
                    <a:lstStyle/>
                    <a:p>
                      <a:pPr marL="342900" lvl="0" indent="-342900">
                        <a:lnSpc>
                          <a:spcPct val="100000"/>
                        </a:lnSpc>
                        <a:spcAft>
                          <a:spcPts val="0"/>
                        </a:spcAft>
                        <a:buFont typeface="+mj-lt"/>
                        <a:buAutoNum type="arabicPeriod"/>
                      </a:pPr>
                      <a:r>
                        <a:rPr lang="en-IN" sz="1800" b="1" i="0" kern="1200" dirty="0">
                          <a:solidFill>
                            <a:schemeClr val="tx1"/>
                          </a:solidFill>
                          <a:effectLst/>
                          <a:latin typeface="Times New Roman" panose="02020603050405020304" pitchFamily="18" charset="0"/>
                          <a:ea typeface="+mn-ea"/>
                          <a:cs typeface="Times New Roman" panose="02020603050405020304" pitchFamily="18" charset="0"/>
                        </a:rPr>
                        <a:t>Database Management</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 Current system stores data.</a:t>
                      </a:r>
                    </a:p>
                    <a:p>
                      <a:pPr marL="342900" lvl="0" indent="-342900">
                        <a:lnSpc>
                          <a:spcPct val="100000"/>
                        </a:lnSpc>
                        <a:spcAft>
                          <a:spcPts val="0"/>
                        </a:spcAft>
                        <a:buFont typeface="+mj-lt"/>
                        <a:buAutoNum type="arabicPeriod"/>
                      </a:pPr>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Data Collection and Integration</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Existing system collects and integrates data.</a:t>
                      </a:r>
                    </a:p>
                    <a:p>
                      <a:pPr marL="342900" lvl="0" indent="-342900">
                        <a:lnSpc>
                          <a:spcPct val="100000"/>
                        </a:lnSpc>
                        <a:spcAft>
                          <a:spcPts val="0"/>
                        </a:spcAft>
                        <a:buFont typeface="+mj-lt"/>
                        <a:buAutoNum type="arabicPeriod"/>
                      </a:pPr>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Business Logic and Processing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Current system uses algorithms for tasks.</a:t>
                      </a:r>
                    </a:p>
                    <a:p>
                      <a:pPr marL="342900" lvl="0" indent="-342900">
                        <a:lnSpc>
                          <a:spcPct val="100000"/>
                        </a:lnSpc>
                        <a:spcAft>
                          <a:spcPts val="0"/>
                        </a:spcAft>
                        <a:buFont typeface="+mj-lt"/>
                        <a:buAutoNum type="arabicPeriod"/>
                      </a:pPr>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System Architecture</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Existing system has a certain architecture.</a:t>
                      </a:r>
                    </a:p>
                    <a:p>
                      <a:pPr marL="342900" lvl="0" indent="-342900">
                        <a:lnSpc>
                          <a:spcPct val="100000"/>
                        </a:lnSpc>
                        <a:spcAft>
                          <a:spcPts val="0"/>
                        </a:spcAft>
                        <a:buFont typeface="+mj-lt"/>
                        <a:buAutoNum type="arabicPeriod"/>
                      </a:pPr>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lvl="0" indent="0">
                        <a:lnSpc>
                          <a:spcPct val="100000"/>
                        </a:lnSpc>
                        <a:spcAft>
                          <a:spcPts val="0"/>
                        </a:spcAft>
                        <a:buFont typeface="+mj-lt"/>
                        <a:buNone/>
                      </a:pPr>
                      <a:r>
                        <a:rPr lang="en-IN" sz="1800" b="1" i="0" kern="1200" dirty="0">
                          <a:solidFill>
                            <a:schemeClr val="tx1"/>
                          </a:solidFill>
                          <a:effectLst/>
                          <a:latin typeface="Times New Roman" panose="02020603050405020304" pitchFamily="18" charset="0"/>
                          <a:ea typeface="+mn-ea"/>
                          <a:cs typeface="Times New Roman" panose="02020603050405020304" pitchFamily="18" charset="0"/>
                        </a:rPr>
                        <a:t>Drawbacks:</a:t>
                      </a:r>
                    </a:p>
                    <a:p>
                      <a:pPr marL="342900" lvl="0" indent="-342900">
                        <a:lnSpc>
                          <a:spcPct val="100000"/>
                        </a:lnSpc>
                        <a:spcAft>
                          <a:spcPts val="0"/>
                        </a:spcAft>
                        <a:buFont typeface="+mj-lt"/>
                        <a:buAutoNum type="arabicPeriod"/>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Limited capacity and slower access times.</a:t>
                      </a:r>
                    </a:p>
                    <a:p>
                      <a:pPr marL="342900" lvl="0" indent="-342900">
                        <a:lnSpc>
                          <a:spcPct val="100000"/>
                        </a:lnSpc>
                        <a:spcAft>
                          <a:spcPts val="0"/>
                        </a:spcAft>
                        <a:buFont typeface="+mj-lt"/>
                        <a:buAutoNum type="arabicPeriod"/>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Limited variety of data types can be handled.</a:t>
                      </a:r>
                    </a:p>
                    <a:p>
                      <a:pPr marL="342900" lvl="0" indent="-342900">
                        <a:lnSpc>
                          <a:spcPct val="100000"/>
                        </a:lnSpc>
                        <a:spcAft>
                          <a:spcPts val="0"/>
                        </a:spcAft>
                        <a:buFont typeface="+mj-lt"/>
                        <a:buAutoNum type="arabicPeriod"/>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May struggle with increased complexity and scalability requirements.</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34925" marR="34925" marT="34925" marB="34925"/>
                </a:tc>
                <a:tc>
                  <a:txBody>
                    <a:bodyPr/>
                    <a:lstStyle/>
                    <a:p>
                      <a:pPr marL="342900" lvl="0" indent="-342900" algn="just">
                        <a:lnSpc>
                          <a:spcPct val="100000"/>
                        </a:lnSpc>
                        <a:spcAft>
                          <a:spcPts val="0"/>
                        </a:spcAft>
                        <a:buFont typeface="+mj-lt"/>
                        <a:buAutoNum type="arabicPeriod"/>
                      </a:pPr>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Database Management</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More robust system.</a:t>
                      </a:r>
                    </a:p>
                    <a:p>
                      <a:pPr marL="342900" lvl="0" indent="-342900" algn="just">
                        <a:lnSpc>
                          <a:spcPct val="100000"/>
                        </a:lnSpc>
                        <a:spcAft>
                          <a:spcPts val="0"/>
                        </a:spcAft>
                        <a:buFont typeface="+mj-lt"/>
                        <a:buAutoNum type="arabicPeriod"/>
                      </a:pPr>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Data Collection and Integration</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Improved mechanisms.</a:t>
                      </a:r>
                    </a:p>
                    <a:p>
                      <a:pPr marL="342900" lvl="0" indent="-342900" algn="just">
                        <a:lnSpc>
                          <a:spcPct val="100000"/>
                        </a:lnSpc>
                        <a:spcAft>
                          <a:spcPts val="0"/>
                        </a:spcAft>
                        <a:buFont typeface="+mj-lt"/>
                        <a:buAutoNum type="arabicPeriod"/>
                      </a:pPr>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Business Logic and Processing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Advanced algorithms and machine learning.</a:t>
                      </a:r>
                    </a:p>
                    <a:p>
                      <a:pPr marL="342900" lvl="0" indent="-342900" algn="just">
                        <a:lnSpc>
                          <a:spcPct val="100000"/>
                        </a:lnSpc>
                        <a:spcAft>
                          <a:spcPts val="0"/>
                        </a:spcAft>
                        <a:buFont typeface="+mj-lt"/>
                        <a:buAutoNum type="arabicPeriod"/>
                      </a:pPr>
                      <a:r>
                        <a:rPr lang="en-IN" sz="1800" b="1" i="0" kern="1200" dirty="0">
                          <a:solidFill>
                            <a:schemeClr val="tx1"/>
                          </a:solidFill>
                          <a:effectLst/>
                          <a:latin typeface="Times New Roman" panose="02020603050405020304" pitchFamily="18" charset="0"/>
                          <a:ea typeface="+mn-ea"/>
                          <a:cs typeface="Times New Roman" panose="02020603050405020304" pitchFamily="18" charset="0"/>
                        </a:rPr>
                        <a:t>System Architecture</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 Modern architecture.</a:t>
                      </a:r>
                    </a:p>
                    <a:p>
                      <a:pPr marL="342900" lvl="0" indent="-342900" algn="just">
                        <a:lnSpc>
                          <a:spcPct val="100000"/>
                        </a:lnSpc>
                        <a:spcAft>
                          <a:spcPts val="0"/>
                        </a:spcAft>
                        <a:buFont typeface="+mj-lt"/>
                        <a:buAutoNum type="arabicPeriod"/>
                      </a:pPr>
                      <a:endParaRPr lang="en-IN" sz="18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lvl="0" indent="0" algn="just">
                        <a:lnSpc>
                          <a:spcPct val="100000"/>
                        </a:lnSpc>
                        <a:spcAft>
                          <a:spcPts val="0"/>
                        </a:spcAft>
                        <a:buFont typeface="+mj-lt"/>
                        <a:buNone/>
                      </a:pPr>
                      <a:r>
                        <a:rPr lang="en-IN" sz="1800" b="1" i="0" kern="1200" dirty="0">
                          <a:solidFill>
                            <a:schemeClr val="tx1"/>
                          </a:solidFill>
                          <a:effectLst/>
                          <a:latin typeface="Times New Roman" panose="02020603050405020304" pitchFamily="18" charset="0"/>
                          <a:ea typeface="+mn-ea"/>
                          <a:cs typeface="Times New Roman" panose="02020603050405020304" pitchFamily="18" charset="0"/>
                        </a:rPr>
                        <a:t>Advantages:</a:t>
                      </a:r>
                    </a:p>
                    <a:p>
                      <a:pPr marL="342900" lvl="0" indent="-342900" algn="just">
                        <a:lnSpc>
                          <a:spcPct val="100000"/>
                        </a:lnSpc>
                        <a:spcAft>
                          <a:spcPts val="0"/>
                        </a:spcAft>
                        <a:buFont typeface="+mj-lt"/>
                        <a:buAutoNum type="arabicPeriod"/>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Can handle larger volumes of data and provide faster access times.</a:t>
                      </a:r>
                    </a:p>
                    <a:p>
                      <a:pPr marL="342900" lvl="0" indent="-342900" algn="just">
                        <a:lnSpc>
                          <a:spcPct val="100000"/>
                        </a:lnSpc>
                        <a:spcAft>
                          <a:spcPts val="0"/>
                        </a:spcAft>
                        <a:buFont typeface="+mj-lt"/>
                        <a:buAutoNum type="arabicPeriod"/>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More efficient and capable of handling a wider variety of data types.</a:t>
                      </a:r>
                    </a:p>
                    <a:p>
                      <a:pPr marL="342900" lvl="0" indent="-342900" algn="just">
                        <a:lnSpc>
                          <a:spcPct val="100000"/>
                        </a:lnSpc>
                        <a:spcAft>
                          <a:spcPts val="0"/>
                        </a:spcAft>
                        <a:buFont typeface="+mj-lt"/>
                        <a:buAutoNum type="arabicPeriod"/>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Improved accuracy and efficiency of tasks.</a:t>
                      </a:r>
                      <a:endParaRPr lang="en-IN" sz="1800" b="1"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34925" marR="34925" marT="34925" marB="349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846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D70D6F-8C1B-F727-46D2-79FDCCD02099}"/>
              </a:ext>
            </a:extLst>
          </p:cNvPr>
          <p:cNvSpPr/>
          <p:nvPr/>
        </p:nvSpPr>
        <p:spPr>
          <a:xfrm>
            <a:off x="399550" y="239162"/>
            <a:ext cx="11385014" cy="63015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839CF7B-AAB3-906F-4EA2-7F57DFEBA1B5}"/>
              </a:ext>
            </a:extLst>
          </p:cNvPr>
          <p:cNvSpPr txBox="1"/>
          <p:nvPr/>
        </p:nvSpPr>
        <p:spPr>
          <a:xfrm>
            <a:off x="3552148" y="489097"/>
            <a:ext cx="7064755"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ARCHITECTURE DIAGRAM</a:t>
            </a:r>
          </a:p>
        </p:txBody>
      </p:sp>
      <p:pic>
        <p:nvPicPr>
          <p:cNvPr id="6" name="Google Shape;98;p2">
            <a:extLst>
              <a:ext uri="{FF2B5EF4-FFF2-40B4-BE49-F238E27FC236}">
                <a16:creationId xmlns:a16="http://schemas.microsoft.com/office/drawing/2014/main" id="{48930334-B359-0370-75F9-ACEC2DF86A55}"/>
              </a:ext>
            </a:extLst>
          </p:cNvPr>
          <p:cNvPicPr preferRelativeResize="0"/>
          <p:nvPr/>
        </p:nvPicPr>
        <p:blipFill rotWithShape="1">
          <a:blip r:embed="rId2"/>
          <a:srcRect/>
          <a:stretch>
            <a:fillRect/>
          </a:stretch>
        </p:blipFill>
        <p:spPr>
          <a:xfrm>
            <a:off x="572983" y="486147"/>
            <a:ext cx="2247645" cy="633334"/>
          </a:xfrm>
          <a:prstGeom prst="rect">
            <a:avLst/>
          </a:prstGeom>
          <a:noFill/>
          <a:ln>
            <a:noFill/>
          </a:ln>
        </p:spPr>
      </p:pic>
      <p:pic>
        <p:nvPicPr>
          <p:cNvPr id="2" name="image5.png">
            <a:extLst>
              <a:ext uri="{FF2B5EF4-FFF2-40B4-BE49-F238E27FC236}">
                <a16:creationId xmlns:a16="http://schemas.microsoft.com/office/drawing/2014/main" id="{25AA653E-A73B-A9F6-D9C2-DC70AC236B70}"/>
              </a:ext>
            </a:extLst>
          </p:cNvPr>
          <p:cNvPicPr/>
          <p:nvPr/>
        </p:nvPicPr>
        <p:blipFill>
          <a:blip r:embed="rId3"/>
          <a:srcRect/>
          <a:stretch>
            <a:fillRect/>
          </a:stretch>
        </p:blipFill>
        <p:spPr>
          <a:xfrm>
            <a:off x="1540384" y="1702586"/>
            <a:ext cx="9230628" cy="4178450"/>
          </a:xfrm>
          <a:prstGeom prst="rect">
            <a:avLst/>
          </a:prstGeom>
          <a:ln/>
        </p:spPr>
      </p:pic>
    </p:spTree>
    <p:extLst>
      <p:ext uri="{BB962C8B-B14F-4D97-AF65-F5344CB8AC3E}">
        <p14:creationId xmlns:p14="http://schemas.microsoft.com/office/powerpoint/2010/main" val="3765964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TotalTime>
  <Words>1906</Words>
  <Application>Microsoft Office PowerPoint</Application>
  <PresentationFormat>Widescreen</PresentationFormat>
  <Paragraphs>149</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Enviro Scan: Advancing Waste and Pollution Management through Comprehensive Air Pollution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Biotelemetry based COVID-19 Detection System</dc:title>
  <dc:creator>K.V.Vamsi Krishna</dc:creator>
  <cp:lastModifiedBy>YASWANTH G</cp:lastModifiedBy>
  <cp:revision>5</cp:revision>
  <dcterms:created xsi:type="dcterms:W3CDTF">2024-05-15T18:36:09Z</dcterms:created>
  <dcterms:modified xsi:type="dcterms:W3CDTF">2024-05-17T05:50:28Z</dcterms:modified>
</cp:coreProperties>
</file>