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8"/>
  </p:notesMasterIdLst>
  <p:handoutMasterIdLst>
    <p:handoutMasterId r:id="rId19"/>
  </p:handoutMasterIdLst>
  <p:sldIdLst>
    <p:sldId id="448" r:id="rId5"/>
    <p:sldId id="457" r:id="rId6"/>
    <p:sldId id="472" r:id="rId7"/>
    <p:sldId id="473" r:id="rId8"/>
    <p:sldId id="495" r:id="rId9"/>
    <p:sldId id="496" r:id="rId10"/>
    <p:sldId id="474" r:id="rId11"/>
    <p:sldId id="497" r:id="rId12"/>
    <p:sldId id="475" r:id="rId13"/>
    <p:sldId id="499" r:id="rId14"/>
    <p:sldId id="463" r:id="rId15"/>
    <p:sldId id="498" r:id="rId16"/>
    <p:sldId id="467" r:id="rId17"/>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D81"/>
    <a:srgbClr val="032E4F"/>
    <a:srgbClr val="666666"/>
    <a:srgbClr val="464547"/>
    <a:srgbClr val="B22746"/>
    <a:srgbClr val="A3C644"/>
    <a:srgbClr val="E6E6E6"/>
    <a:srgbClr val="CCCCCC"/>
    <a:srgbClr val="999999"/>
    <a:srgbClr val="2FC2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4971" autoAdjust="0"/>
  </p:normalViewPr>
  <p:slideViewPr>
    <p:cSldViewPr snapToGrid="0">
      <p:cViewPr varScale="1">
        <p:scale>
          <a:sx n="113" d="100"/>
          <a:sy n="113" d="100"/>
        </p:scale>
        <p:origin x="1758" y="9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3198"/>
    </p:cViewPr>
  </p:outlineViewPr>
  <p:notesTextViewPr>
    <p:cViewPr>
      <p:scale>
        <a:sx n="3" d="2"/>
        <a:sy n="3" d="2"/>
      </p:scale>
      <p:origin x="0" y="0"/>
    </p:cViewPr>
  </p:notesTextViewPr>
  <p:sorterViewPr>
    <p:cViewPr>
      <p:scale>
        <a:sx n="124" d="100"/>
        <a:sy n="124"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17-Nov-18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17-Nov-18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195647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ON PRODUCTION</a:t>
            </a:r>
            <a:br>
              <a:rPr lang="en-US" dirty="0"/>
            </a:br>
            <a:r>
              <a:rPr lang="en-US" dirty="0"/>
              <a:t>(Hitting break point doesn’t allow to respond to other requests)</a:t>
            </a:r>
          </a:p>
          <a:p>
            <a:r>
              <a:rPr lang="en-US" dirty="0"/>
              <a:t>Enable just my code set to false</a:t>
            </a:r>
          </a:p>
          <a:p>
            <a:r>
              <a:rPr lang="en-US" dirty="0"/>
              <a:t>Should set App Settings to allow debugger</a:t>
            </a:r>
          </a:p>
          <a:p>
            <a:r>
              <a:rPr lang="en-US" dirty="0"/>
              <a:t>Publish with debug configuration</a:t>
            </a:r>
          </a:p>
          <a:p>
            <a:r>
              <a:rPr lang="en-US" dirty="0"/>
              <a:t>Attach to process via server explorer</a:t>
            </a:r>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21433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24789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19463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48136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85615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13997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41506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a:t>
            </a:r>
          </a:p>
          <a:p>
            <a:r>
              <a:rPr lang="en-US" dirty="0"/>
              <a:t>Core monitoring component</a:t>
            </a:r>
          </a:p>
          <a:p>
            <a:r>
              <a:rPr lang="en-US" dirty="0"/>
              <a:t>Metrics, activity logs, diagnostic logs</a:t>
            </a:r>
          </a:p>
          <a:p>
            <a:r>
              <a:rPr lang="en-US" dirty="0"/>
              <a:t>Could be opened in a separate blade on the Azure portal</a:t>
            </a:r>
          </a:p>
          <a:p>
            <a:r>
              <a:rPr lang="en-US" dirty="0"/>
              <a:t>Different level of monitoring depending on the Service plan</a:t>
            </a:r>
          </a:p>
          <a:p>
            <a:r>
              <a:rPr lang="en-US" dirty="0"/>
              <a:t>Shows subscription information (how much money is left)</a:t>
            </a:r>
          </a:p>
          <a:p>
            <a:endParaRPr lang="en-US" dirty="0"/>
          </a:p>
          <a:p>
            <a:r>
              <a:rPr lang="en-US" dirty="0"/>
              <a:t>Alerts - you can setup the system of alerts (if something goes wrong you'll get notified)</a:t>
            </a:r>
          </a:p>
          <a:p>
            <a:r>
              <a:rPr lang="en-US" dirty="0"/>
              <a:t>Metrics - </a:t>
            </a:r>
          </a:p>
          <a:p>
            <a:r>
              <a:rPr lang="en-US" dirty="0"/>
              <a:t>Activity log - log events, any incidents like network availability, history of the resources.</a:t>
            </a:r>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75870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performance management service for web applications</a:t>
            </a:r>
          </a:p>
          <a:p>
            <a:r>
              <a:rPr lang="en-US" dirty="0"/>
              <a:t>Allows you to monitor performance and performance anomalies and helps you to diagnose issues.</a:t>
            </a:r>
          </a:p>
          <a:p>
            <a:r>
              <a:rPr lang="en-US" dirty="0"/>
              <a:t>Gives you an information about how users use your web application.</a:t>
            </a:r>
          </a:p>
          <a:p>
            <a:r>
              <a:rPr lang="en-US" dirty="0" err="1"/>
              <a:t>.Net</a:t>
            </a:r>
            <a:r>
              <a:rPr lang="en-US" dirty="0"/>
              <a:t> Js J2EE</a:t>
            </a:r>
          </a:p>
          <a:p>
            <a:r>
              <a:rPr lang="en-US" dirty="0"/>
              <a:t>Sending data to the Azure, but the Web App shouldn't be hosted in the Azure.</a:t>
            </a:r>
          </a:p>
          <a:p>
            <a:r>
              <a:rPr lang="en-US" dirty="0"/>
              <a:t>Could be used for insuring the </a:t>
            </a:r>
            <a:r>
              <a:rPr lang="en-US" dirty="0" err="1"/>
              <a:t>incremential</a:t>
            </a:r>
            <a:r>
              <a:rPr lang="en-US" dirty="0"/>
              <a:t> growth of the performance</a:t>
            </a:r>
          </a:p>
          <a:p>
            <a:r>
              <a:rPr lang="en-US" dirty="0"/>
              <a:t>How it works:</a:t>
            </a:r>
          </a:p>
          <a:p>
            <a:r>
              <a:rPr lang="en-US" dirty="0"/>
              <a:t>&gt; You insert a small package into your application.</a:t>
            </a:r>
          </a:p>
          <a:p>
            <a:r>
              <a:rPr lang="en-US" dirty="0"/>
              <a:t>&gt; And setup the Application Insights resource in Azure</a:t>
            </a:r>
          </a:p>
          <a:p>
            <a:r>
              <a:rPr lang="en-US" dirty="0"/>
              <a:t>&gt; Web App is monitored and sends telemetry to the Azure</a:t>
            </a:r>
          </a:p>
          <a:p>
            <a:r>
              <a:rPr lang="en-US" dirty="0"/>
              <a:t>&gt; You could add Your host logs(server logs, container logs, system logs)</a:t>
            </a:r>
          </a:p>
          <a:p>
            <a:endParaRPr lang="en-US" dirty="0"/>
          </a:p>
          <a:p>
            <a:r>
              <a:rPr lang="en-US" dirty="0"/>
              <a:t>You can setup the performance test. From time to time Azure will ping your web application to check if it is working properly or not</a:t>
            </a:r>
          </a:p>
          <a:p>
            <a:endParaRPr lang="en-US" dirty="0"/>
          </a:p>
          <a:p>
            <a:r>
              <a:rPr lang="en-US" dirty="0"/>
              <a:t>Points of interest:</a:t>
            </a:r>
          </a:p>
          <a:p>
            <a:r>
              <a:rPr lang="en-US" dirty="0"/>
              <a:t>	Most viewed pages. At what time of the day and from where the </a:t>
            </a:r>
            <a:r>
              <a:rPr lang="en-US" dirty="0" err="1"/>
              <a:t>trafic</a:t>
            </a:r>
            <a:r>
              <a:rPr lang="en-US" dirty="0"/>
              <a:t> comes. A lot of other platforms can provide you with this details, but AI also does the </a:t>
            </a:r>
            <a:r>
              <a:rPr lang="en-US" dirty="0" err="1"/>
              <a:t>analitics</a:t>
            </a:r>
            <a:r>
              <a:rPr lang="en-US" dirty="0"/>
              <a:t>. It shows the </a:t>
            </a:r>
            <a:r>
              <a:rPr lang="en-US" dirty="0" err="1"/>
              <a:t>responce</a:t>
            </a:r>
            <a:r>
              <a:rPr lang="en-US" dirty="0"/>
              <a:t> times(both inside application and out of application), failure rates, etc. It'll help to find which External server causes the issue. Shows exceptions trace logs, session data(who when, what).</a:t>
            </a:r>
          </a:p>
          <a:p>
            <a:r>
              <a:rPr lang="en-US" dirty="0"/>
              <a:t>	Could be customized.</a:t>
            </a:r>
          </a:p>
          <a:p>
            <a:endParaRPr lang="en-US" dirty="0"/>
          </a:p>
          <a:p>
            <a:r>
              <a:rPr lang="en-US" dirty="0"/>
              <a:t>Always nice what is the most popular resource, to </a:t>
            </a:r>
            <a:r>
              <a:rPr lang="en-US" dirty="0" err="1"/>
              <a:t>analize</a:t>
            </a:r>
            <a:r>
              <a:rPr lang="en-US" dirty="0"/>
              <a:t> processes.</a:t>
            </a:r>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82089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mn-lt"/>
                <a:ea typeface="+mn-ea"/>
                <a:cs typeface="+mn-cs"/>
              </a:rPr>
              <a:t>Control/management logs</a:t>
            </a:r>
            <a:r>
              <a:rPr lang="en-US" sz="900" b="0" i="0" kern="1200" dirty="0">
                <a:solidFill>
                  <a:schemeClr val="tx1"/>
                </a:solidFill>
                <a:effectLst/>
                <a:latin typeface="+mn-lt"/>
                <a:ea typeface="+mn-ea"/>
                <a:cs typeface="+mn-cs"/>
              </a:rPr>
              <a:t> provide information about Azure Resource Manager CREATE, UPDATE, and DELETE operations.</a:t>
            </a:r>
          </a:p>
          <a:p>
            <a:r>
              <a:rPr lang="en-US" sz="900" b="1" i="0" kern="1200" dirty="0">
                <a:solidFill>
                  <a:schemeClr val="tx1"/>
                </a:solidFill>
                <a:effectLst/>
                <a:latin typeface="+mn-lt"/>
                <a:ea typeface="+mn-ea"/>
                <a:cs typeface="+mn-cs"/>
              </a:rPr>
              <a:t>Data plane logs</a:t>
            </a:r>
            <a:r>
              <a:rPr lang="en-US" sz="900" b="0" i="0" kern="1200" dirty="0">
                <a:solidFill>
                  <a:schemeClr val="tx1"/>
                </a:solidFill>
                <a:effectLst/>
                <a:latin typeface="+mn-lt"/>
                <a:ea typeface="+mn-ea"/>
                <a:cs typeface="+mn-cs"/>
              </a:rPr>
              <a:t> provide information about events raised as part Azure resource usage. Examples of this type of log are the Windows event system, security, and application logs in a virtual machine (VM) and the </a:t>
            </a:r>
            <a:r>
              <a:rPr lang="en-US" sz="900" b="0" i="0" u="none" kern="1200" dirty="0">
                <a:solidFill>
                  <a:schemeClr val="tx1"/>
                </a:solidFill>
                <a:effectLst/>
                <a:latin typeface="+mn-lt"/>
                <a:ea typeface="+mn-ea"/>
                <a:cs typeface="+mn-cs"/>
              </a:rPr>
              <a:t>diagnostics logs</a:t>
            </a:r>
            <a:r>
              <a:rPr lang="en-US" sz="900" b="0" i="0" kern="1200" dirty="0">
                <a:solidFill>
                  <a:schemeClr val="tx1"/>
                </a:solidFill>
                <a:effectLst/>
                <a:latin typeface="+mn-lt"/>
                <a:ea typeface="+mn-ea"/>
                <a:cs typeface="+mn-cs"/>
              </a:rPr>
              <a:t> that are configured through Azure Monitor.</a:t>
            </a:r>
          </a:p>
          <a:p>
            <a:r>
              <a:rPr lang="en-US" sz="900" b="1" i="0" kern="1200" dirty="0">
                <a:solidFill>
                  <a:schemeClr val="tx1"/>
                </a:solidFill>
                <a:effectLst/>
                <a:latin typeface="+mn-lt"/>
                <a:ea typeface="+mn-ea"/>
                <a:cs typeface="+mn-cs"/>
              </a:rPr>
              <a:t>Processed events</a:t>
            </a:r>
            <a:r>
              <a:rPr lang="en-US" sz="900" b="0" i="0" kern="1200" dirty="0">
                <a:solidFill>
                  <a:schemeClr val="tx1"/>
                </a:solidFill>
                <a:effectLst/>
                <a:latin typeface="+mn-lt"/>
                <a:ea typeface="+mn-ea"/>
                <a:cs typeface="+mn-cs"/>
              </a:rPr>
              <a:t> provide information about analyzed events/alerts that have been processed on your behalf. Examples of this type are </a:t>
            </a:r>
            <a:r>
              <a:rPr lang="en-US" sz="900" b="0" i="0" u="none" kern="1200" dirty="0">
                <a:solidFill>
                  <a:schemeClr val="tx1"/>
                </a:solidFill>
                <a:effectLst/>
                <a:latin typeface="+mn-lt"/>
                <a:ea typeface="+mn-ea"/>
                <a:cs typeface="+mn-cs"/>
              </a:rPr>
              <a:t>Azure Security Center alerts</a:t>
            </a:r>
            <a:r>
              <a:rPr lang="en-US" sz="900" b="0" i="0" kern="1200" dirty="0">
                <a:solidFill>
                  <a:schemeClr val="tx1"/>
                </a:solidFill>
                <a:effectLst/>
                <a:latin typeface="+mn-lt"/>
                <a:ea typeface="+mn-ea"/>
                <a:cs typeface="+mn-cs"/>
              </a:rPr>
              <a:t> where </a:t>
            </a:r>
            <a:r>
              <a:rPr lang="en-US" sz="900" b="0" i="0" u="none" kern="1200" dirty="0">
                <a:solidFill>
                  <a:schemeClr val="tx1"/>
                </a:solidFill>
                <a:effectLst/>
                <a:latin typeface="+mn-lt"/>
                <a:ea typeface="+mn-ea"/>
                <a:cs typeface="+mn-cs"/>
              </a:rPr>
              <a:t>Azure Security Center</a:t>
            </a:r>
            <a:r>
              <a:rPr lang="en-US" sz="900" b="0" i="0" kern="1200" dirty="0">
                <a:solidFill>
                  <a:schemeClr val="tx1"/>
                </a:solidFill>
                <a:effectLst/>
                <a:latin typeface="+mn-lt"/>
                <a:ea typeface="+mn-ea"/>
                <a:cs typeface="+mn-cs"/>
              </a:rPr>
              <a:t> has processed and analyzed your subscription and provides concise security alerts.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84408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2" r:id="rId4"/>
    <p:sldLayoutId id="2147483711" r:id="rId5"/>
    <p:sldLayoutId id="2147483749" r:id="rId6"/>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BxSd7GCV2ls" TargetMode="External"/><Relationship Id="rId2" Type="http://schemas.openxmlformats.org/officeDocument/2006/relationships/hyperlink" Target="https://docs.microsoft.com/en-us/azure/azure-glossary-cloud-terminology"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hyperlink" Target="https://docs.microsoft.com/en-us/azure/security/azure-log-audit" TargetMode="External"/><Relationship Id="rId4" Type="http://schemas.openxmlformats.org/officeDocument/2006/relationships/hyperlink" Target="https://msdn.microsoft.com/en-us/magazine/mt793270.aspx?f=255&amp;MSPPError=-214721739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Dmitrii_Gvozdev@epam.com" TargetMode="Externa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hyperlink" Target="https://t.me/GvozdevD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magazine/mt793270.aspx?f=255&amp;MSPPError=-2147217396"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ecurity/azure-log-audi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586314"/>
          </a:xfrm>
        </p:spPr>
        <p:txBody>
          <a:bodyPr/>
          <a:lstStyle/>
          <a:p>
            <a:r>
              <a:rPr lang="en-US" dirty="0"/>
              <a:t>Azure Workshop</a:t>
            </a:r>
          </a:p>
        </p:txBody>
      </p:sp>
      <p:sp>
        <p:nvSpPr>
          <p:cNvPr id="5" name="Text Placeholder 4"/>
          <p:cNvSpPr>
            <a:spLocks noGrp="1"/>
          </p:cNvSpPr>
          <p:nvPr>
            <p:ph type="body" sz="quarter" idx="17"/>
          </p:nvPr>
        </p:nvSpPr>
        <p:spPr/>
        <p:txBody>
          <a:bodyPr>
            <a:normAutofit lnSpcReduction="10000"/>
          </a:bodyPr>
          <a:lstStyle/>
          <a:p>
            <a:r>
              <a:rPr lang="en-US" dirty="0">
                <a:cs typeface="Trebuchet MS"/>
              </a:rPr>
              <a:t>NOVEMBER </a:t>
            </a:r>
            <a:r>
              <a:rPr lang="en-US" dirty="0">
                <a:latin typeface="Trebuchet MS"/>
                <a:cs typeface="Trebuchet MS"/>
              </a:rPr>
              <a:t>17, 2018</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
        <p:nvSpPr>
          <p:cNvPr id="6" name="Text Placeholder 2">
            <a:extLst>
              <a:ext uri="{FF2B5EF4-FFF2-40B4-BE49-F238E27FC236}">
                <a16:creationId xmlns:a16="http://schemas.microsoft.com/office/drawing/2014/main" id="{EE7AF214-C4AB-48F7-82DA-AD3E445F3A2E}"/>
              </a:ext>
            </a:extLst>
          </p:cNvPr>
          <p:cNvSpPr txBox="1">
            <a:spLocks/>
          </p:cNvSpPr>
          <p:nvPr/>
        </p:nvSpPr>
        <p:spPr>
          <a:xfrm>
            <a:off x="1358990" y="2097323"/>
            <a:ext cx="6910388" cy="422423"/>
          </a:xfrm>
          <a:prstGeom prst="rect">
            <a:avLst/>
          </a:prstGeom>
        </p:spPr>
        <p:txBody>
          <a:bodyPr lIns="68580" tIns="34290" rIns="68580" bIns="34290">
            <a:spAutoFit/>
          </a:bodyPr>
          <a:lstStyle>
            <a:lvl1pPr marL="0" indent="0" algn="l" defTabSz="342900" rtl="0" eaLnBrk="1" latinLnBrk="0" hangingPunct="1">
              <a:lnSpc>
                <a:spcPct val="80000"/>
              </a:lnSpc>
              <a:spcBef>
                <a:spcPts val="0"/>
              </a:spcBef>
              <a:buFont typeface="Arial"/>
              <a:buNone/>
              <a:defRPr sz="4100" kern="1200" spc="-15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4500" kern="1200">
                <a:solidFill>
                  <a:schemeClr val="tx1"/>
                </a:solidFill>
                <a:latin typeface="Arial Black"/>
                <a:ea typeface="+mn-ea"/>
                <a:cs typeface="Arial Black"/>
              </a:defRPr>
            </a:lvl2pPr>
            <a:lvl3pPr marL="857250" indent="-171450" algn="l" defTabSz="342900" rtl="0" eaLnBrk="1" latinLnBrk="0" hangingPunct="1">
              <a:spcBef>
                <a:spcPct val="20000"/>
              </a:spcBef>
              <a:buFont typeface="Arial"/>
              <a:buChar char="•"/>
              <a:defRPr sz="4500" kern="1200">
                <a:solidFill>
                  <a:schemeClr val="tx1"/>
                </a:solidFill>
                <a:latin typeface="Arial Black"/>
                <a:ea typeface="+mn-ea"/>
                <a:cs typeface="Arial Black"/>
              </a:defRPr>
            </a:lvl3pPr>
            <a:lvl4pPr marL="1200150" indent="-171450" algn="l" defTabSz="342900" rtl="0" eaLnBrk="1" latinLnBrk="0" hangingPunct="1">
              <a:spcBef>
                <a:spcPct val="20000"/>
              </a:spcBef>
              <a:buFont typeface="Arial"/>
              <a:buChar char="–"/>
              <a:defRPr sz="4500" kern="1200">
                <a:solidFill>
                  <a:schemeClr val="tx1"/>
                </a:solidFill>
                <a:latin typeface="Arial Black"/>
                <a:ea typeface="+mn-ea"/>
                <a:cs typeface="Arial Black"/>
              </a:defRPr>
            </a:lvl4pPr>
            <a:lvl5pPr marL="1543050" indent="-171450" algn="l" defTabSz="342900" rtl="0" eaLnBrk="1" latinLnBrk="0" hangingPunct="1">
              <a:spcBef>
                <a:spcPct val="20000"/>
              </a:spcBef>
              <a:buFont typeface="Arial"/>
              <a:buChar char="»"/>
              <a:defRPr sz="4500" kern="1200">
                <a:solidFill>
                  <a:schemeClr val="tx1"/>
                </a:solidFill>
                <a:latin typeface="Arial Black"/>
                <a:ea typeface="+mn-ea"/>
                <a:cs typeface="Arial Black"/>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2800" dirty="0"/>
              <a:t>Resource Management</a:t>
            </a:r>
          </a:p>
        </p:txBody>
      </p:sp>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A17D1-4354-4589-B0D4-7748DA7D6E7D}"/>
              </a:ext>
            </a:extLst>
          </p:cNvPr>
          <p:cNvSpPr txBox="1"/>
          <p:nvPr/>
        </p:nvSpPr>
        <p:spPr>
          <a:xfrm>
            <a:off x="487234" y="3317203"/>
            <a:ext cx="5092607" cy="523220"/>
          </a:xfrm>
          <a:prstGeom prst="rect">
            <a:avLst/>
          </a:prstGeom>
          <a:noFill/>
        </p:spPr>
        <p:txBody>
          <a:bodyPr wrap="square" rtlCol="0">
            <a:spAutoFit/>
          </a:bodyPr>
          <a:lstStyle/>
          <a:p>
            <a:r>
              <a:rPr lang="en-US" sz="2800" dirty="0"/>
              <a:t>Remote debug</a:t>
            </a:r>
          </a:p>
        </p:txBody>
      </p:sp>
    </p:spTree>
    <p:extLst>
      <p:ext uri="{BB962C8B-B14F-4D97-AF65-F5344CB8AC3E}">
        <p14:creationId xmlns:p14="http://schemas.microsoft.com/office/powerpoint/2010/main" val="58937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A17D1-4354-4589-B0D4-7748DA7D6E7D}"/>
              </a:ext>
            </a:extLst>
          </p:cNvPr>
          <p:cNvSpPr txBox="1"/>
          <p:nvPr/>
        </p:nvSpPr>
        <p:spPr>
          <a:xfrm>
            <a:off x="487234" y="3317203"/>
            <a:ext cx="5092607" cy="523220"/>
          </a:xfrm>
          <a:prstGeom prst="rect">
            <a:avLst/>
          </a:prstGeom>
          <a:noFill/>
        </p:spPr>
        <p:txBody>
          <a:bodyPr wrap="square" rtlCol="0">
            <a:spAutoFit/>
          </a:bodyPr>
          <a:lstStyle/>
          <a:p>
            <a:r>
              <a:rPr lang="en-US" sz="2800" dirty="0">
                <a:solidFill>
                  <a:srgbClr val="464547"/>
                </a:solidFill>
                <a:latin typeface="Arial Black"/>
              </a:rPr>
              <a:t>Azure portal demo</a:t>
            </a:r>
          </a:p>
        </p:txBody>
      </p:sp>
    </p:spTree>
    <p:extLst>
      <p:ext uri="{BB962C8B-B14F-4D97-AF65-F5344CB8AC3E}">
        <p14:creationId xmlns:p14="http://schemas.microsoft.com/office/powerpoint/2010/main" val="36687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3A77444-1C4C-4DA4-AD6A-6F8590C87614}"/>
              </a:ext>
            </a:extLst>
          </p:cNvPr>
          <p:cNvSpPr>
            <a:spLocks noGrp="1"/>
          </p:cNvSpPr>
          <p:nvPr>
            <p:ph type="pic" sz="quarter" idx="11"/>
          </p:nvPr>
        </p:nvSpPr>
        <p:spPr/>
      </p:sp>
      <p:sp>
        <p:nvSpPr>
          <p:cNvPr id="4" name="Text Placeholder 3">
            <a:extLst>
              <a:ext uri="{FF2B5EF4-FFF2-40B4-BE49-F238E27FC236}">
                <a16:creationId xmlns:a16="http://schemas.microsoft.com/office/drawing/2014/main" id="{3BBD69D9-F34B-403C-A227-8531A0B6D9B3}"/>
              </a:ext>
            </a:extLst>
          </p:cNvPr>
          <p:cNvSpPr>
            <a:spLocks noGrp="1"/>
          </p:cNvSpPr>
          <p:nvPr>
            <p:ph type="body" sz="quarter" idx="10"/>
          </p:nvPr>
        </p:nvSpPr>
        <p:spPr/>
        <p:txBody>
          <a:bodyPr/>
          <a:lstStyle/>
          <a:p>
            <a:r>
              <a:rPr lang="en-US" dirty="0"/>
              <a:t>References</a:t>
            </a:r>
          </a:p>
        </p:txBody>
      </p:sp>
      <p:sp>
        <p:nvSpPr>
          <p:cNvPr id="5" name="Content Placeholder 2">
            <a:extLst>
              <a:ext uri="{FF2B5EF4-FFF2-40B4-BE49-F238E27FC236}">
                <a16:creationId xmlns:a16="http://schemas.microsoft.com/office/drawing/2014/main" id="{129B7FCD-8431-4650-9AFC-48EA5EA8E667}"/>
              </a:ext>
            </a:extLst>
          </p:cNvPr>
          <p:cNvSpPr txBox="1">
            <a:spLocks noGrp="1"/>
          </p:cNvSpPr>
          <p:nvPr>
            <p:ph idx="1"/>
          </p:nvPr>
        </p:nvSpPr>
        <p:spPr>
          <a:xfrm>
            <a:off x="360363" y="1079500"/>
            <a:ext cx="3810000" cy="3382963"/>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r>
              <a:rPr lang="en-US" dirty="0">
                <a:hlinkClick r:id="rId2"/>
              </a:rPr>
              <a:t>Azure glossary</a:t>
            </a:r>
            <a:endParaRPr lang="en-US" dirty="0"/>
          </a:p>
          <a:p>
            <a:pPr marL="0" indent="0">
              <a:buFont typeface="Arial"/>
              <a:buNone/>
            </a:pPr>
            <a:r>
              <a:rPr lang="en-US" dirty="0">
                <a:hlinkClick r:id="rId3"/>
              </a:rPr>
              <a:t>Great explanation of what is Application Insights from the Microsoft senior </a:t>
            </a:r>
            <a:r>
              <a:rPr lang="en-US" dirty="0" err="1">
                <a:hlinkClick r:id="rId3"/>
              </a:rPr>
              <a:t>architector</a:t>
            </a:r>
            <a:endParaRPr lang="en-US" dirty="0"/>
          </a:p>
          <a:p>
            <a:pPr marL="0" indent="0">
              <a:buNone/>
            </a:pPr>
            <a:r>
              <a:rPr lang="en-US" dirty="0">
                <a:hlinkClick r:id="rId4"/>
              </a:rPr>
              <a:t>Inside the Azure App Service Architecture</a:t>
            </a:r>
            <a:endParaRPr lang="en-US" dirty="0"/>
          </a:p>
          <a:p>
            <a:pPr marL="0" indent="0">
              <a:buNone/>
            </a:pPr>
            <a:r>
              <a:rPr lang="en-US" dirty="0">
                <a:hlinkClick r:id="rId5"/>
              </a:rPr>
              <a:t>Azure logging and auditing</a:t>
            </a:r>
            <a:endParaRPr lang="en-US" dirty="0"/>
          </a:p>
        </p:txBody>
      </p:sp>
      <p:pic>
        <p:nvPicPr>
          <p:cNvPr id="6" name="Picture Placeholder 5">
            <a:extLst>
              <a:ext uri="{FF2B5EF4-FFF2-40B4-BE49-F238E27FC236}">
                <a16:creationId xmlns:a16="http://schemas.microsoft.com/office/drawing/2014/main" id="{7921AD75-A3A5-4F51-9566-250992CC625E}"/>
              </a:ext>
            </a:extLst>
          </p:cNvPr>
          <p:cNvPicPr>
            <a:picLocks noChangeAspect="1"/>
          </p:cNvPicPr>
          <p:nvPr/>
        </p:nvPicPr>
        <p:blipFill>
          <a:blip r:embed="rId6"/>
          <a:srcRect l="19440" r="19440"/>
          <a:stretch>
            <a:fillRect/>
          </a:stretch>
        </p:blipFill>
        <p:spPr>
          <a:xfrm>
            <a:off x="4650458" y="778933"/>
            <a:ext cx="4493542" cy="4081704"/>
          </a:xfrm>
          <a:prstGeom prst="rect">
            <a:avLst/>
          </a:prstGeom>
        </p:spPr>
      </p:pic>
    </p:spTree>
    <p:extLst>
      <p:ext uri="{BB962C8B-B14F-4D97-AF65-F5344CB8AC3E}">
        <p14:creationId xmlns:p14="http://schemas.microsoft.com/office/powerpoint/2010/main" val="156734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63E7F10-0296-4842-9BCA-E7BF4E2F7E78}"/>
              </a:ext>
            </a:extLst>
          </p:cNvPr>
          <p:cNvPicPr>
            <a:picLocks noGrp="1" noChangeAspect="1"/>
          </p:cNvPicPr>
          <p:nvPr>
            <p:ph type="pic" sz="quarter" idx="11"/>
          </p:nvPr>
        </p:nvPicPr>
        <p:blipFill>
          <a:blip r:embed="rId2"/>
          <a:srcRect l="19440" r="19440"/>
          <a:stretch>
            <a:fillRect/>
          </a:stretch>
        </p:blipFill>
        <p:spPr>
          <a:xfrm>
            <a:off x="4170948" y="699516"/>
            <a:ext cx="4575735" cy="4156364"/>
          </a:xfrm>
        </p:spPr>
      </p:pic>
      <p:sp>
        <p:nvSpPr>
          <p:cNvPr id="3" name="Content Placeholder 2">
            <a:extLst>
              <a:ext uri="{FF2B5EF4-FFF2-40B4-BE49-F238E27FC236}">
                <a16:creationId xmlns:a16="http://schemas.microsoft.com/office/drawing/2014/main" id="{F7757D13-E590-4848-812D-B9BB4653EEB9}"/>
              </a:ext>
            </a:extLst>
          </p:cNvPr>
          <p:cNvSpPr>
            <a:spLocks noGrp="1"/>
          </p:cNvSpPr>
          <p:nvPr>
            <p:ph idx="1"/>
          </p:nvPr>
        </p:nvSpPr>
        <p:spPr/>
        <p:txBody>
          <a:bodyPr/>
          <a:lstStyle/>
          <a:p>
            <a:pPr marL="0" indent="0">
              <a:buNone/>
            </a:pPr>
            <a:r>
              <a:rPr lang="en-US" dirty="0"/>
              <a:t>Credentials:</a:t>
            </a:r>
          </a:p>
          <a:p>
            <a:r>
              <a:rPr lang="en-US" dirty="0"/>
              <a:t>Dmitrii Gvozdev</a:t>
            </a:r>
          </a:p>
          <a:p>
            <a:r>
              <a:rPr lang="en-US" dirty="0"/>
              <a:t>Email: </a:t>
            </a:r>
            <a:r>
              <a:rPr lang="en-US" dirty="0">
                <a:hlinkClick r:id="rId3"/>
              </a:rPr>
              <a:t>Dmitrii_Gvozdev@epam.com</a:t>
            </a:r>
            <a:endParaRPr lang="en-US" dirty="0"/>
          </a:p>
          <a:p>
            <a:r>
              <a:rPr lang="en-US" dirty="0"/>
              <a:t>Telegram: </a:t>
            </a:r>
            <a:r>
              <a:rPr lang="en-US" dirty="0">
                <a:hlinkClick r:id="rId4"/>
              </a:rPr>
              <a:t>@GvozdevDA</a:t>
            </a:r>
            <a:endParaRPr lang="en-US" dirty="0"/>
          </a:p>
        </p:txBody>
      </p:sp>
      <p:sp>
        <p:nvSpPr>
          <p:cNvPr id="4" name="Text Placeholder 3">
            <a:extLst>
              <a:ext uri="{FF2B5EF4-FFF2-40B4-BE49-F238E27FC236}">
                <a16:creationId xmlns:a16="http://schemas.microsoft.com/office/drawing/2014/main" id="{19AA737B-2570-4C05-9F39-738613DC7A16}"/>
              </a:ext>
            </a:extLst>
          </p:cNvPr>
          <p:cNvSpPr>
            <a:spLocks noGrp="1"/>
          </p:cNvSpPr>
          <p:nvPr>
            <p:ph type="body" sz="quarter" idx="10"/>
          </p:nvPr>
        </p:nvSpPr>
        <p:spPr/>
        <p:txBody>
          <a:bodyPr/>
          <a:lstStyle/>
          <a:p>
            <a:r>
              <a:rPr lang="en-US" dirty="0"/>
              <a:t>Q&amp;A</a:t>
            </a:r>
          </a:p>
        </p:txBody>
      </p:sp>
    </p:spTree>
    <p:extLst>
      <p:ext uri="{BB962C8B-B14F-4D97-AF65-F5344CB8AC3E}">
        <p14:creationId xmlns:p14="http://schemas.microsoft.com/office/powerpoint/2010/main" val="362504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boy_drawing_sm.jpg"/>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t="65" b="65"/>
          <a:stretch>
            <a:fillRect/>
          </a:stretch>
        </p:blipFill>
        <p:spPr/>
      </p:pic>
      <p:sp>
        <p:nvSpPr>
          <p:cNvPr id="8" name="Content Placeholder 7"/>
          <p:cNvSpPr>
            <a:spLocks noGrp="1"/>
          </p:cNvSpPr>
          <p:nvPr>
            <p:ph idx="1"/>
          </p:nvPr>
        </p:nvSpPr>
        <p:spPr>
          <a:xfrm>
            <a:off x="360364" y="1079898"/>
            <a:ext cx="3810584" cy="2643016"/>
          </a:xfrm>
        </p:spPr>
        <p:txBody>
          <a:bodyPr>
            <a:noAutofit/>
          </a:bodyPr>
          <a:lstStyle/>
          <a:p>
            <a:r>
              <a:rPr lang="en-US" dirty="0"/>
              <a:t>Resource Model</a:t>
            </a:r>
          </a:p>
          <a:p>
            <a:r>
              <a:rPr lang="en-US" dirty="0"/>
              <a:t>Resource scaling</a:t>
            </a:r>
          </a:p>
          <a:p>
            <a:r>
              <a:rPr lang="en-US" dirty="0"/>
              <a:t>Azure troubleshooting</a:t>
            </a:r>
          </a:p>
          <a:p>
            <a:pPr lvl="1"/>
            <a:r>
              <a:rPr lang="en-US" dirty="0"/>
              <a:t>Resource monitoring</a:t>
            </a:r>
          </a:p>
          <a:p>
            <a:pPr lvl="1"/>
            <a:r>
              <a:rPr lang="en-US" dirty="0"/>
              <a:t>Resource logging</a:t>
            </a:r>
          </a:p>
          <a:p>
            <a:pPr lvl="1"/>
            <a:r>
              <a:rPr lang="en-US" dirty="0"/>
              <a:t>Remote debugging</a:t>
            </a:r>
          </a:p>
          <a:p>
            <a:r>
              <a:rPr lang="en-US" dirty="0"/>
              <a:t>Demo</a:t>
            </a:r>
          </a:p>
          <a:p>
            <a:r>
              <a:rPr lang="en-US" dirty="0"/>
              <a:t>Q&amp;A</a:t>
            </a:r>
          </a:p>
        </p:txBody>
      </p:sp>
      <p:sp>
        <p:nvSpPr>
          <p:cNvPr id="9" name="Text Placeholder 8"/>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278621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0CEEE-6DAA-4D7E-953D-F8330482DDB8}"/>
              </a:ext>
            </a:extLst>
          </p:cNvPr>
          <p:cNvSpPr>
            <a:spLocks noGrp="1"/>
          </p:cNvSpPr>
          <p:nvPr>
            <p:ph idx="1"/>
          </p:nvPr>
        </p:nvSpPr>
        <p:spPr>
          <a:xfrm>
            <a:off x="74602" y="858591"/>
            <a:ext cx="9069398" cy="832019"/>
          </a:xfrm>
        </p:spPr>
        <p:txBody>
          <a:bodyPr>
            <a:normAutofit/>
          </a:bodyPr>
          <a:lstStyle/>
          <a:p>
            <a:r>
              <a:rPr lang="en-US" dirty="0"/>
              <a:t>Resource – An item that is part of your Azure solution.</a:t>
            </a:r>
          </a:p>
          <a:p>
            <a:r>
              <a:rPr lang="en-US" dirty="0"/>
              <a:t>Resource group – A container in Resource Manager that holds related resources for an application. You can compare it to the directory on your computer. It useful for controlling the group of the resources that compose your solution.</a:t>
            </a:r>
          </a:p>
        </p:txBody>
      </p:sp>
      <p:sp>
        <p:nvSpPr>
          <p:cNvPr id="4" name="Text Placeholder 3">
            <a:extLst>
              <a:ext uri="{FF2B5EF4-FFF2-40B4-BE49-F238E27FC236}">
                <a16:creationId xmlns:a16="http://schemas.microsoft.com/office/drawing/2014/main" id="{B3C1816E-C562-493D-BA8A-753486EF2C47}"/>
              </a:ext>
            </a:extLst>
          </p:cNvPr>
          <p:cNvSpPr>
            <a:spLocks noGrp="1"/>
          </p:cNvSpPr>
          <p:nvPr>
            <p:ph type="body" sz="quarter" idx="10"/>
          </p:nvPr>
        </p:nvSpPr>
        <p:spPr/>
        <p:txBody>
          <a:bodyPr/>
          <a:lstStyle/>
          <a:p>
            <a:r>
              <a:rPr lang="en-US" dirty="0"/>
              <a:t>Resource Model</a:t>
            </a:r>
          </a:p>
        </p:txBody>
      </p:sp>
      <p:pic>
        <p:nvPicPr>
          <p:cNvPr id="7" name="Picture 6">
            <a:extLst>
              <a:ext uri="{FF2B5EF4-FFF2-40B4-BE49-F238E27FC236}">
                <a16:creationId xmlns:a16="http://schemas.microsoft.com/office/drawing/2014/main" id="{1FCC82A9-B4B0-4D35-9173-2E72896AEA33}"/>
              </a:ext>
            </a:extLst>
          </p:cNvPr>
          <p:cNvPicPr>
            <a:picLocks noChangeAspect="1"/>
          </p:cNvPicPr>
          <p:nvPr/>
        </p:nvPicPr>
        <p:blipFill>
          <a:blip r:embed="rId3"/>
          <a:stretch>
            <a:fillRect/>
          </a:stretch>
        </p:blipFill>
        <p:spPr>
          <a:xfrm>
            <a:off x="1117281" y="1941783"/>
            <a:ext cx="6984040" cy="2696318"/>
          </a:xfrm>
          <a:prstGeom prst="rect">
            <a:avLst/>
          </a:prstGeom>
        </p:spPr>
      </p:pic>
    </p:spTree>
    <p:extLst>
      <p:ext uri="{BB962C8B-B14F-4D97-AF65-F5344CB8AC3E}">
        <p14:creationId xmlns:p14="http://schemas.microsoft.com/office/powerpoint/2010/main" val="201006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0CEEE-6DAA-4D7E-953D-F8330482DDB8}"/>
              </a:ext>
            </a:extLst>
          </p:cNvPr>
          <p:cNvSpPr>
            <a:spLocks noGrp="1"/>
          </p:cNvSpPr>
          <p:nvPr>
            <p:ph idx="1"/>
          </p:nvPr>
        </p:nvSpPr>
        <p:spPr>
          <a:xfrm>
            <a:off x="74602" y="858591"/>
            <a:ext cx="3083038" cy="2095118"/>
          </a:xfrm>
        </p:spPr>
        <p:txBody>
          <a:bodyPr>
            <a:normAutofit/>
          </a:bodyPr>
          <a:lstStyle/>
          <a:p>
            <a:pPr marL="0" indent="0">
              <a:buNone/>
            </a:pPr>
            <a:r>
              <a:rPr lang="en-US" dirty="0"/>
              <a:t>What resources could be scaled:</a:t>
            </a:r>
          </a:p>
          <a:p>
            <a:r>
              <a:rPr lang="en-US" dirty="0"/>
              <a:t>App services (Some of them – under the hood)</a:t>
            </a:r>
          </a:p>
          <a:p>
            <a:r>
              <a:rPr lang="en-US" dirty="0"/>
              <a:t>Relational databases</a:t>
            </a:r>
          </a:p>
          <a:p>
            <a:r>
              <a:rPr lang="en-US" dirty="0"/>
              <a:t>Cosmos DB (under the hood)</a:t>
            </a:r>
          </a:p>
          <a:p>
            <a:r>
              <a:rPr lang="en-US" dirty="0"/>
              <a:t>Virtual machines</a:t>
            </a:r>
          </a:p>
          <a:p>
            <a:pPr marL="0" indent="0">
              <a:buNone/>
            </a:pPr>
            <a:r>
              <a:rPr lang="en-US" dirty="0"/>
              <a:t>How is it done?</a:t>
            </a:r>
          </a:p>
        </p:txBody>
      </p:sp>
      <p:sp>
        <p:nvSpPr>
          <p:cNvPr id="4" name="Text Placeholder 3">
            <a:extLst>
              <a:ext uri="{FF2B5EF4-FFF2-40B4-BE49-F238E27FC236}">
                <a16:creationId xmlns:a16="http://schemas.microsoft.com/office/drawing/2014/main" id="{B3C1816E-C562-493D-BA8A-753486EF2C47}"/>
              </a:ext>
            </a:extLst>
          </p:cNvPr>
          <p:cNvSpPr>
            <a:spLocks noGrp="1"/>
          </p:cNvSpPr>
          <p:nvPr>
            <p:ph type="body" sz="quarter" idx="10"/>
          </p:nvPr>
        </p:nvSpPr>
        <p:spPr/>
        <p:txBody>
          <a:bodyPr/>
          <a:lstStyle/>
          <a:p>
            <a:r>
              <a:rPr lang="en-US" dirty="0"/>
              <a:t>Resource Scaling</a:t>
            </a:r>
          </a:p>
        </p:txBody>
      </p:sp>
      <p:sp>
        <p:nvSpPr>
          <p:cNvPr id="5" name="Content Placeholder 2">
            <a:extLst>
              <a:ext uri="{FF2B5EF4-FFF2-40B4-BE49-F238E27FC236}">
                <a16:creationId xmlns:a16="http://schemas.microsoft.com/office/drawing/2014/main" id="{DC3EE8B2-F5AF-431F-A41A-E8F39F770B41}"/>
              </a:ext>
            </a:extLst>
          </p:cNvPr>
          <p:cNvSpPr txBox="1">
            <a:spLocks/>
          </p:cNvSpPr>
          <p:nvPr/>
        </p:nvSpPr>
        <p:spPr>
          <a:xfrm>
            <a:off x="74602" y="4024019"/>
            <a:ext cx="3083038" cy="5217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hlinkClick r:id="rId3"/>
              </a:rPr>
              <a:t>Inside the Azure App Service Architecture</a:t>
            </a:r>
            <a:endParaRPr lang="en-US" dirty="0"/>
          </a:p>
        </p:txBody>
      </p:sp>
      <p:pic>
        <p:nvPicPr>
          <p:cNvPr id="6" name="Picture 5">
            <a:extLst>
              <a:ext uri="{FF2B5EF4-FFF2-40B4-BE49-F238E27FC236}">
                <a16:creationId xmlns:a16="http://schemas.microsoft.com/office/drawing/2014/main" id="{2FEBB3CD-4746-4EDB-908B-66FEB8C0DB51}"/>
              </a:ext>
            </a:extLst>
          </p:cNvPr>
          <p:cNvPicPr>
            <a:picLocks noChangeAspect="1"/>
          </p:cNvPicPr>
          <p:nvPr/>
        </p:nvPicPr>
        <p:blipFill>
          <a:blip r:embed="rId4"/>
          <a:stretch>
            <a:fillRect/>
          </a:stretch>
        </p:blipFill>
        <p:spPr>
          <a:xfrm>
            <a:off x="2986601" y="792806"/>
            <a:ext cx="5561230" cy="3976279"/>
          </a:xfrm>
          <a:prstGeom prst="rect">
            <a:avLst/>
          </a:prstGeom>
        </p:spPr>
      </p:pic>
    </p:spTree>
    <p:extLst>
      <p:ext uri="{BB962C8B-B14F-4D97-AF65-F5344CB8AC3E}">
        <p14:creationId xmlns:p14="http://schemas.microsoft.com/office/powerpoint/2010/main" val="51138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A17D1-4354-4589-B0D4-7748DA7D6E7D}"/>
              </a:ext>
            </a:extLst>
          </p:cNvPr>
          <p:cNvSpPr txBox="1"/>
          <p:nvPr/>
        </p:nvSpPr>
        <p:spPr>
          <a:xfrm>
            <a:off x="487234" y="3317203"/>
            <a:ext cx="5092607" cy="523220"/>
          </a:xfrm>
          <a:prstGeom prst="rect">
            <a:avLst/>
          </a:prstGeom>
          <a:noFill/>
        </p:spPr>
        <p:txBody>
          <a:bodyPr wrap="square" rtlCol="0">
            <a:spAutoFit/>
          </a:bodyPr>
          <a:lstStyle/>
          <a:p>
            <a:r>
              <a:rPr lang="en-US" sz="2800" dirty="0">
                <a:solidFill>
                  <a:srgbClr val="464547"/>
                </a:solidFill>
                <a:latin typeface="Arial Black"/>
              </a:rPr>
              <a:t>Scaling Demo</a:t>
            </a:r>
            <a:endParaRPr lang="en-US" sz="2800" dirty="0"/>
          </a:p>
        </p:txBody>
      </p:sp>
    </p:spTree>
    <p:extLst>
      <p:ext uri="{BB962C8B-B14F-4D97-AF65-F5344CB8AC3E}">
        <p14:creationId xmlns:p14="http://schemas.microsoft.com/office/powerpoint/2010/main" val="317438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A17D1-4354-4589-B0D4-7748DA7D6E7D}"/>
              </a:ext>
            </a:extLst>
          </p:cNvPr>
          <p:cNvSpPr txBox="1"/>
          <p:nvPr/>
        </p:nvSpPr>
        <p:spPr>
          <a:xfrm>
            <a:off x="487234" y="3317203"/>
            <a:ext cx="5092607" cy="523220"/>
          </a:xfrm>
          <a:prstGeom prst="rect">
            <a:avLst/>
          </a:prstGeom>
          <a:noFill/>
        </p:spPr>
        <p:txBody>
          <a:bodyPr wrap="square" rtlCol="0">
            <a:spAutoFit/>
          </a:bodyPr>
          <a:lstStyle/>
          <a:p>
            <a:r>
              <a:rPr lang="en-US" sz="2800" dirty="0">
                <a:solidFill>
                  <a:srgbClr val="464547"/>
                </a:solidFill>
                <a:latin typeface="Arial Black"/>
              </a:rPr>
              <a:t>Azure troubleshooting</a:t>
            </a:r>
            <a:endParaRPr lang="en-US" sz="2800" dirty="0"/>
          </a:p>
        </p:txBody>
      </p:sp>
    </p:spTree>
    <p:extLst>
      <p:ext uri="{BB962C8B-B14F-4D97-AF65-F5344CB8AC3E}">
        <p14:creationId xmlns:p14="http://schemas.microsoft.com/office/powerpoint/2010/main" val="138562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0CEEE-6DAA-4D7E-953D-F8330482DDB8}"/>
              </a:ext>
            </a:extLst>
          </p:cNvPr>
          <p:cNvSpPr>
            <a:spLocks noGrp="1"/>
          </p:cNvSpPr>
          <p:nvPr>
            <p:ph idx="1"/>
          </p:nvPr>
        </p:nvSpPr>
        <p:spPr>
          <a:xfrm>
            <a:off x="74602" y="858591"/>
            <a:ext cx="4971044" cy="1831982"/>
          </a:xfrm>
        </p:spPr>
        <p:txBody>
          <a:bodyPr>
            <a:normAutofit/>
          </a:bodyPr>
          <a:lstStyle/>
          <a:p>
            <a:pPr marL="0" indent="0">
              <a:buNone/>
            </a:pPr>
            <a:r>
              <a:rPr lang="en-US" dirty="0"/>
              <a:t>Tools for monitoring Resources:</a:t>
            </a:r>
          </a:p>
          <a:p>
            <a:r>
              <a:rPr lang="en-US" dirty="0"/>
              <a:t>Microsoft Azure Monitor</a:t>
            </a:r>
          </a:p>
          <a:p>
            <a:r>
              <a:rPr lang="en-US" dirty="0"/>
              <a:t>Application Insights</a:t>
            </a:r>
          </a:p>
          <a:p>
            <a:r>
              <a:rPr lang="en-US" dirty="0"/>
              <a:t>Log Analytics</a:t>
            </a:r>
          </a:p>
        </p:txBody>
      </p:sp>
      <p:sp>
        <p:nvSpPr>
          <p:cNvPr id="4" name="Text Placeholder 3">
            <a:extLst>
              <a:ext uri="{FF2B5EF4-FFF2-40B4-BE49-F238E27FC236}">
                <a16:creationId xmlns:a16="http://schemas.microsoft.com/office/drawing/2014/main" id="{B3C1816E-C562-493D-BA8A-753486EF2C47}"/>
              </a:ext>
            </a:extLst>
          </p:cNvPr>
          <p:cNvSpPr>
            <a:spLocks noGrp="1"/>
          </p:cNvSpPr>
          <p:nvPr>
            <p:ph type="body" sz="quarter" idx="10"/>
          </p:nvPr>
        </p:nvSpPr>
        <p:spPr/>
        <p:txBody>
          <a:bodyPr/>
          <a:lstStyle/>
          <a:p>
            <a:r>
              <a:rPr lang="en-US" dirty="0"/>
              <a:t>Resource Monitoring</a:t>
            </a:r>
          </a:p>
        </p:txBody>
      </p:sp>
      <p:pic>
        <p:nvPicPr>
          <p:cNvPr id="5" name="Picture 4">
            <a:extLst>
              <a:ext uri="{FF2B5EF4-FFF2-40B4-BE49-F238E27FC236}">
                <a16:creationId xmlns:a16="http://schemas.microsoft.com/office/drawing/2014/main" id="{3BF09CA8-F052-4982-AAA2-83494E998D05}"/>
              </a:ext>
            </a:extLst>
          </p:cNvPr>
          <p:cNvPicPr>
            <a:picLocks noChangeAspect="1"/>
          </p:cNvPicPr>
          <p:nvPr/>
        </p:nvPicPr>
        <p:blipFill>
          <a:blip r:embed="rId3"/>
          <a:stretch>
            <a:fillRect/>
          </a:stretch>
        </p:blipFill>
        <p:spPr>
          <a:xfrm>
            <a:off x="3462527" y="2194955"/>
            <a:ext cx="2218945" cy="2218945"/>
          </a:xfrm>
          <a:prstGeom prst="rect">
            <a:avLst/>
          </a:prstGeom>
        </p:spPr>
      </p:pic>
      <p:pic>
        <p:nvPicPr>
          <p:cNvPr id="7" name="Picture 6">
            <a:extLst>
              <a:ext uri="{FF2B5EF4-FFF2-40B4-BE49-F238E27FC236}">
                <a16:creationId xmlns:a16="http://schemas.microsoft.com/office/drawing/2014/main" id="{09AAA303-349C-44EE-8249-A68930EE7C00}"/>
              </a:ext>
            </a:extLst>
          </p:cNvPr>
          <p:cNvPicPr>
            <a:picLocks noChangeAspect="1"/>
          </p:cNvPicPr>
          <p:nvPr/>
        </p:nvPicPr>
        <p:blipFill>
          <a:blip r:embed="rId4"/>
          <a:stretch>
            <a:fillRect/>
          </a:stretch>
        </p:blipFill>
        <p:spPr>
          <a:xfrm>
            <a:off x="125637" y="2690573"/>
            <a:ext cx="2875416" cy="1594336"/>
          </a:xfrm>
          <a:prstGeom prst="rect">
            <a:avLst/>
          </a:prstGeom>
        </p:spPr>
      </p:pic>
      <p:pic>
        <p:nvPicPr>
          <p:cNvPr id="9" name="Picture 8">
            <a:extLst>
              <a:ext uri="{FF2B5EF4-FFF2-40B4-BE49-F238E27FC236}">
                <a16:creationId xmlns:a16="http://schemas.microsoft.com/office/drawing/2014/main" id="{78402B1F-3FF0-4788-A69E-CE477E42F615}"/>
              </a:ext>
            </a:extLst>
          </p:cNvPr>
          <p:cNvPicPr>
            <a:picLocks noChangeAspect="1"/>
          </p:cNvPicPr>
          <p:nvPr/>
        </p:nvPicPr>
        <p:blipFill>
          <a:blip r:embed="rId5"/>
          <a:stretch>
            <a:fillRect/>
          </a:stretch>
        </p:blipFill>
        <p:spPr>
          <a:xfrm>
            <a:off x="6483654" y="2194955"/>
            <a:ext cx="2218945" cy="2218945"/>
          </a:xfrm>
          <a:prstGeom prst="rect">
            <a:avLst/>
          </a:prstGeom>
        </p:spPr>
      </p:pic>
    </p:spTree>
    <p:extLst>
      <p:ext uri="{BB962C8B-B14F-4D97-AF65-F5344CB8AC3E}">
        <p14:creationId xmlns:p14="http://schemas.microsoft.com/office/powerpoint/2010/main" val="278982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A3616-B56A-4470-B68E-151C0F7C6E18}"/>
              </a:ext>
            </a:extLst>
          </p:cNvPr>
          <p:cNvSpPr>
            <a:spLocks noGrp="1"/>
          </p:cNvSpPr>
          <p:nvPr>
            <p:ph idx="1"/>
          </p:nvPr>
        </p:nvSpPr>
        <p:spPr>
          <a:xfrm>
            <a:off x="360364" y="1079898"/>
            <a:ext cx="2790892" cy="3383280"/>
          </a:xfrm>
        </p:spPr>
        <p:txBody>
          <a:bodyPr/>
          <a:lstStyle/>
          <a:p>
            <a:r>
              <a:rPr lang="en-US" dirty="0"/>
              <a:t>Data is collected at every tier and sent in cloud for processing</a:t>
            </a:r>
          </a:p>
          <a:p>
            <a:r>
              <a:rPr lang="en-US" dirty="0"/>
              <a:t>Provides Monitor with data</a:t>
            </a:r>
          </a:p>
          <a:p>
            <a:r>
              <a:rPr lang="en-US" dirty="0"/>
              <a:t>Provides you with the tools for an analysis</a:t>
            </a:r>
          </a:p>
          <a:p>
            <a:r>
              <a:rPr lang="en-US" dirty="0"/>
              <a:t>Integrated in VS and Azure DevOps</a:t>
            </a:r>
          </a:p>
          <a:p>
            <a:endParaRPr lang="en-US" dirty="0"/>
          </a:p>
        </p:txBody>
      </p:sp>
      <p:sp>
        <p:nvSpPr>
          <p:cNvPr id="4" name="Text Placeholder 3">
            <a:extLst>
              <a:ext uri="{FF2B5EF4-FFF2-40B4-BE49-F238E27FC236}">
                <a16:creationId xmlns:a16="http://schemas.microsoft.com/office/drawing/2014/main" id="{5AD7CF56-C64E-4D9F-807F-C59211340830}"/>
              </a:ext>
            </a:extLst>
          </p:cNvPr>
          <p:cNvSpPr>
            <a:spLocks noGrp="1"/>
          </p:cNvSpPr>
          <p:nvPr>
            <p:ph type="body" sz="quarter" idx="10"/>
          </p:nvPr>
        </p:nvSpPr>
        <p:spPr/>
        <p:txBody>
          <a:bodyPr/>
          <a:lstStyle/>
          <a:p>
            <a:r>
              <a:rPr lang="en-US" dirty="0"/>
              <a:t>Application Insights</a:t>
            </a:r>
          </a:p>
        </p:txBody>
      </p:sp>
      <p:pic>
        <p:nvPicPr>
          <p:cNvPr id="12" name="Picture 11">
            <a:extLst>
              <a:ext uri="{FF2B5EF4-FFF2-40B4-BE49-F238E27FC236}">
                <a16:creationId xmlns:a16="http://schemas.microsoft.com/office/drawing/2014/main" id="{F91CB298-B35E-4B3A-A000-2915D657B20A}"/>
              </a:ext>
            </a:extLst>
          </p:cNvPr>
          <p:cNvPicPr>
            <a:picLocks noChangeAspect="1"/>
          </p:cNvPicPr>
          <p:nvPr/>
        </p:nvPicPr>
        <p:blipFill>
          <a:blip r:embed="rId3"/>
          <a:stretch>
            <a:fillRect/>
          </a:stretch>
        </p:blipFill>
        <p:spPr>
          <a:xfrm>
            <a:off x="3151256" y="1024968"/>
            <a:ext cx="5992744" cy="3493139"/>
          </a:xfrm>
          <a:prstGeom prst="rect">
            <a:avLst/>
          </a:prstGeom>
        </p:spPr>
      </p:pic>
    </p:spTree>
    <p:extLst>
      <p:ext uri="{BB962C8B-B14F-4D97-AF65-F5344CB8AC3E}">
        <p14:creationId xmlns:p14="http://schemas.microsoft.com/office/powerpoint/2010/main" val="154622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0CEEE-6DAA-4D7E-953D-F8330482DDB8}"/>
              </a:ext>
            </a:extLst>
          </p:cNvPr>
          <p:cNvSpPr>
            <a:spLocks noGrp="1"/>
          </p:cNvSpPr>
          <p:nvPr>
            <p:ph idx="1"/>
          </p:nvPr>
        </p:nvSpPr>
        <p:spPr>
          <a:xfrm>
            <a:off x="74602" y="858590"/>
            <a:ext cx="2556625" cy="3233185"/>
          </a:xfrm>
        </p:spPr>
        <p:txBody>
          <a:bodyPr>
            <a:normAutofit/>
          </a:bodyPr>
          <a:lstStyle/>
          <a:p>
            <a:pPr marL="0" indent="0">
              <a:buNone/>
            </a:pPr>
            <a:r>
              <a:rPr lang="en-US" dirty="0"/>
              <a:t>Logging levels:</a:t>
            </a:r>
          </a:p>
          <a:p>
            <a:r>
              <a:rPr lang="en-US" dirty="0"/>
              <a:t>Control/management logs</a:t>
            </a:r>
          </a:p>
          <a:p>
            <a:r>
              <a:rPr lang="en-US" dirty="0"/>
              <a:t>Data plane logs</a:t>
            </a:r>
          </a:p>
          <a:p>
            <a:r>
              <a:rPr lang="en-US" dirty="0"/>
              <a:t>Processed events</a:t>
            </a:r>
          </a:p>
        </p:txBody>
      </p:sp>
      <p:sp>
        <p:nvSpPr>
          <p:cNvPr id="4" name="Text Placeholder 3">
            <a:extLst>
              <a:ext uri="{FF2B5EF4-FFF2-40B4-BE49-F238E27FC236}">
                <a16:creationId xmlns:a16="http://schemas.microsoft.com/office/drawing/2014/main" id="{B3C1816E-C562-493D-BA8A-753486EF2C47}"/>
              </a:ext>
            </a:extLst>
          </p:cNvPr>
          <p:cNvSpPr>
            <a:spLocks noGrp="1"/>
          </p:cNvSpPr>
          <p:nvPr>
            <p:ph type="body" sz="quarter" idx="10"/>
          </p:nvPr>
        </p:nvSpPr>
        <p:spPr/>
        <p:txBody>
          <a:bodyPr/>
          <a:lstStyle/>
          <a:p>
            <a:r>
              <a:rPr lang="en-US" dirty="0"/>
              <a:t>Resource Logging</a:t>
            </a:r>
          </a:p>
        </p:txBody>
      </p:sp>
      <p:sp>
        <p:nvSpPr>
          <p:cNvPr id="5" name="Content Placeholder 2">
            <a:extLst>
              <a:ext uri="{FF2B5EF4-FFF2-40B4-BE49-F238E27FC236}">
                <a16:creationId xmlns:a16="http://schemas.microsoft.com/office/drawing/2014/main" id="{999263FF-2AFC-4B4F-9635-E578C84553D9}"/>
              </a:ext>
            </a:extLst>
          </p:cNvPr>
          <p:cNvSpPr txBox="1">
            <a:spLocks/>
          </p:cNvSpPr>
          <p:nvPr/>
        </p:nvSpPr>
        <p:spPr>
          <a:xfrm>
            <a:off x="74601" y="4422781"/>
            <a:ext cx="2556625" cy="331006"/>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hlinkClick r:id="rId3"/>
              </a:rPr>
              <a:t>Azure logging and auditing</a:t>
            </a:r>
            <a:endParaRPr lang="en-US" dirty="0"/>
          </a:p>
        </p:txBody>
      </p:sp>
      <p:pic>
        <p:nvPicPr>
          <p:cNvPr id="7" name="Picture 6">
            <a:extLst>
              <a:ext uri="{FF2B5EF4-FFF2-40B4-BE49-F238E27FC236}">
                <a16:creationId xmlns:a16="http://schemas.microsoft.com/office/drawing/2014/main" id="{DCC8191C-DB87-40EA-8306-2B0B0393A239}"/>
              </a:ext>
            </a:extLst>
          </p:cNvPr>
          <p:cNvPicPr>
            <a:picLocks noChangeAspect="1"/>
          </p:cNvPicPr>
          <p:nvPr/>
        </p:nvPicPr>
        <p:blipFill>
          <a:blip r:embed="rId4"/>
          <a:stretch>
            <a:fillRect/>
          </a:stretch>
        </p:blipFill>
        <p:spPr>
          <a:xfrm>
            <a:off x="4196122" y="743594"/>
            <a:ext cx="4873276" cy="3718246"/>
          </a:xfrm>
          <a:prstGeom prst="rect">
            <a:avLst/>
          </a:prstGeom>
        </p:spPr>
      </p:pic>
    </p:spTree>
    <p:extLst>
      <p:ext uri="{BB962C8B-B14F-4D97-AF65-F5344CB8AC3E}">
        <p14:creationId xmlns:p14="http://schemas.microsoft.com/office/powerpoint/2010/main" val="2870852522"/>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01AB8FE8DE384C934B768E8CB3CC1F" ma:contentTypeVersion="4" ma:contentTypeDescription="Create a new document." ma:contentTypeScope="" ma:versionID="a926fc0ac85b6e86e667438318a609df">
  <xsd:schema xmlns:xsd="http://www.w3.org/2001/XMLSchema" xmlns:xs="http://www.w3.org/2001/XMLSchema" xmlns:p="http://schemas.microsoft.com/office/2006/metadata/properties" xmlns:ns2="f0898db2-1dd2-46c4-91ae-1f86f615f21c" targetNamespace="http://schemas.microsoft.com/office/2006/metadata/properties" ma:root="true" ma:fieldsID="c2ef5185da689efdf0ef50ea2d098bb2" ns2:_="">
    <xsd:import namespace="f0898db2-1dd2-46c4-91ae-1f86f615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898db2-1dd2-46c4-91ae-1f86f615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92BD7E99-9E98-48E5-A43A-958BF27C5B60}"/>
</file>

<file path=customXml/itemProps3.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purl.org/dc/dcmitype/"/>
    <ds:schemaRef ds:uri="http://www.w3.org/XML/1998/namespace"/>
    <ds:schemaRef ds:uri="http://schemas.microsoft.com/sharepoint/v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25070</TotalTime>
  <Words>484</Words>
  <Application>Microsoft Office PowerPoint</Application>
  <PresentationFormat>On-screen Show (16:9)</PresentationFormat>
  <Paragraphs>101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Dmitrii Gvozdev</cp:lastModifiedBy>
  <cp:revision>1091</cp:revision>
  <cp:lastPrinted>2014-07-09T13:30:36Z</cp:lastPrinted>
  <dcterms:created xsi:type="dcterms:W3CDTF">2014-07-08T13:27:24Z</dcterms:created>
  <dcterms:modified xsi:type="dcterms:W3CDTF">2018-11-17T05:34:30Z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0x0101004B01AB8FE8DE384C934B768E8CB3CC1F</vt:lpwstr>
  </property>
</Properties>
</file>