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3" r:id="rId5"/>
  </p:sldMasterIdLst>
  <p:notesMasterIdLst>
    <p:notesMasterId r:id="rId14"/>
  </p:notes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10254-B99D-0C47-96A3-FC7252A48E1C}" v="14" dt="2020-10-08T21:31:0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363" autoAdjust="0"/>
  </p:normalViewPr>
  <p:slideViewPr>
    <p:cSldViewPr snapToGrid="0" showGuides="1">
      <p:cViewPr varScale="1">
        <p:scale>
          <a:sx n="57" d="100"/>
          <a:sy n="57" d="100"/>
        </p:scale>
        <p:origin x="940" y="32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Faculty Notes:</a:t>
            </a:r>
          </a:p>
          <a:p>
            <a:r>
              <a:rPr lang="en-US" dirty="0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 dirty="0"/>
              <a:t>As participants name their expectations, document their expectations on a flip chart. Try to refer back to these expectations as the school progresses.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Faculty Notes:</a:t>
            </a:r>
          </a:p>
          <a:p>
            <a:r>
              <a:rPr lang="en-US" dirty="0"/>
              <a:t>Begin with the faculty introductions. Then, have the participants go around the room and introduce themselves following the bullet points on the slide.</a:t>
            </a:r>
          </a:p>
          <a:p>
            <a:r>
              <a:rPr lang="en-US" dirty="0"/>
              <a:t>As participants name their expectations, document their expectations on a flip chart. Try to refer back to these expectations as the school progresses.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4" name="Picture 3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0C49762-38E4-48E9-8096-41008426FC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698213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7D049-90BB-854A-AC1E-5DE19EEC8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3130F-A951-4B2F-B976-F86B48C94E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0CDF8-AB30-4FF6-96D4-78E0790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92D95D-EB04-4839-AAE0-4F8EB422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91AFB-FCDA-49F1-90A7-CA64278C7E69}"/>
              </a:ext>
            </a:extLst>
          </p:cNvPr>
          <p:cNvSpPr txBox="1"/>
          <p:nvPr userDrawn="1"/>
        </p:nvSpPr>
        <p:spPr>
          <a:xfrm>
            <a:off x="8698422" y="6454076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</a:t>
            </a:r>
            <a:r>
              <a:rPr kumimoji="0" lang="lv-LV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2" y="698213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FD98C-36EF-9841-81E1-8F912DE9E8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July 24,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6590-900F-4AC9-AF54-DF7383EB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56B1D-56A8-4F08-9262-85775E86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05DC-EF94-4C69-B471-AF7FC1D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DE13-A8FA-416B-B30A-37D7897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4A97-6A31-4F3E-B3E8-ED62140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2244-71A3-40FB-8FF1-BBCD3FB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1C03-01B3-4100-B2B0-DF98BDA1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06D9-BCA2-44B9-8216-0054511C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5A01-C0C1-4761-BDA9-99DB6E35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0309-CAAF-41AF-A0A6-48C7D848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9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825-DEBE-4190-85D4-AA070F96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CF9E-0401-4878-8278-05189848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73A-A294-450A-B89A-9DD5CB9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42C7-8A0D-4BDB-8A06-3E7B0F4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0631-2852-4805-8444-FA2FF53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5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5B7A-8358-4DDE-A616-AF78DBC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4494-93D2-43F4-B93B-E1C44593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4FE7-0997-4E7F-887F-2328C2AF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68-6F27-4836-A7E4-7450E4F0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741C9-58A6-4983-BD7B-39DEF422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8BAA-83A5-422A-8637-905016CA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698213"/>
            <a:ext cx="670786" cy="710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16846-5726-BD4F-B2BC-CDF360B52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848-7B51-4936-8C15-E3F52299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316F-449A-47BE-A7FF-867A158E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1B45-5140-433E-B755-B379C043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180F0-C17C-4A57-9E68-0605A027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7BA0F-DEC2-4081-BDBA-DC72144F9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EFDAC-5F3F-4CF0-A399-0D8E460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9419-B0B5-4031-AFD0-9303BCA2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773-C146-4C22-9A3E-F0DF19EC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8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CDD4-0158-4740-A220-90F62D94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D9B69-3E65-4CAD-9467-B6A97B1C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73EDE-CFA0-4F31-AD09-266726AB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D71F8-F15F-4BD5-9E5D-10AA6DC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E81F3-327E-4B83-A4DA-D42B4C61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81AC-5CFD-4902-B8FD-8F11085A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F2EB-AD90-4D19-86BB-548A156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2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D3CA-62AB-4682-92C3-8CEA4649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B6E8-2F41-45B6-9692-2E7E076B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A164-55E1-4B74-A07C-43D6C928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B463-261E-4E68-B3ED-DD51A0CD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E53A-0483-481A-A569-19F235D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0E9D-601D-4FFB-997F-4C6FF29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1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F6F-2D3D-405A-BDF8-4078421F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58628-45F0-4E6F-B01E-2CA7207E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C744-4EF6-4606-9351-8EB62124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7BE-6263-487B-9F70-65335EC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CBE2-67A9-436B-82D1-7505542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94D-048D-4458-B162-8C6DFCF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7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D70-8FAB-4705-9D9B-114046BE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A12E-D485-48B1-BE5D-C35B27D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5EEA-7E94-4588-8F1D-CC917A6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6866-3AA6-4619-84BA-ED370D92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C160-0916-40B7-B81B-7E5D149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6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6B26E-C944-4D51-A3F0-A1E96749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5D1D-3675-4DBD-A816-59B77BD2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3E06-70B8-4E1E-97A8-830FD1F4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2F3B-78BC-4953-9A8C-2BE5BCEA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E546-0AD6-4E0D-9D48-8E43FAD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</a:t>
            </a:r>
            <a:r>
              <a:rPr kumimoji="0" lang="lv-LV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5DA8F74-8D2F-E745-B600-2FEBC256C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8FFD46-82BA-2043-B23D-34443AB01A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4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C540F-D2F1-B841-B79D-65D7450AB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Sunday, July 24,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DBE8C-5114-4746-8868-5E4D6A872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pPr/>
              <a:t>Sunday, July 24, 2022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B9F0-97C2-4E32-B747-303D00DEEA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73039"/>
            <a:ext cx="4395557" cy="27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A8E9C-042F-B642-A530-4D7EA9092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6" t="33566" r="34699" b="33479"/>
          <a:stretch/>
        </p:blipFill>
        <p:spPr>
          <a:xfrm>
            <a:off x="381001" y="381000"/>
            <a:ext cx="670786" cy="732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885A-0ED1-E849-B064-11F84128FC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4" cy="2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Sunday, July 24, 2022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2" r:id="rId6"/>
    <p:sldLayoutId id="2147483731" r:id="rId7"/>
    <p:sldLayoutId id="2147483741" r:id="rId8"/>
    <p:sldLayoutId id="2147483742" r:id="rId9"/>
    <p:sldLayoutId id="2147483737" r:id="rId10"/>
    <p:sldLayoutId id="2147483651" r:id="rId11"/>
    <p:sldLayoutId id="2147483721" r:id="rId12"/>
    <p:sldLayoutId id="2147483739" r:id="rId13"/>
    <p:sldLayoutId id="2147483724" r:id="rId14"/>
    <p:sldLayoutId id="2147483723" r:id="rId15"/>
    <p:sldLayoutId id="2147483725" r:id="rId16"/>
    <p:sldLayoutId id="2147483673" r:id="rId17"/>
    <p:sldLayoutId id="2147483653" r:id="rId18"/>
    <p:sldLayoutId id="2147483722" r:id="rId19"/>
    <p:sldLayoutId id="2147483693" r:id="rId20"/>
    <p:sldLayoutId id="2147483701" r:id="rId21"/>
    <p:sldLayoutId id="2147483668" r:id="rId22"/>
    <p:sldLayoutId id="2147483707" r:id="rId23"/>
    <p:sldLayoutId id="2147483714" r:id="rId24"/>
    <p:sldLayoutId id="2147483657" r:id="rId25"/>
    <p:sldLayoutId id="2147483679" r:id="rId26"/>
    <p:sldLayoutId id="2147483661" r:id="rId27"/>
    <p:sldLayoutId id="2147483678" r:id="rId28"/>
    <p:sldLayoutId id="2147483663" r:id="rId29"/>
    <p:sldLayoutId id="2147483667" r:id="rId30"/>
    <p:sldLayoutId id="2147483726" r:id="rId31"/>
    <p:sldLayoutId id="2147483688" r:id="rId32"/>
    <p:sldLayoutId id="2147483655" r:id="rId33"/>
    <p:sldLayoutId id="2147483727" r:id="rId34"/>
    <p:sldLayoutId id="2147483740" r:id="rId3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9CADD-4F72-47D6-954A-B5DDB9A0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2DBA-90DF-4070-9A8B-C4E2CC8C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E0D5-0C01-4AAC-84A0-996565A2F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E415-934B-4749-BA6C-DD7E2B979F9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ED59-4926-4CF9-AA56-9F632950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8951-0B46-4075-B952-978BE1BF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docs.oracle.com/javase/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CBA-102C-4E4C-9B62-539042C3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17" y="1801288"/>
            <a:ext cx="7040753" cy="2221454"/>
          </a:xfrm>
        </p:spPr>
        <p:txBody>
          <a:bodyPr/>
          <a:lstStyle/>
          <a:p>
            <a:r>
              <a:rPr lang="en-US" sz="2800" dirty="0"/>
              <a:t>Test Automation</a:t>
            </a:r>
            <a:br>
              <a:rPr lang="lv-LV" sz="2800" dirty="0"/>
            </a:br>
            <a:r>
              <a:rPr lang="en-US" sz="2800" dirty="0"/>
              <a:t> Engineering Fundamentals:</a:t>
            </a:r>
            <a:br>
              <a:rPr lang="lv-LV" sz="2800" dirty="0"/>
            </a:br>
            <a:r>
              <a:rPr lang="en-US" sz="2800" dirty="0"/>
              <a:t> Java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C7C3553-2386-434D-848D-F4E0A45DA98F}"/>
              </a:ext>
            </a:extLst>
          </p:cNvPr>
          <p:cNvSpPr txBox="1">
            <a:spLocks/>
          </p:cNvSpPr>
          <p:nvPr/>
        </p:nvSpPr>
        <p:spPr>
          <a:xfrm>
            <a:off x="771417" y="3606719"/>
            <a:ext cx="2875280" cy="1655762"/>
          </a:xfrm>
          <a:prstGeom prst="rect">
            <a:avLst/>
          </a:prstGeom>
        </p:spPr>
        <p:txBody>
          <a:bodyPr/>
          <a:lstStyle>
            <a:lvl1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1: Introduction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4B2CB24-4A11-4D13-9776-8CE4DF62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34" y="4727939"/>
            <a:ext cx="65627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Instructor Disha Mehta</a:t>
            </a:r>
            <a:endParaRPr lang="en-US" altLang="en-US" sz="2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3195-EEB0-4C39-B7F7-75A508B4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Welcome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D92B315-1BB2-463E-A5A5-838EC2F7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6" y="15240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fontAlgn="base">
              <a:lnSpc>
                <a:spcPct val="80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Instructor </a:t>
            </a:r>
            <a:r>
              <a:rPr lang="en-US" altLang="en-US" sz="22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Disha Mehta</a:t>
            </a:r>
          </a:p>
          <a:p>
            <a:pPr marL="0" indent="0"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</a:pPr>
            <a:endParaRPr lang="en-US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map:</a:t>
            </a:r>
          </a:p>
          <a:p>
            <a:pPr lvl="1"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days of Java fundamentals</a:t>
            </a:r>
          </a:p>
          <a:p>
            <a:pPr lvl="1"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day for exam </a:t>
            </a:r>
          </a:p>
          <a:p>
            <a:pPr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Practicalities</a:t>
            </a:r>
          </a:p>
          <a:p>
            <a:pPr lvl="1"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Breaks each 1h, lunch break at 13:00</a:t>
            </a:r>
          </a:p>
          <a:p>
            <a:pPr lvl="1" defTabSz="228600">
              <a:spcBef>
                <a:spcPts val="5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altLang="en-US" sz="2200" dirty="0"/>
          </a:p>
        </p:txBody>
      </p:sp>
      <p:sp>
        <p:nvSpPr>
          <p:cNvPr id="18" name="Freeform 132">
            <a:extLst>
              <a:ext uri="{FF2B5EF4-FFF2-40B4-BE49-F238E27FC236}">
                <a16:creationId xmlns:a16="http://schemas.microsoft.com/office/drawing/2014/main" id="{FB025A72-9894-4C8E-B5D5-6A8600AC6F1A}"/>
              </a:ext>
            </a:extLst>
          </p:cNvPr>
          <p:cNvSpPr>
            <a:spLocks noEditPoints="1"/>
          </p:cNvSpPr>
          <p:nvPr/>
        </p:nvSpPr>
        <p:spPr bwMode="auto">
          <a:xfrm>
            <a:off x="2697298" y="228600"/>
            <a:ext cx="1247977" cy="1106264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58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745-A132-423F-A0C5-C60689BD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C421-F3DE-47D8-AB18-280A3F5C9A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M2 – Introduction to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M3 – Language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M4 – Classes and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M5 – OO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M6 –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M7 – Encapsulation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M8 – Exceptions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M9 – Unit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M10 –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58EE-64E9-41D6-AE25-D8BE80B1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8C2D-331A-42FC-A52F-A2902FCBFB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881808"/>
            <a:ext cx="11430000" cy="494030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are you from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self assessment based on: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 don’t know why I’m here.”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 am a programmer (using a different programming language).”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 am familiar with Object-Oriented Programming (OOP) concepts.”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 know how to program using Java.”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“I am a Java Programmer and practice OOP.”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interesting note about yourself (e.g., a hobby or talent)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expectations of the school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E56E-2005-4B32-A4B6-9E784200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School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06D7-D3C8-4804-8C58-0229720460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876300"/>
            <a:ext cx="11430000" cy="4940300"/>
          </a:xfrm>
        </p:spPr>
        <p:txBody>
          <a:bodyPr/>
          <a:lstStyle/>
          <a:p>
            <a:pPr>
              <a:spcBef>
                <a:spcPts val="550"/>
              </a:spcBef>
            </a:pPr>
            <a:r>
              <a:rPr lang="en-US" altLang="en-US" dirty="0"/>
              <a:t>Teamwork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Cooperate, coordinate, collaborate!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Work together to complete the deliverables for the course.</a:t>
            </a:r>
          </a:p>
          <a:p>
            <a:pPr>
              <a:spcBef>
                <a:spcPts val="550"/>
              </a:spcBef>
            </a:pPr>
            <a:r>
              <a:rPr lang="en-US" altLang="en-US" dirty="0"/>
              <a:t>Be resourceful  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Don’t ask for answers or solutions, find them!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The course environment provides all the necessary tools and materials to learn, utilize them well.</a:t>
            </a:r>
          </a:p>
          <a:p>
            <a:pPr>
              <a:spcBef>
                <a:spcPts val="550"/>
              </a:spcBef>
            </a:pPr>
            <a:r>
              <a:rPr lang="en-US" altLang="en-US" dirty="0"/>
              <a:t>Participate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Don’t just listen to discussions, interact!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If in doubt, ask questions to clarify.</a:t>
            </a:r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Spot problems and suggest alternatives or workarounds.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F5F3-6807-4D2E-A6DD-3DA26F27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School Approach - Tiers of Support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AC60-7C73-465D-8632-82C0C9B66C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876300"/>
            <a:ext cx="11430000" cy="4940300"/>
          </a:xfrm>
        </p:spPr>
        <p:txBody>
          <a:bodyPr/>
          <a:lstStyle/>
          <a:p>
            <a:pPr>
              <a:spcBef>
                <a:spcPts val="550"/>
              </a:spcBef>
            </a:pPr>
            <a:r>
              <a:rPr lang="en-US" altLang="en-US" dirty="0"/>
              <a:t>Level 1 – You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Try to resolve the problem on your own.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Read documentation, try sample codes, surf the web…</a:t>
            </a:r>
          </a:p>
          <a:p>
            <a:pPr>
              <a:spcBef>
                <a:spcPts val="550"/>
              </a:spcBef>
            </a:pPr>
            <a:r>
              <a:rPr lang="en-US" altLang="en-US" dirty="0"/>
              <a:t>Level 2 – Teammates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Try to resolve the problem with your teammates.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Consult entire team, investigate, work together to solve the problem.</a:t>
            </a:r>
          </a:p>
          <a:p>
            <a:pPr>
              <a:spcBef>
                <a:spcPts val="550"/>
              </a:spcBef>
            </a:pPr>
            <a:r>
              <a:rPr lang="en-US" altLang="en-US" dirty="0"/>
              <a:t>Level 3 – Other Teams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Try to resolve problem with other teams. 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Share tips, guides, resolutions, workarounds…</a:t>
            </a:r>
          </a:p>
          <a:p>
            <a:pPr>
              <a:spcBef>
                <a:spcPts val="550"/>
              </a:spcBef>
            </a:pPr>
            <a:r>
              <a:rPr lang="en-US" altLang="en-US" dirty="0"/>
              <a:t>Level 4 – Faculty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en-US" dirty="0"/>
              <a:t>Try to resolve problem with your faculty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CD75-8217-4E44-A8A2-62B0045E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/>
          <a:lstStyle/>
          <a:p>
            <a:r>
              <a:rPr lang="en-US" dirty="0"/>
              <a:t>Important References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0C6C-DAA8-4809-BB40-E135BE21CB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7338" indent="-285750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Java Tutorials: </a:t>
            </a:r>
            <a:r>
              <a:rPr lang="en-US" altLang="en-US" dirty="0">
                <a:hlinkClick r:id="rId2"/>
              </a:rPr>
              <a:t>https://docs.oracle.com/javase/tutorial/</a:t>
            </a:r>
            <a:endParaRPr lang="en-US" altLang="en-US" dirty="0"/>
          </a:p>
          <a:p>
            <a:pPr marL="287338" indent="-285750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Java landing page: </a:t>
            </a:r>
            <a:r>
              <a:rPr lang="en-US" altLang="en-US" dirty="0">
                <a:hlinkClick r:id="rId3"/>
              </a:rPr>
              <a:t>https://www.oracle.com/java/technologies/</a:t>
            </a:r>
            <a:endParaRPr lang="lv-LV" altLang="en-US" dirty="0"/>
          </a:p>
          <a:p>
            <a:pPr marL="287338" indent="-285750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Java 8 documentation: </a:t>
            </a:r>
            <a:r>
              <a:rPr lang="en-US" altLang="en-US" dirty="0">
                <a:hlinkClick r:id="rId4"/>
              </a:rPr>
              <a:t>http://docs.oracle.com/javase/8/</a:t>
            </a:r>
            <a:endParaRPr lang="en-US" altLang="en-US" dirty="0"/>
          </a:p>
          <a:p>
            <a:pPr marL="287338" indent="-285750">
              <a:spcBef>
                <a:spcPts val="55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06A3-052A-47EF-903F-18AB12C0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endParaRPr lang="en-US" dirty="0"/>
          </a:p>
        </p:txBody>
      </p:sp>
      <p:grpSp>
        <p:nvGrpSpPr>
          <p:cNvPr id="3" name="Group 98">
            <a:extLst>
              <a:ext uri="{FF2B5EF4-FFF2-40B4-BE49-F238E27FC236}">
                <a16:creationId xmlns:a16="http://schemas.microsoft.com/office/drawing/2014/main" id="{EB2FE326-ADB7-4CF4-A346-2BC7A7BD0E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759" y="1383200"/>
            <a:ext cx="1172111" cy="1086814"/>
            <a:chOff x="348" y="3011"/>
            <a:chExt cx="426" cy="395"/>
          </a:xfrm>
          <a:solidFill>
            <a:schemeClr val="tx1"/>
          </a:solidFill>
        </p:grpSpPr>
        <p:sp>
          <p:nvSpPr>
            <p:cNvPr id="4" name="Freeform 99">
              <a:extLst>
                <a:ext uri="{FF2B5EF4-FFF2-40B4-BE49-F238E27FC236}">
                  <a16:creationId xmlns:a16="http://schemas.microsoft.com/office/drawing/2014/main" id="{74F750D0-5DB6-4F79-95AD-7AA51F0C2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" name="Freeform 100">
              <a:extLst>
                <a:ext uri="{FF2B5EF4-FFF2-40B4-BE49-F238E27FC236}">
                  <a16:creationId xmlns:a16="http://schemas.microsoft.com/office/drawing/2014/main" id="{DB469B34-CF75-4980-A787-EBFE2DDBC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" name="Oval 101">
              <a:extLst>
                <a:ext uri="{FF2B5EF4-FFF2-40B4-BE49-F238E27FC236}">
                  <a16:creationId xmlns:a16="http://schemas.microsoft.com/office/drawing/2014/main" id="{3AB197E1-C5E7-41E9-B36B-C964C8A0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63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TechnologyTemplate_Graphik_100820" id="{8F0685C7-E16D-8A4C-81F4-73FFFBFF972B}" vid="{677ECC14-0BA0-0A43-8A07-B2AB5613A92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C1097D87E0B439E22A4D2CE23160D" ma:contentTypeVersion="13" ma:contentTypeDescription="Create a new document." ma:contentTypeScope="" ma:versionID="a3789811ab42bc17860b6d6372c3688b">
  <xsd:schema xmlns:xsd="http://www.w3.org/2001/XMLSchema" xmlns:xs="http://www.w3.org/2001/XMLSchema" xmlns:p="http://schemas.microsoft.com/office/2006/metadata/properties" xmlns:ns2="542f6e5c-922c-45a4-8ebd-005ee712c0d5" xmlns:ns3="5f348696-cc4d-49a3-872b-20cf2395c533" targetNamespace="http://schemas.microsoft.com/office/2006/metadata/properties" ma:root="true" ma:fieldsID="213deff0eb23785fd2c045001763249f" ns2:_="" ns3:_="">
    <xsd:import namespace="542f6e5c-922c-45a4-8ebd-005ee712c0d5"/>
    <xsd:import namespace="5f348696-cc4d-49a3-872b-20cf2395c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f6e5c-922c-45a4-8ebd-005ee712c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" ma:index="20" nillable="true" ma:displayName="Commen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48696-cc4d-49a3-872b-20cf2395c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42f6e5c-922c-45a4-8ebd-005ee712c0d5" xsi:nil="true"/>
  </documentManagement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164BD-CCBB-499E-A76B-D98383E8C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f6e5c-922c-45a4-8ebd-005ee712c0d5"/>
    <ds:schemaRef ds:uri="5f348696-cc4d-49a3-872b-20cf2395c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09dec34-126f-4759-b06d-a920de720ce4"/>
    <ds:schemaRef ds:uri="17c09f85-56e7-4417-b5d2-7fa4154de313"/>
    <ds:schemaRef ds:uri="http://schemas.microsoft.com/office/2006/metadata/properties"/>
    <ds:schemaRef ds:uri="http://purl.org/dc/terms/"/>
    <ds:schemaRef ds:uri="542f6e5c-922c-45a4-8ebd-005ee712c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Acc_TechnologyTemplate_Graphik_100820</Template>
  <TotalTime>38</TotalTime>
  <Words>500</Words>
  <Application>Microsoft Office PowerPoint</Application>
  <PresentationFormat>Widescreen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Graphik</vt:lpstr>
      <vt:lpstr>GT Sectra Fine</vt:lpstr>
      <vt:lpstr>System Font</vt:lpstr>
      <vt:lpstr>Office Theme</vt:lpstr>
      <vt:lpstr>Custom Design</vt:lpstr>
      <vt:lpstr>Test Automation  Engineering Fundamentals:  Java  </vt:lpstr>
      <vt:lpstr>Welcome </vt:lpstr>
      <vt:lpstr>Outline</vt:lpstr>
      <vt:lpstr>Introductions</vt:lpstr>
      <vt:lpstr>School Approach </vt:lpstr>
      <vt:lpstr>School Approach - Tiers of Support  </vt:lpstr>
      <vt:lpstr>Important References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 Engineering Fundamentals:  Java  </dc:title>
  <dc:creator>Lorencs, Martins</dc:creator>
  <cp:lastModifiedBy>Mehta, Disha Kalpeshbhai</cp:lastModifiedBy>
  <cp:revision>10</cp:revision>
  <dcterms:created xsi:type="dcterms:W3CDTF">2021-02-14T16:55:03Z</dcterms:created>
  <dcterms:modified xsi:type="dcterms:W3CDTF">2022-07-24T13:57:33Z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0x010100CCAC1097D87E0B439E22A4D2CE23160D</vt:lpwstr>
  </property>
</Properties>
</file>