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3" r:id="rId5"/>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70" r:id="rId15"/>
    <p:sldId id="265"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CFF"/>
    <a:srgbClr val="0041F0"/>
    <a:srgbClr val="DCAFFF"/>
    <a:srgbClr val="FF50A0"/>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2363" autoAdjust="0"/>
  </p:normalViewPr>
  <p:slideViewPr>
    <p:cSldViewPr snapToGrid="0" showGuides="1">
      <p:cViewPr varScale="1">
        <p:scale>
          <a:sx n="57" d="100"/>
          <a:sy n="57" d="100"/>
        </p:scale>
        <p:origin x="940" y="32"/>
      </p:cViewPr>
      <p:guideLst/>
    </p:cSldViewPr>
  </p:slideViewPr>
  <p:outlineViewPr>
    <p:cViewPr>
      <p:scale>
        <a:sx n="33" d="100"/>
        <a:sy n="33" d="100"/>
      </p:scale>
      <p:origin x="0" y="-13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ta, Disha Kalpeshbhai" userId="4ab1974b-9a2a-4358-a726-4aac698f6a92" providerId="ADAL" clId="{14FA545B-AFFE-4A32-AE83-AC27C3D694D8}"/>
    <pc:docChg chg="modSld">
      <pc:chgData name="Mehta, Disha Kalpeshbhai" userId="4ab1974b-9a2a-4358-a726-4aac698f6a92" providerId="ADAL" clId="{14FA545B-AFFE-4A32-AE83-AC27C3D694D8}" dt="2022-07-27T12:25:28.583" v="10" actId="20577"/>
      <pc:docMkLst>
        <pc:docMk/>
      </pc:docMkLst>
      <pc:sldChg chg="modSp mod">
        <pc:chgData name="Mehta, Disha Kalpeshbhai" userId="4ab1974b-9a2a-4358-a726-4aac698f6a92" providerId="ADAL" clId="{14FA545B-AFFE-4A32-AE83-AC27C3D694D8}" dt="2022-07-27T12:25:28.583" v="10" actId="20577"/>
        <pc:sldMkLst>
          <pc:docMk/>
          <pc:sldMk cId="1009805152" sldId="256"/>
        </pc:sldMkLst>
        <pc:spChg chg="mod">
          <ac:chgData name="Mehta, Disha Kalpeshbhai" userId="4ab1974b-9a2a-4358-a726-4aac698f6a92" providerId="ADAL" clId="{14FA545B-AFFE-4A32-AE83-AC27C3D694D8}" dt="2022-07-27T12:25:28.583" v="10" actId="20577"/>
          <ac:spMkLst>
            <pc:docMk/>
            <pc:sldMk cId="1009805152" sldId="256"/>
            <ac:spMk id="9" creationId="{34B2CB24-4A11-4D13-9776-8CE4DF62AC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7/27/2022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Key Message: </a:t>
            </a:r>
            <a:r>
              <a:rPr lang="en-US" dirty="0"/>
              <a:t>NA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a:t>
            </a:fld>
            <a:endParaRPr lang="en-US" dirty="0"/>
          </a:p>
        </p:txBody>
      </p:sp>
    </p:spTree>
    <p:extLst>
      <p:ext uri="{BB962C8B-B14F-4D97-AF65-F5344CB8AC3E}">
        <p14:creationId xmlns:p14="http://schemas.microsoft.com/office/powerpoint/2010/main" val="339799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Suppose we want to derive variations in a car. </a:t>
            </a:r>
          </a:p>
          <a:p>
            <a:r>
              <a:rPr lang="en-US" dirty="0"/>
              <a:t>Inheritance would be like designing a completely new type of car whenever we want to improve or change the engine or change the wheel</a:t>
            </a:r>
          </a:p>
          <a:p>
            <a:r>
              <a:rPr lang="en-US" dirty="0"/>
              <a:t>Composition is designing the car in a modular manner so that the engine or the wheel can be changed easily without having to design a completely new car</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12</a:t>
            </a:fld>
            <a:endParaRPr lang="en-US" dirty="0"/>
          </a:p>
        </p:txBody>
      </p:sp>
    </p:spTree>
    <p:extLst>
      <p:ext uri="{BB962C8B-B14F-4D97-AF65-F5344CB8AC3E}">
        <p14:creationId xmlns:p14="http://schemas.microsoft.com/office/powerpoint/2010/main" val="642241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63"/>
              </a:spcBef>
            </a:pPr>
            <a:r>
              <a:rPr lang="en-US" b="1" dirty="0"/>
              <a:t>Key Message: </a:t>
            </a:r>
            <a:r>
              <a:rPr lang="en-US" dirty="0"/>
              <a:t>NA</a:t>
            </a:r>
          </a:p>
          <a:p>
            <a:pPr>
              <a:spcBef>
                <a:spcPts val="363"/>
              </a:spcBef>
            </a:pPr>
            <a:endParaRPr lang="en-US" b="1" dirty="0"/>
          </a:p>
          <a:p>
            <a:pPr>
              <a:spcBef>
                <a:spcPts val="363"/>
              </a:spcBef>
            </a:pPr>
            <a:r>
              <a:rPr lang="en-US" b="1" dirty="0"/>
              <a:t>Transition: </a:t>
            </a:r>
            <a:r>
              <a:rPr lang="en-US" dirty="0"/>
              <a:t>Let’s look at the checkpoint answer.</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13</a:t>
            </a:fld>
            <a:endParaRPr lang="en-US" dirty="0"/>
          </a:p>
        </p:txBody>
      </p:sp>
    </p:spTree>
    <p:extLst>
      <p:ext uri="{BB962C8B-B14F-4D97-AF65-F5344CB8AC3E}">
        <p14:creationId xmlns:p14="http://schemas.microsoft.com/office/powerpoint/2010/main" val="410606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63"/>
              </a:spcBef>
              <a:defRPr/>
            </a:pPr>
            <a:r>
              <a:rPr lang="en-US" b="1" dirty="0">
                <a:latin typeface="Arial" pitchFamily="34" charset="0"/>
              </a:rPr>
              <a:t>Key Message: </a:t>
            </a:r>
            <a:r>
              <a:rPr lang="en-US" dirty="0">
                <a:latin typeface="Arial" pitchFamily="34" charset="0"/>
              </a:rPr>
              <a:t>NA</a:t>
            </a:r>
          </a:p>
          <a:p>
            <a:pPr>
              <a:spcBef>
                <a:spcPts val="363"/>
              </a:spcBef>
              <a:defRPr/>
            </a:pPr>
            <a:endParaRPr lang="en-US" b="1" dirty="0">
              <a:latin typeface="Arial" pitchFamily="34" charset="0"/>
            </a:endParaRPr>
          </a:p>
          <a:p>
            <a:pPr>
              <a:spcBef>
                <a:spcPts val="363"/>
              </a:spcBef>
              <a:defRPr/>
            </a:pPr>
            <a:r>
              <a:rPr lang="en-US" b="1" dirty="0">
                <a:latin typeface="Arial" pitchFamily="34" charset="0"/>
              </a:rPr>
              <a:t>Note to Instructor: </a:t>
            </a:r>
            <a:r>
              <a:rPr lang="en-US" dirty="0">
                <a:latin typeface="Arial" pitchFamily="34" charset="0"/>
              </a:rPr>
              <a:t>Refer to the answer on slide.</a:t>
            </a:r>
          </a:p>
          <a:p>
            <a:pPr>
              <a:defRPr/>
            </a:pPr>
            <a:r>
              <a:rPr lang="en-US" dirty="0"/>
              <a:t>Explain why the False statements are false and what the correct statements are:</a:t>
            </a:r>
          </a:p>
          <a:p>
            <a:pPr marL="228600" indent="-228600">
              <a:buFontTx/>
              <a:buAutoNum type="arabicPeriod"/>
              <a:defRPr/>
            </a:pPr>
            <a:r>
              <a:rPr lang="en-US" dirty="0"/>
              <a:t>False. Encapsulation reduces the complexity of a system by separating the concerns of an object’s interface with the object’s implementation.</a:t>
            </a:r>
          </a:p>
          <a:p>
            <a:pPr marL="228600" indent="-228600">
              <a:buFontTx/>
              <a:buAutoNum type="arabicPeriod"/>
              <a:defRPr/>
            </a:pPr>
            <a:r>
              <a:rPr lang="en-US" dirty="0"/>
              <a:t>False. It is preferred to access or mutate private attributes of class using getters and setters (however, this depends on the design). Public attributes, can be accessed/mutated directly from outside of class. Though, it is not a good practice to have public attributes in a class that can be mutated from outside. This can lead to unwanted results if getters and setters are used inappropriately.</a:t>
            </a:r>
          </a:p>
          <a:p>
            <a:pPr marL="228600" indent="-228600">
              <a:buFontTx/>
              <a:buAutoNum type="arabicPeriod"/>
              <a:defRPr/>
            </a:pPr>
            <a:r>
              <a:rPr lang="en-US" dirty="0"/>
              <a:t>False. Protected access modifier allow </a:t>
            </a:r>
            <a:r>
              <a:rPr lang="en-US" dirty="0">
                <a:solidFill>
                  <a:srgbClr val="000000"/>
                </a:solidFill>
              </a:rPr>
              <a:t>members to be accessible in its class package and by its subclasses </a:t>
            </a:r>
          </a:p>
          <a:p>
            <a:pPr>
              <a:defRPr/>
            </a:pPr>
            <a:endParaRPr lang="en-US" b="1" dirty="0"/>
          </a:p>
          <a:p>
            <a:pPr>
              <a:defRPr/>
            </a:pPr>
            <a:r>
              <a:rPr lang="en-US" b="1" dirty="0"/>
              <a:t>Transition:  </a:t>
            </a:r>
            <a:r>
              <a:rPr lang="en-US" dirty="0"/>
              <a:t>Let’s discuss your queries and comments related this module.</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14</a:t>
            </a:fld>
            <a:endParaRPr lang="en-US" dirty="0"/>
          </a:p>
        </p:txBody>
      </p:sp>
    </p:spTree>
    <p:extLst>
      <p:ext uri="{BB962C8B-B14F-4D97-AF65-F5344CB8AC3E}">
        <p14:creationId xmlns:p14="http://schemas.microsoft.com/office/powerpoint/2010/main" val="3576391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63"/>
              </a:spcBef>
            </a:pPr>
            <a:r>
              <a:rPr lang="en-US" b="1" dirty="0">
                <a:solidFill>
                  <a:srgbClr val="000000"/>
                </a:solidFill>
              </a:rPr>
              <a:t>Key Message:</a:t>
            </a:r>
            <a:r>
              <a:rPr lang="en-US" dirty="0">
                <a:solidFill>
                  <a:srgbClr val="000000"/>
                </a:solidFill>
              </a:rPr>
              <a:t> Ask participants for any questions or comments they may have.</a:t>
            </a:r>
          </a:p>
          <a:p>
            <a:pPr eaLnBrk="1" hangingPunct="1">
              <a:spcBef>
                <a:spcPts val="363"/>
              </a:spcBef>
            </a:pPr>
            <a:endParaRPr lang="en-US">
              <a:solidFill>
                <a:srgbClr val="000000"/>
              </a:solidFill>
            </a:endParaRPr>
          </a:p>
          <a:p>
            <a:endParaRPr lang="en-US"/>
          </a:p>
        </p:txBody>
      </p:sp>
      <p:sp>
        <p:nvSpPr>
          <p:cNvPr id="4" name="Slide Number Placeholder 3"/>
          <p:cNvSpPr>
            <a:spLocks noGrp="1"/>
          </p:cNvSpPr>
          <p:nvPr>
            <p:ph type="sldNum" sz="quarter" idx="5"/>
          </p:nvPr>
        </p:nvSpPr>
        <p:spPr/>
        <p:txBody>
          <a:bodyPr/>
          <a:lstStyle/>
          <a:p>
            <a:fld id="{436E8A87-18DA-4CCE-A8C2-BDBC489258C6}" type="slidenum">
              <a:rPr lang="en-US" smtClean="0"/>
              <a:pPr/>
              <a:t>15</a:t>
            </a:fld>
            <a:endParaRPr lang="en-US" dirty="0"/>
          </a:p>
        </p:txBody>
      </p:sp>
    </p:spTree>
    <p:extLst>
      <p:ext uri="{BB962C8B-B14F-4D97-AF65-F5344CB8AC3E}">
        <p14:creationId xmlns:p14="http://schemas.microsoft.com/office/powerpoint/2010/main" val="173315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ea typeface="굴림" pitchFamily="34" charset="-127"/>
              </a:rPr>
              <a:t>Key Message: </a:t>
            </a:r>
            <a:r>
              <a:rPr lang="en-US" altLang="ko-KR" dirty="0">
                <a:ea typeface="굴림" pitchFamily="34" charset="-127"/>
              </a:rPr>
              <a:t>Ask the participants what they understand by the term encapsulation. Ask them to list some examples. Everyday life is full of encapsulation. I can drive a car or a use a computer, but I don’t know how to build one. I know that by pressing a number on an elevator it will let me off at that floor. But I don’t know how it does that.</a:t>
            </a:r>
          </a:p>
          <a:p>
            <a:r>
              <a:rPr lang="en-US" altLang="ko-KR" dirty="0">
                <a:ea typeface="굴림" pitchFamily="34" charset="-127"/>
              </a:rPr>
              <a:t>Then, explain the term in detail.</a:t>
            </a:r>
          </a:p>
          <a:p>
            <a:endParaRPr lang="en-US" altLang="ko-KR" dirty="0">
              <a:ea typeface="굴림" pitchFamily="34" charset="-127"/>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416970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This is a form of abstraction. By hiding unnecessary details, making objects interact become a much simpler task.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393172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a:t>
            </a:r>
            <a:r>
              <a:rPr lang="en-US" dirty="0"/>
              <a:t>NA</a:t>
            </a:r>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a:t>
            </a:fld>
            <a:endParaRPr lang="en-US" dirty="0"/>
          </a:p>
        </p:txBody>
      </p:sp>
    </p:spTree>
    <p:extLst>
      <p:ext uri="{BB962C8B-B14F-4D97-AF65-F5344CB8AC3E}">
        <p14:creationId xmlns:p14="http://schemas.microsoft.com/office/powerpoint/2010/main" val="3986268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endParaRPr lang="en-US" dirty="0"/>
          </a:p>
          <a:p>
            <a:r>
              <a:rPr lang="en-US" dirty="0"/>
              <a:t>The purpose and focus of this slide is to describe the degrees of access control or visibility for hiding information or implementation. Discuss each access level and differentiate them from one another.</a:t>
            </a:r>
          </a:p>
          <a:p>
            <a:endParaRPr lang="en-US" dirty="0"/>
          </a:p>
          <a:p>
            <a:r>
              <a:rPr lang="en-US" dirty="0"/>
              <a:t>Access control is often referred to as implementation hiding.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0147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Exposing fields allows other code to directly modify their values without going through proper validation. By hiding these fields and exposing public methods to modify them, the designer of the class can have more control on how the class is used.</a:t>
            </a:r>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7</a:t>
            </a:fld>
            <a:endParaRPr lang="en-US" dirty="0"/>
          </a:p>
        </p:txBody>
      </p:sp>
    </p:spTree>
    <p:extLst>
      <p:ext uri="{BB962C8B-B14F-4D97-AF65-F5344CB8AC3E}">
        <p14:creationId xmlns:p14="http://schemas.microsoft.com/office/powerpoint/2010/main" val="3839044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Message: </a:t>
            </a:r>
            <a:r>
              <a:rPr lang="en-US" dirty="0"/>
              <a:t>When returning primitive values, a copy is always returned. However when returning references, it might return a reference to the actual object. With a direct reference to the object, it can be manipulated without having to go through setter methods thus violating encapsulation.</a:t>
            </a:r>
          </a:p>
          <a:p>
            <a:pPr>
              <a:defRPr/>
            </a:pPr>
            <a:endParaRPr lang="en-US" b="1" dirty="0"/>
          </a:p>
          <a:p>
            <a:pPr>
              <a:defRPr/>
            </a:pPr>
            <a:r>
              <a:rPr lang="en-US" dirty="0"/>
              <a:t>Refer to the SetterGetterSample.java, PersonSampleOne.java and PersonSampleTwo.java sample codes</a:t>
            </a:r>
          </a:p>
          <a:p>
            <a:pPr marL="228600" indent="-228600">
              <a:buFont typeface="Arial" pitchFamily="34" charset="0"/>
              <a:buChar char="•"/>
              <a:defRPr/>
            </a:pPr>
            <a:r>
              <a:rPr lang="en-US" dirty="0"/>
              <a:t>PersonSampleOne.java has defined (no modifier) variables. </a:t>
            </a:r>
          </a:p>
          <a:p>
            <a:pPr marL="228600" indent="-228600">
              <a:buFont typeface="Arial" pitchFamily="34" charset="0"/>
              <a:buChar char="•"/>
              <a:defRPr/>
            </a:pPr>
            <a:r>
              <a:rPr lang="en-US" dirty="0"/>
              <a:t>While PersonSampleTwo.java has defined private variables that can be accessed from outside class using getter and setter methods. Setter methods checks for any illegal argument.</a:t>
            </a:r>
          </a:p>
          <a:p>
            <a:pPr marL="228600" indent="-228600">
              <a:buFont typeface="Arial" pitchFamily="34" charset="0"/>
              <a:buChar char="•"/>
              <a:defRPr/>
            </a:pPr>
            <a:r>
              <a:rPr lang="en-US" dirty="0"/>
              <a:t>Explain how each of these classes are initialized from SetterGetterSample.java. And, explain following points with respect to the code in the three classes</a:t>
            </a:r>
          </a:p>
          <a:p>
            <a:pPr lvl="1">
              <a:defRPr/>
            </a:pPr>
            <a:r>
              <a:rPr lang="en-US" dirty="0"/>
              <a:t>1- With exposed implementation, an object can have values passed to it that may be contrary to it's design</a:t>
            </a:r>
          </a:p>
          <a:p>
            <a:pPr lvl="1">
              <a:defRPr/>
            </a:pPr>
            <a:r>
              <a:rPr lang="en-US" dirty="0"/>
              <a:t>2- Encapsulation will not allow improper fields to be set by throwing an exception</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8</a:t>
            </a:fld>
            <a:endParaRPr lang="en-US" dirty="0"/>
          </a:p>
        </p:txBody>
      </p:sp>
    </p:spTree>
    <p:extLst>
      <p:ext uri="{BB962C8B-B14F-4D97-AF65-F5344CB8AC3E}">
        <p14:creationId xmlns:p14="http://schemas.microsoft.com/office/powerpoint/2010/main" val="343218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When designing an object, imagine it from the perspective of the client of that object. Usability is a major factor, even in real world, actual objects. </a:t>
            </a:r>
          </a:p>
          <a:p>
            <a:endParaRPr lang="en-US" dirty="0"/>
          </a:p>
          <a:p>
            <a:r>
              <a:rPr lang="en-US" dirty="0"/>
              <a:t>Refer to StrategySample.java and interface its references StrategyImplOne.java, StrategyImplTwo.java, Strategy.java and General.java sample codes.</a:t>
            </a:r>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9</a:t>
            </a:fld>
            <a:endParaRPr lang="en-US" dirty="0"/>
          </a:p>
        </p:txBody>
      </p:sp>
    </p:spTree>
    <p:extLst>
      <p:ext uri="{BB962C8B-B14F-4D97-AF65-F5344CB8AC3E}">
        <p14:creationId xmlns:p14="http://schemas.microsoft.com/office/powerpoint/2010/main" val="210384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Key message: </a:t>
            </a:r>
            <a:r>
              <a:rPr lang="en-US" dirty="0"/>
              <a:t>NA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11</a:t>
            </a:fld>
            <a:endParaRPr lang="en-US" dirty="0"/>
          </a:p>
        </p:txBody>
      </p:sp>
    </p:spTree>
    <p:extLst>
      <p:ext uri="{BB962C8B-B14F-4D97-AF65-F5344CB8AC3E}">
        <p14:creationId xmlns:p14="http://schemas.microsoft.com/office/powerpoint/2010/main" val="1766203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July 27, 2022</a:t>
            </a:fld>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773130F-A951-4B2F-B976-F86B48C94E6F}"/>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3" name="Slide Number Placeholder 2">
            <a:extLst>
              <a:ext uri="{FF2B5EF4-FFF2-40B4-BE49-F238E27FC236}">
                <a16:creationId xmlns:a16="http://schemas.microsoft.com/office/drawing/2014/main" id="{CE10CDF8-AB30-4FF6-96D4-78E07901650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itle 5">
            <a:extLst>
              <a:ext uri="{FF2B5EF4-FFF2-40B4-BE49-F238E27FC236}">
                <a16:creationId xmlns:a16="http://schemas.microsoft.com/office/drawing/2014/main" id="{7692D95D-EB04-4839-AAE0-4F8EB4224BB3}"/>
              </a:ext>
            </a:extLst>
          </p:cNvPr>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75A8CFAB-5F21-4080-967B-E25FAD583074}"/>
              </a:ext>
            </a:extLst>
          </p:cNvPr>
          <p:cNvSpPr txBox="1"/>
          <p:nvPr userDrawn="1"/>
        </p:nvSpPr>
        <p:spPr>
          <a:xfrm>
            <a:off x="6184290" y="6481641"/>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a:t>
            </a:r>
            <a:r>
              <a:rPr kumimoji="0" lang="lv-LV" sz="800" b="0" i="0" u="none" strike="noStrike" kern="0" cap="none" spc="0" normalizeH="0" baseline="0" noProof="0" dirty="0">
                <a:ln>
                  <a:noFill/>
                </a:ln>
                <a:solidFill>
                  <a:srgbClr val="FFFFFF">
                    <a:alpha val="75000"/>
                  </a:srgbClr>
                </a:solidFill>
                <a:effectLst/>
                <a:uLnTx/>
                <a:uFillTx/>
              </a:rPr>
              <a:t>1</a:t>
            </a:r>
            <a:r>
              <a:rPr kumimoji="0" lang="en-GB" sz="800" b="0" i="0" u="none" strike="noStrike" kern="0" cap="none" spc="0" normalizeH="0" baseline="0" noProof="0" dirty="0">
                <a:ln>
                  <a:noFill/>
                </a:ln>
                <a:solidFill>
                  <a:srgbClr val="FFFFFF">
                    <a:alpha val="75000"/>
                  </a:srgbClr>
                </a:solidFill>
                <a:effectLst/>
                <a:uLnTx/>
                <a:uFillTx/>
              </a:rPr>
              <a:t>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July 27, 2022</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6590-900F-4AC9-AF54-DF7383EB1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156B1D-56A8-4F08-9262-85775E86B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005DC-EF94-4C69-B471-AF7FC1D02E1F}"/>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5" name="Footer Placeholder 4">
            <a:extLst>
              <a:ext uri="{FF2B5EF4-FFF2-40B4-BE49-F238E27FC236}">
                <a16:creationId xmlns:a16="http://schemas.microsoft.com/office/drawing/2014/main" id="{23E3DE13-A8FA-416B-B30A-37D789741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74A97-6A31-4F3E-B3E8-ED621402BA8D}"/>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254528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2244-71A3-40FB-8FF1-BBCD3FBA1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B1C03-01B3-4100-B2B0-DF98BDA14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E06D9-BCA2-44B9-8216-0054511C313B}"/>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5" name="Footer Placeholder 4">
            <a:extLst>
              <a:ext uri="{FF2B5EF4-FFF2-40B4-BE49-F238E27FC236}">
                <a16:creationId xmlns:a16="http://schemas.microsoft.com/office/drawing/2014/main" id="{B61B5A01-C0C1-4761-BDA9-99DB6E35D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80309-CAAF-41AF-A0A6-48C7D8489BF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4974197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8825-DEBE-4190-85D4-AA070F96A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CF9E-0401-4878-8278-05189848F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3073A-A294-450A-B89A-9DD5CB9325E4}"/>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5" name="Footer Placeholder 4">
            <a:extLst>
              <a:ext uri="{FF2B5EF4-FFF2-40B4-BE49-F238E27FC236}">
                <a16:creationId xmlns:a16="http://schemas.microsoft.com/office/drawing/2014/main" id="{7C0F42C7-8A0D-4BDB-8A06-3E7B0F4A3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C0631-2852-4805-8444-FA2FF532832C}"/>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7970659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5B7A-8358-4DDE-A616-AF78DBC6D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F4494-93D2-43F4-B93B-E1C44593A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84FE7-0997-4E7F-887F-2328C2AFB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C4F68-6F27-4836-A7E4-7450E4F0AD42}"/>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6" name="Footer Placeholder 5">
            <a:extLst>
              <a:ext uri="{FF2B5EF4-FFF2-40B4-BE49-F238E27FC236}">
                <a16:creationId xmlns:a16="http://schemas.microsoft.com/office/drawing/2014/main" id="{0B1741C9-58A6-4983-BD7B-39DEF422C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C8BAA-83A5-422A-8637-905016CA4CB5}"/>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71678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C848-7B51-4936-8C15-E3F522997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A7316F-449A-47BE-A7FF-867A158EC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21B45-5140-433E-B755-B379C043B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180F0-C17C-4A57-9E68-0605A0275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27BA0F-DEC2-4081-BDBA-DC72144F9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AEFDAC-5F3F-4CF0-A399-0D8E460B08E2}"/>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8" name="Footer Placeholder 7">
            <a:extLst>
              <a:ext uri="{FF2B5EF4-FFF2-40B4-BE49-F238E27FC236}">
                <a16:creationId xmlns:a16="http://schemas.microsoft.com/office/drawing/2014/main" id="{77B39419-B0B5-4031-AFD0-9303BCA2F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8B2773-C146-4C22-9A3E-F0DF19EC02A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3448448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CDD4-0158-4740-A220-90F62D947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D9B69-3E65-4CAD-9467-B6A97B1C8235}"/>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4" name="Footer Placeholder 3">
            <a:extLst>
              <a:ext uri="{FF2B5EF4-FFF2-40B4-BE49-F238E27FC236}">
                <a16:creationId xmlns:a16="http://schemas.microsoft.com/office/drawing/2014/main" id="{48A73EDE-CFA0-4F31-AD09-266726AB71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D71F8-F15F-4BD5-9E5D-10AA6DCADB6F}"/>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92010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7E81F3-327E-4B83-A4DA-D42B4C615372}"/>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3" name="Footer Placeholder 2">
            <a:extLst>
              <a:ext uri="{FF2B5EF4-FFF2-40B4-BE49-F238E27FC236}">
                <a16:creationId xmlns:a16="http://schemas.microsoft.com/office/drawing/2014/main" id="{F3C381AC-5CFD-4902-B8FD-8F11085A86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7F2EB-AD90-4D19-86BB-548A1567D7F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41000122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D3CA-62AB-4682-92C3-8CEA46495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B1B6E8-2F41-45B6-9692-2E7E076B3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3A164-55E1-4B74-A07C-43D6C9283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EB463-261E-4E68-B3ED-DD51A0CD7497}"/>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6" name="Footer Placeholder 5">
            <a:extLst>
              <a:ext uri="{FF2B5EF4-FFF2-40B4-BE49-F238E27FC236}">
                <a16:creationId xmlns:a16="http://schemas.microsoft.com/office/drawing/2014/main" id="{1033E53A-0483-481A-A569-19F235DA1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90E9D-601D-4FFB-997F-4C6FF29AAC1F}"/>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923541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5F6F-2D3D-405A-BDF8-4078421F6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58628-45F0-4E6F-B01E-2CA7207EC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DDC744-4EF6-4606-9351-8EB62124B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AA7BE-6263-487B-9F70-65335EC6F79C}"/>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6" name="Footer Placeholder 5">
            <a:extLst>
              <a:ext uri="{FF2B5EF4-FFF2-40B4-BE49-F238E27FC236}">
                <a16:creationId xmlns:a16="http://schemas.microsoft.com/office/drawing/2014/main" id="{5C64CBE2-67A9-436B-82D1-75055427E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F894D-048D-4458-B162-8C6DFCF78C3C}"/>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1444277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BD70-8FAB-4705-9D9B-114046BEF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2A12E-D485-48B1-BE5D-C35B27D43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D5EEA-7E94-4588-8F1D-CC917A6B5CA8}"/>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5" name="Footer Placeholder 4">
            <a:extLst>
              <a:ext uri="{FF2B5EF4-FFF2-40B4-BE49-F238E27FC236}">
                <a16:creationId xmlns:a16="http://schemas.microsoft.com/office/drawing/2014/main" id="{24D56866-3AA6-4619-84BA-ED370D92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BC160-0916-40B7-B81B-7E5D149FCBD5}"/>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645006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6B26E-C944-4D51-A3F0-A1E967494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355D1D-3675-4DBD-A816-59B77BD2A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13E06-70B8-4E1E-97A8-830FD1F44E55}"/>
              </a:ext>
            </a:extLst>
          </p:cNvPr>
          <p:cNvSpPr>
            <a:spLocks noGrp="1"/>
          </p:cNvSpPr>
          <p:nvPr>
            <p:ph type="dt" sz="half" idx="10"/>
          </p:nvPr>
        </p:nvSpPr>
        <p:spPr/>
        <p:txBody>
          <a:bodyPr/>
          <a:lstStyle/>
          <a:p>
            <a:fld id="{FB91E415-934B-4749-BA6C-DD7E2B979F9C}" type="datetimeFigureOut">
              <a:rPr lang="en-US" smtClean="0"/>
              <a:t>7/27/2022</a:t>
            </a:fld>
            <a:endParaRPr lang="en-US"/>
          </a:p>
        </p:txBody>
      </p:sp>
      <p:sp>
        <p:nvSpPr>
          <p:cNvPr id="5" name="Footer Placeholder 4">
            <a:extLst>
              <a:ext uri="{FF2B5EF4-FFF2-40B4-BE49-F238E27FC236}">
                <a16:creationId xmlns:a16="http://schemas.microsoft.com/office/drawing/2014/main" id="{37B52F3B-78BC-4953-9A8C-2BE5BCEAB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FE546-0AD6-4E0D-9D48-8E43FADC5796}"/>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1935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Wednesday, July 27,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a:t>
            </a:r>
            <a:r>
              <a:rPr kumimoji="0" lang="lv-LV" sz="800" b="0" i="0" u="none" strike="noStrike" kern="0" cap="none" spc="0" normalizeH="0" baseline="0" noProof="0" dirty="0">
                <a:ln>
                  <a:noFill/>
                </a:ln>
                <a:solidFill>
                  <a:srgbClr val="FFFFFF">
                    <a:alpha val="75000"/>
                  </a:srgbClr>
                </a:solidFill>
                <a:effectLst/>
                <a:uLnTx/>
                <a:uFillTx/>
              </a:rPr>
              <a:t>1</a:t>
            </a:r>
            <a:r>
              <a:rPr kumimoji="0" lang="en-GB" sz="800" b="0" i="0" u="none" strike="noStrike" kern="0" cap="none" spc="0" normalizeH="0" baseline="0" noProof="0" dirty="0">
                <a:ln>
                  <a:noFill/>
                </a:ln>
                <a:solidFill>
                  <a:srgbClr val="FFFFFF">
                    <a:alpha val="75000"/>
                  </a:srgbClr>
                </a:solidFill>
                <a:effectLst/>
                <a:uLnTx/>
                <a:uFillTx/>
              </a:rPr>
              <a:t>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Wednesday, July 27,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Wednesday, July 27,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Wednesday, July 27,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fld id="{395525D8-8C3D-4FEA-A4F3-A7048ED97C11}" type="datetime2">
              <a:rPr lang="en-US" smtClean="0"/>
              <a:pPr/>
              <a:t>Wednesday, July 27,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July 27,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9CADD-4F72-47D6-954A-B5DDB9A04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22DBA-90DF-4070-9A8B-C4E2CC8C2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1E0D5-0C01-4AAC-84A0-996565A2F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1E415-934B-4749-BA6C-DD7E2B979F9C}" type="datetimeFigureOut">
              <a:rPr lang="en-US" smtClean="0"/>
              <a:t>7/27/2022</a:t>
            </a:fld>
            <a:endParaRPr lang="en-US"/>
          </a:p>
        </p:txBody>
      </p:sp>
      <p:sp>
        <p:nvSpPr>
          <p:cNvPr id="5" name="Footer Placeholder 4">
            <a:extLst>
              <a:ext uri="{FF2B5EF4-FFF2-40B4-BE49-F238E27FC236}">
                <a16:creationId xmlns:a16="http://schemas.microsoft.com/office/drawing/2014/main" id="{84E5ED59-4926-4CF9-AA56-9F6329507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D8951-0B46-4075-B952-978BE1BF8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C8129-8AF2-422C-9B8A-04E69BB70915}" type="slidenum">
              <a:rPr lang="en-US" smtClean="0"/>
              <a:t>‹#›</a:t>
            </a:fld>
            <a:endParaRPr lang="en-US"/>
          </a:p>
        </p:txBody>
      </p:sp>
    </p:spTree>
    <p:extLst>
      <p:ext uri="{BB962C8B-B14F-4D97-AF65-F5344CB8AC3E}">
        <p14:creationId xmlns:p14="http://schemas.microsoft.com/office/powerpoint/2010/main" val="34313594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FCBA-102C-4E4C-9B62-539042C3F369}"/>
              </a:ext>
            </a:extLst>
          </p:cNvPr>
          <p:cNvSpPr>
            <a:spLocks noGrp="1"/>
          </p:cNvSpPr>
          <p:nvPr>
            <p:ph type="title"/>
          </p:nvPr>
        </p:nvSpPr>
        <p:spPr>
          <a:xfrm>
            <a:off x="771417" y="1801288"/>
            <a:ext cx="7040753" cy="2221454"/>
          </a:xfrm>
        </p:spPr>
        <p:txBody>
          <a:bodyPr/>
          <a:lstStyle/>
          <a:p>
            <a:r>
              <a:rPr lang="en-US" sz="2800" dirty="0"/>
              <a:t>Test Automation</a:t>
            </a:r>
            <a:br>
              <a:rPr lang="lv-LV" sz="2800" dirty="0"/>
            </a:br>
            <a:r>
              <a:rPr lang="en-US" sz="2800" dirty="0"/>
              <a:t> Engineering Fundamentals:</a:t>
            </a:r>
            <a:br>
              <a:rPr lang="lv-LV" sz="2800" dirty="0"/>
            </a:br>
            <a:r>
              <a:rPr lang="en-US" sz="2800" dirty="0"/>
              <a:t> Java </a:t>
            </a:r>
            <a:br>
              <a:rPr lang="en-US" sz="2800" dirty="0"/>
            </a:br>
            <a:endParaRPr lang="en-US" sz="2800" dirty="0"/>
          </a:p>
        </p:txBody>
      </p:sp>
      <p:sp>
        <p:nvSpPr>
          <p:cNvPr id="5" name="Subtitle 2">
            <a:extLst>
              <a:ext uri="{FF2B5EF4-FFF2-40B4-BE49-F238E27FC236}">
                <a16:creationId xmlns:a16="http://schemas.microsoft.com/office/drawing/2014/main" id="{4C7C3553-2386-434D-848D-F4E0A45DA98F}"/>
              </a:ext>
            </a:extLst>
          </p:cNvPr>
          <p:cNvSpPr txBox="1">
            <a:spLocks/>
          </p:cNvSpPr>
          <p:nvPr/>
        </p:nvSpPr>
        <p:spPr>
          <a:xfrm>
            <a:off x="771417" y="3606719"/>
            <a:ext cx="2875280" cy="1655762"/>
          </a:xfrm>
          <a:prstGeom prst="rect">
            <a:avLst/>
          </a:prstGeom>
        </p:spPr>
        <p:txBody>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eaLnBrk="0" hangingPunct="0">
              <a:lnSpc>
                <a:spcPct val="90000"/>
              </a:lnSpc>
              <a:spcBef>
                <a:spcPct val="0"/>
              </a:spcBef>
              <a:buClr>
                <a:schemeClr val="tx1"/>
              </a:buClr>
            </a:pPr>
            <a:r>
              <a:rPr lang="en-US" dirty="0"/>
              <a:t>Module 6: Encapsulation</a:t>
            </a:r>
          </a:p>
        </p:txBody>
      </p:sp>
      <p:sp>
        <p:nvSpPr>
          <p:cNvPr id="9" name="Text Box 3">
            <a:extLst>
              <a:ext uri="{FF2B5EF4-FFF2-40B4-BE49-F238E27FC236}">
                <a16:creationId xmlns:a16="http://schemas.microsoft.com/office/drawing/2014/main" id="{34B2CB24-4A11-4D13-9776-8CE4DF62ACE8}"/>
              </a:ext>
            </a:extLst>
          </p:cNvPr>
          <p:cNvSpPr txBox="1">
            <a:spLocks noChangeArrowheads="1"/>
          </p:cNvSpPr>
          <p:nvPr/>
        </p:nvSpPr>
        <p:spPr bwMode="auto">
          <a:xfrm>
            <a:off x="365334" y="4727939"/>
            <a:ext cx="65627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5pPr>
            <a:lvl6pPr marL="25146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6pPr>
            <a:lvl7pPr marL="29718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7pPr>
            <a:lvl8pPr marL="34290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8pPr>
            <a:lvl9pPr marL="38862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9pPr>
          </a:lstStyle>
          <a:p>
            <a:pPr eaLnBrk="0" hangingPunct="0">
              <a:lnSpc>
                <a:spcPct val="90000"/>
              </a:lnSpc>
              <a:spcBef>
                <a:spcPct val="0"/>
              </a:spcBef>
            </a:pPr>
            <a:r>
              <a:rPr lang="en-US" altLang="en-US" sz="2000" dirty="0">
                <a:solidFill>
                  <a:schemeClr val="tx1"/>
                </a:solidFill>
                <a:latin typeface="+mn-lt"/>
                <a:ea typeface="+mn-ea"/>
                <a:cs typeface="+mn-cs"/>
              </a:rPr>
              <a:t>Instructor </a:t>
            </a:r>
            <a:r>
              <a:rPr lang="en-US" altLang="en-US" sz="2000">
                <a:solidFill>
                  <a:schemeClr val="tx1"/>
                </a:solidFill>
                <a:latin typeface="+mn-lt"/>
                <a:ea typeface="+mn-ea"/>
                <a:cs typeface="+mn-cs"/>
              </a:rPr>
              <a:t>Disha Mehta</a:t>
            </a:r>
            <a:endParaRPr lang="en-US" altLang="en-US" sz="2000" b="1" dirty="0">
              <a:solidFill>
                <a:srgbClr val="003300"/>
              </a:solidFill>
            </a:endParaRPr>
          </a:p>
        </p:txBody>
      </p:sp>
    </p:spTree>
    <p:extLst>
      <p:ext uri="{BB962C8B-B14F-4D97-AF65-F5344CB8AC3E}">
        <p14:creationId xmlns:p14="http://schemas.microsoft.com/office/powerpoint/2010/main" val="10098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4860F4-6232-406C-8349-2DC6D2472DDB}"/>
              </a:ext>
            </a:extLst>
          </p:cNvPr>
          <p:cNvSpPr>
            <a:spLocks noGrp="1"/>
          </p:cNvSpPr>
          <p:nvPr>
            <p:ph sz="quarter" idx="10"/>
          </p:nvPr>
        </p:nvSpPr>
        <p:spPr/>
        <p:txBody>
          <a:bodyPr/>
          <a:lstStyle/>
          <a:p>
            <a:r>
              <a:rPr lang="en-US" dirty="0"/>
              <a:t>In this activity you should:</a:t>
            </a:r>
          </a:p>
          <a:p>
            <a:pPr marL="457200" indent="-457200">
              <a:buFont typeface="+mj-lt"/>
              <a:buAutoNum type="arabicPeriod"/>
            </a:pPr>
            <a:r>
              <a:rPr lang="en-US" dirty="0"/>
              <a:t>Open Module6.activity Cat.java and Dog.java . In these two files, finish implementation for interface Animal.java</a:t>
            </a:r>
          </a:p>
          <a:p>
            <a:pPr marL="457200" indent="-457200">
              <a:buFont typeface="+mj-lt"/>
              <a:buAutoNum type="arabicPeriod"/>
            </a:pPr>
            <a:r>
              <a:rPr lang="en-US" dirty="0"/>
              <a:t>Open Module6.activity.Mammal.java In this file create parametrized constructor and complete implementation of methods – </a:t>
            </a:r>
            <a:r>
              <a:rPr lang="en-US" dirty="0" err="1"/>
              <a:t>animalIsSleeping</a:t>
            </a:r>
            <a:r>
              <a:rPr lang="en-US" dirty="0"/>
              <a:t>() and </a:t>
            </a:r>
            <a:r>
              <a:rPr lang="en-US" dirty="0" err="1"/>
              <a:t>animalIsSpeaking</a:t>
            </a:r>
            <a:r>
              <a:rPr lang="en-US" dirty="0"/>
              <a:t>()</a:t>
            </a:r>
          </a:p>
          <a:p>
            <a:pPr marL="457200" indent="-457200">
              <a:buFont typeface="+mj-lt"/>
              <a:buAutoNum type="arabicPeriod"/>
            </a:pPr>
            <a:r>
              <a:rPr lang="en-US" dirty="0"/>
              <a:t>Open Module6.activity.AnimalActivity.java in this file complete code based on instructions.</a:t>
            </a:r>
          </a:p>
        </p:txBody>
      </p:sp>
      <p:sp>
        <p:nvSpPr>
          <p:cNvPr id="3" name="Date Placeholder 2">
            <a:extLst>
              <a:ext uri="{FF2B5EF4-FFF2-40B4-BE49-F238E27FC236}">
                <a16:creationId xmlns:a16="http://schemas.microsoft.com/office/drawing/2014/main" id="{3797C5FE-B0D3-428C-912E-934945DF84D9}"/>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002422A7-210F-4855-A694-91C083C0A83C}"/>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10</a:t>
            </a:fld>
            <a:endParaRPr lang="en-US" dirty="0"/>
          </a:p>
        </p:txBody>
      </p:sp>
      <p:sp>
        <p:nvSpPr>
          <p:cNvPr id="5" name="Title 4">
            <a:extLst>
              <a:ext uri="{FF2B5EF4-FFF2-40B4-BE49-F238E27FC236}">
                <a16:creationId xmlns:a16="http://schemas.microsoft.com/office/drawing/2014/main" id="{E36B68C7-4E08-4C01-9539-4D5F0F25AA3F}"/>
              </a:ext>
            </a:extLst>
          </p:cNvPr>
          <p:cNvSpPr>
            <a:spLocks noGrp="1"/>
          </p:cNvSpPr>
          <p:nvPr>
            <p:ph type="title"/>
          </p:nvPr>
        </p:nvSpPr>
        <p:spPr/>
        <p:txBody>
          <a:bodyPr/>
          <a:lstStyle/>
          <a:p>
            <a:r>
              <a:rPr lang="en-US" dirty="0"/>
              <a:t>Activity 1 – Interface Design</a:t>
            </a:r>
          </a:p>
        </p:txBody>
      </p:sp>
    </p:spTree>
    <p:extLst>
      <p:ext uri="{BB962C8B-B14F-4D97-AF65-F5344CB8AC3E}">
        <p14:creationId xmlns:p14="http://schemas.microsoft.com/office/powerpoint/2010/main" val="424799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0602670-61DF-4F38-AEED-091B478CE12B}"/>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F862EECA-3E08-4C23-A614-B7CEE927EC39}"/>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11</a:t>
            </a:fld>
            <a:endParaRPr lang="en-US" dirty="0"/>
          </a:p>
        </p:txBody>
      </p:sp>
      <p:sp>
        <p:nvSpPr>
          <p:cNvPr id="6" name="Slide Number Placeholder 3">
            <a:extLst>
              <a:ext uri="{FF2B5EF4-FFF2-40B4-BE49-F238E27FC236}">
                <a16:creationId xmlns:a16="http://schemas.microsoft.com/office/drawing/2014/main" id="{3E46DF40-98C0-47E8-8C9A-9C9EDCC24E42}"/>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EC52F32-6248-4076-AE36-5012622E7939}" type="slidenum">
              <a:rPr lang="en-US"/>
              <a:pPr algn="r" eaLnBrk="0" hangingPunct="0">
                <a:spcBef>
                  <a:spcPct val="0"/>
                </a:spcBef>
                <a:buClrTx/>
              </a:pPr>
              <a:t>11</a:t>
            </a:fld>
            <a:endParaRPr lang="en-US"/>
          </a:p>
        </p:txBody>
      </p:sp>
      <p:sp>
        <p:nvSpPr>
          <p:cNvPr id="7" name="Rectangle 2">
            <a:extLst>
              <a:ext uri="{FF2B5EF4-FFF2-40B4-BE49-F238E27FC236}">
                <a16:creationId xmlns:a16="http://schemas.microsoft.com/office/drawing/2014/main" id="{C40614D9-C481-4E10-A601-4856469327F6}"/>
              </a:ext>
            </a:extLst>
          </p:cNvPr>
          <p:cNvSpPr txBox="1">
            <a:spLocks noChangeArrowheads="1"/>
          </p:cNvSpPr>
          <p:nvPr/>
        </p:nvSpPr>
        <p:spPr>
          <a:xfrm>
            <a:off x="409583" y="377177"/>
            <a:ext cx="9939329"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Inheritance and Encapsulation</a:t>
            </a:r>
            <a:endParaRPr lang="en-US" dirty="0"/>
          </a:p>
        </p:txBody>
      </p:sp>
      <p:sp>
        <p:nvSpPr>
          <p:cNvPr id="8" name="Rectangle 3">
            <a:extLst>
              <a:ext uri="{FF2B5EF4-FFF2-40B4-BE49-F238E27FC236}">
                <a16:creationId xmlns:a16="http://schemas.microsoft.com/office/drawing/2014/main" id="{BC2283D1-0F30-46C9-8A57-BCBDE9F084DE}"/>
              </a:ext>
            </a:extLst>
          </p:cNvPr>
          <p:cNvSpPr txBox="1">
            <a:spLocks noChangeArrowheads="1"/>
          </p:cNvSpPr>
          <p:nvPr/>
        </p:nvSpPr>
        <p:spPr>
          <a:xfrm>
            <a:off x="409583" y="1295400"/>
            <a:ext cx="9939330"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Inheritance creates a dependency between the parent class and the subclass that might compromise the encapsulation of a subclass.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Classes that can be safely inherited need extra work in order to be encapsulated properly.</a:t>
            </a:r>
          </a:p>
          <a:p>
            <a:pPr marL="800100" lvl="1" indent="-342900">
              <a:buFont typeface="Wingdings" pitchFamily="2" charset="2"/>
              <a:buChar char="Ø"/>
            </a:pPr>
            <a:r>
              <a:rPr lang="en-US" sz="2400">
                <a:latin typeface="Arial" panose="020B0604020202020204" pitchFamily="34" charset="0"/>
                <a:cs typeface="Arial" panose="020B0604020202020204" pitchFamily="34" charset="0"/>
              </a:rPr>
              <a:t>Constructors must not call overridable methods.</a:t>
            </a:r>
          </a:p>
          <a:p>
            <a:pPr marL="800100" lvl="1" indent="-342900">
              <a:buFont typeface="Wingdings" pitchFamily="2" charset="2"/>
              <a:buChar char="Ø"/>
            </a:pPr>
            <a:r>
              <a:rPr lang="en-US" sz="2400">
                <a:latin typeface="Arial" panose="020B0604020202020204" pitchFamily="34" charset="0"/>
                <a:cs typeface="Arial" panose="020B0604020202020204" pitchFamily="34" charset="0"/>
              </a:rPr>
              <a:t>If a method depends on a superclass method (using super.xxx()), it must be stated explicitly in it’s design.</a:t>
            </a:r>
          </a:p>
          <a:p>
            <a:pPr marL="800100" lvl="1" indent="-342900">
              <a:buFont typeface="Wingdings" pitchFamily="2" charset="2"/>
              <a:buChar char="Ø"/>
            </a:pPr>
            <a:r>
              <a:rPr lang="en-US" sz="2400">
                <a:latin typeface="Arial" panose="020B0604020202020204" pitchFamily="34" charset="0"/>
                <a:cs typeface="Arial" panose="020B0604020202020204" pitchFamily="34" charset="0"/>
              </a:rPr>
              <a:t>Interface methods as much as possible should be declared </a:t>
            </a:r>
            <a:r>
              <a:rPr lang="en-US" sz="2400" i="1">
                <a:latin typeface="Arial" panose="020B0604020202020204" pitchFamily="34" charset="0"/>
                <a:cs typeface="Arial" panose="020B0604020202020204" pitchFamily="34" charset="0"/>
              </a:rPr>
              <a:t>final</a:t>
            </a:r>
            <a:r>
              <a:rPr lang="en-US" sz="2400">
                <a:latin typeface="Arial" panose="020B0604020202020204" pitchFamily="34" charset="0"/>
                <a:cs typeface="Arial" panose="020B0604020202020204" pitchFamily="34" charset="0"/>
              </a:rPr>
              <a:t>, unless designed to be overridable.</a:t>
            </a:r>
          </a:p>
          <a:p>
            <a:pPr marL="800100" lvl="1" indent="-342900"/>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86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strips(down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strips(down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195A9F-A29F-4DE3-8C88-7BEC99F3C39A}"/>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66D6E201-14AC-430E-9DFF-6842D1681CAE}"/>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12</a:t>
            </a:fld>
            <a:endParaRPr lang="en-US" dirty="0"/>
          </a:p>
        </p:txBody>
      </p:sp>
      <p:sp>
        <p:nvSpPr>
          <p:cNvPr id="6" name="Slide Number Placeholder 3">
            <a:extLst>
              <a:ext uri="{FF2B5EF4-FFF2-40B4-BE49-F238E27FC236}">
                <a16:creationId xmlns:a16="http://schemas.microsoft.com/office/drawing/2014/main" id="{1132F20D-AEBD-4882-9845-3DDF2439A9A3}"/>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CE10161-6B86-4DB5-B04D-6D1346F29242}" type="slidenum">
              <a:rPr lang="en-US"/>
              <a:pPr algn="r" eaLnBrk="0" hangingPunct="0">
                <a:spcBef>
                  <a:spcPct val="0"/>
                </a:spcBef>
                <a:buClrTx/>
              </a:pPr>
              <a:t>12</a:t>
            </a:fld>
            <a:endParaRPr lang="en-US"/>
          </a:p>
        </p:txBody>
      </p:sp>
      <p:sp>
        <p:nvSpPr>
          <p:cNvPr id="7" name="Rectangle 2">
            <a:extLst>
              <a:ext uri="{FF2B5EF4-FFF2-40B4-BE49-F238E27FC236}">
                <a16:creationId xmlns:a16="http://schemas.microsoft.com/office/drawing/2014/main" id="{F6639FDE-BEB6-44FE-B6F6-E273A13A2BA7}"/>
              </a:ext>
            </a:extLst>
          </p:cNvPr>
          <p:cNvSpPr txBox="1">
            <a:spLocks noChangeArrowheads="1"/>
          </p:cNvSpPr>
          <p:nvPr/>
        </p:nvSpPr>
        <p:spPr>
          <a:xfrm>
            <a:off x="409584" y="377177"/>
            <a:ext cx="926273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Composition vs. Inheritance</a:t>
            </a:r>
            <a:endParaRPr lang="en-US" dirty="0"/>
          </a:p>
        </p:txBody>
      </p:sp>
      <p:sp>
        <p:nvSpPr>
          <p:cNvPr id="8" name="Rectangle 3">
            <a:extLst>
              <a:ext uri="{FF2B5EF4-FFF2-40B4-BE49-F238E27FC236}">
                <a16:creationId xmlns:a16="http://schemas.microsoft.com/office/drawing/2014/main" id="{D50899E1-614F-4D18-A97A-FDE36C6A0EE6}"/>
              </a:ext>
            </a:extLst>
          </p:cNvPr>
          <p:cNvSpPr txBox="1">
            <a:spLocks noChangeArrowheads="1"/>
          </p:cNvSpPr>
          <p:nvPr/>
        </p:nvSpPr>
        <p:spPr>
          <a:xfrm>
            <a:off x="436880" y="1941705"/>
            <a:ext cx="11084560"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Composition is a safer alternative with regards to encapsulation when defining variations and specification in a class.</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Design variations in the behavior of a class by forwarding calls to a delegate object field and use virtual method invocation.</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Composition is more flexible since the delegate object can be determined during run-time.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1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78FEEFF-9AEE-4460-85EF-B6F25EF217B8}"/>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9EA570F7-C80F-4854-8F0F-978E1AA66D36}"/>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13</a:t>
            </a:fld>
            <a:endParaRPr lang="en-US" dirty="0"/>
          </a:p>
        </p:txBody>
      </p:sp>
      <p:sp>
        <p:nvSpPr>
          <p:cNvPr id="6" name="Slide Number Placeholder 3">
            <a:extLst>
              <a:ext uri="{FF2B5EF4-FFF2-40B4-BE49-F238E27FC236}">
                <a16:creationId xmlns:a16="http://schemas.microsoft.com/office/drawing/2014/main" id="{A2EA47DB-D1E3-407B-B61D-3397269C6758}"/>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FE3E9B0-BDED-4B7A-BFFB-7A9A9AAC9C73}" type="slidenum">
              <a:rPr lang="en-US"/>
              <a:pPr algn="r" eaLnBrk="0" hangingPunct="0">
                <a:spcBef>
                  <a:spcPct val="0"/>
                </a:spcBef>
                <a:buClrTx/>
              </a:pPr>
              <a:t>13</a:t>
            </a:fld>
            <a:endParaRPr lang="en-US"/>
          </a:p>
        </p:txBody>
      </p:sp>
      <p:sp>
        <p:nvSpPr>
          <p:cNvPr id="7" name="Rectangle 3">
            <a:extLst>
              <a:ext uri="{FF2B5EF4-FFF2-40B4-BE49-F238E27FC236}">
                <a16:creationId xmlns:a16="http://schemas.microsoft.com/office/drawing/2014/main" id="{19E2E3F1-519C-461D-9D5E-1FA5D54634CA}"/>
              </a:ext>
            </a:extLst>
          </p:cNvPr>
          <p:cNvSpPr txBox="1">
            <a:spLocks noChangeArrowheads="1"/>
          </p:cNvSpPr>
          <p:nvPr/>
        </p:nvSpPr>
        <p:spPr>
          <a:xfrm>
            <a:off x="193040" y="923340"/>
            <a:ext cx="11186160"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a:buFontTx/>
              <a:buNone/>
            </a:pPr>
            <a:r>
              <a:rPr lang="en-US" sz="2400" b="1">
                <a:latin typeface="Arial" panose="020B0604020202020204" pitchFamily="34" charset="0"/>
                <a:cs typeface="Arial" panose="020B0604020202020204" pitchFamily="34" charset="0"/>
              </a:rPr>
              <a:t>True or False?</a:t>
            </a:r>
          </a:p>
          <a:p>
            <a:pPr>
              <a:buFontTx/>
              <a:buAutoNum type="arabicPeriod"/>
            </a:pPr>
            <a:r>
              <a:rPr lang="en-US" sz="2400">
                <a:latin typeface="Arial" panose="020B0604020202020204" pitchFamily="34" charset="0"/>
                <a:cs typeface="Arial" panose="020B0604020202020204" pitchFamily="34" charset="0"/>
              </a:rPr>
              <a:t>Encapsulation separates the concern of an object’s interface with its implementation. This, however, increases the complexity.</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Design by Interface suggests that an object views other objects from an ‘outside’ view or through its public interfaces.</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It is always a good practice to access or mutate private and public attributes of class using getters and setters. </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Encapsulation refers to binding of data (using classes) and hiding it from the outside world (by implementing interfaces).</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Public access modifier allows members to be accessible in its class package and by its subclasses. </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dirty="0">
              <a:latin typeface="Arial" panose="020B0604020202020204" pitchFamily="34" charset="0"/>
              <a:cs typeface="Arial" panose="020B0604020202020204" pitchFamily="34" charset="0"/>
            </a:endParaRPr>
          </a:p>
        </p:txBody>
      </p:sp>
      <p:pic>
        <p:nvPicPr>
          <p:cNvPr id="8" name="Picture 4" descr="QuestionMark_CheckPoint">
            <a:extLst>
              <a:ext uri="{FF2B5EF4-FFF2-40B4-BE49-F238E27FC236}">
                <a16:creationId xmlns:a16="http://schemas.microsoft.com/office/drawing/2014/main" id="{1AF7617A-D0F8-4AF2-BE26-3BFDAA3D23CA}"/>
              </a:ext>
            </a:extLst>
          </p:cNvPr>
          <p:cNvPicPr>
            <a:picLocks noChangeAspect="1" noChangeArrowheads="1"/>
          </p:cNvPicPr>
          <p:nvPr/>
        </p:nvPicPr>
        <p:blipFill>
          <a:blip r:embed="rId3"/>
          <a:srcRect/>
          <a:stretch>
            <a:fillRect/>
          </a:stretch>
        </p:blipFill>
        <p:spPr bwMode="auto">
          <a:xfrm>
            <a:off x="7139147" y="0"/>
            <a:ext cx="839788" cy="914400"/>
          </a:xfrm>
          <a:prstGeom prst="rect">
            <a:avLst/>
          </a:prstGeom>
          <a:noFill/>
          <a:ln w="9525">
            <a:noFill/>
            <a:miter lim="800000"/>
            <a:headEnd/>
            <a:tailEnd/>
          </a:ln>
        </p:spPr>
      </p:pic>
      <p:sp>
        <p:nvSpPr>
          <p:cNvPr id="9" name="Rectangle 2">
            <a:extLst>
              <a:ext uri="{FF2B5EF4-FFF2-40B4-BE49-F238E27FC236}">
                <a16:creationId xmlns:a16="http://schemas.microsoft.com/office/drawing/2014/main" id="{E96F1624-970F-47A6-A388-4B2A970F07F2}"/>
              </a:ext>
            </a:extLst>
          </p:cNvPr>
          <p:cNvSpPr txBox="1">
            <a:spLocks noChangeArrowheads="1"/>
          </p:cNvSpPr>
          <p:nvPr/>
        </p:nvSpPr>
        <p:spPr>
          <a:xfrm>
            <a:off x="409584" y="377177"/>
            <a:ext cx="9262736" cy="99628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4000" kern="1200">
                <a:solidFill>
                  <a:schemeClr val="accent1"/>
                </a:solidFill>
                <a:latin typeface="+mj-lt"/>
                <a:ea typeface="+mj-ea"/>
                <a:cs typeface="+mj-cs"/>
              </a:defRPr>
            </a:lvl1pPr>
          </a:lstStyle>
          <a:p>
            <a:r>
              <a:rPr lang="en-US" dirty="0"/>
              <a:t>Checkpoint Question</a:t>
            </a:r>
          </a:p>
          <a:p>
            <a:endParaRPr lang="en-US" dirty="0"/>
          </a:p>
        </p:txBody>
      </p:sp>
    </p:spTree>
    <p:extLst>
      <p:ext uri="{BB962C8B-B14F-4D97-AF65-F5344CB8AC3E}">
        <p14:creationId xmlns:p14="http://schemas.microsoft.com/office/powerpoint/2010/main" val="328297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strips(down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strips(down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strips(downLeft)">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strips(downLeft)">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strips(downLeft)">
                                      <p:cBhvr>
                                        <p:cTn id="3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48EE8F1-03E9-4926-87FA-AD897B52D3BF}"/>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027EF6CE-1045-42D8-BF07-FF4077C8B40A}"/>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14</a:t>
            </a:fld>
            <a:endParaRPr lang="en-US" dirty="0"/>
          </a:p>
        </p:txBody>
      </p:sp>
      <p:sp>
        <p:nvSpPr>
          <p:cNvPr id="6" name="Slide Number Placeholder 3">
            <a:extLst>
              <a:ext uri="{FF2B5EF4-FFF2-40B4-BE49-F238E27FC236}">
                <a16:creationId xmlns:a16="http://schemas.microsoft.com/office/drawing/2014/main" id="{E9CB5584-C62A-46C5-BC6A-57B7B5427611}"/>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FE3E9B0-BDED-4B7A-BFFB-7A9A9AAC9C73}" type="slidenum">
              <a:rPr lang="en-US"/>
              <a:pPr algn="r" eaLnBrk="0" hangingPunct="0">
                <a:spcBef>
                  <a:spcPct val="0"/>
                </a:spcBef>
                <a:buClrTx/>
              </a:pPr>
              <a:t>14</a:t>
            </a:fld>
            <a:endParaRPr lang="en-US"/>
          </a:p>
        </p:txBody>
      </p:sp>
      <p:sp>
        <p:nvSpPr>
          <p:cNvPr id="7" name="Rectangle 3">
            <a:extLst>
              <a:ext uri="{FF2B5EF4-FFF2-40B4-BE49-F238E27FC236}">
                <a16:creationId xmlns:a16="http://schemas.microsoft.com/office/drawing/2014/main" id="{8CCB1056-3526-426D-BE01-1B515F747C08}"/>
              </a:ext>
            </a:extLst>
          </p:cNvPr>
          <p:cNvSpPr txBox="1">
            <a:spLocks noChangeArrowheads="1"/>
          </p:cNvSpPr>
          <p:nvPr/>
        </p:nvSpPr>
        <p:spPr>
          <a:xfrm>
            <a:off x="193040" y="923340"/>
            <a:ext cx="11186160"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a:buFontTx/>
              <a:buNone/>
            </a:pPr>
            <a:r>
              <a:rPr lang="en-US" sz="2400" b="1">
                <a:latin typeface="Arial" panose="020B0604020202020204" pitchFamily="34" charset="0"/>
                <a:cs typeface="Arial" panose="020B0604020202020204" pitchFamily="34" charset="0"/>
              </a:rPr>
              <a:t>True or False?</a:t>
            </a:r>
          </a:p>
          <a:p>
            <a:pPr>
              <a:buFontTx/>
              <a:buAutoNum type="arabicPeriod"/>
            </a:pPr>
            <a:r>
              <a:rPr lang="en-US" sz="2400">
                <a:latin typeface="Arial" panose="020B0604020202020204" pitchFamily="34" charset="0"/>
                <a:cs typeface="Arial" panose="020B0604020202020204" pitchFamily="34" charset="0"/>
              </a:rPr>
              <a:t>Encapsulation separates the concern of an object’s interface with its implementation. This, however, increases the complexity. </a:t>
            </a:r>
            <a:r>
              <a:rPr lang="en-US" altLang="ko-KR" sz="2400" b="1" u="sng">
                <a:solidFill>
                  <a:srgbClr val="FF6600"/>
                </a:solidFill>
              </a:rPr>
              <a:t>False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Design by Interface suggests that an object views other objects from an ‘outside’ view or through its public interfaces. </a:t>
            </a:r>
            <a:r>
              <a:rPr lang="en-US" altLang="ko-KR" sz="2400" b="1" u="sng">
                <a:solidFill>
                  <a:srgbClr val="FF6600"/>
                </a:solidFill>
              </a:rPr>
              <a:t> True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It is always a good practice to access or mutate private and public attributes of class using getters and setters. </a:t>
            </a:r>
            <a:r>
              <a:rPr lang="en-US" altLang="ko-KR" sz="2400" b="1" u="sng">
                <a:solidFill>
                  <a:srgbClr val="FF6600"/>
                </a:solidFill>
              </a:rPr>
              <a:t>False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Encapsulation refers to binding of data (using classes) and hiding it from the outside world (by implementing interfaces). </a:t>
            </a:r>
            <a:r>
              <a:rPr lang="en-US" altLang="ko-KR" sz="2400" b="1" u="sng">
                <a:solidFill>
                  <a:srgbClr val="FF6600"/>
                </a:solidFill>
              </a:rPr>
              <a:t>True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Public access modifier allows members to be accessible in its class package and by its subclasses. </a:t>
            </a:r>
            <a:r>
              <a:rPr lang="en-US" altLang="ko-KR" sz="2400" b="1" u="sng">
                <a:solidFill>
                  <a:srgbClr val="FF6600"/>
                </a:solidFill>
              </a:rPr>
              <a:t>False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C05808E6-C026-4CD0-93CD-559A8694486F}"/>
              </a:ext>
            </a:extLst>
          </p:cNvPr>
          <p:cNvSpPr txBox="1">
            <a:spLocks noChangeArrowheads="1"/>
          </p:cNvSpPr>
          <p:nvPr/>
        </p:nvSpPr>
        <p:spPr>
          <a:xfrm>
            <a:off x="409584" y="377177"/>
            <a:ext cx="9262736" cy="99628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4000" kern="1200">
                <a:solidFill>
                  <a:schemeClr val="accent1"/>
                </a:solidFill>
                <a:latin typeface="+mj-lt"/>
                <a:ea typeface="+mj-ea"/>
                <a:cs typeface="+mj-cs"/>
              </a:defRPr>
            </a:lvl1pPr>
          </a:lstStyle>
          <a:p>
            <a:r>
              <a:rPr lang="en-US" dirty="0"/>
              <a:t>Checkpoint Answers</a:t>
            </a:r>
          </a:p>
          <a:p>
            <a:endParaRPr lang="en-US" dirty="0"/>
          </a:p>
        </p:txBody>
      </p:sp>
      <p:pic>
        <p:nvPicPr>
          <p:cNvPr id="9" name="Picture 7" descr="bulb">
            <a:extLst>
              <a:ext uri="{FF2B5EF4-FFF2-40B4-BE49-F238E27FC236}">
                <a16:creationId xmlns:a16="http://schemas.microsoft.com/office/drawing/2014/main" id="{254D2337-329F-4FF6-BCDE-0E525928BEC9}"/>
              </a:ext>
            </a:extLst>
          </p:cNvPr>
          <p:cNvPicPr>
            <a:picLocks noChangeAspect="1" noChangeArrowheads="1"/>
          </p:cNvPicPr>
          <p:nvPr/>
        </p:nvPicPr>
        <p:blipFill>
          <a:blip r:embed="rId3"/>
          <a:srcRect/>
          <a:stretch>
            <a:fillRect/>
          </a:stretch>
        </p:blipFill>
        <p:spPr bwMode="auto">
          <a:xfrm>
            <a:off x="7576185" y="85140"/>
            <a:ext cx="762000" cy="838200"/>
          </a:xfrm>
          <a:prstGeom prst="rect">
            <a:avLst/>
          </a:prstGeom>
          <a:noFill/>
          <a:ln w="9525">
            <a:noFill/>
            <a:miter lim="800000"/>
            <a:headEnd/>
            <a:tailEnd/>
          </a:ln>
        </p:spPr>
      </p:pic>
    </p:spTree>
    <p:extLst>
      <p:ext uri="{BB962C8B-B14F-4D97-AF65-F5344CB8AC3E}">
        <p14:creationId xmlns:p14="http://schemas.microsoft.com/office/powerpoint/2010/main" val="35534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strips(down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strips(down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strips(downLeft)">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strips(downLeft)">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strips(downLeft)">
                                      <p:cBhvr>
                                        <p:cTn id="3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5445-58FD-4F44-BC40-B7FB6E7A0521}"/>
              </a:ext>
            </a:extLst>
          </p:cNvPr>
          <p:cNvSpPr>
            <a:spLocks noGrp="1"/>
          </p:cNvSpPr>
          <p:nvPr>
            <p:ph type="title"/>
          </p:nvPr>
        </p:nvSpPr>
        <p:spPr>
          <a:xfrm>
            <a:off x="347948" y="2560644"/>
            <a:ext cx="7040753" cy="2221454"/>
          </a:xfrm>
        </p:spPr>
        <p:txBody>
          <a:bodyPr/>
          <a:lstStyle/>
          <a:p>
            <a:r>
              <a:rPr lang="en-US" dirty="0"/>
              <a:t>Questions and Comments</a:t>
            </a:r>
          </a:p>
        </p:txBody>
      </p:sp>
    </p:spTree>
    <p:extLst>
      <p:ext uri="{BB962C8B-B14F-4D97-AF65-F5344CB8AC3E}">
        <p14:creationId xmlns:p14="http://schemas.microsoft.com/office/powerpoint/2010/main" val="9923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BD02609-46CF-48DB-9DC7-250C80B81819}"/>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7A1FFB06-9634-46A0-8291-BA3019CE20B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a:t>
            </a:fld>
            <a:endParaRPr lang="en-US" dirty="0"/>
          </a:p>
        </p:txBody>
      </p:sp>
      <p:sp>
        <p:nvSpPr>
          <p:cNvPr id="6" name="Slide Number Placeholder 3">
            <a:extLst>
              <a:ext uri="{FF2B5EF4-FFF2-40B4-BE49-F238E27FC236}">
                <a16:creationId xmlns:a16="http://schemas.microsoft.com/office/drawing/2014/main" id="{CEF0E76E-3992-4E15-82C9-C461DE3A25A3}"/>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38A0BF7-FA3E-4FDE-98A8-0E425ADEDFEF}" type="slidenum">
              <a:rPr lang="en-US"/>
              <a:pPr algn="r" eaLnBrk="0" hangingPunct="0">
                <a:spcBef>
                  <a:spcPct val="0"/>
                </a:spcBef>
                <a:buClrTx/>
              </a:pPr>
              <a:t>2</a:t>
            </a:fld>
            <a:endParaRPr lang="en-US"/>
          </a:p>
        </p:txBody>
      </p:sp>
      <p:sp>
        <p:nvSpPr>
          <p:cNvPr id="7" name="Rectangle 2">
            <a:extLst>
              <a:ext uri="{FF2B5EF4-FFF2-40B4-BE49-F238E27FC236}">
                <a16:creationId xmlns:a16="http://schemas.microsoft.com/office/drawing/2014/main" id="{6EB46BAD-3F3F-43A3-800C-ADF383B23EBA}"/>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Module Objectives</a:t>
            </a:r>
          </a:p>
        </p:txBody>
      </p:sp>
      <p:sp>
        <p:nvSpPr>
          <p:cNvPr id="8" name="Rectangle 3">
            <a:extLst>
              <a:ext uri="{FF2B5EF4-FFF2-40B4-BE49-F238E27FC236}">
                <a16:creationId xmlns:a16="http://schemas.microsoft.com/office/drawing/2014/main" id="{6444C4D0-EF1B-4389-A5B7-A6476C6F1096}"/>
              </a:ext>
            </a:extLst>
          </p:cNvPr>
          <p:cNvSpPr txBox="1">
            <a:spLocks noChangeArrowheads="1"/>
          </p:cNvSpPr>
          <p:nvPr/>
        </p:nvSpPr>
        <p:spPr>
          <a:xfrm>
            <a:off x="408661" y="1219200"/>
            <a:ext cx="7608216"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cs typeface="Arial" panose="020B0604020202020204" pitchFamily="34" charset="0"/>
              </a:rPr>
              <a:t>At the end of this module, participants will be able to:</a:t>
            </a:r>
          </a:p>
          <a:p>
            <a:pPr marL="800100" lvl="1" indent="-342900"/>
            <a:r>
              <a:rPr lang="en-US" sz="2400">
                <a:cs typeface="Arial" panose="020B0604020202020204" pitchFamily="34" charset="0"/>
              </a:rPr>
              <a:t>Describe the OOP principle of Encapsulation.</a:t>
            </a:r>
          </a:p>
          <a:p>
            <a:pPr marL="800100" lvl="1" indent="-342900"/>
            <a:r>
              <a:rPr lang="en-US" sz="2400">
                <a:cs typeface="Arial" panose="020B0604020202020204" pitchFamily="34" charset="0"/>
              </a:rPr>
              <a:t>Explain the use of access modifiers in support of encapsulation.</a:t>
            </a:r>
          </a:p>
          <a:p>
            <a:pPr marL="800100" lvl="1" indent="-342900"/>
            <a:r>
              <a:rPr lang="en-US" sz="2400">
                <a:cs typeface="Arial" panose="020B0604020202020204" pitchFamily="34" charset="0"/>
              </a:rPr>
              <a:t>Demonstrate common class design considerations supporting encapsulation.</a:t>
            </a:r>
          </a:p>
          <a:p>
            <a:pPr marL="342900" indent="-342900">
              <a:buFont typeface="Arial" panose="020B0604020202020204" pitchFamily="34" charset="0"/>
              <a:buChar char="•"/>
            </a:pPr>
            <a:endParaRPr lang="en-US" sz="2400">
              <a:cs typeface="Arial" panose="020B0604020202020204" pitchFamily="34" charset="0"/>
            </a:endParaRPr>
          </a:p>
          <a:p>
            <a:pPr marL="342900" indent="-342900">
              <a:buFont typeface="Arial" panose="020B0604020202020204" pitchFamily="34" charset="0"/>
              <a:buChar char="•"/>
            </a:pPr>
            <a:endParaRPr lang="en-US" sz="2400" dirty="0">
              <a:cs typeface="Arial" panose="020B0604020202020204" pitchFamily="34" charset="0"/>
            </a:endParaRPr>
          </a:p>
        </p:txBody>
      </p:sp>
      <p:pic>
        <p:nvPicPr>
          <p:cNvPr id="9" name="Picture 8">
            <a:extLst>
              <a:ext uri="{FF2B5EF4-FFF2-40B4-BE49-F238E27FC236}">
                <a16:creationId xmlns:a16="http://schemas.microsoft.com/office/drawing/2014/main" id="{DF5D6334-A151-4764-A5D4-C5D800B89F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16876" y="895350"/>
            <a:ext cx="3840057" cy="4743450"/>
          </a:xfrm>
          <a:prstGeom prst="rect">
            <a:avLst/>
          </a:prstGeom>
        </p:spPr>
      </p:pic>
    </p:spTree>
    <p:extLst>
      <p:ext uri="{BB962C8B-B14F-4D97-AF65-F5344CB8AC3E}">
        <p14:creationId xmlns:p14="http://schemas.microsoft.com/office/powerpoint/2010/main" val="418868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C2716FA-E0EB-4292-AF4E-3366442163BA}"/>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E2D55DED-03BD-4790-A5E1-54FFE9E58309}"/>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a:t>
            </a:fld>
            <a:endParaRPr lang="en-US" dirty="0"/>
          </a:p>
        </p:txBody>
      </p:sp>
      <p:sp>
        <p:nvSpPr>
          <p:cNvPr id="6" name="Slide Number Placeholder 3">
            <a:extLst>
              <a:ext uri="{FF2B5EF4-FFF2-40B4-BE49-F238E27FC236}">
                <a16:creationId xmlns:a16="http://schemas.microsoft.com/office/drawing/2014/main" id="{EF6F23A4-D917-4F19-B533-E7708CA77C2A}"/>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CB8DB28-94DA-4A70-938F-62BC17D8DEF4}" type="slidenum">
              <a:rPr lang="en-US"/>
              <a:pPr algn="r" eaLnBrk="0" hangingPunct="0">
                <a:spcBef>
                  <a:spcPct val="0"/>
                </a:spcBef>
                <a:buClrTx/>
              </a:pPr>
              <a:t>3</a:t>
            </a:fld>
            <a:endParaRPr lang="en-US"/>
          </a:p>
        </p:txBody>
      </p:sp>
      <p:sp>
        <p:nvSpPr>
          <p:cNvPr id="7" name="Rectangle 2">
            <a:extLst>
              <a:ext uri="{FF2B5EF4-FFF2-40B4-BE49-F238E27FC236}">
                <a16:creationId xmlns:a16="http://schemas.microsoft.com/office/drawing/2014/main" id="{80C708DD-215A-4773-9630-9B6B8584BDBB}"/>
              </a:ext>
            </a:extLst>
          </p:cNvPr>
          <p:cNvSpPr txBox="1">
            <a:spLocks noChangeArrowheads="1"/>
          </p:cNvSpPr>
          <p:nvPr/>
        </p:nvSpPr>
        <p:spPr>
          <a:xfrm>
            <a:off x="2162176" y="31751"/>
            <a:ext cx="8143875" cy="109537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Defining Encapsulation</a:t>
            </a:r>
          </a:p>
        </p:txBody>
      </p:sp>
      <p:sp>
        <p:nvSpPr>
          <p:cNvPr id="8" name="Rectangle 3">
            <a:extLst>
              <a:ext uri="{FF2B5EF4-FFF2-40B4-BE49-F238E27FC236}">
                <a16:creationId xmlns:a16="http://schemas.microsoft.com/office/drawing/2014/main" id="{1EDAEDCD-227B-4615-9202-4A3FBC5B5602}"/>
              </a:ext>
            </a:extLst>
          </p:cNvPr>
          <p:cNvSpPr>
            <a:spLocks noChangeArrowheads="1"/>
          </p:cNvSpPr>
          <p:nvPr/>
        </p:nvSpPr>
        <p:spPr bwMode="auto">
          <a:xfrm>
            <a:off x="377687" y="1447800"/>
            <a:ext cx="9960113" cy="4038600"/>
          </a:xfrm>
          <a:prstGeom prst="rect">
            <a:avLst/>
          </a:prstGeom>
          <a:noFill/>
          <a:ln w="12700">
            <a:noFill/>
            <a:miter lim="800000"/>
            <a:headEnd/>
            <a:tailEnd/>
          </a:ln>
        </p:spPr>
        <p:txBody>
          <a:bodyPr lIns="90488" tIns="44450" rIns="90488" bIns="44450"/>
          <a:lstStyle/>
          <a:p>
            <a:pPr marL="342900" indent="-342900">
              <a:lnSpc>
                <a:spcPct val="150000"/>
              </a:lnSpc>
              <a:spcBef>
                <a:spcPct val="25000"/>
              </a:spcBef>
              <a:buClr>
                <a:schemeClr val="tx1"/>
              </a:buClr>
              <a:buFontTx/>
              <a:buChar char="•"/>
            </a:pPr>
            <a:r>
              <a:rPr lang="en-US" sz="2200" dirty="0"/>
              <a:t>Encapsulation is the binding and hiding of data – implementing it as a single entity (a class) and wrapping it with an exposed interface.</a:t>
            </a:r>
          </a:p>
          <a:p>
            <a:pPr marL="342900" indent="-342900">
              <a:lnSpc>
                <a:spcPct val="150000"/>
              </a:lnSpc>
              <a:spcBef>
                <a:spcPct val="25000"/>
              </a:spcBef>
              <a:buClr>
                <a:schemeClr val="tx1"/>
              </a:buClr>
              <a:buFontTx/>
              <a:buChar char="•"/>
            </a:pPr>
            <a:r>
              <a:rPr lang="en-US" sz="2200" dirty="0"/>
              <a:t>Other entities and objects know an instance of a class through its exposed interface, and are not concerned with its implementation.</a:t>
            </a:r>
          </a:p>
          <a:p>
            <a:pPr marL="342900" indent="-342900">
              <a:lnSpc>
                <a:spcPct val="150000"/>
              </a:lnSpc>
              <a:spcBef>
                <a:spcPct val="25000"/>
              </a:spcBef>
              <a:buClr>
                <a:schemeClr val="tx1"/>
              </a:buClr>
              <a:buFontTx/>
              <a:buChar char="•"/>
            </a:pPr>
            <a:r>
              <a:rPr lang="en-US" sz="2200" dirty="0"/>
              <a:t>Encapsulation reduces the complexity of a system by separating the concerns of an object’s interface from its implementation.</a:t>
            </a:r>
          </a:p>
        </p:txBody>
      </p:sp>
    </p:spTree>
    <p:extLst>
      <p:ext uri="{BB962C8B-B14F-4D97-AF65-F5344CB8AC3E}">
        <p14:creationId xmlns:p14="http://schemas.microsoft.com/office/powerpoint/2010/main" val="43483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0DBFEF-0041-4C1B-8F9E-725256028E0E}"/>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35083477-198D-44AD-992F-412236B51489}"/>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a:t>
            </a:fld>
            <a:endParaRPr lang="en-US" dirty="0"/>
          </a:p>
        </p:txBody>
      </p:sp>
      <p:sp>
        <p:nvSpPr>
          <p:cNvPr id="6" name="Slide Number Placeholder 3">
            <a:extLst>
              <a:ext uri="{FF2B5EF4-FFF2-40B4-BE49-F238E27FC236}">
                <a16:creationId xmlns:a16="http://schemas.microsoft.com/office/drawing/2014/main" id="{D320066A-814E-4F95-9BCF-DAC32F8B7B9C}"/>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C519A14-440D-4981-BF8A-3E912BE6A893}" type="slidenum">
              <a:rPr lang="en-US"/>
              <a:pPr algn="r" eaLnBrk="0" hangingPunct="0">
                <a:spcBef>
                  <a:spcPct val="0"/>
                </a:spcBef>
                <a:buClrTx/>
              </a:pPr>
              <a:t>4</a:t>
            </a:fld>
            <a:endParaRPr lang="en-US"/>
          </a:p>
        </p:txBody>
      </p:sp>
      <p:sp>
        <p:nvSpPr>
          <p:cNvPr id="7" name="Rectangle 2">
            <a:extLst>
              <a:ext uri="{FF2B5EF4-FFF2-40B4-BE49-F238E27FC236}">
                <a16:creationId xmlns:a16="http://schemas.microsoft.com/office/drawing/2014/main" id="{90E335D2-661B-4CAF-B54E-55D00A70FE55}"/>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Access Control</a:t>
            </a:r>
          </a:p>
        </p:txBody>
      </p:sp>
      <p:sp>
        <p:nvSpPr>
          <p:cNvPr id="8" name="Rectangle 3">
            <a:extLst>
              <a:ext uri="{FF2B5EF4-FFF2-40B4-BE49-F238E27FC236}">
                <a16:creationId xmlns:a16="http://schemas.microsoft.com/office/drawing/2014/main" id="{09B76767-E25E-4289-A862-22375A308042}"/>
              </a:ext>
            </a:extLst>
          </p:cNvPr>
          <p:cNvSpPr txBox="1">
            <a:spLocks noChangeArrowheads="1"/>
          </p:cNvSpPr>
          <p:nvPr/>
        </p:nvSpPr>
        <p:spPr>
          <a:xfrm>
            <a:off x="436880" y="1113183"/>
            <a:ext cx="9939572" cy="4938825"/>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An encapsulated class should not expose details of its implementation to other objects.</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An outside object should not need to know about details of an object’s implementation in order to send messages to the object.</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These public interfaces must make sure that modifications made to an object’s state adheres to the intended design of that object’s class.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57D0B2E-076C-4EA6-821C-D2E779DA1E56}"/>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5A12E3AD-4741-4B98-A5C9-B2B39E5E3AE4}"/>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a:t>
            </a:fld>
            <a:endParaRPr lang="en-US" dirty="0"/>
          </a:p>
        </p:txBody>
      </p:sp>
      <p:sp>
        <p:nvSpPr>
          <p:cNvPr id="6" name="Slide Number Placeholder 4">
            <a:extLst>
              <a:ext uri="{FF2B5EF4-FFF2-40B4-BE49-F238E27FC236}">
                <a16:creationId xmlns:a16="http://schemas.microsoft.com/office/drawing/2014/main" id="{5A216F67-40AC-4EFA-A4E3-96322B000E6C}"/>
              </a:ext>
            </a:extLst>
          </p:cNvPr>
          <p:cNvSpPr txBox="1">
            <a:spLocks noGrp="1"/>
          </p:cNvSpPr>
          <p:nvPr/>
        </p:nvSpPr>
        <p:spPr bwMode="auto">
          <a:xfrm>
            <a:off x="9059539" y="6337854"/>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B1E40C3-57DC-4C48-BB89-615505794E4B}" type="slidenum">
              <a:rPr lang="en-US"/>
              <a:pPr algn="r" eaLnBrk="0" hangingPunct="0">
                <a:spcBef>
                  <a:spcPct val="0"/>
                </a:spcBef>
                <a:buClrTx/>
              </a:pPr>
              <a:t>5</a:t>
            </a:fld>
            <a:endParaRPr lang="en-US"/>
          </a:p>
        </p:txBody>
      </p:sp>
      <p:sp>
        <p:nvSpPr>
          <p:cNvPr id="7" name="Rectangle 2">
            <a:extLst>
              <a:ext uri="{FF2B5EF4-FFF2-40B4-BE49-F238E27FC236}">
                <a16:creationId xmlns:a16="http://schemas.microsoft.com/office/drawing/2014/main" id="{60F17F9F-AA7D-41E3-B142-B28E28882E89}"/>
              </a:ext>
            </a:extLst>
          </p:cNvPr>
          <p:cNvSpPr txBox="1">
            <a:spLocks noChangeArrowheads="1"/>
          </p:cNvSpPr>
          <p:nvPr/>
        </p:nvSpPr>
        <p:spPr>
          <a:xfrm>
            <a:off x="490774" y="-191183"/>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Access Modifiers</a:t>
            </a:r>
            <a:endParaRPr lang="en-US" dirty="0"/>
          </a:p>
        </p:txBody>
      </p:sp>
      <p:graphicFrame>
        <p:nvGraphicFramePr>
          <p:cNvPr id="8" name="Group 3">
            <a:extLst>
              <a:ext uri="{FF2B5EF4-FFF2-40B4-BE49-F238E27FC236}">
                <a16:creationId xmlns:a16="http://schemas.microsoft.com/office/drawing/2014/main" id="{E4B5915E-2BC5-4A32-86ED-420B34715377}"/>
              </a:ext>
            </a:extLst>
          </p:cNvPr>
          <p:cNvGraphicFramePr>
            <a:graphicFrameLocks/>
          </p:cNvGraphicFramePr>
          <p:nvPr>
            <p:extLst>
              <p:ext uri="{D42A27DB-BD31-4B8C-83A1-F6EECF244321}">
                <p14:modId xmlns:p14="http://schemas.microsoft.com/office/powerpoint/2010/main" val="3110108754"/>
              </p:ext>
            </p:extLst>
          </p:nvPr>
        </p:nvGraphicFramePr>
        <p:xfrm>
          <a:off x="801362" y="3743002"/>
          <a:ext cx="7877175" cy="2651449"/>
        </p:xfrm>
        <a:graphic>
          <a:graphicData uri="http://schemas.openxmlformats.org/drawingml/2006/table">
            <a:tbl>
              <a:tblPr/>
              <a:tblGrid>
                <a:gridCol w="1656393">
                  <a:extLst>
                    <a:ext uri="{9D8B030D-6E8A-4147-A177-3AD203B41FA5}">
                      <a16:colId xmlns:a16="http://schemas.microsoft.com/office/drawing/2014/main" val="20000"/>
                    </a:ext>
                  </a:extLst>
                </a:gridCol>
                <a:gridCol w="6220782">
                  <a:extLst>
                    <a:ext uri="{9D8B030D-6E8A-4147-A177-3AD203B41FA5}">
                      <a16:colId xmlns:a16="http://schemas.microsoft.com/office/drawing/2014/main" val="20001"/>
                    </a:ext>
                  </a:extLst>
                </a:gridCol>
              </a:tblGrid>
              <a:tr h="473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Modifier</a:t>
                      </a:r>
                    </a:p>
                  </a:txBody>
                  <a:tcPr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Description</a:t>
                      </a:r>
                    </a:p>
                  </a:txBody>
                  <a:tcPr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55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(no modifier)</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Member is accessible within its package only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54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public</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Member is accessible from any class of any package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2"/>
                  </a:ext>
                </a:extLst>
              </a:tr>
              <a:tr h="547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protected</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Member is accessible in its class package and by its subclasses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3"/>
                  </a:ext>
                </a:extLst>
              </a:tr>
              <a:tr h="495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private</a:t>
                      </a:r>
                    </a:p>
                  </a:txBody>
                  <a:tcPr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Member is accessible only from its class </a:t>
                      </a:r>
                    </a:p>
                  </a:txBody>
                  <a:tcPr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4"/>
                  </a:ext>
                </a:extLst>
              </a:tr>
            </a:tbl>
          </a:graphicData>
        </a:graphic>
      </p:graphicFrame>
      <p:sp>
        <p:nvSpPr>
          <p:cNvPr id="9" name="Rectangle 23">
            <a:extLst>
              <a:ext uri="{FF2B5EF4-FFF2-40B4-BE49-F238E27FC236}">
                <a16:creationId xmlns:a16="http://schemas.microsoft.com/office/drawing/2014/main" id="{796B2C8D-E548-42C5-852C-DA8F00F211B9}"/>
              </a:ext>
            </a:extLst>
          </p:cNvPr>
          <p:cNvSpPr>
            <a:spLocks noChangeArrowheads="1"/>
          </p:cNvSpPr>
          <p:nvPr/>
        </p:nvSpPr>
        <p:spPr bwMode="auto">
          <a:xfrm>
            <a:off x="220338" y="805097"/>
            <a:ext cx="8458200" cy="5181600"/>
          </a:xfrm>
          <a:prstGeom prst="rect">
            <a:avLst/>
          </a:prstGeom>
          <a:noFill/>
          <a:ln w="12700">
            <a:noFill/>
            <a:miter lim="800000"/>
            <a:headEnd/>
            <a:tailEnd/>
          </a:ln>
        </p:spPr>
        <p:txBody>
          <a:bodyPr lIns="90488" tIns="44450" rIns="90488" bIns="44450"/>
          <a:lstStyle/>
          <a:p>
            <a:pPr marL="457200" indent="-457200">
              <a:lnSpc>
                <a:spcPct val="114000"/>
              </a:lnSpc>
              <a:buClr>
                <a:schemeClr val="tx1"/>
              </a:buClr>
              <a:buFont typeface="Arial" charset="0"/>
              <a:buAutoNum type="arabicPeriod"/>
            </a:pPr>
            <a:r>
              <a:rPr lang="en-US" sz="2000" b="1" dirty="0"/>
              <a:t>Class Access</a:t>
            </a:r>
            <a:r>
              <a:rPr lang="en-US" sz="2000" dirty="0"/>
              <a:t> modifiers – describes how a class can be accessed</a:t>
            </a:r>
          </a:p>
          <a:p>
            <a:pPr marL="457200" indent="-457200">
              <a:lnSpc>
                <a:spcPct val="114000"/>
              </a:lnSpc>
              <a:buClr>
                <a:schemeClr val="tx1"/>
              </a:buClr>
              <a:buFont typeface="Arial" charset="0"/>
              <a:buAutoNum type="arabicPeriod"/>
            </a:pPr>
            <a:endParaRPr lang="en-US" sz="2200" b="1" i="1" dirty="0"/>
          </a:p>
          <a:p>
            <a:pPr marL="457200" indent="-457200">
              <a:lnSpc>
                <a:spcPct val="114000"/>
              </a:lnSpc>
              <a:buClr>
                <a:schemeClr val="tx1"/>
              </a:buClr>
              <a:buFont typeface="Arial" charset="0"/>
              <a:buAutoNum type="arabicPeriod"/>
            </a:pPr>
            <a:endParaRPr lang="en-US" sz="2200" b="1" i="1" dirty="0"/>
          </a:p>
          <a:p>
            <a:pPr marL="457200" indent="-457200">
              <a:lnSpc>
                <a:spcPct val="114000"/>
              </a:lnSpc>
              <a:buClr>
                <a:schemeClr val="tx1"/>
              </a:buClr>
              <a:buFont typeface="Arial" charset="0"/>
              <a:buAutoNum type="arabicPeriod"/>
            </a:pPr>
            <a:endParaRPr lang="en-US" sz="2200" b="1" i="1" dirty="0"/>
          </a:p>
          <a:p>
            <a:pPr marL="457200" indent="-457200">
              <a:lnSpc>
                <a:spcPct val="114000"/>
              </a:lnSpc>
              <a:buClr>
                <a:schemeClr val="tx1"/>
              </a:buClr>
              <a:buFont typeface="Arial" charset="0"/>
              <a:buAutoNum type="arabicPeriod"/>
            </a:pPr>
            <a:endParaRPr lang="en-US" sz="2000" b="1" dirty="0"/>
          </a:p>
          <a:p>
            <a:pPr marL="457200" indent="-457200">
              <a:lnSpc>
                <a:spcPct val="114000"/>
              </a:lnSpc>
              <a:buClr>
                <a:schemeClr val="tx1"/>
              </a:buClr>
              <a:buFont typeface="Arial" charset="0"/>
              <a:buAutoNum type="arabicPeriod"/>
            </a:pPr>
            <a:r>
              <a:rPr lang="en-US" sz="2000" b="1" dirty="0"/>
              <a:t>Member Access</a:t>
            </a:r>
            <a:r>
              <a:rPr lang="en-US" sz="2000" dirty="0"/>
              <a:t> modifiers – describes how a member can be accessed</a:t>
            </a:r>
          </a:p>
          <a:p>
            <a:pPr marL="457200" indent="-457200">
              <a:lnSpc>
                <a:spcPct val="114000"/>
              </a:lnSpc>
              <a:buClr>
                <a:schemeClr val="tx1"/>
              </a:buClr>
              <a:buFont typeface="Arial" charset="0"/>
              <a:buAutoNum type="arabicPeriod"/>
            </a:pPr>
            <a:endParaRPr lang="en-US" sz="2200" dirty="0"/>
          </a:p>
        </p:txBody>
      </p:sp>
      <p:graphicFrame>
        <p:nvGraphicFramePr>
          <p:cNvPr id="10" name="Table 9">
            <a:extLst>
              <a:ext uri="{FF2B5EF4-FFF2-40B4-BE49-F238E27FC236}">
                <a16:creationId xmlns:a16="http://schemas.microsoft.com/office/drawing/2014/main" id="{C57F8F5F-E52C-4CA6-8AA9-3CC1A67D72DE}"/>
              </a:ext>
            </a:extLst>
          </p:cNvPr>
          <p:cNvGraphicFramePr>
            <a:graphicFrameLocks noGrp="1"/>
          </p:cNvGraphicFramePr>
          <p:nvPr>
            <p:extLst>
              <p:ext uri="{D42A27DB-BD31-4B8C-83A1-F6EECF244321}">
                <p14:modId xmlns:p14="http://schemas.microsoft.com/office/powerpoint/2010/main" val="496147791"/>
              </p:ext>
            </p:extLst>
          </p:nvPr>
        </p:nvGraphicFramePr>
        <p:xfrm>
          <a:off x="962026" y="1569904"/>
          <a:ext cx="7877175" cy="1247664"/>
        </p:xfrm>
        <a:graphic>
          <a:graphicData uri="http://schemas.openxmlformats.org/drawingml/2006/table">
            <a:tbl>
              <a:tblPr firstRow="1" bandRow="1">
                <a:tableStyleId>{5C22544A-7EE6-4342-B048-85BDC9FD1C3A}</a:tableStyleId>
              </a:tblPr>
              <a:tblGrid>
                <a:gridCol w="1908163">
                  <a:extLst>
                    <a:ext uri="{9D8B030D-6E8A-4147-A177-3AD203B41FA5}">
                      <a16:colId xmlns:a16="http://schemas.microsoft.com/office/drawing/2014/main" val="20000"/>
                    </a:ext>
                  </a:extLst>
                </a:gridCol>
                <a:gridCol w="5969012">
                  <a:extLst>
                    <a:ext uri="{9D8B030D-6E8A-4147-A177-3AD203B41FA5}">
                      <a16:colId xmlns:a16="http://schemas.microsoft.com/office/drawing/2014/main" val="20001"/>
                    </a:ext>
                  </a:extLst>
                </a:gridCol>
              </a:tblGrid>
              <a:tr h="415888">
                <a:tc>
                  <a:txBody>
                    <a:bodyPr/>
                    <a:lstStyle/>
                    <a:p>
                      <a:pPr algn="ctr"/>
                      <a:r>
                        <a:rPr lang="en-US" sz="1600" dirty="0"/>
                        <a:t>Modifier</a:t>
                      </a:r>
                    </a:p>
                  </a:txBody>
                  <a:tcPr/>
                </a:tc>
                <a:tc>
                  <a:txBody>
                    <a:bodyPr/>
                    <a:lstStyle/>
                    <a:p>
                      <a:pPr algn="ctr"/>
                      <a:r>
                        <a:rPr lang="en-US" sz="1600" dirty="0"/>
                        <a:t>Description</a:t>
                      </a:r>
                    </a:p>
                  </a:txBody>
                  <a:tcPr/>
                </a:tc>
                <a:extLst>
                  <a:ext uri="{0D108BD9-81ED-4DB2-BD59-A6C34878D82A}">
                    <a16:rowId xmlns:a16="http://schemas.microsoft.com/office/drawing/2014/main" val="10000"/>
                  </a:ext>
                </a:extLst>
              </a:tr>
              <a:tr h="415888">
                <a:tc>
                  <a:txBody>
                    <a:bodyPr/>
                    <a:lstStyle/>
                    <a:p>
                      <a:r>
                        <a:rPr lang="en-US" sz="1600" dirty="0"/>
                        <a:t>(no modifier)</a:t>
                      </a:r>
                    </a:p>
                  </a:txBody>
                  <a:tcPr anchor="ctr">
                    <a:solidFill>
                      <a:schemeClr val="accent5">
                        <a:lumMod val="40000"/>
                        <a:lumOff val="60000"/>
                      </a:schemeClr>
                    </a:solidFill>
                  </a:tcPr>
                </a:tc>
                <a:tc>
                  <a:txBody>
                    <a:bodyPr/>
                    <a:lstStyle/>
                    <a:p>
                      <a:r>
                        <a:rPr lang="en-US" sz="1600" dirty="0"/>
                        <a:t>Class can only be accessed from same package</a:t>
                      </a:r>
                    </a:p>
                  </a:txBody>
                  <a:tcPr anchor="ctr">
                    <a:solidFill>
                      <a:schemeClr val="accent5">
                        <a:lumMod val="40000"/>
                        <a:lumOff val="60000"/>
                      </a:schemeClr>
                    </a:solidFill>
                  </a:tcPr>
                </a:tc>
                <a:extLst>
                  <a:ext uri="{0D108BD9-81ED-4DB2-BD59-A6C34878D82A}">
                    <a16:rowId xmlns:a16="http://schemas.microsoft.com/office/drawing/2014/main" val="10001"/>
                  </a:ext>
                </a:extLst>
              </a:tr>
              <a:tr h="415888">
                <a:tc>
                  <a:txBody>
                    <a:bodyPr/>
                    <a:lstStyle/>
                    <a:p>
                      <a:r>
                        <a:rPr lang="en-US" sz="1600" dirty="0"/>
                        <a:t>public </a:t>
                      </a:r>
                    </a:p>
                  </a:txBody>
                  <a:tcPr anchor="ct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Class can be accessed from anywhere</a:t>
                      </a:r>
                    </a:p>
                  </a:txBody>
                  <a:tcPr anchor="ct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440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strips(downLeft)">
                                      <p:cBhvr>
                                        <p:cTn id="12" dur="500"/>
                                        <p:tgtEl>
                                          <p:spTgt spid="9">
                                            <p:txEl>
                                              <p:pRg st="5" end="5"/>
                                            </p:txEl>
                                          </p:spTgt>
                                        </p:tgtEl>
                                      </p:cBhvr>
                                    </p:animEffect>
                                  </p:childTnLst>
                                </p:cTn>
                              </p:par>
                              <p:par>
                                <p:cTn id="13" presetID="23"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20957A4-754C-4A39-9E60-3F1D21D00161}"/>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8E2D1EF0-DF9B-41AB-AF55-C64C0DEE76FB}"/>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6</a:t>
            </a:fld>
            <a:endParaRPr lang="en-US" dirty="0"/>
          </a:p>
        </p:txBody>
      </p:sp>
      <p:sp>
        <p:nvSpPr>
          <p:cNvPr id="6" name="Slide Number Placeholder 2">
            <a:extLst>
              <a:ext uri="{FF2B5EF4-FFF2-40B4-BE49-F238E27FC236}">
                <a16:creationId xmlns:a16="http://schemas.microsoft.com/office/drawing/2014/main" id="{6C247AB7-6622-484E-8A3F-A22141CD0EA2}"/>
              </a:ext>
            </a:extLst>
          </p:cNvPr>
          <p:cNvSpPr txBox="1">
            <a:spLocks noGrp="1"/>
          </p:cNvSpPr>
          <p:nvPr/>
        </p:nvSpPr>
        <p:spPr bwMode="auto">
          <a:xfrm>
            <a:off x="9324631" y="6418807"/>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6B24E5B-66B3-4941-85F6-6B1ABC360613}" type="slidenum">
              <a:rPr lang="en-US"/>
              <a:pPr algn="r" eaLnBrk="0" hangingPunct="0">
                <a:spcBef>
                  <a:spcPct val="0"/>
                </a:spcBef>
                <a:buClrTx/>
              </a:pPr>
              <a:t>6</a:t>
            </a:fld>
            <a:endParaRPr lang="en-US"/>
          </a:p>
        </p:txBody>
      </p:sp>
      <p:sp>
        <p:nvSpPr>
          <p:cNvPr id="7" name="Oval 3">
            <a:extLst>
              <a:ext uri="{FF2B5EF4-FFF2-40B4-BE49-F238E27FC236}">
                <a16:creationId xmlns:a16="http://schemas.microsoft.com/office/drawing/2014/main" id="{42171C2C-C003-49D9-A0D7-9AC737733D75}"/>
              </a:ext>
            </a:extLst>
          </p:cNvPr>
          <p:cNvSpPr>
            <a:spLocks noChangeArrowheads="1"/>
          </p:cNvSpPr>
          <p:nvPr/>
        </p:nvSpPr>
        <p:spPr bwMode="auto">
          <a:xfrm>
            <a:off x="2696817" y="1930665"/>
            <a:ext cx="4951413" cy="2643391"/>
          </a:xfrm>
          <a:prstGeom prst="ellipse">
            <a:avLst/>
          </a:prstGeom>
          <a:solidFill>
            <a:srgbClr val="99CCFF">
              <a:alpha val="50195"/>
            </a:srgbClr>
          </a:solidFill>
          <a:ln w="9525" algn="ctr">
            <a:solidFill>
              <a:schemeClr val="tx2"/>
            </a:solidFill>
            <a:round/>
            <a:headEnd/>
            <a:tailEnd/>
          </a:ln>
        </p:spPr>
        <p:txBody>
          <a:bodyPr wrap="square" anchor="ctr">
            <a:spAutoFit/>
          </a:bodyPr>
          <a:lstStyle/>
          <a:p>
            <a:endParaRPr lang="en-PH"/>
          </a:p>
        </p:txBody>
      </p:sp>
      <p:grpSp>
        <p:nvGrpSpPr>
          <p:cNvPr id="8" name="Group 4">
            <a:extLst>
              <a:ext uri="{FF2B5EF4-FFF2-40B4-BE49-F238E27FC236}">
                <a16:creationId xmlns:a16="http://schemas.microsoft.com/office/drawing/2014/main" id="{DEF9A9D8-58EC-4076-AC7E-6B10AC15EFBF}"/>
              </a:ext>
            </a:extLst>
          </p:cNvPr>
          <p:cNvGrpSpPr>
            <a:grpSpLocks/>
          </p:cNvGrpSpPr>
          <p:nvPr/>
        </p:nvGrpSpPr>
        <p:grpSpPr bwMode="auto">
          <a:xfrm>
            <a:off x="4220818" y="2408109"/>
            <a:ext cx="914400" cy="519113"/>
            <a:chOff x="2400" y="1612"/>
            <a:chExt cx="576" cy="327"/>
          </a:xfrm>
        </p:grpSpPr>
        <p:sp>
          <p:nvSpPr>
            <p:cNvPr id="9" name="Oval 5">
              <a:extLst>
                <a:ext uri="{FF2B5EF4-FFF2-40B4-BE49-F238E27FC236}">
                  <a16:creationId xmlns:a16="http://schemas.microsoft.com/office/drawing/2014/main" id="{90DC4960-A9AC-417A-A008-1FE2578B3885}"/>
                </a:ext>
              </a:extLst>
            </p:cNvPr>
            <p:cNvSpPr>
              <a:spLocks noChangeArrowheads="1"/>
            </p:cNvSpPr>
            <p:nvPr/>
          </p:nvSpPr>
          <p:spPr bwMode="auto">
            <a:xfrm>
              <a:off x="2400" y="1612"/>
              <a:ext cx="576" cy="327"/>
            </a:xfrm>
            <a:prstGeom prst="ellipse">
              <a:avLst/>
            </a:prstGeom>
            <a:solidFill>
              <a:srgbClr val="006699">
                <a:alpha val="50195"/>
              </a:srgbClr>
            </a:solidFill>
            <a:ln w="19050" algn="ctr">
              <a:solidFill>
                <a:schemeClr val="tx1"/>
              </a:solidFill>
              <a:round/>
              <a:headEnd/>
              <a:tailEnd/>
            </a:ln>
          </p:spPr>
          <p:txBody>
            <a:bodyPr anchor="ctr">
              <a:spAutoFit/>
            </a:bodyPr>
            <a:lstStyle/>
            <a:p>
              <a:endParaRPr lang="en-PH"/>
            </a:p>
          </p:txBody>
        </p:sp>
        <p:sp>
          <p:nvSpPr>
            <p:cNvPr id="10" name="Text Box 6">
              <a:extLst>
                <a:ext uri="{FF2B5EF4-FFF2-40B4-BE49-F238E27FC236}">
                  <a16:creationId xmlns:a16="http://schemas.microsoft.com/office/drawing/2014/main" id="{FDFCDE9B-2A7C-4C91-BF23-9E8189BC1AC5}"/>
                </a:ext>
              </a:extLst>
            </p:cNvPr>
            <p:cNvSpPr txBox="1">
              <a:spLocks noChangeArrowheads="1"/>
            </p:cNvSpPr>
            <p:nvPr/>
          </p:nvSpPr>
          <p:spPr bwMode="auto">
            <a:xfrm>
              <a:off x="2496" y="1680"/>
              <a:ext cx="432" cy="192"/>
            </a:xfrm>
            <a:prstGeom prst="rect">
              <a:avLst/>
            </a:prstGeom>
            <a:no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Sample</a:t>
              </a:r>
            </a:p>
          </p:txBody>
        </p:sp>
      </p:grpSp>
      <p:sp>
        <p:nvSpPr>
          <p:cNvPr id="11" name="Text Box 7">
            <a:extLst>
              <a:ext uri="{FF2B5EF4-FFF2-40B4-BE49-F238E27FC236}">
                <a16:creationId xmlns:a16="http://schemas.microsoft.com/office/drawing/2014/main" id="{0B6E0F6E-BBBF-410A-8854-E0EC42AAADC2}"/>
              </a:ext>
            </a:extLst>
          </p:cNvPr>
          <p:cNvSpPr txBox="1">
            <a:spLocks noChangeArrowheads="1"/>
          </p:cNvSpPr>
          <p:nvPr/>
        </p:nvSpPr>
        <p:spPr bwMode="auto">
          <a:xfrm>
            <a:off x="5516218" y="2058856"/>
            <a:ext cx="990600" cy="304800"/>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latin typeface="Arial Narrow" pitchFamily="34" charset="0"/>
              </a:rPr>
              <a:t>Package</a:t>
            </a:r>
          </a:p>
        </p:txBody>
      </p:sp>
      <p:grpSp>
        <p:nvGrpSpPr>
          <p:cNvPr id="12" name="Group 8">
            <a:extLst>
              <a:ext uri="{FF2B5EF4-FFF2-40B4-BE49-F238E27FC236}">
                <a16:creationId xmlns:a16="http://schemas.microsoft.com/office/drawing/2014/main" id="{56424326-24C6-4E40-B9FC-6D3A38082321}"/>
              </a:ext>
            </a:extLst>
          </p:cNvPr>
          <p:cNvGrpSpPr>
            <a:grpSpLocks/>
          </p:cNvGrpSpPr>
          <p:nvPr/>
        </p:nvGrpSpPr>
        <p:grpSpPr bwMode="auto">
          <a:xfrm>
            <a:off x="3611218" y="2820858"/>
            <a:ext cx="3429000" cy="1249363"/>
            <a:chOff x="2016" y="1872"/>
            <a:chExt cx="2160" cy="787"/>
          </a:xfrm>
        </p:grpSpPr>
        <p:grpSp>
          <p:nvGrpSpPr>
            <p:cNvPr id="13" name="Group 9">
              <a:extLst>
                <a:ext uri="{FF2B5EF4-FFF2-40B4-BE49-F238E27FC236}">
                  <a16:creationId xmlns:a16="http://schemas.microsoft.com/office/drawing/2014/main" id="{C14652C4-69FE-492F-BBFD-75396D6B2B37}"/>
                </a:ext>
              </a:extLst>
            </p:cNvPr>
            <p:cNvGrpSpPr>
              <a:grpSpLocks/>
            </p:cNvGrpSpPr>
            <p:nvPr/>
          </p:nvGrpSpPr>
          <p:grpSpPr bwMode="auto">
            <a:xfrm>
              <a:off x="2784" y="2332"/>
              <a:ext cx="576" cy="327"/>
              <a:chOff x="816" y="1324"/>
              <a:chExt cx="576" cy="327"/>
            </a:xfrm>
          </p:grpSpPr>
          <p:sp>
            <p:nvSpPr>
              <p:cNvPr id="22" name="Oval 10">
                <a:extLst>
                  <a:ext uri="{FF2B5EF4-FFF2-40B4-BE49-F238E27FC236}">
                    <a16:creationId xmlns:a16="http://schemas.microsoft.com/office/drawing/2014/main" id="{DE5C4366-D81A-4825-A43D-C3AAC3E1678B}"/>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23" name="Text Box 11">
                <a:extLst>
                  <a:ext uri="{FF2B5EF4-FFF2-40B4-BE49-F238E27FC236}">
                    <a16:creationId xmlns:a16="http://schemas.microsoft.com/office/drawing/2014/main" id="{5BDF7AB0-6A0A-4462-946C-754EA2724DAF}"/>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nvGrpSpPr>
            <p:cNvPr id="14" name="Group 12">
              <a:extLst>
                <a:ext uri="{FF2B5EF4-FFF2-40B4-BE49-F238E27FC236}">
                  <a16:creationId xmlns:a16="http://schemas.microsoft.com/office/drawing/2014/main" id="{41573AA1-8EA9-4106-9FED-BEE06C0524B6}"/>
                </a:ext>
              </a:extLst>
            </p:cNvPr>
            <p:cNvGrpSpPr>
              <a:grpSpLocks/>
            </p:cNvGrpSpPr>
            <p:nvPr/>
          </p:nvGrpSpPr>
          <p:grpSpPr bwMode="auto">
            <a:xfrm>
              <a:off x="2016" y="2332"/>
              <a:ext cx="576" cy="327"/>
              <a:chOff x="816" y="1324"/>
              <a:chExt cx="576" cy="327"/>
            </a:xfrm>
          </p:grpSpPr>
          <p:sp>
            <p:nvSpPr>
              <p:cNvPr id="20" name="Oval 13">
                <a:extLst>
                  <a:ext uri="{FF2B5EF4-FFF2-40B4-BE49-F238E27FC236}">
                    <a16:creationId xmlns:a16="http://schemas.microsoft.com/office/drawing/2014/main" id="{87EDB0C7-0F3F-406B-8C5F-247DC243B913}"/>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21" name="Text Box 14">
                <a:extLst>
                  <a:ext uri="{FF2B5EF4-FFF2-40B4-BE49-F238E27FC236}">
                    <a16:creationId xmlns:a16="http://schemas.microsoft.com/office/drawing/2014/main" id="{F5B7DA71-7181-465F-A2AB-917F7B6901C4}"/>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nvGrpSpPr>
            <p:cNvPr id="15" name="Group 15">
              <a:extLst>
                <a:ext uri="{FF2B5EF4-FFF2-40B4-BE49-F238E27FC236}">
                  <a16:creationId xmlns:a16="http://schemas.microsoft.com/office/drawing/2014/main" id="{5989368D-1DFD-4A31-AA2D-4D43975A6175}"/>
                </a:ext>
              </a:extLst>
            </p:cNvPr>
            <p:cNvGrpSpPr>
              <a:grpSpLocks/>
            </p:cNvGrpSpPr>
            <p:nvPr/>
          </p:nvGrpSpPr>
          <p:grpSpPr bwMode="auto">
            <a:xfrm>
              <a:off x="3600" y="1900"/>
              <a:ext cx="576" cy="327"/>
              <a:chOff x="816" y="1324"/>
              <a:chExt cx="576" cy="327"/>
            </a:xfrm>
          </p:grpSpPr>
          <p:sp>
            <p:nvSpPr>
              <p:cNvPr id="18" name="Oval 16">
                <a:extLst>
                  <a:ext uri="{FF2B5EF4-FFF2-40B4-BE49-F238E27FC236}">
                    <a16:creationId xmlns:a16="http://schemas.microsoft.com/office/drawing/2014/main" id="{E03DB862-16F7-4490-85D9-2E84EC8F9536}"/>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19" name="Text Box 17">
                <a:extLst>
                  <a:ext uri="{FF2B5EF4-FFF2-40B4-BE49-F238E27FC236}">
                    <a16:creationId xmlns:a16="http://schemas.microsoft.com/office/drawing/2014/main" id="{EB94A6D4-7E44-45BC-939A-D65141BF2C4A}"/>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16" name="AutoShape 18">
              <a:extLst>
                <a:ext uri="{FF2B5EF4-FFF2-40B4-BE49-F238E27FC236}">
                  <a16:creationId xmlns:a16="http://schemas.microsoft.com/office/drawing/2014/main" id="{08F2C3F3-D6FC-4EA8-BB29-739A20B44527}"/>
                </a:ext>
              </a:extLst>
            </p:cNvPr>
            <p:cNvSpPr>
              <a:spLocks noChangeArrowheads="1"/>
            </p:cNvSpPr>
            <p:nvPr/>
          </p:nvSpPr>
          <p:spPr bwMode="auto">
            <a:xfrm rot="-3188300">
              <a:off x="2208" y="2112"/>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sp>
          <p:nvSpPr>
            <p:cNvPr id="17" name="AutoShape 19">
              <a:extLst>
                <a:ext uri="{FF2B5EF4-FFF2-40B4-BE49-F238E27FC236}">
                  <a16:creationId xmlns:a16="http://schemas.microsoft.com/office/drawing/2014/main" id="{E4A5C509-16E0-4D2D-85F7-92D4778E85F1}"/>
                </a:ext>
              </a:extLst>
            </p:cNvPr>
            <p:cNvSpPr>
              <a:spLocks noChangeArrowheads="1"/>
            </p:cNvSpPr>
            <p:nvPr/>
          </p:nvSpPr>
          <p:spPr bwMode="auto">
            <a:xfrm rot="-7412369">
              <a:off x="2640" y="2112"/>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grpSp>
      <p:grpSp>
        <p:nvGrpSpPr>
          <p:cNvPr id="24" name="Group 20">
            <a:extLst>
              <a:ext uri="{FF2B5EF4-FFF2-40B4-BE49-F238E27FC236}">
                <a16:creationId xmlns:a16="http://schemas.microsoft.com/office/drawing/2014/main" id="{DFD1ED0B-C5A6-4CD1-A1D9-ED4053C8C590}"/>
              </a:ext>
            </a:extLst>
          </p:cNvPr>
          <p:cNvGrpSpPr>
            <a:grpSpLocks/>
          </p:cNvGrpSpPr>
          <p:nvPr/>
        </p:nvGrpSpPr>
        <p:grpSpPr bwMode="auto">
          <a:xfrm>
            <a:off x="3611218" y="4040059"/>
            <a:ext cx="914400" cy="1325563"/>
            <a:chOff x="2016" y="2640"/>
            <a:chExt cx="576" cy="835"/>
          </a:xfrm>
        </p:grpSpPr>
        <p:grpSp>
          <p:nvGrpSpPr>
            <p:cNvPr id="25" name="Group 21">
              <a:extLst>
                <a:ext uri="{FF2B5EF4-FFF2-40B4-BE49-F238E27FC236}">
                  <a16:creationId xmlns:a16="http://schemas.microsoft.com/office/drawing/2014/main" id="{9EA8CC34-E3CA-4457-ACD8-112A9567F674}"/>
                </a:ext>
              </a:extLst>
            </p:cNvPr>
            <p:cNvGrpSpPr>
              <a:grpSpLocks/>
            </p:cNvGrpSpPr>
            <p:nvPr/>
          </p:nvGrpSpPr>
          <p:grpSpPr bwMode="auto">
            <a:xfrm>
              <a:off x="2016" y="3148"/>
              <a:ext cx="576" cy="327"/>
              <a:chOff x="816" y="1324"/>
              <a:chExt cx="576" cy="327"/>
            </a:xfrm>
          </p:grpSpPr>
          <p:sp>
            <p:nvSpPr>
              <p:cNvPr id="27" name="Oval 22">
                <a:extLst>
                  <a:ext uri="{FF2B5EF4-FFF2-40B4-BE49-F238E27FC236}">
                    <a16:creationId xmlns:a16="http://schemas.microsoft.com/office/drawing/2014/main" id="{13ADD190-195C-4B89-B8A7-30A714A48C27}"/>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28" name="Text Box 23">
                <a:extLst>
                  <a:ext uri="{FF2B5EF4-FFF2-40B4-BE49-F238E27FC236}">
                    <a16:creationId xmlns:a16="http://schemas.microsoft.com/office/drawing/2014/main" id="{408F95DD-8E2C-46AB-B136-C0A1B94FCB19}"/>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26" name="AutoShape 24">
              <a:extLst>
                <a:ext uri="{FF2B5EF4-FFF2-40B4-BE49-F238E27FC236}">
                  <a16:creationId xmlns:a16="http://schemas.microsoft.com/office/drawing/2014/main" id="{1FE8F848-87F4-4E19-BA5B-7B6921607E09}"/>
                </a:ext>
              </a:extLst>
            </p:cNvPr>
            <p:cNvSpPr>
              <a:spLocks noChangeArrowheads="1"/>
            </p:cNvSpPr>
            <p:nvPr/>
          </p:nvSpPr>
          <p:spPr bwMode="auto">
            <a:xfrm rot="-5400000">
              <a:off x="2016" y="2880"/>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grpSp>
      <p:grpSp>
        <p:nvGrpSpPr>
          <p:cNvPr id="29" name="Group 25">
            <a:extLst>
              <a:ext uri="{FF2B5EF4-FFF2-40B4-BE49-F238E27FC236}">
                <a16:creationId xmlns:a16="http://schemas.microsoft.com/office/drawing/2014/main" id="{BCDA5B72-AFDC-4851-B028-C5E6AD7137C0}"/>
              </a:ext>
            </a:extLst>
          </p:cNvPr>
          <p:cNvGrpSpPr>
            <a:grpSpLocks/>
          </p:cNvGrpSpPr>
          <p:nvPr/>
        </p:nvGrpSpPr>
        <p:grpSpPr bwMode="auto">
          <a:xfrm>
            <a:off x="639418" y="934906"/>
            <a:ext cx="2362200" cy="1314450"/>
            <a:chOff x="4128" y="3036"/>
            <a:chExt cx="1488" cy="828"/>
          </a:xfrm>
        </p:grpSpPr>
        <p:sp>
          <p:nvSpPr>
            <p:cNvPr id="30" name="Text Box 26">
              <a:extLst>
                <a:ext uri="{FF2B5EF4-FFF2-40B4-BE49-F238E27FC236}">
                  <a16:creationId xmlns:a16="http://schemas.microsoft.com/office/drawing/2014/main" id="{4550F8C5-5F7B-4BDF-936E-E8C88F34900A}"/>
                </a:ext>
              </a:extLst>
            </p:cNvPr>
            <p:cNvSpPr txBox="1">
              <a:spLocks noChangeArrowheads="1"/>
            </p:cNvSpPr>
            <p:nvPr/>
          </p:nvSpPr>
          <p:spPr bwMode="auto">
            <a:xfrm>
              <a:off x="4128" y="3264"/>
              <a:ext cx="1488" cy="600"/>
            </a:xfrm>
            <a:prstGeom prst="rect">
              <a:avLst/>
            </a:prstGeom>
            <a:noFill/>
            <a:ln w="9525" algn="ctr">
              <a:solidFill>
                <a:srgbClr val="E3B1C5"/>
              </a:solidFill>
              <a:miter lim="800000"/>
              <a:headEnd/>
              <a:tailEnd/>
            </a:ln>
            <a:effectLst>
              <a:prstShdw prst="shdw13" dist="53882" dir="13500000">
                <a:srgbClr val="777777">
                  <a:alpha val="50000"/>
                </a:srgbClr>
              </a:prstShdw>
            </a:effectLst>
          </p:spPr>
          <p:txBody>
            <a:bodyPr>
              <a:spAutoFit/>
            </a:bodyPr>
            <a:lstStyle/>
            <a:p>
              <a:pPr algn="ctr">
                <a:lnSpc>
                  <a:spcPct val="100000"/>
                </a:lnSpc>
                <a:spcBef>
                  <a:spcPct val="50000"/>
                </a:spcBef>
                <a:buClrTx/>
              </a:pPr>
              <a:r>
                <a:rPr lang="en-US" sz="1400" dirty="0"/>
                <a:t>Private features of the Sample class can only be accessed from within the class itself.</a:t>
              </a:r>
            </a:p>
          </p:txBody>
        </p:sp>
        <p:sp>
          <p:nvSpPr>
            <p:cNvPr id="31" name="AutoShape 27">
              <a:extLst>
                <a:ext uri="{FF2B5EF4-FFF2-40B4-BE49-F238E27FC236}">
                  <a16:creationId xmlns:a16="http://schemas.microsoft.com/office/drawing/2014/main" id="{E3678C16-CDFD-469D-B4F9-0BB68AB3E61A}"/>
                </a:ext>
              </a:extLst>
            </p:cNvPr>
            <p:cNvSpPr>
              <a:spLocks noChangeArrowheads="1"/>
            </p:cNvSpPr>
            <p:nvPr/>
          </p:nvSpPr>
          <p:spPr bwMode="auto">
            <a:xfrm>
              <a:off x="4128" y="3036"/>
              <a:ext cx="1488" cy="264"/>
            </a:xfrm>
            <a:prstGeom prst="ribbon2">
              <a:avLst>
                <a:gd name="adj1" fmla="val 12500"/>
                <a:gd name="adj2" fmla="val 61019"/>
              </a:avLst>
            </a:prstGeom>
            <a:solidFill>
              <a:srgbClr val="800000">
                <a:alpha val="25098"/>
              </a:srgbClr>
            </a:solidFill>
            <a:ln w="9525">
              <a:solidFill>
                <a:schemeClr val="tx1"/>
              </a:solidFill>
              <a:round/>
              <a:headEnd/>
              <a:tailEnd/>
            </a:ln>
          </p:spPr>
          <p:txBody>
            <a:bodyPr anchor="ctr">
              <a:spAutoFit/>
            </a:bodyPr>
            <a:lstStyle/>
            <a:p>
              <a:endParaRPr lang="en-PH"/>
            </a:p>
          </p:txBody>
        </p:sp>
        <p:sp>
          <p:nvSpPr>
            <p:cNvPr id="32" name="Text Box 28">
              <a:extLst>
                <a:ext uri="{FF2B5EF4-FFF2-40B4-BE49-F238E27FC236}">
                  <a16:creationId xmlns:a16="http://schemas.microsoft.com/office/drawing/2014/main" id="{9B7A8383-F7D5-4487-81F9-EC039DE877AB}"/>
                </a:ext>
              </a:extLst>
            </p:cNvPr>
            <p:cNvSpPr txBox="1">
              <a:spLocks noChangeArrowheads="1"/>
            </p:cNvSpPr>
            <p:nvPr/>
          </p:nvSpPr>
          <p:spPr bwMode="auto">
            <a:xfrm>
              <a:off x="4560" y="3072"/>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private</a:t>
              </a:r>
            </a:p>
          </p:txBody>
        </p:sp>
      </p:grpSp>
      <p:grpSp>
        <p:nvGrpSpPr>
          <p:cNvPr id="33" name="Group 29">
            <a:extLst>
              <a:ext uri="{FF2B5EF4-FFF2-40B4-BE49-F238E27FC236}">
                <a16:creationId xmlns:a16="http://schemas.microsoft.com/office/drawing/2014/main" id="{9734B8BF-455E-4A4E-8F5F-4E3EAD9CA951}"/>
              </a:ext>
            </a:extLst>
          </p:cNvPr>
          <p:cNvGrpSpPr>
            <a:grpSpLocks/>
          </p:cNvGrpSpPr>
          <p:nvPr/>
        </p:nvGrpSpPr>
        <p:grpSpPr bwMode="auto">
          <a:xfrm>
            <a:off x="639418" y="4354382"/>
            <a:ext cx="2362200" cy="1527175"/>
            <a:chOff x="144" y="3036"/>
            <a:chExt cx="1488" cy="962"/>
          </a:xfrm>
        </p:grpSpPr>
        <p:sp>
          <p:nvSpPr>
            <p:cNvPr id="34" name="Text Box 30">
              <a:extLst>
                <a:ext uri="{FF2B5EF4-FFF2-40B4-BE49-F238E27FC236}">
                  <a16:creationId xmlns:a16="http://schemas.microsoft.com/office/drawing/2014/main" id="{EF00D837-EC42-4DED-BE32-0CD50157D51D}"/>
                </a:ext>
              </a:extLst>
            </p:cNvPr>
            <p:cNvSpPr txBox="1">
              <a:spLocks noChangeArrowheads="1"/>
            </p:cNvSpPr>
            <p:nvPr/>
          </p:nvSpPr>
          <p:spPr bwMode="auto">
            <a:xfrm>
              <a:off x="144" y="3264"/>
              <a:ext cx="1488" cy="734"/>
            </a:xfrm>
            <a:prstGeom prst="rect">
              <a:avLst/>
            </a:prstGeom>
            <a:noFill/>
            <a:ln w="9525" algn="ctr">
              <a:solidFill>
                <a:srgbClr val="B6B3F3"/>
              </a:solidFill>
              <a:miter lim="800000"/>
              <a:headEnd/>
              <a:tailEnd/>
            </a:ln>
            <a:effectLst>
              <a:prstShdw prst="shdw13" dist="53882" dir="13500000">
                <a:srgbClr val="777777">
                  <a:alpha val="50000"/>
                </a:srgbClr>
              </a:prstShdw>
            </a:effectLst>
          </p:spPr>
          <p:txBody>
            <a:bodyPr>
              <a:spAutoFit/>
            </a:bodyPr>
            <a:lstStyle/>
            <a:p>
              <a:pPr algn="ctr">
                <a:lnSpc>
                  <a:spcPct val="100000"/>
                </a:lnSpc>
                <a:spcBef>
                  <a:spcPct val="50000"/>
                </a:spcBef>
                <a:buClrTx/>
              </a:pPr>
              <a:r>
                <a:rPr lang="en-US" sz="1400" dirty="0"/>
                <a:t>Classes that are in the package and all its subclasses may access protected features of the Sample class.</a:t>
              </a:r>
            </a:p>
          </p:txBody>
        </p:sp>
        <p:sp>
          <p:nvSpPr>
            <p:cNvPr id="35" name="AutoShape 31">
              <a:extLst>
                <a:ext uri="{FF2B5EF4-FFF2-40B4-BE49-F238E27FC236}">
                  <a16:creationId xmlns:a16="http://schemas.microsoft.com/office/drawing/2014/main" id="{D45919B9-210B-4A01-8522-E6AA6ABD97A3}"/>
                </a:ext>
              </a:extLst>
            </p:cNvPr>
            <p:cNvSpPr>
              <a:spLocks noChangeArrowheads="1"/>
            </p:cNvSpPr>
            <p:nvPr/>
          </p:nvSpPr>
          <p:spPr bwMode="auto">
            <a:xfrm>
              <a:off x="144" y="3036"/>
              <a:ext cx="1488" cy="264"/>
            </a:xfrm>
            <a:prstGeom prst="ribbon2">
              <a:avLst>
                <a:gd name="adj1" fmla="val 12500"/>
                <a:gd name="adj2" fmla="val 61019"/>
              </a:avLst>
            </a:prstGeom>
            <a:solidFill>
              <a:srgbClr val="000080">
                <a:alpha val="25098"/>
              </a:srgbClr>
            </a:solidFill>
            <a:ln w="9525">
              <a:solidFill>
                <a:schemeClr val="tx1"/>
              </a:solidFill>
              <a:round/>
              <a:headEnd/>
              <a:tailEnd/>
            </a:ln>
          </p:spPr>
          <p:txBody>
            <a:bodyPr anchor="ctr">
              <a:spAutoFit/>
            </a:bodyPr>
            <a:lstStyle/>
            <a:p>
              <a:endParaRPr lang="en-PH"/>
            </a:p>
          </p:txBody>
        </p:sp>
        <p:sp>
          <p:nvSpPr>
            <p:cNvPr id="36" name="Text Box 32">
              <a:extLst>
                <a:ext uri="{FF2B5EF4-FFF2-40B4-BE49-F238E27FC236}">
                  <a16:creationId xmlns:a16="http://schemas.microsoft.com/office/drawing/2014/main" id="{B5BFD34D-32BF-400A-8B26-1F4CACEDB805}"/>
                </a:ext>
              </a:extLst>
            </p:cNvPr>
            <p:cNvSpPr txBox="1">
              <a:spLocks noChangeArrowheads="1"/>
            </p:cNvSpPr>
            <p:nvPr/>
          </p:nvSpPr>
          <p:spPr bwMode="auto">
            <a:xfrm>
              <a:off x="576" y="3072"/>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protected</a:t>
              </a:r>
            </a:p>
          </p:txBody>
        </p:sp>
      </p:grpSp>
      <p:grpSp>
        <p:nvGrpSpPr>
          <p:cNvPr id="37" name="Group 33">
            <a:extLst>
              <a:ext uri="{FF2B5EF4-FFF2-40B4-BE49-F238E27FC236}">
                <a16:creationId xmlns:a16="http://schemas.microsoft.com/office/drawing/2014/main" id="{5314DBE2-3026-426E-BDCC-061B23755406}"/>
              </a:ext>
            </a:extLst>
          </p:cNvPr>
          <p:cNvGrpSpPr>
            <a:grpSpLocks/>
          </p:cNvGrpSpPr>
          <p:nvPr/>
        </p:nvGrpSpPr>
        <p:grpSpPr bwMode="auto">
          <a:xfrm>
            <a:off x="8277638" y="934906"/>
            <a:ext cx="2362200" cy="1314450"/>
            <a:chOff x="4128" y="684"/>
            <a:chExt cx="1488" cy="828"/>
          </a:xfrm>
        </p:grpSpPr>
        <p:sp>
          <p:nvSpPr>
            <p:cNvPr id="38" name="Text Box 34">
              <a:extLst>
                <a:ext uri="{FF2B5EF4-FFF2-40B4-BE49-F238E27FC236}">
                  <a16:creationId xmlns:a16="http://schemas.microsoft.com/office/drawing/2014/main" id="{CDD1BF1E-D90C-41BF-A682-DA36A928726C}"/>
                </a:ext>
              </a:extLst>
            </p:cNvPr>
            <p:cNvSpPr txBox="1">
              <a:spLocks noChangeArrowheads="1"/>
            </p:cNvSpPr>
            <p:nvPr/>
          </p:nvSpPr>
          <p:spPr bwMode="auto">
            <a:xfrm>
              <a:off x="4128" y="912"/>
              <a:ext cx="1488" cy="600"/>
            </a:xfrm>
            <a:prstGeom prst="rect">
              <a:avLst/>
            </a:prstGeom>
            <a:noFill/>
            <a:ln w="9525" algn="ctr">
              <a:solidFill>
                <a:srgbClr val="FFFF99"/>
              </a:solidFill>
              <a:miter lim="800000"/>
              <a:headEnd/>
              <a:tailEnd/>
            </a:ln>
            <a:effectLst>
              <a:prstShdw prst="shdw13" dist="53882" dir="13500000">
                <a:srgbClr val="777777">
                  <a:alpha val="50000"/>
                </a:srgbClr>
              </a:prstShdw>
            </a:effectLst>
          </p:spPr>
          <p:txBody>
            <a:bodyPr>
              <a:spAutoFit/>
            </a:bodyPr>
            <a:lstStyle/>
            <a:p>
              <a:pPr algn="ctr">
                <a:lnSpc>
                  <a:spcPct val="100000"/>
                </a:lnSpc>
                <a:spcBef>
                  <a:spcPct val="50000"/>
                </a:spcBef>
                <a:buClrTx/>
              </a:pPr>
              <a:r>
                <a:rPr lang="en-US" sz="1400" dirty="0"/>
                <a:t>Only classes that are in the package may access default features of classes that are in the package</a:t>
              </a:r>
            </a:p>
          </p:txBody>
        </p:sp>
        <p:sp>
          <p:nvSpPr>
            <p:cNvPr id="39" name="AutoShape 35">
              <a:extLst>
                <a:ext uri="{FF2B5EF4-FFF2-40B4-BE49-F238E27FC236}">
                  <a16:creationId xmlns:a16="http://schemas.microsoft.com/office/drawing/2014/main" id="{15D39452-748D-4214-9DEB-06E3CA3B159E}"/>
                </a:ext>
              </a:extLst>
            </p:cNvPr>
            <p:cNvSpPr>
              <a:spLocks noChangeArrowheads="1"/>
            </p:cNvSpPr>
            <p:nvPr/>
          </p:nvSpPr>
          <p:spPr bwMode="auto">
            <a:xfrm>
              <a:off x="4128" y="684"/>
              <a:ext cx="1488" cy="264"/>
            </a:xfrm>
            <a:prstGeom prst="ribbon2">
              <a:avLst>
                <a:gd name="adj1" fmla="val 12500"/>
                <a:gd name="adj2" fmla="val 61019"/>
              </a:avLst>
            </a:prstGeom>
            <a:solidFill>
              <a:srgbClr val="FFFF99">
                <a:alpha val="50195"/>
              </a:srgbClr>
            </a:solidFill>
            <a:ln w="9525">
              <a:solidFill>
                <a:schemeClr val="tx1"/>
              </a:solidFill>
              <a:round/>
              <a:headEnd/>
              <a:tailEnd/>
            </a:ln>
          </p:spPr>
          <p:txBody>
            <a:bodyPr anchor="ctr">
              <a:spAutoFit/>
            </a:bodyPr>
            <a:lstStyle/>
            <a:p>
              <a:endParaRPr lang="en-PH"/>
            </a:p>
          </p:txBody>
        </p:sp>
        <p:sp>
          <p:nvSpPr>
            <p:cNvPr id="40" name="Text Box 36">
              <a:extLst>
                <a:ext uri="{FF2B5EF4-FFF2-40B4-BE49-F238E27FC236}">
                  <a16:creationId xmlns:a16="http://schemas.microsoft.com/office/drawing/2014/main" id="{10F4B537-2CBA-45B7-B9A6-982B701238F8}"/>
                </a:ext>
              </a:extLst>
            </p:cNvPr>
            <p:cNvSpPr txBox="1">
              <a:spLocks noChangeArrowheads="1"/>
            </p:cNvSpPr>
            <p:nvPr/>
          </p:nvSpPr>
          <p:spPr bwMode="auto">
            <a:xfrm>
              <a:off x="4560" y="720"/>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dirty="0"/>
                <a:t>default</a:t>
              </a:r>
            </a:p>
          </p:txBody>
        </p:sp>
      </p:grpSp>
      <p:grpSp>
        <p:nvGrpSpPr>
          <p:cNvPr id="41" name="Group 37">
            <a:extLst>
              <a:ext uri="{FF2B5EF4-FFF2-40B4-BE49-F238E27FC236}">
                <a16:creationId xmlns:a16="http://schemas.microsoft.com/office/drawing/2014/main" id="{12B25D02-D02A-4826-A12F-6C322D8A4E7A}"/>
              </a:ext>
            </a:extLst>
          </p:cNvPr>
          <p:cNvGrpSpPr>
            <a:grpSpLocks/>
          </p:cNvGrpSpPr>
          <p:nvPr/>
        </p:nvGrpSpPr>
        <p:grpSpPr bwMode="auto">
          <a:xfrm>
            <a:off x="8277638" y="4422644"/>
            <a:ext cx="2362200" cy="1063626"/>
            <a:chOff x="144" y="708"/>
            <a:chExt cx="1488" cy="670"/>
          </a:xfrm>
        </p:grpSpPr>
        <p:sp>
          <p:nvSpPr>
            <p:cNvPr id="42" name="Text Box 38">
              <a:extLst>
                <a:ext uri="{FF2B5EF4-FFF2-40B4-BE49-F238E27FC236}">
                  <a16:creationId xmlns:a16="http://schemas.microsoft.com/office/drawing/2014/main" id="{7A4E42AE-9F80-4C0A-A43B-59FDD4C39D22}"/>
                </a:ext>
              </a:extLst>
            </p:cNvPr>
            <p:cNvSpPr txBox="1">
              <a:spLocks noChangeArrowheads="1"/>
            </p:cNvSpPr>
            <p:nvPr/>
          </p:nvSpPr>
          <p:spPr bwMode="auto">
            <a:xfrm>
              <a:off x="144" y="912"/>
              <a:ext cx="1488" cy="466"/>
            </a:xfrm>
            <a:prstGeom prst="rect">
              <a:avLst/>
            </a:prstGeom>
            <a:noFill/>
            <a:ln w="9525" algn="ctr">
              <a:solidFill>
                <a:srgbClr val="A3E1C2"/>
              </a:solidFill>
              <a:miter lim="800000"/>
              <a:headEnd/>
              <a:tailEnd/>
            </a:ln>
            <a:effectLst>
              <a:prstShdw prst="shdw13" dist="53882" dir="13500000">
                <a:srgbClr val="777777">
                  <a:alpha val="50000"/>
                </a:srgbClr>
              </a:prstShdw>
            </a:effectLst>
          </p:spPr>
          <p:txBody>
            <a:bodyPr>
              <a:spAutoFit/>
            </a:bodyPr>
            <a:lstStyle/>
            <a:p>
              <a:pPr algn="ctr">
                <a:lnSpc>
                  <a:spcPct val="100000"/>
                </a:lnSpc>
                <a:spcBef>
                  <a:spcPct val="50000"/>
                </a:spcBef>
                <a:buClrTx/>
              </a:pPr>
              <a:r>
                <a:rPr lang="en-US" sz="1400" dirty="0"/>
                <a:t>All classes may access public features of the Sample class.</a:t>
              </a:r>
            </a:p>
          </p:txBody>
        </p:sp>
        <p:sp>
          <p:nvSpPr>
            <p:cNvPr id="43" name="AutoShape 39">
              <a:extLst>
                <a:ext uri="{FF2B5EF4-FFF2-40B4-BE49-F238E27FC236}">
                  <a16:creationId xmlns:a16="http://schemas.microsoft.com/office/drawing/2014/main" id="{91C4DF1A-BC28-4B9A-9619-0A0569376FEF}"/>
                </a:ext>
              </a:extLst>
            </p:cNvPr>
            <p:cNvSpPr>
              <a:spLocks noChangeArrowheads="1"/>
            </p:cNvSpPr>
            <p:nvPr/>
          </p:nvSpPr>
          <p:spPr bwMode="auto">
            <a:xfrm>
              <a:off x="145" y="708"/>
              <a:ext cx="1486" cy="220"/>
            </a:xfrm>
            <a:prstGeom prst="ribbon2">
              <a:avLst>
                <a:gd name="adj1" fmla="val 12500"/>
                <a:gd name="adj2" fmla="val 61019"/>
              </a:avLst>
            </a:prstGeom>
            <a:solidFill>
              <a:srgbClr val="339966">
                <a:alpha val="20000"/>
              </a:srgbClr>
            </a:solidFill>
            <a:ln w="9525">
              <a:solidFill>
                <a:schemeClr val="tx1"/>
              </a:solidFill>
              <a:round/>
              <a:headEnd/>
              <a:tailEnd/>
            </a:ln>
          </p:spPr>
          <p:txBody>
            <a:bodyPr anchor="ctr">
              <a:spAutoFit/>
            </a:bodyPr>
            <a:lstStyle/>
            <a:p>
              <a:pPr>
                <a:lnSpc>
                  <a:spcPct val="100000"/>
                </a:lnSpc>
                <a:spcBef>
                  <a:spcPct val="50000"/>
                </a:spcBef>
                <a:buClrTx/>
              </a:pPr>
              <a:endParaRPr lang="en-US" sz="1400"/>
            </a:p>
          </p:txBody>
        </p:sp>
        <p:sp>
          <p:nvSpPr>
            <p:cNvPr id="44" name="Text Box 40">
              <a:extLst>
                <a:ext uri="{FF2B5EF4-FFF2-40B4-BE49-F238E27FC236}">
                  <a16:creationId xmlns:a16="http://schemas.microsoft.com/office/drawing/2014/main" id="{9C2BBE6F-5B0F-4EA0-A88B-49A80FC0622B}"/>
                </a:ext>
              </a:extLst>
            </p:cNvPr>
            <p:cNvSpPr txBox="1">
              <a:spLocks noChangeArrowheads="1"/>
            </p:cNvSpPr>
            <p:nvPr/>
          </p:nvSpPr>
          <p:spPr bwMode="auto">
            <a:xfrm>
              <a:off x="576" y="720"/>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public</a:t>
              </a:r>
            </a:p>
          </p:txBody>
        </p:sp>
      </p:grpSp>
      <p:grpSp>
        <p:nvGrpSpPr>
          <p:cNvPr id="45" name="Group 41">
            <a:extLst>
              <a:ext uri="{FF2B5EF4-FFF2-40B4-BE49-F238E27FC236}">
                <a16:creationId xmlns:a16="http://schemas.microsoft.com/office/drawing/2014/main" id="{37130A5F-D00F-445A-8016-2A72FE0DC58B}"/>
              </a:ext>
            </a:extLst>
          </p:cNvPr>
          <p:cNvGrpSpPr>
            <a:grpSpLocks/>
          </p:cNvGrpSpPr>
          <p:nvPr/>
        </p:nvGrpSpPr>
        <p:grpSpPr bwMode="auto">
          <a:xfrm>
            <a:off x="3306418" y="1341307"/>
            <a:ext cx="3352800" cy="4024313"/>
            <a:chOff x="1824" y="940"/>
            <a:chExt cx="2112" cy="2535"/>
          </a:xfrm>
        </p:grpSpPr>
        <p:grpSp>
          <p:nvGrpSpPr>
            <p:cNvPr id="46" name="Group 42">
              <a:extLst>
                <a:ext uri="{FF2B5EF4-FFF2-40B4-BE49-F238E27FC236}">
                  <a16:creationId xmlns:a16="http://schemas.microsoft.com/office/drawing/2014/main" id="{EF7DB866-057D-4F2A-BEF4-6D86AC37FC1E}"/>
                </a:ext>
              </a:extLst>
            </p:cNvPr>
            <p:cNvGrpSpPr>
              <a:grpSpLocks/>
            </p:cNvGrpSpPr>
            <p:nvPr/>
          </p:nvGrpSpPr>
          <p:grpSpPr bwMode="auto">
            <a:xfrm>
              <a:off x="3360" y="3148"/>
              <a:ext cx="576" cy="327"/>
              <a:chOff x="816" y="1324"/>
              <a:chExt cx="576" cy="327"/>
            </a:xfrm>
          </p:grpSpPr>
          <p:sp>
            <p:nvSpPr>
              <p:cNvPr id="51" name="Oval 43">
                <a:extLst>
                  <a:ext uri="{FF2B5EF4-FFF2-40B4-BE49-F238E27FC236}">
                    <a16:creationId xmlns:a16="http://schemas.microsoft.com/office/drawing/2014/main" id="{83D67778-F318-4635-ACB1-A9E389FD8415}"/>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52" name="Text Box 44">
                <a:extLst>
                  <a:ext uri="{FF2B5EF4-FFF2-40B4-BE49-F238E27FC236}">
                    <a16:creationId xmlns:a16="http://schemas.microsoft.com/office/drawing/2014/main" id="{842D8FA7-147C-4BC2-A287-2CCD236BC984}"/>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47" name="AutoShape 45">
              <a:extLst>
                <a:ext uri="{FF2B5EF4-FFF2-40B4-BE49-F238E27FC236}">
                  <a16:creationId xmlns:a16="http://schemas.microsoft.com/office/drawing/2014/main" id="{758AB534-E951-413E-8093-82E910F12188}"/>
                </a:ext>
              </a:extLst>
            </p:cNvPr>
            <p:cNvSpPr>
              <a:spLocks noChangeArrowheads="1"/>
            </p:cNvSpPr>
            <p:nvPr/>
          </p:nvSpPr>
          <p:spPr bwMode="auto">
            <a:xfrm rot="-8594113">
              <a:off x="2059" y="1406"/>
              <a:ext cx="672" cy="48"/>
            </a:xfrm>
            <a:prstGeom prst="rightArrow">
              <a:avLst>
                <a:gd name="adj1" fmla="val 0"/>
                <a:gd name="adj2" fmla="val 171759"/>
              </a:avLst>
            </a:prstGeom>
            <a:noFill/>
            <a:ln w="9525" algn="ctr">
              <a:solidFill>
                <a:schemeClr val="tx1"/>
              </a:solidFill>
              <a:miter lim="800000"/>
              <a:headEnd/>
              <a:tailEnd/>
            </a:ln>
          </p:spPr>
          <p:txBody>
            <a:bodyPr anchor="ctr">
              <a:spAutoFit/>
            </a:bodyPr>
            <a:lstStyle/>
            <a:p>
              <a:endParaRPr lang="en-PH"/>
            </a:p>
          </p:txBody>
        </p:sp>
        <p:grpSp>
          <p:nvGrpSpPr>
            <p:cNvPr id="48" name="Group 46">
              <a:extLst>
                <a:ext uri="{FF2B5EF4-FFF2-40B4-BE49-F238E27FC236}">
                  <a16:creationId xmlns:a16="http://schemas.microsoft.com/office/drawing/2014/main" id="{1A691E62-B1F5-4B99-BADF-1B2365286DED}"/>
                </a:ext>
              </a:extLst>
            </p:cNvPr>
            <p:cNvGrpSpPr>
              <a:grpSpLocks/>
            </p:cNvGrpSpPr>
            <p:nvPr/>
          </p:nvGrpSpPr>
          <p:grpSpPr bwMode="auto">
            <a:xfrm>
              <a:off x="1824" y="940"/>
              <a:ext cx="576" cy="327"/>
              <a:chOff x="816" y="1324"/>
              <a:chExt cx="576" cy="327"/>
            </a:xfrm>
          </p:grpSpPr>
          <p:sp>
            <p:nvSpPr>
              <p:cNvPr id="49" name="Oval 47">
                <a:extLst>
                  <a:ext uri="{FF2B5EF4-FFF2-40B4-BE49-F238E27FC236}">
                    <a16:creationId xmlns:a16="http://schemas.microsoft.com/office/drawing/2014/main" id="{73AD482F-DC4E-44BB-A814-91038C0AAC12}"/>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50" name="Text Box 48">
                <a:extLst>
                  <a:ext uri="{FF2B5EF4-FFF2-40B4-BE49-F238E27FC236}">
                    <a16:creationId xmlns:a16="http://schemas.microsoft.com/office/drawing/2014/main" id="{44D83651-08F7-4B0C-84DC-56C19DF6704F}"/>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sp>
        <p:nvSpPr>
          <p:cNvPr id="53" name="Text Box 49">
            <a:extLst>
              <a:ext uri="{FF2B5EF4-FFF2-40B4-BE49-F238E27FC236}">
                <a16:creationId xmlns:a16="http://schemas.microsoft.com/office/drawing/2014/main" id="{421FCC54-576D-459D-A430-FBFA2DD0327E}"/>
              </a:ext>
            </a:extLst>
          </p:cNvPr>
          <p:cNvSpPr txBox="1">
            <a:spLocks noChangeArrowheads="1"/>
          </p:cNvSpPr>
          <p:nvPr/>
        </p:nvSpPr>
        <p:spPr bwMode="auto">
          <a:xfrm>
            <a:off x="629893" y="5922831"/>
            <a:ext cx="7848600" cy="274638"/>
          </a:xfrm>
          <a:prstGeom prst="rect">
            <a:avLst/>
          </a:prstGeom>
          <a:noFill/>
          <a:ln w="9525" algn="ctr">
            <a:noFill/>
            <a:miter lim="800000"/>
            <a:headEnd/>
            <a:tailEnd/>
          </a:ln>
        </p:spPr>
        <p:txBody>
          <a:bodyPr>
            <a:spAutoFit/>
          </a:bodyPr>
          <a:lstStyle/>
          <a:p>
            <a:pPr algn="l">
              <a:lnSpc>
                <a:spcPct val="100000"/>
              </a:lnSpc>
              <a:spcBef>
                <a:spcPct val="50000"/>
              </a:spcBef>
              <a:buClrTx/>
            </a:pPr>
            <a:r>
              <a:rPr lang="en-US" sz="1200" i="1"/>
              <a:t>* Default</a:t>
            </a:r>
            <a:r>
              <a:rPr lang="en-US" sz="1200"/>
              <a:t> is not a modifier; it is just the name of the access level if no access modifier is specified.</a:t>
            </a:r>
            <a:endParaRPr lang="en-US" sz="1200" i="1"/>
          </a:p>
        </p:txBody>
      </p:sp>
      <p:sp>
        <p:nvSpPr>
          <p:cNvPr id="54" name="Rectangle 50">
            <a:extLst>
              <a:ext uri="{FF2B5EF4-FFF2-40B4-BE49-F238E27FC236}">
                <a16:creationId xmlns:a16="http://schemas.microsoft.com/office/drawing/2014/main" id="{DD4BE316-BB4E-4360-A1AB-49DD578FF428}"/>
              </a:ext>
            </a:extLst>
          </p:cNvPr>
          <p:cNvSpPr txBox="1">
            <a:spLocks noChangeArrowheads="1"/>
          </p:cNvSpPr>
          <p:nvPr/>
        </p:nvSpPr>
        <p:spPr>
          <a:xfrm>
            <a:off x="409583" y="377177"/>
            <a:ext cx="9887355"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Member Access Modifiers Diagram</a:t>
            </a:r>
            <a:endParaRPr lang="en-US" dirty="0"/>
          </a:p>
        </p:txBody>
      </p:sp>
    </p:spTree>
    <p:extLst>
      <p:ext uri="{BB962C8B-B14F-4D97-AF65-F5344CB8AC3E}">
        <p14:creationId xmlns:p14="http://schemas.microsoft.com/office/powerpoint/2010/main" val="7517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2000"/>
                                        <p:tgtEl>
                                          <p:spTgt spid="12"/>
                                        </p:tgtEl>
                                      </p:cBhvr>
                                    </p:animEffect>
                                  </p:childTnLst>
                                </p:cTn>
                              </p:par>
                              <p:par>
                                <p:cTn id="10" presetID="1" presetClass="exit" presetSubtype="0" fill="hold" nodeType="withEffect">
                                  <p:stCondLst>
                                    <p:cond delay="0"/>
                                  </p:stCondLst>
                                  <p:childTnLst>
                                    <p:set>
                                      <p:cBhvr>
                                        <p:cTn id="11" dur="1" fill="hold">
                                          <p:stCondLst>
                                            <p:cond delay="0"/>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2000"/>
                                        <p:tgtEl>
                                          <p:spTgt spid="24"/>
                                        </p:tgtEl>
                                      </p:cBhvr>
                                    </p:animEffect>
                                  </p:childTnLst>
                                </p:cTn>
                              </p:par>
                              <p:par>
                                <p:cTn id="19" presetID="1" presetClass="exit" presetSubtype="0" fill="hold"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2000"/>
                                        <p:tgtEl>
                                          <p:spTgt spid="45"/>
                                        </p:tgtEl>
                                      </p:cBhvr>
                                    </p:animEffect>
                                  </p:childTnLst>
                                </p:cTn>
                              </p:par>
                              <p:par>
                                <p:cTn id="28" presetID="1" presetClass="exit" presetSubtype="0" fill="hold" nodeType="withEffect">
                                  <p:stCondLst>
                                    <p:cond delay="0"/>
                                  </p:stCondLst>
                                  <p:childTnLst>
                                    <p:set>
                                      <p:cBhvr>
                                        <p:cTn id="29"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2D9614B-C120-45F2-B68C-7B7E3B53B35C}"/>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D91D8D16-CF30-4D2A-8ED0-DD9A103EB1B6}"/>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7</a:t>
            </a:fld>
            <a:endParaRPr lang="en-US" dirty="0"/>
          </a:p>
        </p:txBody>
      </p:sp>
      <p:sp>
        <p:nvSpPr>
          <p:cNvPr id="6" name="Slide Number Placeholder 3">
            <a:extLst>
              <a:ext uri="{FF2B5EF4-FFF2-40B4-BE49-F238E27FC236}">
                <a16:creationId xmlns:a16="http://schemas.microsoft.com/office/drawing/2014/main" id="{6E87971B-2DFC-4573-AA87-41CB3A42C413}"/>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6132379-8492-4A92-BA39-ED30397A7E85}" type="slidenum">
              <a:rPr lang="en-US"/>
              <a:pPr algn="r" eaLnBrk="0" hangingPunct="0">
                <a:spcBef>
                  <a:spcPct val="0"/>
                </a:spcBef>
                <a:buClrTx/>
              </a:pPr>
              <a:t>7</a:t>
            </a:fld>
            <a:endParaRPr lang="en-US"/>
          </a:p>
        </p:txBody>
      </p:sp>
      <p:sp>
        <p:nvSpPr>
          <p:cNvPr id="7" name="Rectangle 2">
            <a:extLst>
              <a:ext uri="{FF2B5EF4-FFF2-40B4-BE49-F238E27FC236}">
                <a16:creationId xmlns:a16="http://schemas.microsoft.com/office/drawing/2014/main" id="{FE43D09E-76A1-42F7-A459-49530833D51D}"/>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‘Setter’ Methods</a:t>
            </a:r>
          </a:p>
        </p:txBody>
      </p:sp>
      <p:sp>
        <p:nvSpPr>
          <p:cNvPr id="8" name="Rectangle 3">
            <a:extLst>
              <a:ext uri="{FF2B5EF4-FFF2-40B4-BE49-F238E27FC236}">
                <a16:creationId xmlns:a16="http://schemas.microsoft.com/office/drawing/2014/main" id="{04B5A399-E89D-4E48-A829-834087EAD4FF}"/>
              </a:ext>
            </a:extLst>
          </p:cNvPr>
          <p:cNvSpPr txBox="1">
            <a:spLocks noChangeArrowheads="1"/>
          </p:cNvSpPr>
          <p:nvPr/>
        </p:nvSpPr>
        <p:spPr>
          <a:xfrm>
            <a:off x="203200" y="1295400"/>
            <a:ext cx="10850880"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 fields or state of an object are usually implemented by </a:t>
            </a:r>
            <a:r>
              <a:rPr lang="en-US" sz="2400" i="1">
                <a:latin typeface="Arial" panose="020B0604020202020204" pitchFamily="34" charset="0"/>
                <a:cs typeface="Arial" panose="020B0604020202020204" pitchFamily="34" charset="0"/>
              </a:rPr>
              <a:t>private</a:t>
            </a:r>
            <a:r>
              <a:rPr lang="en-US" sz="2400">
                <a:latin typeface="Arial" panose="020B0604020202020204" pitchFamily="34" charset="0"/>
                <a:cs typeface="Arial" panose="020B0604020202020204" pitchFamily="34" charset="0"/>
              </a:rPr>
              <a:t> attributes.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In order to modify private attributes, objects present </a:t>
            </a:r>
            <a:r>
              <a:rPr lang="en-US" sz="2400" i="1">
                <a:latin typeface="Arial" panose="020B0604020202020204" pitchFamily="34" charset="0"/>
                <a:cs typeface="Arial" panose="020B0604020202020204" pitchFamily="34" charset="0"/>
              </a:rPr>
              <a:t>public </a:t>
            </a:r>
            <a:r>
              <a:rPr lang="en-US" sz="2400">
                <a:latin typeface="Arial" panose="020B0604020202020204" pitchFamily="34" charset="0"/>
                <a:cs typeface="Arial" panose="020B0604020202020204" pitchFamily="34" charset="0"/>
              </a:rPr>
              <a:t>interfaces called ‘setter’ or ‘mutator’ methods.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Not all private attributes require setter methods; this should depend on design.</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These methods should strictly control how the fields are modified and perform appropriate validations on parameters passed.</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Any time an object’s attributes are modified, the object should validate the correctness of its state (invariants).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96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strips(down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strips(down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D107E7C-16D9-4F2A-966F-5EDECD55B81B}"/>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04A7DF8F-1C33-4088-B0A3-AC41EDBD46ED}"/>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8</a:t>
            </a:fld>
            <a:endParaRPr lang="en-US" dirty="0"/>
          </a:p>
        </p:txBody>
      </p:sp>
      <p:sp>
        <p:nvSpPr>
          <p:cNvPr id="6" name="Slide Number Placeholder 3">
            <a:extLst>
              <a:ext uri="{FF2B5EF4-FFF2-40B4-BE49-F238E27FC236}">
                <a16:creationId xmlns:a16="http://schemas.microsoft.com/office/drawing/2014/main" id="{A8D27ED2-8EF3-475B-9D61-CA2AB4C898FD}"/>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10052FE-828C-4394-8866-303E2FED1A98}" type="slidenum">
              <a:rPr lang="en-US"/>
              <a:pPr algn="r" eaLnBrk="0" hangingPunct="0">
                <a:spcBef>
                  <a:spcPct val="0"/>
                </a:spcBef>
                <a:buClrTx/>
              </a:pPr>
              <a:t>8</a:t>
            </a:fld>
            <a:endParaRPr lang="en-US"/>
          </a:p>
        </p:txBody>
      </p:sp>
      <p:sp>
        <p:nvSpPr>
          <p:cNvPr id="7" name="Rectangle 2">
            <a:extLst>
              <a:ext uri="{FF2B5EF4-FFF2-40B4-BE49-F238E27FC236}">
                <a16:creationId xmlns:a16="http://schemas.microsoft.com/office/drawing/2014/main" id="{306BD158-7038-4823-82FD-017012FF87D6}"/>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‘Getter’ Methods</a:t>
            </a:r>
          </a:p>
        </p:txBody>
      </p:sp>
      <p:sp>
        <p:nvSpPr>
          <p:cNvPr id="8" name="Rectangle 3">
            <a:extLst>
              <a:ext uri="{FF2B5EF4-FFF2-40B4-BE49-F238E27FC236}">
                <a16:creationId xmlns:a16="http://schemas.microsoft.com/office/drawing/2014/main" id="{17117E47-2BCA-4226-BDB8-A10B3D0F0C08}"/>
              </a:ext>
            </a:extLst>
          </p:cNvPr>
          <p:cNvSpPr txBox="1">
            <a:spLocks noChangeArrowheads="1"/>
          </p:cNvSpPr>
          <p:nvPr/>
        </p:nvSpPr>
        <p:spPr>
          <a:xfrm>
            <a:off x="409584" y="1298575"/>
            <a:ext cx="9737716"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‘Getter’ or ‘accessor’ methods allow objects to return the values of its private attributes.</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Not all private attributes need to have getter methods; this depends on design.</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Getter methods should always return just a copy of the values of the attributes, and not the attributes themselves.</a:t>
            </a:r>
          </a:p>
          <a:p>
            <a:pPr marL="342900" indent="-342900">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9" name="Content Placeholder 9">
            <a:extLst>
              <a:ext uri="{FF2B5EF4-FFF2-40B4-BE49-F238E27FC236}">
                <a16:creationId xmlns:a16="http://schemas.microsoft.com/office/drawing/2014/main" id="{44B8AF1C-7BBD-4290-96DE-E7DE8A6CD83E}"/>
              </a:ext>
            </a:extLst>
          </p:cNvPr>
          <p:cNvSpPr txBox="1">
            <a:spLocks/>
          </p:cNvSpPr>
          <p:nvPr/>
        </p:nvSpPr>
        <p:spPr bwMode="gray">
          <a:xfrm>
            <a:off x="2420938" y="5929314"/>
            <a:ext cx="7885112" cy="5492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eaLnBrk="0" hangingPunct="0">
              <a:buClr>
                <a:srgbClr val="000000"/>
              </a:buClr>
              <a:defRPr/>
            </a:pPr>
            <a:r>
              <a:rPr lang="en-US" sz="1600" dirty="0">
                <a:latin typeface="Arial" pitchFamily="34" charset="0"/>
              </a:rPr>
              <a:t>Refer to the SetterGetterSample.java, PersonSampleOne.java and PersonSampleTwo.java sample codes.</a:t>
            </a:r>
          </a:p>
        </p:txBody>
      </p:sp>
      <p:sp>
        <p:nvSpPr>
          <p:cNvPr id="10" name="Rounded Rectangle 5">
            <a:extLst>
              <a:ext uri="{FF2B5EF4-FFF2-40B4-BE49-F238E27FC236}">
                <a16:creationId xmlns:a16="http://schemas.microsoft.com/office/drawing/2014/main" id="{98266E60-77E5-4D07-9BD2-8C4641209DE0}"/>
              </a:ext>
            </a:extLst>
          </p:cNvPr>
          <p:cNvSpPr/>
          <p:nvPr/>
        </p:nvSpPr>
        <p:spPr bwMode="auto">
          <a:xfrm>
            <a:off x="1981200" y="6013645"/>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135135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7AFD27B-8C41-4CB6-910B-DE1D1AE6D388}"/>
              </a:ext>
            </a:extLst>
          </p:cNvPr>
          <p:cNvSpPr>
            <a:spLocks noGrp="1"/>
          </p:cNvSpPr>
          <p:nvPr>
            <p:ph type="dt" sz="half" idx="11"/>
          </p:nvPr>
        </p:nvSpPr>
        <p:spPr/>
        <p:txBody>
          <a:bodyPr/>
          <a:lstStyle/>
          <a:p>
            <a:fld id="{EDCDE1A5-7B8C-446C-B047-DEF343C830D4}" type="datetime2">
              <a:rPr lang="en-US" smtClean="0"/>
              <a:t>Wednesday, July 27, 2022</a:t>
            </a:fld>
            <a:endParaRPr lang="en-US" dirty="0"/>
          </a:p>
        </p:txBody>
      </p:sp>
      <p:sp>
        <p:nvSpPr>
          <p:cNvPr id="4" name="Slide Number Placeholder 3">
            <a:extLst>
              <a:ext uri="{FF2B5EF4-FFF2-40B4-BE49-F238E27FC236}">
                <a16:creationId xmlns:a16="http://schemas.microsoft.com/office/drawing/2014/main" id="{12AD0E47-926D-409D-BA47-F3B4261812F7}"/>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9</a:t>
            </a:fld>
            <a:endParaRPr lang="en-US" dirty="0"/>
          </a:p>
        </p:txBody>
      </p:sp>
      <p:sp>
        <p:nvSpPr>
          <p:cNvPr id="6" name="Slide Number Placeholder 3">
            <a:extLst>
              <a:ext uri="{FF2B5EF4-FFF2-40B4-BE49-F238E27FC236}">
                <a16:creationId xmlns:a16="http://schemas.microsoft.com/office/drawing/2014/main" id="{3C87950F-C93A-4753-B048-1011872B1102}"/>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3176656-9FEB-4BF9-9623-36FDCE9E78A5}" type="slidenum">
              <a:rPr lang="en-US"/>
              <a:pPr algn="r" eaLnBrk="0" hangingPunct="0">
                <a:spcBef>
                  <a:spcPct val="0"/>
                </a:spcBef>
                <a:buClrTx/>
              </a:pPr>
              <a:t>9</a:t>
            </a:fld>
            <a:endParaRPr lang="en-US"/>
          </a:p>
        </p:txBody>
      </p:sp>
      <p:sp>
        <p:nvSpPr>
          <p:cNvPr id="7" name="Rectangle 2">
            <a:extLst>
              <a:ext uri="{FF2B5EF4-FFF2-40B4-BE49-F238E27FC236}">
                <a16:creationId xmlns:a16="http://schemas.microsoft.com/office/drawing/2014/main" id="{A3DF1799-FF71-448D-A777-CD0537B32CF6}"/>
              </a:ext>
            </a:extLst>
          </p:cNvPr>
          <p:cNvSpPr txBox="1">
            <a:spLocks noChangeArrowheads="1"/>
          </p:cNvSpPr>
          <p:nvPr/>
        </p:nvSpPr>
        <p:spPr>
          <a:xfrm>
            <a:off x="409584" y="377177"/>
            <a:ext cx="952689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Design According to Interfaces</a:t>
            </a:r>
            <a:endParaRPr lang="en-US" dirty="0"/>
          </a:p>
        </p:txBody>
      </p:sp>
      <p:sp>
        <p:nvSpPr>
          <p:cNvPr id="8" name="Rectangle 3">
            <a:extLst>
              <a:ext uri="{FF2B5EF4-FFF2-40B4-BE49-F238E27FC236}">
                <a16:creationId xmlns:a16="http://schemas.microsoft.com/office/drawing/2014/main" id="{098EC92F-DE72-4C97-8513-BEAEABD2F5E7}"/>
              </a:ext>
            </a:extLst>
          </p:cNvPr>
          <p:cNvSpPr txBox="1">
            <a:spLocks noChangeArrowheads="1"/>
          </p:cNvSpPr>
          <p:nvPr/>
        </p:nvSpPr>
        <p:spPr>
          <a:xfrm>
            <a:off x="436880" y="1625601"/>
            <a:ext cx="10292080" cy="4426408"/>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An object is known to other objects from an ‘outside’ view or through its public interfaces.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View the design of an object from the ‘outside’ before worrying about the details of its implementation.</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By designing public interfaces, you first define the </a:t>
            </a:r>
            <a:r>
              <a:rPr lang="en-US" sz="2400" i="1">
                <a:latin typeface="Arial" panose="020B0604020202020204" pitchFamily="34" charset="0"/>
                <a:cs typeface="Arial" panose="020B0604020202020204" pitchFamily="34" charset="0"/>
              </a:rPr>
              <a:t>contract </a:t>
            </a:r>
            <a:r>
              <a:rPr lang="en-US" sz="2400">
                <a:latin typeface="Arial" panose="020B0604020202020204" pitchFamily="34" charset="0"/>
                <a:cs typeface="Arial" panose="020B0604020202020204" pitchFamily="34" charset="0"/>
              </a:rPr>
              <a:t>on how the instances of the class is supposed to be used and the validations that must be performed.</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9" name="Content Placeholder 9">
            <a:extLst>
              <a:ext uri="{FF2B5EF4-FFF2-40B4-BE49-F238E27FC236}">
                <a16:creationId xmlns:a16="http://schemas.microsoft.com/office/drawing/2014/main" id="{98E94A81-2BFC-4E4B-86FA-656D0CD19609}"/>
              </a:ext>
            </a:extLst>
          </p:cNvPr>
          <p:cNvSpPr txBox="1">
            <a:spLocks/>
          </p:cNvSpPr>
          <p:nvPr/>
        </p:nvSpPr>
        <p:spPr bwMode="gray">
          <a:xfrm>
            <a:off x="2420938" y="5929314"/>
            <a:ext cx="7885112" cy="5492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eaLnBrk="0" hangingPunct="0">
              <a:buClr>
                <a:srgbClr val="000000"/>
              </a:buClr>
              <a:defRPr/>
            </a:pPr>
            <a:r>
              <a:rPr lang="en-US" sz="1600" dirty="0">
                <a:latin typeface="Arial" pitchFamily="34" charset="0"/>
              </a:rPr>
              <a:t>Refer to StrategySample.java and interface its references StrategyImplOne.java, StrategyImplTwo.java, Strategy.java and General.java sample codes.</a:t>
            </a:r>
          </a:p>
        </p:txBody>
      </p:sp>
      <p:sp>
        <p:nvSpPr>
          <p:cNvPr id="10" name="Rounded Rectangle 5">
            <a:extLst>
              <a:ext uri="{FF2B5EF4-FFF2-40B4-BE49-F238E27FC236}">
                <a16:creationId xmlns:a16="http://schemas.microsoft.com/office/drawing/2014/main" id="{05A34CC6-523B-4406-BB43-71A7A6D420B6}"/>
              </a:ext>
            </a:extLst>
          </p:cNvPr>
          <p:cNvSpPr/>
          <p:nvPr/>
        </p:nvSpPr>
        <p:spPr bwMode="auto">
          <a:xfrm>
            <a:off x="1981200" y="6013645"/>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239873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Graphik_100820" id="{8F0685C7-E16D-8A4C-81F4-73FFFBFF972B}" vid="{677ECC14-0BA0-0A43-8A07-B2AB5613A92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 xmlns="542f6e5c-922c-45a4-8ebd-005ee712c0d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AC1097D87E0B439E22A4D2CE23160D" ma:contentTypeVersion="13" ma:contentTypeDescription="Create a new document." ma:contentTypeScope="" ma:versionID="a3789811ab42bc17860b6d6372c3688b">
  <xsd:schema xmlns:xsd="http://www.w3.org/2001/XMLSchema" xmlns:xs="http://www.w3.org/2001/XMLSchema" xmlns:p="http://schemas.microsoft.com/office/2006/metadata/properties" xmlns:ns2="542f6e5c-922c-45a4-8ebd-005ee712c0d5" xmlns:ns3="5f348696-cc4d-49a3-872b-20cf2395c533" targetNamespace="http://schemas.microsoft.com/office/2006/metadata/properties" ma:root="true" ma:fieldsID="213deff0eb23785fd2c045001763249f" ns2:_="" ns3:_="">
    <xsd:import namespace="542f6e5c-922c-45a4-8ebd-005ee712c0d5"/>
    <xsd:import namespace="5f348696-cc4d-49a3-872b-20cf2395c53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f6e5c-922c-45a4-8ebd-005ee712c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Comment" ma:index="20" nillable="true" ma:displayName="Comment" ma:format="Dropdown" ma:internalName="Com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348696-cc4d-49a3-872b-20cf2395c53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elements/1.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f09dec34-126f-4759-b06d-a920de720ce4"/>
    <ds:schemaRef ds:uri="17c09f85-56e7-4417-b5d2-7fa4154de313"/>
    <ds:schemaRef ds:uri="http://schemas.microsoft.com/office/2006/metadata/properties"/>
    <ds:schemaRef ds:uri="http://purl.org/dc/terms/"/>
    <ds:schemaRef ds:uri="542f6e5c-922c-45a4-8ebd-005ee712c0d5"/>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BDD25BBE-41AA-42DB-BBFA-81416CE660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2f6e5c-922c-45a4-8ebd-005ee712c0d5"/>
    <ds:schemaRef ds:uri="5f348696-cc4d-49a3-872b-20cf2395c5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Acc_TechnologyTemplate_Graphik_100820</Template>
  <TotalTime>46</TotalTime>
  <Words>1844</Words>
  <Application>Microsoft Office PowerPoint</Application>
  <PresentationFormat>Widescreen</PresentationFormat>
  <Paragraphs>213</Paragraphs>
  <Slides>15</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Arial Narrow</vt:lpstr>
      <vt:lpstr>Calibri</vt:lpstr>
      <vt:lpstr>Calibri Light</vt:lpstr>
      <vt:lpstr>Graphik</vt:lpstr>
      <vt:lpstr>GT Sectra Fine</vt:lpstr>
      <vt:lpstr>System Font</vt:lpstr>
      <vt:lpstr>Trebuchet MS</vt:lpstr>
      <vt:lpstr>Wingdings</vt:lpstr>
      <vt:lpstr>Office Theme</vt:lpstr>
      <vt:lpstr>Custom Design</vt:lpstr>
      <vt:lpstr>Test Automation  Engineering Fundamentals: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1 – Interface Design</vt:lpstr>
      <vt:lpstr>PowerPoint Presentation</vt:lpstr>
      <vt:lpstr>PowerPoint Presentation</vt:lpstr>
      <vt:lpstr>PowerPoint Presentation</vt:lpstr>
      <vt:lpstr>PowerPoint Presentation</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Engineering Fundamentals:  Java  </dc:title>
  <dc:creator>Lorencs, Martins</dc:creator>
  <cp:lastModifiedBy>Mehta, Disha Kalpeshbhai</cp:lastModifiedBy>
  <cp:revision>10</cp:revision>
  <dcterms:created xsi:type="dcterms:W3CDTF">2021-02-14T16:55:03Z</dcterms:created>
  <dcterms:modified xsi:type="dcterms:W3CDTF">2022-07-27T12:25:29Z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0x010100CCAC1097D87E0B439E22A4D2CE23160D</vt:lpwstr>
  </property>
</Properties>
</file>