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Lst>
  <p:notesMasterIdLst>
    <p:notesMasterId r:id="rId6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6"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CFF"/>
    <a:srgbClr val="FF50A0"/>
    <a:srgbClr val="0041F0"/>
    <a:srgbClr val="DCAFFF"/>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10254-B99D-0C47-96A3-FC7252A48E1C}" v="14" dt="2020-10-08T21:31:04.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2363" autoAdjust="0"/>
  </p:normalViewPr>
  <p:slideViewPr>
    <p:cSldViewPr snapToGrid="0" showGuides="1">
      <p:cViewPr varScale="1">
        <p:scale>
          <a:sx n="57" d="100"/>
          <a:sy n="57" d="100"/>
        </p:scale>
        <p:origin x="940" y="32"/>
      </p:cViewPr>
      <p:guideLst/>
    </p:cSldViewPr>
  </p:slideViewPr>
  <p:outlineViewPr>
    <p:cViewPr>
      <p:scale>
        <a:sx n="33" d="100"/>
        <a:sy n="33" d="100"/>
      </p:scale>
      <p:origin x="0" y="-13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32047-CD44-4741-89FA-F59A1EC975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CD5CEE72-7997-47EF-B947-E61DE503A9A5}">
      <dgm:prSet/>
      <dgm:spPr>
        <a:ln>
          <a:solidFill>
            <a:srgbClr val="92D050"/>
          </a:solidFill>
        </a:ln>
      </dgm:spPr>
      <dgm:t>
        <a:bodyPr/>
        <a:lstStyle/>
        <a:p>
          <a:pPr algn="l"/>
          <a:r>
            <a:rPr lang="en-US" dirty="0"/>
            <a:t>It represents an </a:t>
          </a:r>
          <a:r>
            <a:rPr lang="en-US" i="1" dirty="0"/>
            <a:t>object</a:t>
          </a:r>
        </a:p>
      </dgm:t>
    </dgm:pt>
    <dgm:pt modelId="{8551E42B-F4CF-4BF1-B940-298DFCCFC5CF}">
      <dgm:prSet custT="1"/>
      <dgm:spPr>
        <a:ln>
          <a:solidFill>
            <a:srgbClr val="92D050"/>
          </a:solidFill>
        </a:ln>
      </dgm:spPr>
      <dgm:t>
        <a:bodyPr/>
        <a:lstStyle/>
        <a:p>
          <a:r>
            <a:rPr lang="en-US" sz="2000" dirty="0"/>
            <a:t>Reference Data Types</a:t>
          </a:r>
        </a:p>
      </dgm:t>
    </dgm:pt>
    <dgm:pt modelId="{335C7EB9-FD4B-460A-A1F9-6AD2C4ADE45D}" type="sibTrans" cxnId="{16FFFD47-8A88-400D-9307-03032D099989}">
      <dgm:prSet/>
      <dgm:spPr/>
      <dgm:t>
        <a:bodyPr/>
        <a:lstStyle/>
        <a:p>
          <a:endParaRPr lang="en-GB"/>
        </a:p>
      </dgm:t>
    </dgm:pt>
    <dgm:pt modelId="{E47B7F79-9C9F-4FAC-86FC-13D3D396AACD}" type="parTrans" cxnId="{16FFFD47-8A88-400D-9307-03032D099989}">
      <dgm:prSet/>
      <dgm:spPr/>
      <dgm:t>
        <a:bodyPr/>
        <a:lstStyle/>
        <a:p>
          <a:endParaRPr lang="en-GB"/>
        </a:p>
      </dgm:t>
    </dgm:pt>
    <dgm:pt modelId="{1996A7DE-436D-4F2B-A0DB-35149DB1839B}" type="sibTrans" cxnId="{B11C5BFD-58B6-4027-8702-DC868733A4E1}">
      <dgm:prSet/>
      <dgm:spPr/>
      <dgm:t>
        <a:bodyPr/>
        <a:lstStyle/>
        <a:p>
          <a:endParaRPr lang="en-GB"/>
        </a:p>
      </dgm:t>
    </dgm:pt>
    <dgm:pt modelId="{3AFB2A2E-B9EB-48EA-BF78-E01AA03A4935}" type="parTrans" cxnId="{B11C5BFD-58B6-4027-8702-DC868733A4E1}">
      <dgm:prSet/>
      <dgm:spPr/>
      <dgm:t>
        <a:bodyPr/>
        <a:lstStyle/>
        <a:p>
          <a:endParaRPr lang="en-GB"/>
        </a:p>
      </dgm:t>
    </dgm:pt>
    <dgm:pt modelId="{BFC140F2-08BD-4F17-A92E-3CD033655D8D}">
      <dgm:prSet/>
      <dgm:spPr>
        <a:ln>
          <a:solidFill>
            <a:schemeClr val="accent6">
              <a:lumMod val="60000"/>
              <a:lumOff val="40000"/>
            </a:schemeClr>
          </a:solidFill>
        </a:ln>
      </dgm:spPr>
      <dgm:t>
        <a:bodyPr/>
        <a:lstStyle/>
        <a:p>
          <a:pPr algn="l"/>
          <a:r>
            <a:rPr lang="en-US" dirty="0"/>
            <a:t>It represents a single, atomic value, and is used as the building blocks of more complex types</a:t>
          </a:r>
        </a:p>
      </dgm:t>
    </dgm:pt>
    <dgm:pt modelId="{D6B7B07B-5E1E-45E1-A94D-04A2AF2A3C65}">
      <dgm:prSet phldrT="[Text]" custT="1"/>
      <dgm:spPr>
        <a:solidFill>
          <a:schemeClr val="tx1">
            <a:alpha val="90000"/>
          </a:schemeClr>
        </a:solidFill>
        <a:ln>
          <a:solidFill>
            <a:schemeClr val="accent6">
              <a:lumMod val="60000"/>
              <a:lumOff val="40000"/>
            </a:schemeClr>
          </a:solidFill>
        </a:ln>
      </dgm:spPr>
      <dgm:t>
        <a:bodyPr/>
        <a:lstStyle/>
        <a:p>
          <a:r>
            <a:rPr lang="en-US" sz="2000" dirty="0"/>
            <a:t>Primitive Data Types</a:t>
          </a:r>
          <a:endParaRPr lang="en-GB" sz="2000" dirty="0"/>
        </a:p>
      </dgm:t>
    </dgm:pt>
    <dgm:pt modelId="{4A07A651-CA42-4D2A-BD33-1964B38F90A3}" type="sibTrans" cxnId="{E5A90D1B-A4F7-4B14-82E9-0278C0F5ED55}">
      <dgm:prSet/>
      <dgm:spPr/>
      <dgm:t>
        <a:bodyPr/>
        <a:lstStyle/>
        <a:p>
          <a:endParaRPr lang="en-GB"/>
        </a:p>
      </dgm:t>
    </dgm:pt>
    <dgm:pt modelId="{53A70688-6F56-42C6-B260-50C2ACB8D127}" type="parTrans" cxnId="{E5A90D1B-A4F7-4B14-82E9-0278C0F5ED55}">
      <dgm:prSet/>
      <dgm:spPr/>
      <dgm:t>
        <a:bodyPr/>
        <a:lstStyle/>
        <a:p>
          <a:endParaRPr lang="en-GB"/>
        </a:p>
      </dgm:t>
    </dgm:pt>
    <dgm:pt modelId="{FBD72BCA-4AF6-47A0-997B-A02146B6421B}" type="sibTrans" cxnId="{2C7695D3-A624-4485-B9F1-12A11FBA9092}">
      <dgm:prSet/>
      <dgm:spPr/>
      <dgm:t>
        <a:bodyPr/>
        <a:lstStyle/>
        <a:p>
          <a:endParaRPr lang="en-GB"/>
        </a:p>
      </dgm:t>
    </dgm:pt>
    <dgm:pt modelId="{DBEB2A35-4324-4920-8E8C-560B9332A2B4}" type="parTrans" cxnId="{2C7695D3-A624-4485-B9F1-12A11FBA9092}">
      <dgm:prSet/>
      <dgm:spPr/>
      <dgm:t>
        <a:bodyPr/>
        <a:lstStyle/>
        <a:p>
          <a:endParaRPr lang="en-GB"/>
        </a:p>
      </dgm:t>
    </dgm:pt>
    <dgm:pt modelId="{6C6148FB-A1EB-4AA1-8B82-29EF2FE81204}">
      <dgm:prSet phldrT="[Text]" custT="1"/>
      <dgm:spPr/>
      <dgm:t>
        <a:bodyPr/>
        <a:lstStyle/>
        <a:p>
          <a:r>
            <a:rPr lang="en-GB" sz="2000" dirty="0"/>
            <a:t>Data Types</a:t>
          </a:r>
        </a:p>
      </dgm:t>
    </dgm:pt>
    <dgm:pt modelId="{B5AD6E47-41AC-4411-B317-084E7880870B}" type="parTrans" cxnId="{3EB333C0-115B-4B7B-BC76-215BB676E078}">
      <dgm:prSet/>
      <dgm:spPr/>
      <dgm:t>
        <a:bodyPr/>
        <a:lstStyle/>
        <a:p>
          <a:endParaRPr lang="en-GB"/>
        </a:p>
      </dgm:t>
    </dgm:pt>
    <dgm:pt modelId="{13E0A439-162B-45C6-9369-072A40247ABC}" type="sibTrans" cxnId="{3EB333C0-115B-4B7B-BC76-215BB676E078}">
      <dgm:prSet/>
      <dgm:spPr/>
      <dgm:t>
        <a:bodyPr/>
        <a:lstStyle/>
        <a:p>
          <a:endParaRPr lang="en-GB"/>
        </a:p>
      </dgm:t>
    </dgm:pt>
    <dgm:pt modelId="{F22B1DE3-154E-4294-9701-3CA1943E2E8C}" type="pres">
      <dgm:prSet presAssocID="{D4E32047-CD44-4741-89FA-F59A1EC975C7}" presName="hierChild1" presStyleCnt="0">
        <dgm:presLayoutVars>
          <dgm:chPref val="1"/>
          <dgm:dir/>
          <dgm:animOne val="branch"/>
          <dgm:animLvl val="lvl"/>
          <dgm:resizeHandles/>
        </dgm:presLayoutVars>
      </dgm:prSet>
      <dgm:spPr/>
    </dgm:pt>
    <dgm:pt modelId="{90D39CD1-CFFC-4E1B-B4BC-858E92921BBE}" type="pres">
      <dgm:prSet presAssocID="{6C6148FB-A1EB-4AA1-8B82-29EF2FE81204}" presName="hierRoot1" presStyleCnt="0"/>
      <dgm:spPr/>
    </dgm:pt>
    <dgm:pt modelId="{DC9E36E9-E172-4B68-9C08-DB705FC8EEA8}" type="pres">
      <dgm:prSet presAssocID="{6C6148FB-A1EB-4AA1-8B82-29EF2FE81204}" presName="composite" presStyleCnt="0"/>
      <dgm:spPr/>
    </dgm:pt>
    <dgm:pt modelId="{19EAD65B-FC32-489E-934B-A581C9D0C5B4}" type="pres">
      <dgm:prSet presAssocID="{6C6148FB-A1EB-4AA1-8B82-29EF2FE81204}" presName="background" presStyleLbl="node0" presStyleIdx="0" presStyleCnt="1"/>
      <dgm:spPr/>
    </dgm:pt>
    <dgm:pt modelId="{6BFBD55F-65C4-4065-BAA4-B6D69A309CC7}" type="pres">
      <dgm:prSet presAssocID="{6C6148FB-A1EB-4AA1-8B82-29EF2FE81204}" presName="text" presStyleLbl="fgAcc0" presStyleIdx="0" presStyleCnt="1" custScaleX="150207" custScaleY="57853">
        <dgm:presLayoutVars>
          <dgm:chPref val="3"/>
        </dgm:presLayoutVars>
      </dgm:prSet>
      <dgm:spPr/>
    </dgm:pt>
    <dgm:pt modelId="{DBAD0ACC-297C-42AE-87E4-5D05319B843B}" type="pres">
      <dgm:prSet presAssocID="{6C6148FB-A1EB-4AA1-8B82-29EF2FE81204}" presName="hierChild2" presStyleCnt="0"/>
      <dgm:spPr/>
    </dgm:pt>
    <dgm:pt modelId="{227413DB-FF5C-4579-AF80-F976387666BB}" type="pres">
      <dgm:prSet presAssocID="{53A70688-6F56-42C6-B260-50C2ACB8D127}" presName="Name10" presStyleLbl="parChTrans1D2" presStyleIdx="0" presStyleCnt="2"/>
      <dgm:spPr/>
    </dgm:pt>
    <dgm:pt modelId="{B815D90F-3EBF-4106-9B45-AAF756A55CD9}" type="pres">
      <dgm:prSet presAssocID="{D6B7B07B-5E1E-45E1-A94D-04A2AF2A3C65}" presName="hierRoot2" presStyleCnt="0"/>
      <dgm:spPr/>
    </dgm:pt>
    <dgm:pt modelId="{3EF9ED9F-01A8-40F3-BFA2-132F450E9E4B}" type="pres">
      <dgm:prSet presAssocID="{D6B7B07B-5E1E-45E1-A94D-04A2AF2A3C65}" presName="composite2" presStyleCnt="0"/>
      <dgm:spPr/>
    </dgm:pt>
    <dgm:pt modelId="{ECFDEC2A-AD00-4D30-A2F9-930D488BAAD3}" type="pres">
      <dgm:prSet presAssocID="{D6B7B07B-5E1E-45E1-A94D-04A2AF2A3C65}" presName="background2" presStyleLbl="node2" presStyleIdx="0" presStyleCnt="2"/>
      <dgm:spPr>
        <a:solidFill>
          <a:schemeClr val="accent2">
            <a:lumMod val="40000"/>
            <a:lumOff val="60000"/>
          </a:schemeClr>
        </a:solidFill>
      </dgm:spPr>
    </dgm:pt>
    <dgm:pt modelId="{D3E6E91E-A8A4-4570-A19E-75303BCF7318}" type="pres">
      <dgm:prSet presAssocID="{D6B7B07B-5E1E-45E1-A94D-04A2AF2A3C65}" presName="text2" presStyleLbl="fgAcc2" presStyleIdx="0" presStyleCnt="2" custScaleX="156137" custScaleY="74259" custLinFactNeighborX="-31997">
        <dgm:presLayoutVars>
          <dgm:chPref val="3"/>
        </dgm:presLayoutVars>
      </dgm:prSet>
      <dgm:spPr/>
    </dgm:pt>
    <dgm:pt modelId="{225C1635-7FE2-408E-878C-C996097D37A1}" type="pres">
      <dgm:prSet presAssocID="{D6B7B07B-5E1E-45E1-A94D-04A2AF2A3C65}" presName="hierChild3" presStyleCnt="0"/>
      <dgm:spPr/>
    </dgm:pt>
    <dgm:pt modelId="{E6FEB984-3C8C-40EA-8701-200A50B83451}" type="pres">
      <dgm:prSet presAssocID="{DBEB2A35-4324-4920-8E8C-560B9332A2B4}" presName="Name17" presStyleLbl="parChTrans1D3" presStyleIdx="0" presStyleCnt="2"/>
      <dgm:spPr/>
    </dgm:pt>
    <dgm:pt modelId="{7EDA5ED4-E76C-44AC-9DA9-43880757C3E4}" type="pres">
      <dgm:prSet presAssocID="{BFC140F2-08BD-4F17-A92E-3CD033655D8D}" presName="hierRoot3" presStyleCnt="0"/>
      <dgm:spPr/>
    </dgm:pt>
    <dgm:pt modelId="{2928D25B-5AA1-47E4-81C2-CD3409111C64}" type="pres">
      <dgm:prSet presAssocID="{BFC140F2-08BD-4F17-A92E-3CD033655D8D}" presName="composite3" presStyleCnt="0"/>
      <dgm:spPr/>
    </dgm:pt>
    <dgm:pt modelId="{83256A7E-30D9-4E0A-9491-EBCFB75752A5}" type="pres">
      <dgm:prSet presAssocID="{BFC140F2-08BD-4F17-A92E-3CD033655D8D}" presName="background3" presStyleLbl="node3" presStyleIdx="0" presStyleCnt="2"/>
      <dgm:spPr>
        <a:solidFill>
          <a:schemeClr val="accent2">
            <a:lumMod val="40000"/>
            <a:lumOff val="60000"/>
          </a:schemeClr>
        </a:solidFill>
      </dgm:spPr>
    </dgm:pt>
    <dgm:pt modelId="{7BDB85BF-6224-416B-9150-34C91B39C7DA}" type="pres">
      <dgm:prSet presAssocID="{BFC140F2-08BD-4F17-A92E-3CD033655D8D}" presName="text3" presStyleLbl="fgAcc3" presStyleIdx="0" presStyleCnt="2" custScaleX="201922" custScaleY="137853" custLinFactNeighborX="-31869">
        <dgm:presLayoutVars>
          <dgm:chPref val="3"/>
        </dgm:presLayoutVars>
      </dgm:prSet>
      <dgm:spPr/>
    </dgm:pt>
    <dgm:pt modelId="{AFEFFBF3-6367-4F54-9614-12CBAE10CE9C}" type="pres">
      <dgm:prSet presAssocID="{BFC140F2-08BD-4F17-A92E-3CD033655D8D}" presName="hierChild4" presStyleCnt="0"/>
      <dgm:spPr/>
    </dgm:pt>
    <dgm:pt modelId="{03024BBE-AF5A-4AE8-B0ED-8FD431A211B7}" type="pres">
      <dgm:prSet presAssocID="{E47B7F79-9C9F-4FAC-86FC-13D3D396AACD}" presName="Name10" presStyleLbl="parChTrans1D2" presStyleIdx="1" presStyleCnt="2"/>
      <dgm:spPr/>
    </dgm:pt>
    <dgm:pt modelId="{7CEC4393-6B80-4DC9-AE6A-CEC98FC0F6DB}" type="pres">
      <dgm:prSet presAssocID="{8551E42B-F4CF-4BF1-B940-298DFCCFC5CF}" presName="hierRoot2" presStyleCnt="0"/>
      <dgm:spPr/>
    </dgm:pt>
    <dgm:pt modelId="{23E48766-3AC3-42F8-8813-B9663304E3C9}" type="pres">
      <dgm:prSet presAssocID="{8551E42B-F4CF-4BF1-B940-298DFCCFC5CF}" presName="composite2" presStyleCnt="0"/>
      <dgm:spPr/>
    </dgm:pt>
    <dgm:pt modelId="{39A257FD-F22B-48EA-AC26-BD1B9808E574}" type="pres">
      <dgm:prSet presAssocID="{8551E42B-F4CF-4BF1-B940-298DFCCFC5CF}" presName="background2" presStyleLbl="node2" presStyleIdx="1" presStyleCnt="2"/>
      <dgm:spPr>
        <a:solidFill>
          <a:srgbClr val="CAE8AA"/>
        </a:solidFill>
      </dgm:spPr>
    </dgm:pt>
    <dgm:pt modelId="{3FCAAE03-5276-4B79-B8F9-D844A7DE2471}" type="pres">
      <dgm:prSet presAssocID="{8551E42B-F4CF-4BF1-B940-298DFCCFC5CF}" presName="text2" presStyleLbl="fgAcc2" presStyleIdx="1" presStyleCnt="2" custScaleX="178024" custScaleY="71979" custLinFactNeighborX="25273">
        <dgm:presLayoutVars>
          <dgm:chPref val="3"/>
        </dgm:presLayoutVars>
      </dgm:prSet>
      <dgm:spPr/>
    </dgm:pt>
    <dgm:pt modelId="{742B9F06-364E-4CBC-8D22-966E107902D9}" type="pres">
      <dgm:prSet presAssocID="{8551E42B-F4CF-4BF1-B940-298DFCCFC5CF}" presName="hierChild3" presStyleCnt="0"/>
      <dgm:spPr/>
    </dgm:pt>
    <dgm:pt modelId="{8C446CA7-194C-4C23-96A5-2F7E7B43F830}" type="pres">
      <dgm:prSet presAssocID="{3AFB2A2E-B9EB-48EA-BF78-E01AA03A4935}" presName="Name17" presStyleLbl="parChTrans1D3" presStyleIdx="1" presStyleCnt="2"/>
      <dgm:spPr/>
    </dgm:pt>
    <dgm:pt modelId="{D0547010-81E1-43D5-AA34-6EE8E72CAF94}" type="pres">
      <dgm:prSet presAssocID="{CD5CEE72-7997-47EF-B947-E61DE503A9A5}" presName="hierRoot3" presStyleCnt="0"/>
      <dgm:spPr/>
    </dgm:pt>
    <dgm:pt modelId="{53F6DB1E-F992-4D4A-B9F4-F257B5817EF8}" type="pres">
      <dgm:prSet presAssocID="{CD5CEE72-7997-47EF-B947-E61DE503A9A5}" presName="composite3" presStyleCnt="0"/>
      <dgm:spPr/>
    </dgm:pt>
    <dgm:pt modelId="{2ED8FBCC-4F15-40EB-918F-E20382AC6A63}" type="pres">
      <dgm:prSet presAssocID="{CD5CEE72-7997-47EF-B947-E61DE503A9A5}" presName="background3" presStyleLbl="node3" presStyleIdx="1" presStyleCnt="2"/>
      <dgm:spPr>
        <a:solidFill>
          <a:srgbClr val="CAE8AA"/>
        </a:solidFill>
      </dgm:spPr>
    </dgm:pt>
    <dgm:pt modelId="{AC092496-BDC5-425B-8E4B-5E4733D5DAC6}" type="pres">
      <dgm:prSet presAssocID="{CD5CEE72-7997-47EF-B947-E61DE503A9A5}" presName="text3" presStyleLbl="fgAcc3" presStyleIdx="1" presStyleCnt="2" custScaleX="179894" custScaleY="137853" custLinFactNeighborX="25346">
        <dgm:presLayoutVars>
          <dgm:chPref val="3"/>
        </dgm:presLayoutVars>
      </dgm:prSet>
      <dgm:spPr/>
    </dgm:pt>
    <dgm:pt modelId="{6F3B8A65-A9B7-46EC-87D3-DB7095295F12}" type="pres">
      <dgm:prSet presAssocID="{CD5CEE72-7997-47EF-B947-E61DE503A9A5}" presName="hierChild4" presStyleCnt="0"/>
      <dgm:spPr/>
    </dgm:pt>
  </dgm:ptLst>
  <dgm:cxnLst>
    <dgm:cxn modelId="{E5A90D1B-A4F7-4B14-82E9-0278C0F5ED55}" srcId="{6C6148FB-A1EB-4AA1-8B82-29EF2FE81204}" destId="{D6B7B07B-5E1E-45E1-A94D-04A2AF2A3C65}" srcOrd="0" destOrd="0" parTransId="{53A70688-6F56-42C6-B260-50C2ACB8D127}" sibTransId="{4A07A651-CA42-4D2A-BD33-1964B38F90A3}"/>
    <dgm:cxn modelId="{803A882D-26D4-4A38-863D-D1EEC428C552}" type="presOf" srcId="{8551E42B-F4CF-4BF1-B940-298DFCCFC5CF}" destId="{3FCAAE03-5276-4B79-B8F9-D844A7DE2471}" srcOrd="0" destOrd="0" presId="urn:microsoft.com/office/officeart/2005/8/layout/hierarchy1"/>
    <dgm:cxn modelId="{237D3530-99A6-4D40-9B58-5E81D8649663}" type="presOf" srcId="{6C6148FB-A1EB-4AA1-8B82-29EF2FE81204}" destId="{6BFBD55F-65C4-4065-BAA4-B6D69A309CC7}" srcOrd="0" destOrd="0" presId="urn:microsoft.com/office/officeart/2005/8/layout/hierarchy1"/>
    <dgm:cxn modelId="{8284023A-B59D-47BB-A9D2-DDF88146C199}" type="presOf" srcId="{CD5CEE72-7997-47EF-B947-E61DE503A9A5}" destId="{AC092496-BDC5-425B-8E4B-5E4733D5DAC6}" srcOrd="0" destOrd="0" presId="urn:microsoft.com/office/officeart/2005/8/layout/hierarchy1"/>
    <dgm:cxn modelId="{2F43865E-D3C0-4759-8BC5-4CA994ED4D18}" type="presOf" srcId="{DBEB2A35-4324-4920-8E8C-560B9332A2B4}" destId="{E6FEB984-3C8C-40EA-8701-200A50B83451}" srcOrd="0" destOrd="0" presId="urn:microsoft.com/office/officeart/2005/8/layout/hierarchy1"/>
    <dgm:cxn modelId="{16FFFD47-8A88-400D-9307-03032D099989}" srcId="{6C6148FB-A1EB-4AA1-8B82-29EF2FE81204}" destId="{8551E42B-F4CF-4BF1-B940-298DFCCFC5CF}" srcOrd="1" destOrd="0" parTransId="{E47B7F79-9C9F-4FAC-86FC-13D3D396AACD}" sibTransId="{335C7EB9-FD4B-460A-A1F9-6AD2C4ADE45D}"/>
    <dgm:cxn modelId="{231D6468-F8ED-4A2B-9FE8-EB7300C8F8E8}" type="presOf" srcId="{3AFB2A2E-B9EB-48EA-BF78-E01AA03A4935}" destId="{8C446CA7-194C-4C23-96A5-2F7E7B43F830}" srcOrd="0" destOrd="0" presId="urn:microsoft.com/office/officeart/2005/8/layout/hierarchy1"/>
    <dgm:cxn modelId="{893AA76E-B9BC-4641-A221-DD9BA9B3517C}" type="presOf" srcId="{E47B7F79-9C9F-4FAC-86FC-13D3D396AACD}" destId="{03024BBE-AF5A-4AE8-B0ED-8FD431A211B7}" srcOrd="0" destOrd="0" presId="urn:microsoft.com/office/officeart/2005/8/layout/hierarchy1"/>
    <dgm:cxn modelId="{BFA197A5-F0B4-4942-AB20-F2F11114EAA7}" type="presOf" srcId="{D6B7B07B-5E1E-45E1-A94D-04A2AF2A3C65}" destId="{D3E6E91E-A8A4-4570-A19E-75303BCF7318}" srcOrd="0" destOrd="0" presId="urn:microsoft.com/office/officeart/2005/8/layout/hierarchy1"/>
    <dgm:cxn modelId="{8D748FB4-2CF8-4CE8-88CF-6C031FF9CFBA}" type="presOf" srcId="{BFC140F2-08BD-4F17-A92E-3CD033655D8D}" destId="{7BDB85BF-6224-416B-9150-34C91B39C7DA}" srcOrd="0" destOrd="0" presId="urn:microsoft.com/office/officeart/2005/8/layout/hierarchy1"/>
    <dgm:cxn modelId="{3EB333C0-115B-4B7B-BC76-215BB676E078}" srcId="{D4E32047-CD44-4741-89FA-F59A1EC975C7}" destId="{6C6148FB-A1EB-4AA1-8B82-29EF2FE81204}" srcOrd="0" destOrd="0" parTransId="{B5AD6E47-41AC-4411-B317-084E7880870B}" sibTransId="{13E0A439-162B-45C6-9369-072A40247ABC}"/>
    <dgm:cxn modelId="{60D291CF-2AF7-4848-8EE7-8CAC17E10C54}" type="presOf" srcId="{D4E32047-CD44-4741-89FA-F59A1EC975C7}" destId="{F22B1DE3-154E-4294-9701-3CA1943E2E8C}" srcOrd="0" destOrd="0" presId="urn:microsoft.com/office/officeart/2005/8/layout/hierarchy1"/>
    <dgm:cxn modelId="{2C7695D3-A624-4485-B9F1-12A11FBA9092}" srcId="{D6B7B07B-5E1E-45E1-A94D-04A2AF2A3C65}" destId="{BFC140F2-08BD-4F17-A92E-3CD033655D8D}" srcOrd="0" destOrd="0" parTransId="{DBEB2A35-4324-4920-8E8C-560B9332A2B4}" sibTransId="{FBD72BCA-4AF6-47A0-997B-A02146B6421B}"/>
    <dgm:cxn modelId="{7C5E46F9-AD12-4362-B182-1CD97587CCF0}" type="presOf" srcId="{53A70688-6F56-42C6-B260-50C2ACB8D127}" destId="{227413DB-FF5C-4579-AF80-F976387666BB}" srcOrd="0" destOrd="0" presId="urn:microsoft.com/office/officeart/2005/8/layout/hierarchy1"/>
    <dgm:cxn modelId="{B11C5BFD-58B6-4027-8702-DC868733A4E1}" srcId="{8551E42B-F4CF-4BF1-B940-298DFCCFC5CF}" destId="{CD5CEE72-7997-47EF-B947-E61DE503A9A5}" srcOrd="0" destOrd="0" parTransId="{3AFB2A2E-B9EB-48EA-BF78-E01AA03A4935}" sibTransId="{1996A7DE-436D-4F2B-A0DB-35149DB1839B}"/>
    <dgm:cxn modelId="{268F294F-1E83-456A-A001-F5162B35DEC7}" type="presParOf" srcId="{F22B1DE3-154E-4294-9701-3CA1943E2E8C}" destId="{90D39CD1-CFFC-4E1B-B4BC-858E92921BBE}" srcOrd="0" destOrd="0" presId="urn:microsoft.com/office/officeart/2005/8/layout/hierarchy1"/>
    <dgm:cxn modelId="{F37B45DA-9622-489A-8FA8-ECBC707587E9}" type="presParOf" srcId="{90D39CD1-CFFC-4E1B-B4BC-858E92921BBE}" destId="{DC9E36E9-E172-4B68-9C08-DB705FC8EEA8}" srcOrd="0" destOrd="0" presId="urn:microsoft.com/office/officeart/2005/8/layout/hierarchy1"/>
    <dgm:cxn modelId="{29A28B32-E8AA-480B-82AF-329ED041EF85}" type="presParOf" srcId="{DC9E36E9-E172-4B68-9C08-DB705FC8EEA8}" destId="{19EAD65B-FC32-489E-934B-A581C9D0C5B4}" srcOrd="0" destOrd="0" presId="urn:microsoft.com/office/officeart/2005/8/layout/hierarchy1"/>
    <dgm:cxn modelId="{E3C89056-3CA4-4206-8640-D3E9601D599F}" type="presParOf" srcId="{DC9E36E9-E172-4B68-9C08-DB705FC8EEA8}" destId="{6BFBD55F-65C4-4065-BAA4-B6D69A309CC7}" srcOrd="1" destOrd="0" presId="urn:microsoft.com/office/officeart/2005/8/layout/hierarchy1"/>
    <dgm:cxn modelId="{A26CCB8F-D825-4E81-B6F5-65D755685C49}" type="presParOf" srcId="{90D39CD1-CFFC-4E1B-B4BC-858E92921BBE}" destId="{DBAD0ACC-297C-42AE-87E4-5D05319B843B}" srcOrd="1" destOrd="0" presId="urn:microsoft.com/office/officeart/2005/8/layout/hierarchy1"/>
    <dgm:cxn modelId="{E8F2E9A2-92C0-41C9-B6B5-9F287E7EA79C}" type="presParOf" srcId="{DBAD0ACC-297C-42AE-87E4-5D05319B843B}" destId="{227413DB-FF5C-4579-AF80-F976387666BB}" srcOrd="0" destOrd="0" presId="urn:microsoft.com/office/officeart/2005/8/layout/hierarchy1"/>
    <dgm:cxn modelId="{E1F780E4-9918-4E0E-9FDE-A932F44C37C7}" type="presParOf" srcId="{DBAD0ACC-297C-42AE-87E4-5D05319B843B}" destId="{B815D90F-3EBF-4106-9B45-AAF756A55CD9}" srcOrd="1" destOrd="0" presId="urn:microsoft.com/office/officeart/2005/8/layout/hierarchy1"/>
    <dgm:cxn modelId="{D78B536E-B692-463B-9C6E-1090E903DEA6}" type="presParOf" srcId="{B815D90F-3EBF-4106-9B45-AAF756A55CD9}" destId="{3EF9ED9F-01A8-40F3-BFA2-132F450E9E4B}" srcOrd="0" destOrd="0" presId="urn:microsoft.com/office/officeart/2005/8/layout/hierarchy1"/>
    <dgm:cxn modelId="{B512861D-6348-4A1D-8CFD-49B7D7CB84A9}" type="presParOf" srcId="{3EF9ED9F-01A8-40F3-BFA2-132F450E9E4B}" destId="{ECFDEC2A-AD00-4D30-A2F9-930D488BAAD3}" srcOrd="0" destOrd="0" presId="urn:microsoft.com/office/officeart/2005/8/layout/hierarchy1"/>
    <dgm:cxn modelId="{8E9C834B-CF83-445A-8EC0-E963EFA4FBDD}" type="presParOf" srcId="{3EF9ED9F-01A8-40F3-BFA2-132F450E9E4B}" destId="{D3E6E91E-A8A4-4570-A19E-75303BCF7318}" srcOrd="1" destOrd="0" presId="urn:microsoft.com/office/officeart/2005/8/layout/hierarchy1"/>
    <dgm:cxn modelId="{F21A1C77-B75B-4BE3-9331-7B890512A618}" type="presParOf" srcId="{B815D90F-3EBF-4106-9B45-AAF756A55CD9}" destId="{225C1635-7FE2-408E-878C-C996097D37A1}" srcOrd="1" destOrd="0" presId="urn:microsoft.com/office/officeart/2005/8/layout/hierarchy1"/>
    <dgm:cxn modelId="{64401A2F-E0CF-48DA-943D-20B13483868F}" type="presParOf" srcId="{225C1635-7FE2-408E-878C-C996097D37A1}" destId="{E6FEB984-3C8C-40EA-8701-200A50B83451}" srcOrd="0" destOrd="0" presId="urn:microsoft.com/office/officeart/2005/8/layout/hierarchy1"/>
    <dgm:cxn modelId="{546B674E-FB55-453B-9474-F0457EC32D74}" type="presParOf" srcId="{225C1635-7FE2-408E-878C-C996097D37A1}" destId="{7EDA5ED4-E76C-44AC-9DA9-43880757C3E4}" srcOrd="1" destOrd="0" presId="urn:microsoft.com/office/officeart/2005/8/layout/hierarchy1"/>
    <dgm:cxn modelId="{82903373-BE20-45FD-9214-40579132980C}" type="presParOf" srcId="{7EDA5ED4-E76C-44AC-9DA9-43880757C3E4}" destId="{2928D25B-5AA1-47E4-81C2-CD3409111C64}" srcOrd="0" destOrd="0" presId="urn:microsoft.com/office/officeart/2005/8/layout/hierarchy1"/>
    <dgm:cxn modelId="{5378F2D5-8F78-47BC-9F4D-9DBD70807FE6}" type="presParOf" srcId="{2928D25B-5AA1-47E4-81C2-CD3409111C64}" destId="{83256A7E-30D9-4E0A-9491-EBCFB75752A5}" srcOrd="0" destOrd="0" presId="urn:microsoft.com/office/officeart/2005/8/layout/hierarchy1"/>
    <dgm:cxn modelId="{BEBBE1FA-1DB4-4A6F-8DB6-D52F04E1CBC8}" type="presParOf" srcId="{2928D25B-5AA1-47E4-81C2-CD3409111C64}" destId="{7BDB85BF-6224-416B-9150-34C91B39C7DA}" srcOrd="1" destOrd="0" presId="urn:microsoft.com/office/officeart/2005/8/layout/hierarchy1"/>
    <dgm:cxn modelId="{F471677E-F75A-4081-A405-71825E249C32}" type="presParOf" srcId="{7EDA5ED4-E76C-44AC-9DA9-43880757C3E4}" destId="{AFEFFBF3-6367-4F54-9614-12CBAE10CE9C}" srcOrd="1" destOrd="0" presId="urn:microsoft.com/office/officeart/2005/8/layout/hierarchy1"/>
    <dgm:cxn modelId="{C384E002-7639-4313-9E93-5DED57C5D135}" type="presParOf" srcId="{DBAD0ACC-297C-42AE-87E4-5D05319B843B}" destId="{03024BBE-AF5A-4AE8-B0ED-8FD431A211B7}" srcOrd="2" destOrd="0" presId="urn:microsoft.com/office/officeart/2005/8/layout/hierarchy1"/>
    <dgm:cxn modelId="{C1BCB8EB-495B-4671-821B-2D92EE6935EF}" type="presParOf" srcId="{DBAD0ACC-297C-42AE-87E4-5D05319B843B}" destId="{7CEC4393-6B80-4DC9-AE6A-CEC98FC0F6DB}" srcOrd="3" destOrd="0" presId="urn:microsoft.com/office/officeart/2005/8/layout/hierarchy1"/>
    <dgm:cxn modelId="{48114C0F-685B-4FFE-99D5-A6EE24366E6E}" type="presParOf" srcId="{7CEC4393-6B80-4DC9-AE6A-CEC98FC0F6DB}" destId="{23E48766-3AC3-42F8-8813-B9663304E3C9}" srcOrd="0" destOrd="0" presId="urn:microsoft.com/office/officeart/2005/8/layout/hierarchy1"/>
    <dgm:cxn modelId="{3CA0E9C4-3A64-4575-A77F-0D1157577E77}" type="presParOf" srcId="{23E48766-3AC3-42F8-8813-B9663304E3C9}" destId="{39A257FD-F22B-48EA-AC26-BD1B9808E574}" srcOrd="0" destOrd="0" presId="urn:microsoft.com/office/officeart/2005/8/layout/hierarchy1"/>
    <dgm:cxn modelId="{9AA75645-48D8-4B99-B5B2-CC5AA0E1F392}" type="presParOf" srcId="{23E48766-3AC3-42F8-8813-B9663304E3C9}" destId="{3FCAAE03-5276-4B79-B8F9-D844A7DE2471}" srcOrd="1" destOrd="0" presId="urn:microsoft.com/office/officeart/2005/8/layout/hierarchy1"/>
    <dgm:cxn modelId="{460FFB07-C975-4709-83E2-A5FA4985E1F7}" type="presParOf" srcId="{7CEC4393-6B80-4DC9-AE6A-CEC98FC0F6DB}" destId="{742B9F06-364E-4CBC-8D22-966E107902D9}" srcOrd="1" destOrd="0" presId="urn:microsoft.com/office/officeart/2005/8/layout/hierarchy1"/>
    <dgm:cxn modelId="{4F1C9D7E-B724-415A-A8D0-7522F55DE7B4}" type="presParOf" srcId="{742B9F06-364E-4CBC-8D22-966E107902D9}" destId="{8C446CA7-194C-4C23-96A5-2F7E7B43F830}" srcOrd="0" destOrd="0" presId="urn:microsoft.com/office/officeart/2005/8/layout/hierarchy1"/>
    <dgm:cxn modelId="{7AA5408D-2FA4-4FA2-8DD6-464110666356}" type="presParOf" srcId="{742B9F06-364E-4CBC-8D22-966E107902D9}" destId="{D0547010-81E1-43D5-AA34-6EE8E72CAF94}" srcOrd="1" destOrd="0" presId="urn:microsoft.com/office/officeart/2005/8/layout/hierarchy1"/>
    <dgm:cxn modelId="{4094F64D-8E4E-4AB9-927E-4DA740FA453E}" type="presParOf" srcId="{D0547010-81E1-43D5-AA34-6EE8E72CAF94}" destId="{53F6DB1E-F992-4D4A-B9F4-F257B5817EF8}" srcOrd="0" destOrd="0" presId="urn:microsoft.com/office/officeart/2005/8/layout/hierarchy1"/>
    <dgm:cxn modelId="{CD50F75B-D6EB-47C2-9089-D687B076C27D}" type="presParOf" srcId="{53F6DB1E-F992-4D4A-B9F4-F257B5817EF8}" destId="{2ED8FBCC-4F15-40EB-918F-E20382AC6A63}" srcOrd="0" destOrd="0" presId="urn:microsoft.com/office/officeart/2005/8/layout/hierarchy1"/>
    <dgm:cxn modelId="{84075EBB-2056-4BA5-B9F8-D5CAFC4E3230}" type="presParOf" srcId="{53F6DB1E-F992-4D4A-B9F4-F257B5817EF8}" destId="{AC092496-BDC5-425B-8E4B-5E4733D5DAC6}" srcOrd="1" destOrd="0" presId="urn:microsoft.com/office/officeart/2005/8/layout/hierarchy1"/>
    <dgm:cxn modelId="{312FD74E-5E99-4BD2-8860-E3A6F1482405}" type="presParOf" srcId="{D0547010-81E1-43D5-AA34-6EE8E72CAF94}" destId="{6F3B8A65-A9B7-46EC-87D3-DB7095295F12}"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3A9145-F7D0-49D7-8109-0A63284532AC}"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n-GB"/>
        </a:p>
      </dgm:t>
    </dgm:pt>
    <dgm:pt modelId="{2EE211E5-DA68-4FE2-8120-0B45A7022AA4}">
      <dgm:prSet phldrT="[Text]" custT="1">
        <dgm:style>
          <a:lnRef idx="3">
            <a:schemeClr val="lt1"/>
          </a:lnRef>
          <a:fillRef idx="1">
            <a:schemeClr val="accent6"/>
          </a:fillRef>
          <a:effectRef idx="1">
            <a:schemeClr val="accent6"/>
          </a:effectRef>
          <a:fontRef idx="minor">
            <a:schemeClr val="lt1"/>
          </a:fontRef>
        </dgm:style>
      </dgm:prSet>
      <dgm:spPr>
        <a:solidFill>
          <a:srgbClr val="CAE8AA"/>
        </a:solidFill>
      </dgm:spPr>
      <dgm:t>
        <a:bodyPr/>
        <a:lstStyle/>
        <a:p>
          <a:r>
            <a:rPr lang="en-US" sz="2100" dirty="0"/>
            <a:t>Types of Variables by Scope:</a:t>
          </a:r>
          <a:endParaRPr lang="en-GB" sz="2100" dirty="0"/>
        </a:p>
      </dgm:t>
    </dgm:pt>
    <dgm:pt modelId="{948A9FEC-273F-45A8-9765-4017BAF4A109}" type="parTrans" cxnId="{9070FDD4-CD70-468A-86F7-987760200B03}">
      <dgm:prSet/>
      <dgm:spPr/>
      <dgm:t>
        <a:bodyPr/>
        <a:lstStyle/>
        <a:p>
          <a:endParaRPr lang="en-GB"/>
        </a:p>
      </dgm:t>
    </dgm:pt>
    <dgm:pt modelId="{6446D973-E3AA-41D5-87C2-9F13E8AF2B22}" type="sibTrans" cxnId="{9070FDD4-CD70-468A-86F7-987760200B03}">
      <dgm:prSet/>
      <dgm:spPr/>
      <dgm:t>
        <a:bodyPr/>
        <a:lstStyle/>
        <a:p>
          <a:endParaRPr lang="en-GB"/>
        </a:p>
      </dgm:t>
    </dgm:pt>
    <dgm:pt modelId="{E6374D07-54F4-4C88-B623-B40BDABCA927}">
      <dgm:prSet/>
      <dgm:spPr>
        <a:solidFill>
          <a:srgbClr val="CAE8AA">
            <a:alpha val="89804"/>
          </a:srgbClr>
        </a:solidFill>
        <a:ln>
          <a:solidFill>
            <a:srgbClr val="92D050"/>
          </a:solidFill>
        </a:ln>
      </dgm:spPr>
      <dgm:t>
        <a:bodyPr/>
        <a:lstStyle/>
        <a:p>
          <a:r>
            <a:rPr lang="en-US" dirty="0"/>
            <a:t>Class Variables</a:t>
          </a:r>
        </a:p>
      </dgm:t>
    </dgm:pt>
    <dgm:pt modelId="{6A2721F1-9FFE-46B2-AE61-64CA8E1FD000}" type="parTrans" cxnId="{2BA813BC-7652-4060-BA75-F923079C7276}">
      <dgm:prSet/>
      <dgm:spPr>
        <a:ln>
          <a:solidFill>
            <a:srgbClr val="92D050"/>
          </a:solidFill>
        </a:ln>
      </dgm:spPr>
      <dgm:t>
        <a:bodyPr/>
        <a:lstStyle/>
        <a:p>
          <a:endParaRPr lang="en-GB"/>
        </a:p>
      </dgm:t>
    </dgm:pt>
    <dgm:pt modelId="{CBD87863-02E4-4687-B71D-99E25A927E56}" type="sibTrans" cxnId="{2BA813BC-7652-4060-BA75-F923079C7276}">
      <dgm:prSet/>
      <dgm:spPr/>
      <dgm:t>
        <a:bodyPr/>
        <a:lstStyle/>
        <a:p>
          <a:endParaRPr lang="en-GB"/>
        </a:p>
      </dgm:t>
    </dgm:pt>
    <dgm:pt modelId="{37970550-50C6-43A8-920F-9641BF4D803B}">
      <dgm:prSet/>
      <dgm:spPr>
        <a:solidFill>
          <a:srgbClr val="CAE8AA">
            <a:alpha val="89804"/>
          </a:srgbClr>
        </a:solidFill>
        <a:ln>
          <a:solidFill>
            <a:srgbClr val="92D050"/>
          </a:solidFill>
        </a:ln>
      </dgm:spPr>
      <dgm:t>
        <a:bodyPr/>
        <a:lstStyle/>
        <a:p>
          <a:r>
            <a:rPr lang="en-US" dirty="0"/>
            <a:t>Instance Variables</a:t>
          </a:r>
        </a:p>
      </dgm:t>
    </dgm:pt>
    <dgm:pt modelId="{0F22DB95-3439-4BC3-ADFF-D9C43474DBD0}" type="parTrans" cxnId="{7EA54653-71F7-44E0-89F1-A251C5E223EB}">
      <dgm:prSet/>
      <dgm:spPr>
        <a:ln>
          <a:solidFill>
            <a:srgbClr val="92D050"/>
          </a:solidFill>
        </a:ln>
      </dgm:spPr>
      <dgm:t>
        <a:bodyPr/>
        <a:lstStyle/>
        <a:p>
          <a:endParaRPr lang="en-GB"/>
        </a:p>
      </dgm:t>
    </dgm:pt>
    <dgm:pt modelId="{1FB50B67-DB98-44DD-8FE2-78A6BA7C3046}" type="sibTrans" cxnId="{7EA54653-71F7-44E0-89F1-A251C5E223EB}">
      <dgm:prSet/>
      <dgm:spPr/>
      <dgm:t>
        <a:bodyPr/>
        <a:lstStyle/>
        <a:p>
          <a:endParaRPr lang="en-GB"/>
        </a:p>
      </dgm:t>
    </dgm:pt>
    <dgm:pt modelId="{934B469B-38D8-4F43-8D3E-CD8353D9C9A6}">
      <dgm:prSet/>
      <dgm:spPr>
        <a:solidFill>
          <a:srgbClr val="CAE8AA">
            <a:alpha val="89804"/>
          </a:srgbClr>
        </a:solidFill>
        <a:ln>
          <a:solidFill>
            <a:srgbClr val="92D050"/>
          </a:solidFill>
        </a:ln>
      </dgm:spPr>
      <dgm:t>
        <a:bodyPr/>
        <a:lstStyle/>
        <a:p>
          <a:r>
            <a:rPr lang="en-US" dirty="0"/>
            <a:t>Local Variables</a:t>
          </a:r>
        </a:p>
      </dgm:t>
    </dgm:pt>
    <dgm:pt modelId="{AD2B58FD-DCF8-47C6-B56A-08AF14CF711E}" type="parTrans" cxnId="{847B1B06-5436-4DFB-B923-E555739BBD5F}">
      <dgm:prSet/>
      <dgm:spPr>
        <a:ln>
          <a:solidFill>
            <a:srgbClr val="92D050"/>
          </a:solidFill>
        </a:ln>
      </dgm:spPr>
      <dgm:t>
        <a:bodyPr/>
        <a:lstStyle/>
        <a:p>
          <a:endParaRPr lang="en-GB"/>
        </a:p>
      </dgm:t>
    </dgm:pt>
    <dgm:pt modelId="{9DFBFEBD-2DDF-4822-AB78-3C77DC54F35F}" type="sibTrans" cxnId="{847B1B06-5436-4DFB-B923-E555739BBD5F}">
      <dgm:prSet/>
      <dgm:spPr/>
      <dgm:t>
        <a:bodyPr/>
        <a:lstStyle/>
        <a:p>
          <a:endParaRPr lang="en-GB"/>
        </a:p>
      </dgm:t>
    </dgm:pt>
    <dgm:pt modelId="{A6511A42-0FE2-4B4F-987E-EF2021D34E2A}" type="pres">
      <dgm:prSet presAssocID="{203A9145-F7D0-49D7-8109-0A63284532AC}" presName="diagram" presStyleCnt="0">
        <dgm:presLayoutVars>
          <dgm:chPref val="1"/>
          <dgm:dir/>
          <dgm:animOne val="branch"/>
          <dgm:animLvl val="lvl"/>
          <dgm:resizeHandles/>
        </dgm:presLayoutVars>
      </dgm:prSet>
      <dgm:spPr/>
    </dgm:pt>
    <dgm:pt modelId="{2311CA05-EFCA-4A0A-864B-ABE86DD4FDFC}" type="pres">
      <dgm:prSet presAssocID="{2EE211E5-DA68-4FE2-8120-0B45A7022AA4}" presName="root" presStyleCnt="0"/>
      <dgm:spPr/>
    </dgm:pt>
    <dgm:pt modelId="{0E1235F7-0455-4A9C-A7A8-DC2ACD730DA2}" type="pres">
      <dgm:prSet presAssocID="{2EE211E5-DA68-4FE2-8120-0B45A7022AA4}" presName="rootComposite" presStyleCnt="0"/>
      <dgm:spPr/>
    </dgm:pt>
    <dgm:pt modelId="{F7160690-8C5C-46C2-8EF5-4644B97F9364}" type="pres">
      <dgm:prSet presAssocID="{2EE211E5-DA68-4FE2-8120-0B45A7022AA4}" presName="rootText" presStyleLbl="node1" presStyleIdx="0" presStyleCnt="1" custScaleX="217773" custLinFactX="-25890" custLinFactNeighborX="-100000"/>
      <dgm:spPr/>
    </dgm:pt>
    <dgm:pt modelId="{23C0601A-41EA-4A59-8AAD-93A20CD863CF}" type="pres">
      <dgm:prSet presAssocID="{2EE211E5-DA68-4FE2-8120-0B45A7022AA4}" presName="rootConnector" presStyleLbl="node1" presStyleIdx="0" presStyleCnt="1"/>
      <dgm:spPr/>
    </dgm:pt>
    <dgm:pt modelId="{3060C3E5-B32F-475B-81C2-D225236ED2CC}" type="pres">
      <dgm:prSet presAssocID="{2EE211E5-DA68-4FE2-8120-0B45A7022AA4}" presName="childShape" presStyleCnt="0"/>
      <dgm:spPr/>
    </dgm:pt>
    <dgm:pt modelId="{D19BCADF-E499-4770-9745-1D3B1C7C782F}" type="pres">
      <dgm:prSet presAssocID="{6A2721F1-9FFE-46B2-AE61-64CA8E1FD000}" presName="Name13" presStyleLbl="parChTrans1D2" presStyleIdx="0" presStyleCnt="3"/>
      <dgm:spPr/>
    </dgm:pt>
    <dgm:pt modelId="{B66E8C23-152E-473C-968A-648E7AB91A65}" type="pres">
      <dgm:prSet presAssocID="{E6374D07-54F4-4C88-B623-B40BDABCA927}" presName="childText" presStyleLbl="bgAcc1" presStyleIdx="0" presStyleCnt="3" custLinFactNeighborX="-91159">
        <dgm:presLayoutVars>
          <dgm:bulletEnabled val="1"/>
        </dgm:presLayoutVars>
      </dgm:prSet>
      <dgm:spPr/>
    </dgm:pt>
    <dgm:pt modelId="{43C44406-CE72-415C-BC2C-556EB09F683A}" type="pres">
      <dgm:prSet presAssocID="{0F22DB95-3439-4BC3-ADFF-D9C43474DBD0}" presName="Name13" presStyleLbl="parChTrans1D2" presStyleIdx="1" presStyleCnt="3"/>
      <dgm:spPr/>
    </dgm:pt>
    <dgm:pt modelId="{28A8D595-E67A-41F3-8F9E-54CB0AFD1F1E}" type="pres">
      <dgm:prSet presAssocID="{37970550-50C6-43A8-920F-9641BF4D803B}" presName="childText" presStyleLbl="bgAcc1" presStyleIdx="1" presStyleCnt="3" custLinFactNeighborX="-91159">
        <dgm:presLayoutVars>
          <dgm:bulletEnabled val="1"/>
        </dgm:presLayoutVars>
      </dgm:prSet>
      <dgm:spPr/>
    </dgm:pt>
    <dgm:pt modelId="{9036C8FE-ABCA-4A89-AA4A-B0D8117DC840}" type="pres">
      <dgm:prSet presAssocID="{AD2B58FD-DCF8-47C6-B56A-08AF14CF711E}" presName="Name13" presStyleLbl="parChTrans1D2" presStyleIdx="2" presStyleCnt="3"/>
      <dgm:spPr/>
    </dgm:pt>
    <dgm:pt modelId="{58A0F1F9-E289-4C52-86A8-4E28217A10FC}" type="pres">
      <dgm:prSet presAssocID="{934B469B-38D8-4F43-8D3E-CD8353D9C9A6}" presName="childText" presStyleLbl="bgAcc1" presStyleIdx="2" presStyleCnt="3" custLinFactNeighborX="-91159">
        <dgm:presLayoutVars>
          <dgm:bulletEnabled val="1"/>
        </dgm:presLayoutVars>
      </dgm:prSet>
      <dgm:spPr/>
    </dgm:pt>
  </dgm:ptLst>
  <dgm:cxnLst>
    <dgm:cxn modelId="{847B1B06-5436-4DFB-B923-E555739BBD5F}" srcId="{2EE211E5-DA68-4FE2-8120-0B45A7022AA4}" destId="{934B469B-38D8-4F43-8D3E-CD8353D9C9A6}" srcOrd="2" destOrd="0" parTransId="{AD2B58FD-DCF8-47C6-B56A-08AF14CF711E}" sibTransId="{9DFBFEBD-2DDF-4822-AB78-3C77DC54F35F}"/>
    <dgm:cxn modelId="{A1F21C0F-95E2-47E0-862B-8B2E7125C611}" type="presOf" srcId="{934B469B-38D8-4F43-8D3E-CD8353D9C9A6}" destId="{58A0F1F9-E289-4C52-86A8-4E28217A10FC}" srcOrd="0" destOrd="0" presId="urn:microsoft.com/office/officeart/2005/8/layout/hierarchy3"/>
    <dgm:cxn modelId="{7EA54653-71F7-44E0-89F1-A251C5E223EB}" srcId="{2EE211E5-DA68-4FE2-8120-0B45A7022AA4}" destId="{37970550-50C6-43A8-920F-9641BF4D803B}" srcOrd="1" destOrd="0" parTransId="{0F22DB95-3439-4BC3-ADFF-D9C43474DBD0}" sibTransId="{1FB50B67-DB98-44DD-8FE2-78A6BA7C3046}"/>
    <dgm:cxn modelId="{116C6975-005E-4399-BFA9-7E4D6B64EBAC}" type="presOf" srcId="{2EE211E5-DA68-4FE2-8120-0B45A7022AA4}" destId="{23C0601A-41EA-4A59-8AAD-93A20CD863CF}" srcOrd="1" destOrd="0" presId="urn:microsoft.com/office/officeart/2005/8/layout/hierarchy3"/>
    <dgm:cxn modelId="{BA85C791-11D9-4E9A-806C-1D13C915AC85}" type="presOf" srcId="{E6374D07-54F4-4C88-B623-B40BDABCA927}" destId="{B66E8C23-152E-473C-968A-648E7AB91A65}" srcOrd="0" destOrd="0" presId="urn:microsoft.com/office/officeart/2005/8/layout/hierarchy3"/>
    <dgm:cxn modelId="{31B5EE9E-BB71-46A0-8DCF-EB258E947221}" type="presOf" srcId="{6A2721F1-9FFE-46B2-AE61-64CA8E1FD000}" destId="{D19BCADF-E499-4770-9745-1D3B1C7C782F}" srcOrd="0" destOrd="0" presId="urn:microsoft.com/office/officeart/2005/8/layout/hierarchy3"/>
    <dgm:cxn modelId="{D88839B4-5F8E-45C5-ADB1-C9976934B66E}" type="presOf" srcId="{0F22DB95-3439-4BC3-ADFF-D9C43474DBD0}" destId="{43C44406-CE72-415C-BC2C-556EB09F683A}" srcOrd="0" destOrd="0" presId="urn:microsoft.com/office/officeart/2005/8/layout/hierarchy3"/>
    <dgm:cxn modelId="{889DA2B6-7A43-4448-8F86-28BDFA360E88}" type="presOf" srcId="{AD2B58FD-DCF8-47C6-B56A-08AF14CF711E}" destId="{9036C8FE-ABCA-4A89-AA4A-B0D8117DC840}" srcOrd="0" destOrd="0" presId="urn:microsoft.com/office/officeart/2005/8/layout/hierarchy3"/>
    <dgm:cxn modelId="{89298EB8-99A3-48A4-B345-BA564AE3E7DF}" type="presOf" srcId="{2EE211E5-DA68-4FE2-8120-0B45A7022AA4}" destId="{F7160690-8C5C-46C2-8EF5-4644B97F9364}" srcOrd="0" destOrd="0" presId="urn:microsoft.com/office/officeart/2005/8/layout/hierarchy3"/>
    <dgm:cxn modelId="{2BA813BC-7652-4060-BA75-F923079C7276}" srcId="{2EE211E5-DA68-4FE2-8120-0B45A7022AA4}" destId="{E6374D07-54F4-4C88-B623-B40BDABCA927}" srcOrd="0" destOrd="0" parTransId="{6A2721F1-9FFE-46B2-AE61-64CA8E1FD000}" sibTransId="{CBD87863-02E4-4687-B71D-99E25A927E56}"/>
    <dgm:cxn modelId="{3898A2C4-4E73-495C-AE3D-067F8424A3BF}" type="presOf" srcId="{37970550-50C6-43A8-920F-9641BF4D803B}" destId="{28A8D595-E67A-41F3-8F9E-54CB0AFD1F1E}" srcOrd="0" destOrd="0" presId="urn:microsoft.com/office/officeart/2005/8/layout/hierarchy3"/>
    <dgm:cxn modelId="{9070FDD4-CD70-468A-86F7-987760200B03}" srcId="{203A9145-F7D0-49D7-8109-0A63284532AC}" destId="{2EE211E5-DA68-4FE2-8120-0B45A7022AA4}" srcOrd="0" destOrd="0" parTransId="{948A9FEC-273F-45A8-9765-4017BAF4A109}" sibTransId="{6446D973-E3AA-41D5-87C2-9F13E8AF2B22}"/>
    <dgm:cxn modelId="{A15EAAED-5AB9-4375-BE59-F618A32A7025}" type="presOf" srcId="{203A9145-F7D0-49D7-8109-0A63284532AC}" destId="{A6511A42-0FE2-4B4F-987E-EF2021D34E2A}" srcOrd="0" destOrd="0" presId="urn:microsoft.com/office/officeart/2005/8/layout/hierarchy3"/>
    <dgm:cxn modelId="{80AD4609-DB77-4447-A1FA-5ADF515E371A}" type="presParOf" srcId="{A6511A42-0FE2-4B4F-987E-EF2021D34E2A}" destId="{2311CA05-EFCA-4A0A-864B-ABE86DD4FDFC}" srcOrd="0" destOrd="0" presId="urn:microsoft.com/office/officeart/2005/8/layout/hierarchy3"/>
    <dgm:cxn modelId="{548A451D-3E55-442A-9DA5-2A3E958122E1}" type="presParOf" srcId="{2311CA05-EFCA-4A0A-864B-ABE86DD4FDFC}" destId="{0E1235F7-0455-4A9C-A7A8-DC2ACD730DA2}" srcOrd="0" destOrd="0" presId="urn:microsoft.com/office/officeart/2005/8/layout/hierarchy3"/>
    <dgm:cxn modelId="{7C75051F-C7A2-4BF1-A860-A47005409012}" type="presParOf" srcId="{0E1235F7-0455-4A9C-A7A8-DC2ACD730DA2}" destId="{F7160690-8C5C-46C2-8EF5-4644B97F9364}" srcOrd="0" destOrd="0" presId="urn:microsoft.com/office/officeart/2005/8/layout/hierarchy3"/>
    <dgm:cxn modelId="{DCA4F368-F89B-4BE9-80B7-C9814106973C}" type="presParOf" srcId="{0E1235F7-0455-4A9C-A7A8-DC2ACD730DA2}" destId="{23C0601A-41EA-4A59-8AAD-93A20CD863CF}" srcOrd="1" destOrd="0" presId="urn:microsoft.com/office/officeart/2005/8/layout/hierarchy3"/>
    <dgm:cxn modelId="{FE14BDD2-F75B-4124-87C7-8B0F72E187CA}" type="presParOf" srcId="{2311CA05-EFCA-4A0A-864B-ABE86DD4FDFC}" destId="{3060C3E5-B32F-475B-81C2-D225236ED2CC}" srcOrd="1" destOrd="0" presId="urn:microsoft.com/office/officeart/2005/8/layout/hierarchy3"/>
    <dgm:cxn modelId="{2FDB9B2A-515D-469B-B959-D79BB679A068}" type="presParOf" srcId="{3060C3E5-B32F-475B-81C2-D225236ED2CC}" destId="{D19BCADF-E499-4770-9745-1D3B1C7C782F}" srcOrd="0" destOrd="0" presId="urn:microsoft.com/office/officeart/2005/8/layout/hierarchy3"/>
    <dgm:cxn modelId="{CC7A7A7E-CDE9-4677-AD5B-B413468F4978}" type="presParOf" srcId="{3060C3E5-B32F-475B-81C2-D225236ED2CC}" destId="{B66E8C23-152E-473C-968A-648E7AB91A65}" srcOrd="1" destOrd="0" presId="urn:microsoft.com/office/officeart/2005/8/layout/hierarchy3"/>
    <dgm:cxn modelId="{BE49A460-AD60-4DF3-8C0F-A26D594D4A8D}" type="presParOf" srcId="{3060C3E5-B32F-475B-81C2-D225236ED2CC}" destId="{43C44406-CE72-415C-BC2C-556EB09F683A}" srcOrd="2" destOrd="0" presId="urn:microsoft.com/office/officeart/2005/8/layout/hierarchy3"/>
    <dgm:cxn modelId="{0FA78904-C0AB-4685-BA10-2F44DC2C1A2A}" type="presParOf" srcId="{3060C3E5-B32F-475B-81C2-D225236ED2CC}" destId="{28A8D595-E67A-41F3-8F9E-54CB0AFD1F1E}" srcOrd="3" destOrd="0" presId="urn:microsoft.com/office/officeart/2005/8/layout/hierarchy3"/>
    <dgm:cxn modelId="{5DBBAC76-CD29-4D66-8CAF-E96EA8B40F4E}" type="presParOf" srcId="{3060C3E5-B32F-475B-81C2-D225236ED2CC}" destId="{9036C8FE-ABCA-4A89-AA4A-B0D8117DC840}" srcOrd="4" destOrd="0" presId="urn:microsoft.com/office/officeart/2005/8/layout/hierarchy3"/>
    <dgm:cxn modelId="{2C00DBA8-A60F-4F98-8EFF-0E75F0F249E2}" type="presParOf" srcId="{3060C3E5-B32F-475B-81C2-D225236ED2CC}" destId="{58A0F1F9-E289-4C52-86A8-4E28217A10F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22C58C-91BF-4091-A2F5-C09DC7A91E71}"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GB"/>
        </a:p>
      </dgm:t>
    </dgm:pt>
    <dgm:pt modelId="{1CDF69FE-BE1B-41AD-9FEA-17B30E8DA3FD}">
      <dgm:prSet phldrT="[Text]" custT="1"/>
      <dgm:spPr>
        <a:solidFill>
          <a:srgbClr val="CAE8AA">
            <a:alpha val="90000"/>
          </a:srgbClr>
        </a:solidFill>
        <a:ln>
          <a:solidFill>
            <a:srgbClr val="CAE8AA">
              <a:alpha val="90000"/>
            </a:srgbClr>
          </a:solidFill>
        </a:ln>
      </dgm:spPr>
      <dgm:t>
        <a:bodyPr/>
        <a:lstStyle/>
        <a:p>
          <a:r>
            <a:rPr lang="en-US" sz="1800" b="1" dirty="0"/>
            <a:t>Implicit Casting</a:t>
          </a:r>
          <a:endParaRPr lang="en-GB" sz="1800" b="1" dirty="0"/>
        </a:p>
      </dgm:t>
    </dgm:pt>
    <dgm:pt modelId="{EFD35B70-9CC8-482C-8C17-02F4A60C1A0B}" type="parTrans" cxnId="{6E9CED1C-1DE5-42E7-A598-37C3C725F7AC}">
      <dgm:prSet/>
      <dgm:spPr/>
      <dgm:t>
        <a:bodyPr/>
        <a:lstStyle/>
        <a:p>
          <a:endParaRPr lang="en-GB"/>
        </a:p>
      </dgm:t>
    </dgm:pt>
    <dgm:pt modelId="{E65EB0A3-F5AC-4372-9A85-BA00AF6648C5}" type="sibTrans" cxnId="{6E9CED1C-1DE5-42E7-A598-37C3C725F7AC}">
      <dgm:prSet/>
      <dgm:spPr/>
      <dgm:t>
        <a:bodyPr/>
        <a:lstStyle/>
        <a:p>
          <a:endParaRPr lang="en-GB"/>
        </a:p>
      </dgm:t>
    </dgm:pt>
    <dgm:pt modelId="{D8E19EBB-1FA2-4CA3-8D9C-25E6FE7A8607}">
      <dgm:prSet custT="1"/>
      <dgm:spPr/>
      <dgm:t>
        <a:bodyPr/>
        <a:lstStyle/>
        <a:p>
          <a:r>
            <a:rPr lang="en-US" sz="1800" dirty="0"/>
            <a:t>It is done when the program wants to modify the data type of an expression</a:t>
          </a:r>
        </a:p>
      </dgm:t>
    </dgm:pt>
    <dgm:pt modelId="{6A06A6B3-F959-4579-BA3A-86854BBBD37F}" type="parTrans" cxnId="{ABBF054F-2A36-4CDB-8BE0-F199C8775062}">
      <dgm:prSet/>
      <dgm:spPr/>
      <dgm:t>
        <a:bodyPr/>
        <a:lstStyle/>
        <a:p>
          <a:endParaRPr lang="en-GB"/>
        </a:p>
      </dgm:t>
    </dgm:pt>
    <dgm:pt modelId="{DA510143-EC86-459F-BB20-35224B1C8859}" type="sibTrans" cxnId="{ABBF054F-2A36-4CDB-8BE0-F199C8775062}">
      <dgm:prSet/>
      <dgm:spPr/>
      <dgm:t>
        <a:bodyPr/>
        <a:lstStyle/>
        <a:p>
          <a:endParaRPr lang="en-GB"/>
        </a:p>
      </dgm:t>
    </dgm:pt>
    <dgm:pt modelId="{F5DDF5FE-2773-4DF5-8341-12AF55565B34}">
      <dgm:prSet phldrT="[Text]" custT="1"/>
      <dgm:spPr/>
      <dgm:t>
        <a:bodyPr/>
        <a:lstStyle/>
        <a:p>
          <a:r>
            <a:rPr lang="en-GB" sz="1800" b="1" dirty="0"/>
            <a:t>Explicit Casting</a:t>
          </a:r>
        </a:p>
      </dgm:t>
    </dgm:pt>
    <dgm:pt modelId="{C9231D12-87C9-4716-A653-DCF874AD8FDC}" type="parTrans" cxnId="{31CB9568-C5E2-49AB-AB69-0C3BD6FCA679}">
      <dgm:prSet/>
      <dgm:spPr/>
      <dgm:t>
        <a:bodyPr/>
        <a:lstStyle/>
        <a:p>
          <a:endParaRPr lang="en-GB"/>
        </a:p>
      </dgm:t>
    </dgm:pt>
    <dgm:pt modelId="{C485826C-88D4-4520-A80E-EFAF151ADDD5}" type="sibTrans" cxnId="{31CB9568-C5E2-49AB-AB69-0C3BD6FCA679}">
      <dgm:prSet/>
      <dgm:spPr/>
      <dgm:t>
        <a:bodyPr/>
        <a:lstStyle/>
        <a:p>
          <a:endParaRPr lang="en-GB"/>
        </a:p>
      </dgm:t>
    </dgm:pt>
    <dgm:pt modelId="{DD269B45-203F-4819-9D01-3E84877EC266}">
      <dgm:prSet phldrT="[Text]" custT="1"/>
      <dgm:spPr>
        <a:solidFill>
          <a:srgbClr val="6CA62C"/>
        </a:solidFill>
      </dgm:spPr>
      <dgm:t>
        <a:bodyPr/>
        <a:lstStyle/>
        <a:p>
          <a:r>
            <a:rPr lang="en-US" sz="1800" dirty="0"/>
            <a:t>It is automatically done by the compiler to ensure that the program runs correctly</a:t>
          </a:r>
          <a:endParaRPr lang="en-GB" sz="1800" dirty="0"/>
        </a:p>
      </dgm:t>
    </dgm:pt>
    <dgm:pt modelId="{20E90F65-1BB2-43F1-B490-C7E0E92E51F2}" type="parTrans" cxnId="{6D872DB1-5771-400B-ADF3-668A819A60C7}">
      <dgm:prSet/>
      <dgm:spPr/>
      <dgm:t>
        <a:bodyPr/>
        <a:lstStyle/>
        <a:p>
          <a:endParaRPr lang="en-GB"/>
        </a:p>
      </dgm:t>
    </dgm:pt>
    <dgm:pt modelId="{1F599132-0963-4C88-AD95-BA2233C68F79}" type="sibTrans" cxnId="{6D872DB1-5771-400B-ADF3-668A819A60C7}">
      <dgm:prSet/>
      <dgm:spPr/>
      <dgm:t>
        <a:bodyPr/>
        <a:lstStyle/>
        <a:p>
          <a:endParaRPr lang="en-GB"/>
        </a:p>
      </dgm:t>
    </dgm:pt>
    <dgm:pt modelId="{879CC58C-FA68-42F8-983F-CFB7875F0360}" type="pres">
      <dgm:prSet presAssocID="{5522C58C-91BF-4091-A2F5-C09DC7A91E71}" presName="outerComposite" presStyleCnt="0">
        <dgm:presLayoutVars>
          <dgm:chMax val="2"/>
          <dgm:animLvl val="lvl"/>
          <dgm:resizeHandles val="exact"/>
        </dgm:presLayoutVars>
      </dgm:prSet>
      <dgm:spPr/>
    </dgm:pt>
    <dgm:pt modelId="{BED6A214-44FC-41AB-8A9C-DC4B2EF7269C}" type="pres">
      <dgm:prSet presAssocID="{5522C58C-91BF-4091-A2F5-C09DC7A91E71}" presName="dummyMaxCanvas" presStyleCnt="0"/>
      <dgm:spPr/>
    </dgm:pt>
    <dgm:pt modelId="{F28B82E3-A287-4149-B9C1-48A751DCBB0E}" type="pres">
      <dgm:prSet presAssocID="{5522C58C-91BF-4091-A2F5-C09DC7A91E71}" presName="parentComposite" presStyleCnt="0"/>
      <dgm:spPr/>
    </dgm:pt>
    <dgm:pt modelId="{FEE744B3-4501-4553-A0A1-45081D7CCAC4}" type="pres">
      <dgm:prSet presAssocID="{5522C58C-91BF-4091-A2F5-C09DC7A91E71}" presName="parent1" presStyleLbl="alignAccFollowNode1" presStyleIdx="0" presStyleCnt="4" custScaleX="138761" custLinFactNeighborX="-48828" custLinFactNeighborY="92381">
        <dgm:presLayoutVars>
          <dgm:chMax val="4"/>
        </dgm:presLayoutVars>
      </dgm:prSet>
      <dgm:spPr/>
    </dgm:pt>
    <dgm:pt modelId="{8D7920DC-301E-4A0D-8727-97249E9EB81C}" type="pres">
      <dgm:prSet presAssocID="{5522C58C-91BF-4091-A2F5-C09DC7A91E71}" presName="parent2" presStyleLbl="alignAccFollowNode1" presStyleIdx="1" presStyleCnt="4" custScaleX="138761" custLinFactNeighborX="48828" custLinFactNeighborY="92381">
        <dgm:presLayoutVars>
          <dgm:chMax val="4"/>
        </dgm:presLayoutVars>
      </dgm:prSet>
      <dgm:spPr/>
    </dgm:pt>
    <dgm:pt modelId="{1FDF8696-373A-4C19-B1A1-CE16B244E571}" type="pres">
      <dgm:prSet presAssocID="{5522C58C-91BF-4091-A2F5-C09DC7A91E71}" presName="childrenComposite" presStyleCnt="0"/>
      <dgm:spPr/>
    </dgm:pt>
    <dgm:pt modelId="{4A15D8C1-7327-48E6-BA6D-89C6498E1093}" type="pres">
      <dgm:prSet presAssocID="{5522C58C-91BF-4091-A2F5-C09DC7A91E71}" presName="dummyMaxCanvas_ChildArea" presStyleCnt="0"/>
      <dgm:spPr/>
    </dgm:pt>
    <dgm:pt modelId="{076423C8-0C64-437D-8FEA-F2AA0430EA0A}" type="pres">
      <dgm:prSet presAssocID="{5522C58C-91BF-4091-A2F5-C09DC7A91E71}" presName="fulcrum" presStyleLbl="alignAccFollowNode1" presStyleIdx="2" presStyleCnt="4"/>
      <dgm:spPr>
        <a:solidFill>
          <a:schemeClr val="accent2">
            <a:lumMod val="60000"/>
            <a:lumOff val="40000"/>
            <a:alpha val="89804"/>
          </a:schemeClr>
        </a:solidFill>
        <a:ln>
          <a:solidFill>
            <a:schemeClr val="accent2">
              <a:lumMod val="60000"/>
              <a:lumOff val="40000"/>
              <a:alpha val="90000"/>
            </a:schemeClr>
          </a:solidFill>
        </a:ln>
      </dgm:spPr>
    </dgm:pt>
    <dgm:pt modelId="{48AC2F14-1789-499C-9B91-C5A574B5BDD3}" type="pres">
      <dgm:prSet presAssocID="{5522C58C-91BF-4091-A2F5-C09DC7A91E71}" presName="balance_11" presStyleLbl="alignAccFollowNode1" presStyleIdx="3" presStyleCnt="4" custScaleX="150000" custScaleY="79592">
        <dgm:presLayoutVars>
          <dgm:bulletEnabled val="1"/>
        </dgm:presLayoutVars>
      </dgm:prSet>
      <dgm:spPr>
        <a:solidFill>
          <a:schemeClr val="accent2">
            <a:lumMod val="60000"/>
            <a:lumOff val="40000"/>
            <a:alpha val="89804"/>
          </a:schemeClr>
        </a:solidFill>
        <a:ln>
          <a:solidFill>
            <a:schemeClr val="accent2">
              <a:lumMod val="60000"/>
              <a:lumOff val="40000"/>
              <a:alpha val="90000"/>
            </a:schemeClr>
          </a:solidFill>
        </a:ln>
      </dgm:spPr>
    </dgm:pt>
    <dgm:pt modelId="{31DDE70A-A511-4ADB-9A8C-526F08AABDCA}" type="pres">
      <dgm:prSet presAssocID="{5522C58C-91BF-4091-A2F5-C09DC7A91E71}" presName="left_11_1" presStyleLbl="node1" presStyleIdx="0" presStyleCnt="2" custScaleX="138761" custScaleY="83704" custLinFactNeighborX="-48828" custLinFactNeighborY="9839">
        <dgm:presLayoutVars>
          <dgm:bulletEnabled val="1"/>
        </dgm:presLayoutVars>
      </dgm:prSet>
      <dgm:spPr/>
    </dgm:pt>
    <dgm:pt modelId="{B3555D58-33B6-456A-B766-6D5F018BDBE4}" type="pres">
      <dgm:prSet presAssocID="{5522C58C-91BF-4091-A2F5-C09DC7A91E71}" presName="right_11_1" presStyleLbl="node1" presStyleIdx="1" presStyleCnt="2" custScaleX="138761" custScaleY="83704" custLinFactNeighborX="48828" custLinFactNeighborY="9839">
        <dgm:presLayoutVars>
          <dgm:bulletEnabled val="1"/>
        </dgm:presLayoutVars>
      </dgm:prSet>
      <dgm:spPr/>
    </dgm:pt>
  </dgm:ptLst>
  <dgm:cxnLst>
    <dgm:cxn modelId="{6E9CED1C-1DE5-42E7-A598-37C3C725F7AC}" srcId="{5522C58C-91BF-4091-A2F5-C09DC7A91E71}" destId="{1CDF69FE-BE1B-41AD-9FEA-17B30E8DA3FD}" srcOrd="0" destOrd="0" parTransId="{EFD35B70-9CC8-482C-8C17-02F4A60C1A0B}" sibTransId="{E65EB0A3-F5AC-4372-9A85-BA00AF6648C5}"/>
    <dgm:cxn modelId="{D659C837-330E-4523-A387-4D993DA25954}" type="presOf" srcId="{5522C58C-91BF-4091-A2F5-C09DC7A91E71}" destId="{879CC58C-FA68-42F8-983F-CFB7875F0360}" srcOrd="0" destOrd="0" presId="urn:microsoft.com/office/officeart/2005/8/layout/balance1"/>
    <dgm:cxn modelId="{B8EE965E-09DA-486F-8CD7-28B7A80BB9B2}" type="presOf" srcId="{F5DDF5FE-2773-4DF5-8341-12AF55565B34}" destId="{8D7920DC-301E-4A0D-8727-97249E9EB81C}" srcOrd="0" destOrd="0" presId="urn:microsoft.com/office/officeart/2005/8/layout/balance1"/>
    <dgm:cxn modelId="{31CB9568-C5E2-49AB-AB69-0C3BD6FCA679}" srcId="{5522C58C-91BF-4091-A2F5-C09DC7A91E71}" destId="{F5DDF5FE-2773-4DF5-8341-12AF55565B34}" srcOrd="1" destOrd="0" parTransId="{C9231D12-87C9-4716-A653-DCF874AD8FDC}" sibTransId="{C485826C-88D4-4520-A80E-EFAF151ADDD5}"/>
    <dgm:cxn modelId="{ABBF054F-2A36-4CDB-8BE0-F199C8775062}" srcId="{F5DDF5FE-2773-4DF5-8341-12AF55565B34}" destId="{D8E19EBB-1FA2-4CA3-8D9C-25E6FE7A8607}" srcOrd="0" destOrd="0" parTransId="{6A06A6B3-F959-4579-BA3A-86854BBBD37F}" sibTransId="{DA510143-EC86-459F-BB20-35224B1C8859}"/>
    <dgm:cxn modelId="{CCFA2177-E942-408F-B8F7-D5D21CFD9E7D}" type="presOf" srcId="{D8E19EBB-1FA2-4CA3-8D9C-25E6FE7A8607}" destId="{B3555D58-33B6-456A-B766-6D5F018BDBE4}" srcOrd="0" destOrd="0" presId="urn:microsoft.com/office/officeart/2005/8/layout/balance1"/>
    <dgm:cxn modelId="{8ED60F93-C34D-4329-93D4-AB6845CF07DE}" type="presOf" srcId="{DD269B45-203F-4819-9D01-3E84877EC266}" destId="{31DDE70A-A511-4ADB-9A8C-526F08AABDCA}" srcOrd="0" destOrd="0" presId="urn:microsoft.com/office/officeart/2005/8/layout/balance1"/>
    <dgm:cxn modelId="{6D872DB1-5771-400B-ADF3-668A819A60C7}" srcId="{1CDF69FE-BE1B-41AD-9FEA-17B30E8DA3FD}" destId="{DD269B45-203F-4819-9D01-3E84877EC266}" srcOrd="0" destOrd="0" parTransId="{20E90F65-1BB2-43F1-B490-C7E0E92E51F2}" sibTransId="{1F599132-0963-4C88-AD95-BA2233C68F79}"/>
    <dgm:cxn modelId="{45F94ABC-7E8E-4554-B9ED-FDCB6FAD039F}" type="presOf" srcId="{1CDF69FE-BE1B-41AD-9FEA-17B30E8DA3FD}" destId="{FEE744B3-4501-4553-A0A1-45081D7CCAC4}" srcOrd="0" destOrd="0" presId="urn:microsoft.com/office/officeart/2005/8/layout/balance1"/>
    <dgm:cxn modelId="{D90A22FC-7698-43E9-94C9-36C949E87C6E}" type="presParOf" srcId="{879CC58C-FA68-42F8-983F-CFB7875F0360}" destId="{BED6A214-44FC-41AB-8A9C-DC4B2EF7269C}" srcOrd="0" destOrd="0" presId="urn:microsoft.com/office/officeart/2005/8/layout/balance1"/>
    <dgm:cxn modelId="{AE6BAE00-3D05-4C7C-9BBD-82745E2CD0A8}" type="presParOf" srcId="{879CC58C-FA68-42F8-983F-CFB7875F0360}" destId="{F28B82E3-A287-4149-B9C1-48A751DCBB0E}" srcOrd="1" destOrd="0" presId="urn:microsoft.com/office/officeart/2005/8/layout/balance1"/>
    <dgm:cxn modelId="{86D36790-2E63-4FDA-991D-B9627C56FF93}" type="presParOf" srcId="{F28B82E3-A287-4149-B9C1-48A751DCBB0E}" destId="{FEE744B3-4501-4553-A0A1-45081D7CCAC4}" srcOrd="0" destOrd="0" presId="urn:microsoft.com/office/officeart/2005/8/layout/balance1"/>
    <dgm:cxn modelId="{046BE369-235B-46B3-9FB7-91115F532C18}" type="presParOf" srcId="{F28B82E3-A287-4149-B9C1-48A751DCBB0E}" destId="{8D7920DC-301E-4A0D-8727-97249E9EB81C}" srcOrd="1" destOrd="0" presId="urn:microsoft.com/office/officeart/2005/8/layout/balance1"/>
    <dgm:cxn modelId="{1F9F7989-F11C-4011-AD75-8961BFF7356A}" type="presParOf" srcId="{879CC58C-FA68-42F8-983F-CFB7875F0360}" destId="{1FDF8696-373A-4C19-B1A1-CE16B244E571}" srcOrd="2" destOrd="0" presId="urn:microsoft.com/office/officeart/2005/8/layout/balance1"/>
    <dgm:cxn modelId="{91B3F8EF-A6F7-44FC-8021-C4637FDA3CAD}" type="presParOf" srcId="{1FDF8696-373A-4C19-B1A1-CE16B244E571}" destId="{4A15D8C1-7327-48E6-BA6D-89C6498E1093}" srcOrd="0" destOrd="0" presId="urn:microsoft.com/office/officeart/2005/8/layout/balance1"/>
    <dgm:cxn modelId="{23AFB907-F896-4EFF-BC18-42B24761DBC4}" type="presParOf" srcId="{1FDF8696-373A-4C19-B1A1-CE16B244E571}" destId="{076423C8-0C64-437D-8FEA-F2AA0430EA0A}" srcOrd="1" destOrd="0" presId="urn:microsoft.com/office/officeart/2005/8/layout/balance1"/>
    <dgm:cxn modelId="{16D798CA-459F-42C4-A133-45926B58F1A0}" type="presParOf" srcId="{1FDF8696-373A-4C19-B1A1-CE16B244E571}" destId="{48AC2F14-1789-499C-9B91-C5A574B5BDD3}" srcOrd="2" destOrd="0" presId="urn:microsoft.com/office/officeart/2005/8/layout/balance1"/>
    <dgm:cxn modelId="{698F9A8D-3AD2-408F-8A71-7AA58A64E7C1}" type="presParOf" srcId="{1FDF8696-373A-4C19-B1A1-CE16B244E571}" destId="{31DDE70A-A511-4ADB-9A8C-526F08AABDCA}" srcOrd="3" destOrd="0" presId="urn:microsoft.com/office/officeart/2005/8/layout/balance1"/>
    <dgm:cxn modelId="{F3F2B85F-DAAD-4BBA-B47F-E9EF55494867}" type="presParOf" srcId="{1FDF8696-373A-4C19-B1A1-CE16B244E571}" destId="{B3555D58-33B6-456A-B766-6D5F018BDBE4}" srcOrd="4"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F4EE6D-C3B9-4E83-96D8-D97F81AD6632}" type="doc">
      <dgm:prSet loTypeId="urn:microsoft.com/office/officeart/2005/8/layout/pyramid1" loCatId="pyramid" qsTypeId="urn:microsoft.com/office/officeart/2005/8/quickstyle/simple1" qsCatId="simple" csTypeId="urn:microsoft.com/office/officeart/2005/8/colors/colorful5" csCatId="colorful" phldr="1"/>
      <dgm:spPr/>
    </dgm:pt>
    <dgm:pt modelId="{B90FF3A2-F3D0-40A1-AFFC-345D32100BDA}" type="pres">
      <dgm:prSet presAssocID="{1CF4EE6D-C3B9-4E83-96D8-D97F81AD6632}" presName="Name0" presStyleCnt="0">
        <dgm:presLayoutVars>
          <dgm:dir/>
          <dgm:animLvl val="lvl"/>
          <dgm:resizeHandles val="exact"/>
        </dgm:presLayoutVars>
      </dgm:prSet>
      <dgm:spPr/>
    </dgm:pt>
  </dgm:ptLst>
  <dgm:cxnLst>
    <dgm:cxn modelId="{4B7A2277-71A2-48E6-A32D-E0B620392332}" type="presOf" srcId="{1CF4EE6D-C3B9-4E83-96D8-D97F81AD6632}" destId="{B90FF3A2-F3D0-40A1-AFFC-345D32100BDA}" srcOrd="0"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46CA7-194C-4C23-96A5-2F7E7B43F830}">
      <dsp:nvSpPr>
        <dsp:cNvPr id="0" name=""/>
        <dsp:cNvSpPr/>
      </dsp:nvSpPr>
      <dsp:spPr>
        <a:xfrm>
          <a:off x="6242103" y="1887343"/>
          <a:ext cx="91440" cy="492151"/>
        </a:xfrm>
        <a:custGeom>
          <a:avLst/>
          <a:gdLst/>
          <a:ahLst/>
          <a:cxnLst/>
          <a:rect l="0" t="0" r="0" b="0"/>
          <a:pathLst>
            <a:path>
              <a:moveTo>
                <a:pt x="45720" y="0"/>
              </a:moveTo>
              <a:lnTo>
                <a:pt x="45720" y="335387"/>
              </a:lnTo>
              <a:lnTo>
                <a:pt x="46955" y="335387"/>
              </a:lnTo>
              <a:lnTo>
                <a:pt x="46955" y="4921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024BBE-AF5A-4AE8-B0ED-8FD431A211B7}">
      <dsp:nvSpPr>
        <dsp:cNvPr id="0" name=""/>
        <dsp:cNvSpPr/>
      </dsp:nvSpPr>
      <dsp:spPr>
        <a:xfrm>
          <a:off x="4149435" y="621738"/>
          <a:ext cx="2138387" cy="492151"/>
        </a:xfrm>
        <a:custGeom>
          <a:avLst/>
          <a:gdLst/>
          <a:ahLst/>
          <a:cxnLst/>
          <a:rect l="0" t="0" r="0" b="0"/>
          <a:pathLst>
            <a:path>
              <a:moveTo>
                <a:pt x="0" y="0"/>
              </a:moveTo>
              <a:lnTo>
                <a:pt x="0" y="335387"/>
              </a:lnTo>
              <a:lnTo>
                <a:pt x="2138387" y="335387"/>
              </a:lnTo>
              <a:lnTo>
                <a:pt x="2138387" y="4921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FEB984-3C8C-40EA-8701-200A50B83451}">
      <dsp:nvSpPr>
        <dsp:cNvPr id="0" name=""/>
        <dsp:cNvSpPr/>
      </dsp:nvSpPr>
      <dsp:spPr>
        <a:xfrm>
          <a:off x="1666357" y="1911843"/>
          <a:ext cx="91440" cy="492151"/>
        </a:xfrm>
        <a:custGeom>
          <a:avLst/>
          <a:gdLst/>
          <a:ahLst/>
          <a:cxnLst/>
          <a:rect l="0" t="0" r="0" b="0"/>
          <a:pathLst>
            <a:path>
              <a:moveTo>
                <a:pt x="45720" y="0"/>
              </a:moveTo>
              <a:lnTo>
                <a:pt x="45720" y="335387"/>
              </a:lnTo>
              <a:lnTo>
                <a:pt x="47886" y="335387"/>
              </a:lnTo>
              <a:lnTo>
                <a:pt x="47886" y="4921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7413DB-FF5C-4579-AF80-F976387666BB}">
      <dsp:nvSpPr>
        <dsp:cNvPr id="0" name=""/>
        <dsp:cNvSpPr/>
      </dsp:nvSpPr>
      <dsp:spPr>
        <a:xfrm>
          <a:off x="1712077" y="621738"/>
          <a:ext cx="2437358" cy="492151"/>
        </a:xfrm>
        <a:custGeom>
          <a:avLst/>
          <a:gdLst/>
          <a:ahLst/>
          <a:cxnLst/>
          <a:rect l="0" t="0" r="0" b="0"/>
          <a:pathLst>
            <a:path>
              <a:moveTo>
                <a:pt x="2437358" y="0"/>
              </a:moveTo>
              <a:lnTo>
                <a:pt x="2437358" y="335387"/>
              </a:lnTo>
              <a:lnTo>
                <a:pt x="0" y="335387"/>
              </a:lnTo>
              <a:lnTo>
                <a:pt x="0" y="4921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EAD65B-FC32-489E-934B-A581C9D0C5B4}">
      <dsp:nvSpPr>
        <dsp:cNvPr id="0" name=""/>
        <dsp:cNvSpPr/>
      </dsp:nvSpPr>
      <dsp:spPr>
        <a:xfrm>
          <a:off x="2878525" y="76"/>
          <a:ext cx="2541821" cy="6216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BD55F-65C4-4065-BAA4-B6D69A309CC7}">
      <dsp:nvSpPr>
        <dsp:cNvPr id="0" name=""/>
        <dsp:cNvSpPr/>
      </dsp:nvSpPr>
      <dsp:spPr>
        <a:xfrm>
          <a:off x="3066548" y="178698"/>
          <a:ext cx="2541821" cy="6216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Data Types</a:t>
          </a:r>
        </a:p>
      </dsp:txBody>
      <dsp:txXfrm>
        <a:off x="3084756" y="196906"/>
        <a:ext cx="2505405" cy="585246"/>
      </dsp:txXfrm>
    </dsp:sp>
    <dsp:sp modelId="{ECFDEC2A-AD00-4D30-A2F9-930D488BAAD3}">
      <dsp:nvSpPr>
        <dsp:cNvPr id="0" name=""/>
        <dsp:cNvSpPr/>
      </dsp:nvSpPr>
      <dsp:spPr>
        <a:xfrm>
          <a:off x="390992" y="1113890"/>
          <a:ext cx="2642169" cy="797953"/>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6E91E-A8A4-4570-A19E-75303BCF7318}">
      <dsp:nvSpPr>
        <dsp:cNvPr id="0" name=""/>
        <dsp:cNvSpPr/>
      </dsp:nvSpPr>
      <dsp:spPr>
        <a:xfrm>
          <a:off x="579016" y="1292512"/>
          <a:ext cx="2642169" cy="797953"/>
        </a:xfrm>
        <a:prstGeom prst="roundRect">
          <a:avLst>
            <a:gd name="adj" fmla="val 10000"/>
          </a:avLst>
        </a:prstGeom>
        <a:solidFill>
          <a:schemeClr val="tx1">
            <a:alpha val="90000"/>
          </a:schemeClr>
        </a:solidFill>
        <a:ln w="12700" cap="flat" cmpd="sng" algn="ctr">
          <a:solidFill>
            <a:schemeClr val="accent6">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Primitive Data Types</a:t>
          </a:r>
          <a:endParaRPr lang="en-GB" sz="2000" kern="1200" dirty="0"/>
        </a:p>
      </dsp:txBody>
      <dsp:txXfrm>
        <a:off x="602387" y="1315883"/>
        <a:ext cx="2595427" cy="751211"/>
      </dsp:txXfrm>
    </dsp:sp>
    <dsp:sp modelId="{83256A7E-30D9-4E0A-9491-EBCFB75752A5}">
      <dsp:nvSpPr>
        <dsp:cNvPr id="0" name=""/>
        <dsp:cNvSpPr/>
      </dsp:nvSpPr>
      <dsp:spPr>
        <a:xfrm>
          <a:off x="5768" y="2403995"/>
          <a:ext cx="3416948" cy="1481306"/>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DB85BF-6224-416B-9150-34C91B39C7DA}">
      <dsp:nvSpPr>
        <dsp:cNvPr id="0" name=""/>
        <dsp:cNvSpPr/>
      </dsp:nvSpPr>
      <dsp:spPr>
        <a:xfrm>
          <a:off x="193792" y="2582617"/>
          <a:ext cx="3416948" cy="1481306"/>
        </a:xfrm>
        <a:prstGeom prst="roundRect">
          <a:avLst>
            <a:gd name="adj" fmla="val 10000"/>
          </a:avLst>
        </a:prstGeom>
        <a:solidFill>
          <a:schemeClr val="lt1">
            <a:alpha val="90000"/>
            <a:hueOff val="0"/>
            <a:satOff val="0"/>
            <a:lumOff val="0"/>
            <a:alphaOff val="0"/>
          </a:schemeClr>
        </a:solidFill>
        <a:ln w="12700" cap="flat" cmpd="sng" algn="ctr">
          <a:solidFill>
            <a:schemeClr val="accent6">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It represents a single, atomic value, and is used as the building blocks of more complex types</a:t>
          </a:r>
        </a:p>
      </dsp:txBody>
      <dsp:txXfrm>
        <a:off x="237178" y="2626003"/>
        <a:ext cx="3330176" cy="1394534"/>
      </dsp:txXfrm>
    </dsp:sp>
    <dsp:sp modelId="{39A257FD-F22B-48EA-AC26-BD1B9808E574}">
      <dsp:nvSpPr>
        <dsp:cNvPr id="0" name=""/>
        <dsp:cNvSpPr/>
      </dsp:nvSpPr>
      <dsp:spPr>
        <a:xfrm>
          <a:off x="4781551" y="1113890"/>
          <a:ext cx="3012544" cy="773453"/>
        </a:xfrm>
        <a:prstGeom prst="roundRect">
          <a:avLst>
            <a:gd name="adj" fmla="val 10000"/>
          </a:avLst>
        </a:prstGeom>
        <a:solidFill>
          <a:srgbClr val="CAE8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AAE03-5276-4B79-B8F9-D844A7DE2471}">
      <dsp:nvSpPr>
        <dsp:cNvPr id="0" name=""/>
        <dsp:cNvSpPr/>
      </dsp:nvSpPr>
      <dsp:spPr>
        <a:xfrm>
          <a:off x="4969574" y="1292512"/>
          <a:ext cx="3012544" cy="773453"/>
        </a:xfrm>
        <a:prstGeom prst="roundRect">
          <a:avLst>
            <a:gd name="adj" fmla="val 10000"/>
          </a:avLst>
        </a:prstGeom>
        <a:solidFill>
          <a:schemeClr val="lt1">
            <a:alpha val="90000"/>
            <a:hueOff val="0"/>
            <a:satOff val="0"/>
            <a:lumOff val="0"/>
            <a:alphaOff val="0"/>
          </a:schemeClr>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Reference Data Types</a:t>
          </a:r>
        </a:p>
      </dsp:txBody>
      <dsp:txXfrm>
        <a:off x="4992228" y="1315166"/>
        <a:ext cx="2967236" cy="728145"/>
      </dsp:txXfrm>
    </dsp:sp>
    <dsp:sp modelId="{2ED8FBCC-4F15-40EB-918F-E20382AC6A63}">
      <dsp:nvSpPr>
        <dsp:cNvPr id="0" name=""/>
        <dsp:cNvSpPr/>
      </dsp:nvSpPr>
      <dsp:spPr>
        <a:xfrm>
          <a:off x="4766964" y="2379495"/>
          <a:ext cx="3044188" cy="1481306"/>
        </a:xfrm>
        <a:prstGeom prst="roundRect">
          <a:avLst>
            <a:gd name="adj" fmla="val 10000"/>
          </a:avLst>
        </a:prstGeom>
        <a:solidFill>
          <a:srgbClr val="CAE8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92496-BDC5-425B-8E4B-5E4733D5DAC6}">
      <dsp:nvSpPr>
        <dsp:cNvPr id="0" name=""/>
        <dsp:cNvSpPr/>
      </dsp:nvSpPr>
      <dsp:spPr>
        <a:xfrm>
          <a:off x="4954987" y="2558118"/>
          <a:ext cx="3044188" cy="1481306"/>
        </a:xfrm>
        <a:prstGeom prst="roundRect">
          <a:avLst>
            <a:gd name="adj" fmla="val 10000"/>
          </a:avLst>
        </a:prstGeom>
        <a:solidFill>
          <a:schemeClr val="lt1">
            <a:alpha val="90000"/>
            <a:hueOff val="0"/>
            <a:satOff val="0"/>
            <a:lumOff val="0"/>
            <a:alphaOff val="0"/>
          </a:schemeClr>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It represents an </a:t>
          </a:r>
          <a:r>
            <a:rPr lang="en-US" sz="2000" i="1" kern="1200" dirty="0"/>
            <a:t>object</a:t>
          </a:r>
        </a:p>
      </dsp:txBody>
      <dsp:txXfrm>
        <a:off x="4998373" y="2601504"/>
        <a:ext cx="2957416" cy="1394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60690-8C5C-46C2-8EF5-4644B97F9364}">
      <dsp:nvSpPr>
        <dsp:cNvPr id="0" name=""/>
        <dsp:cNvSpPr/>
      </dsp:nvSpPr>
      <dsp:spPr>
        <a:xfrm>
          <a:off x="0" y="3100"/>
          <a:ext cx="3720753" cy="854273"/>
        </a:xfrm>
        <a:prstGeom prst="roundRect">
          <a:avLst>
            <a:gd name="adj" fmla="val 10000"/>
          </a:avLst>
        </a:prstGeom>
        <a:solidFill>
          <a:srgbClr val="CAE8AA"/>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Types of Variables by Scope:</a:t>
          </a:r>
          <a:endParaRPr lang="en-GB" sz="2100" kern="1200" dirty="0"/>
        </a:p>
      </dsp:txBody>
      <dsp:txXfrm>
        <a:off x="25021" y="28121"/>
        <a:ext cx="3670711" cy="804231"/>
      </dsp:txXfrm>
    </dsp:sp>
    <dsp:sp modelId="{D19BCADF-E499-4770-9745-1D3B1C7C782F}">
      <dsp:nvSpPr>
        <dsp:cNvPr id="0" name=""/>
        <dsp:cNvSpPr/>
      </dsp:nvSpPr>
      <dsp:spPr>
        <a:xfrm>
          <a:off x="372075" y="857374"/>
          <a:ext cx="313703" cy="640705"/>
        </a:xfrm>
        <a:custGeom>
          <a:avLst/>
          <a:gdLst/>
          <a:ahLst/>
          <a:cxnLst/>
          <a:rect l="0" t="0" r="0" b="0"/>
          <a:pathLst>
            <a:path>
              <a:moveTo>
                <a:pt x="0" y="0"/>
              </a:moveTo>
              <a:lnTo>
                <a:pt x="0" y="640705"/>
              </a:lnTo>
              <a:lnTo>
                <a:pt x="313703" y="640705"/>
              </a:lnTo>
            </a:path>
          </a:pathLst>
        </a:custGeom>
        <a:noFill/>
        <a:ln w="12700" cap="flat" cmpd="sng" algn="ctr">
          <a:solidFill>
            <a:srgbClr val="92D050"/>
          </a:solidFill>
          <a:prstDash val="solid"/>
          <a:miter lim="800000"/>
        </a:ln>
        <a:effectLst/>
      </dsp:spPr>
      <dsp:style>
        <a:lnRef idx="2">
          <a:scrgbClr r="0" g="0" b="0"/>
        </a:lnRef>
        <a:fillRef idx="0">
          <a:scrgbClr r="0" g="0" b="0"/>
        </a:fillRef>
        <a:effectRef idx="0">
          <a:scrgbClr r="0" g="0" b="0"/>
        </a:effectRef>
        <a:fontRef idx="minor"/>
      </dsp:style>
    </dsp:sp>
    <dsp:sp modelId="{B66E8C23-152E-473C-968A-648E7AB91A65}">
      <dsp:nvSpPr>
        <dsp:cNvPr id="0" name=""/>
        <dsp:cNvSpPr/>
      </dsp:nvSpPr>
      <dsp:spPr>
        <a:xfrm>
          <a:off x="685778" y="1070942"/>
          <a:ext cx="1366837" cy="854273"/>
        </a:xfrm>
        <a:prstGeom prst="roundRect">
          <a:avLst>
            <a:gd name="adj" fmla="val 10000"/>
          </a:avLst>
        </a:prstGeom>
        <a:solidFill>
          <a:srgbClr val="CAE8AA">
            <a:alpha val="89804"/>
          </a:srgbClr>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Class Variables</a:t>
          </a:r>
        </a:p>
      </dsp:txBody>
      <dsp:txXfrm>
        <a:off x="710799" y="1095963"/>
        <a:ext cx="1316795" cy="804231"/>
      </dsp:txXfrm>
    </dsp:sp>
    <dsp:sp modelId="{43C44406-CE72-415C-BC2C-556EB09F683A}">
      <dsp:nvSpPr>
        <dsp:cNvPr id="0" name=""/>
        <dsp:cNvSpPr/>
      </dsp:nvSpPr>
      <dsp:spPr>
        <a:xfrm>
          <a:off x="372075" y="857374"/>
          <a:ext cx="313703" cy="1708546"/>
        </a:xfrm>
        <a:custGeom>
          <a:avLst/>
          <a:gdLst/>
          <a:ahLst/>
          <a:cxnLst/>
          <a:rect l="0" t="0" r="0" b="0"/>
          <a:pathLst>
            <a:path>
              <a:moveTo>
                <a:pt x="0" y="0"/>
              </a:moveTo>
              <a:lnTo>
                <a:pt x="0" y="1708546"/>
              </a:lnTo>
              <a:lnTo>
                <a:pt x="313703" y="1708546"/>
              </a:lnTo>
            </a:path>
          </a:pathLst>
        </a:custGeom>
        <a:noFill/>
        <a:ln w="12700" cap="flat" cmpd="sng" algn="ctr">
          <a:solidFill>
            <a:srgbClr val="92D050"/>
          </a:solidFill>
          <a:prstDash val="solid"/>
          <a:miter lim="800000"/>
        </a:ln>
        <a:effectLst/>
      </dsp:spPr>
      <dsp:style>
        <a:lnRef idx="2">
          <a:scrgbClr r="0" g="0" b="0"/>
        </a:lnRef>
        <a:fillRef idx="0">
          <a:scrgbClr r="0" g="0" b="0"/>
        </a:fillRef>
        <a:effectRef idx="0">
          <a:scrgbClr r="0" g="0" b="0"/>
        </a:effectRef>
        <a:fontRef idx="minor"/>
      </dsp:style>
    </dsp:sp>
    <dsp:sp modelId="{28A8D595-E67A-41F3-8F9E-54CB0AFD1F1E}">
      <dsp:nvSpPr>
        <dsp:cNvPr id="0" name=""/>
        <dsp:cNvSpPr/>
      </dsp:nvSpPr>
      <dsp:spPr>
        <a:xfrm>
          <a:off x="685778" y="2138784"/>
          <a:ext cx="1366837" cy="854273"/>
        </a:xfrm>
        <a:prstGeom prst="roundRect">
          <a:avLst>
            <a:gd name="adj" fmla="val 10000"/>
          </a:avLst>
        </a:prstGeom>
        <a:solidFill>
          <a:srgbClr val="CAE8AA">
            <a:alpha val="89804"/>
          </a:srgbClr>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Instance Variables</a:t>
          </a:r>
        </a:p>
      </dsp:txBody>
      <dsp:txXfrm>
        <a:off x="710799" y="2163805"/>
        <a:ext cx="1316795" cy="804231"/>
      </dsp:txXfrm>
    </dsp:sp>
    <dsp:sp modelId="{9036C8FE-ABCA-4A89-AA4A-B0D8117DC840}">
      <dsp:nvSpPr>
        <dsp:cNvPr id="0" name=""/>
        <dsp:cNvSpPr/>
      </dsp:nvSpPr>
      <dsp:spPr>
        <a:xfrm>
          <a:off x="372075" y="857374"/>
          <a:ext cx="313703" cy="2776388"/>
        </a:xfrm>
        <a:custGeom>
          <a:avLst/>
          <a:gdLst/>
          <a:ahLst/>
          <a:cxnLst/>
          <a:rect l="0" t="0" r="0" b="0"/>
          <a:pathLst>
            <a:path>
              <a:moveTo>
                <a:pt x="0" y="0"/>
              </a:moveTo>
              <a:lnTo>
                <a:pt x="0" y="2776388"/>
              </a:lnTo>
              <a:lnTo>
                <a:pt x="313703" y="2776388"/>
              </a:lnTo>
            </a:path>
          </a:pathLst>
        </a:custGeom>
        <a:noFill/>
        <a:ln w="12700" cap="flat" cmpd="sng" algn="ctr">
          <a:solidFill>
            <a:srgbClr val="92D050"/>
          </a:solidFill>
          <a:prstDash val="solid"/>
          <a:miter lim="800000"/>
        </a:ln>
        <a:effectLst/>
      </dsp:spPr>
      <dsp:style>
        <a:lnRef idx="2">
          <a:scrgbClr r="0" g="0" b="0"/>
        </a:lnRef>
        <a:fillRef idx="0">
          <a:scrgbClr r="0" g="0" b="0"/>
        </a:fillRef>
        <a:effectRef idx="0">
          <a:scrgbClr r="0" g="0" b="0"/>
        </a:effectRef>
        <a:fontRef idx="minor"/>
      </dsp:style>
    </dsp:sp>
    <dsp:sp modelId="{58A0F1F9-E289-4C52-86A8-4E28217A10FC}">
      <dsp:nvSpPr>
        <dsp:cNvPr id="0" name=""/>
        <dsp:cNvSpPr/>
      </dsp:nvSpPr>
      <dsp:spPr>
        <a:xfrm>
          <a:off x="685778" y="3206625"/>
          <a:ext cx="1366837" cy="854273"/>
        </a:xfrm>
        <a:prstGeom prst="roundRect">
          <a:avLst>
            <a:gd name="adj" fmla="val 10000"/>
          </a:avLst>
        </a:prstGeom>
        <a:solidFill>
          <a:srgbClr val="CAE8AA">
            <a:alpha val="89804"/>
          </a:srgbClr>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Local Variables</a:t>
          </a:r>
        </a:p>
      </dsp:txBody>
      <dsp:txXfrm>
        <a:off x="710799" y="3231646"/>
        <a:ext cx="1316795" cy="804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744B3-4501-4553-A0A1-45081D7CCAC4}">
      <dsp:nvSpPr>
        <dsp:cNvPr id="0" name=""/>
        <dsp:cNvSpPr/>
      </dsp:nvSpPr>
      <dsp:spPr>
        <a:xfrm>
          <a:off x="261922" y="750872"/>
          <a:ext cx="2030128" cy="812800"/>
        </a:xfrm>
        <a:prstGeom prst="roundRect">
          <a:avLst>
            <a:gd name="adj" fmla="val 10000"/>
          </a:avLst>
        </a:prstGeom>
        <a:solidFill>
          <a:srgbClr val="CAE8AA">
            <a:alpha val="90000"/>
          </a:srgbClr>
        </a:solidFill>
        <a:ln w="12700" cap="flat" cmpd="sng" algn="ctr">
          <a:solidFill>
            <a:srgbClr val="CAE8AA">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Implicit Casting</a:t>
          </a:r>
          <a:endParaRPr lang="en-GB" sz="1800" b="1" kern="1200" dirty="0"/>
        </a:p>
      </dsp:txBody>
      <dsp:txXfrm>
        <a:off x="285728" y="774678"/>
        <a:ext cx="1982516" cy="765188"/>
      </dsp:txXfrm>
    </dsp:sp>
    <dsp:sp modelId="{8D7920DC-301E-4A0D-8727-97249E9EB81C}">
      <dsp:nvSpPr>
        <dsp:cNvPr id="0" name=""/>
        <dsp:cNvSpPr/>
      </dsp:nvSpPr>
      <dsp:spPr>
        <a:xfrm>
          <a:off x="3803948" y="750872"/>
          <a:ext cx="2030128" cy="812800"/>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Explicit Casting</a:t>
          </a:r>
        </a:p>
      </dsp:txBody>
      <dsp:txXfrm>
        <a:off x="3827754" y="774678"/>
        <a:ext cx="1982516" cy="765188"/>
      </dsp:txXfrm>
    </dsp:sp>
    <dsp:sp modelId="{076423C8-0C64-437D-8FEA-F2AA0430EA0A}">
      <dsp:nvSpPr>
        <dsp:cNvPr id="0" name=""/>
        <dsp:cNvSpPr/>
      </dsp:nvSpPr>
      <dsp:spPr>
        <a:xfrm>
          <a:off x="2743200" y="3454400"/>
          <a:ext cx="609600" cy="609600"/>
        </a:xfrm>
        <a:prstGeom prst="triangle">
          <a:avLst/>
        </a:prstGeom>
        <a:solidFill>
          <a:schemeClr val="accent2">
            <a:lumMod val="60000"/>
            <a:lumOff val="40000"/>
            <a:alpha val="89804"/>
          </a:schemeClr>
        </a:solidFill>
        <a:ln w="12700" cap="flat" cmpd="sng" algn="ctr">
          <a:solidFill>
            <a:schemeClr val="accent2">
              <a:lumMod val="60000"/>
              <a:lumOff val="40000"/>
              <a:alpha val="90000"/>
            </a:schemeClr>
          </a:solidFill>
          <a:prstDash val="solid"/>
          <a:miter lim="800000"/>
        </a:ln>
        <a:effectLst/>
      </dsp:spPr>
      <dsp:style>
        <a:lnRef idx="2">
          <a:scrgbClr r="0" g="0" b="0"/>
        </a:lnRef>
        <a:fillRef idx="1">
          <a:scrgbClr r="0" g="0" b="0"/>
        </a:fillRef>
        <a:effectRef idx="0">
          <a:scrgbClr r="0" g="0" b="0"/>
        </a:effectRef>
        <a:fontRef idx="minor"/>
      </dsp:style>
    </dsp:sp>
    <dsp:sp modelId="{48AC2F14-1789-499C-9B91-C5A574B5BDD3}">
      <dsp:nvSpPr>
        <dsp:cNvPr id="0" name=""/>
        <dsp:cNvSpPr/>
      </dsp:nvSpPr>
      <dsp:spPr>
        <a:xfrm>
          <a:off x="304800" y="3224393"/>
          <a:ext cx="5486399" cy="196664"/>
        </a:xfrm>
        <a:prstGeom prst="rect">
          <a:avLst/>
        </a:prstGeom>
        <a:solidFill>
          <a:schemeClr val="accent2">
            <a:lumMod val="60000"/>
            <a:lumOff val="40000"/>
            <a:alpha val="89804"/>
          </a:schemeClr>
        </a:solidFill>
        <a:ln w="12700" cap="flat" cmpd="sng" algn="ctr">
          <a:solidFill>
            <a:schemeClr val="accent2">
              <a:lumMod val="60000"/>
              <a:lumOff val="40000"/>
              <a:alpha val="90000"/>
            </a:schemeClr>
          </a:solidFill>
          <a:prstDash val="solid"/>
          <a:miter lim="800000"/>
        </a:ln>
        <a:effectLst/>
      </dsp:spPr>
      <dsp:style>
        <a:lnRef idx="2">
          <a:scrgbClr r="0" g="0" b="0"/>
        </a:lnRef>
        <a:fillRef idx="1">
          <a:scrgbClr r="0" g="0" b="0"/>
        </a:fillRef>
        <a:effectRef idx="0">
          <a:scrgbClr r="0" g="0" b="0"/>
        </a:effectRef>
        <a:fontRef idx="minor"/>
      </dsp:style>
    </dsp:sp>
    <dsp:sp modelId="{31DDE70A-A511-4ADB-9A8C-526F08AABDCA}">
      <dsp:nvSpPr>
        <dsp:cNvPr id="0" name=""/>
        <dsp:cNvSpPr/>
      </dsp:nvSpPr>
      <dsp:spPr>
        <a:xfrm>
          <a:off x="261922" y="1383427"/>
          <a:ext cx="2030128" cy="1823327"/>
        </a:xfrm>
        <a:prstGeom prst="roundRect">
          <a:avLst/>
        </a:prstGeom>
        <a:solidFill>
          <a:srgbClr val="6CA62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It is automatically done by the compiler to ensure that the program runs correctly</a:t>
          </a:r>
          <a:endParaRPr lang="en-GB" sz="1800" kern="1200" dirty="0"/>
        </a:p>
      </dsp:txBody>
      <dsp:txXfrm>
        <a:off x="350929" y="1472434"/>
        <a:ext cx="1852114" cy="1645313"/>
      </dsp:txXfrm>
    </dsp:sp>
    <dsp:sp modelId="{B3555D58-33B6-456A-B766-6D5F018BDBE4}">
      <dsp:nvSpPr>
        <dsp:cNvPr id="0" name=""/>
        <dsp:cNvSpPr/>
      </dsp:nvSpPr>
      <dsp:spPr>
        <a:xfrm>
          <a:off x="3803948" y="1383427"/>
          <a:ext cx="2030128" cy="1823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It is done when the program wants to modify the data type of an expression</a:t>
          </a:r>
        </a:p>
      </dsp:txBody>
      <dsp:txXfrm>
        <a:off x="3892955" y="1472434"/>
        <a:ext cx="1852114" cy="16453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7/25/2022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Briefly review the module objectives with participants and ask if they have any questions. </a:t>
            </a:r>
            <a:endParaRPr lang="en-IE" dirty="0">
              <a:latin typeface="Arial" pitchFamily="34" charset="0"/>
            </a:endParaRPr>
          </a:p>
          <a:p>
            <a:pPr>
              <a:defRPr/>
            </a:pPr>
            <a:endParaRPr lang="en-US"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2443322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latin typeface="Arial" pitchFamily="34" charset="0"/>
            </a:endParaRPr>
          </a:p>
          <a:p>
            <a:pPr marL="228600" lvl="1" indent="-165100">
              <a:buFont typeface="Wingdings" pitchFamily="2" charset="2"/>
              <a:buChar char="§"/>
              <a:defRPr/>
            </a:pPr>
            <a:r>
              <a:rPr lang="en-US" dirty="0"/>
              <a:t>Java recognizes a set of keywords as part of the Java language</a:t>
            </a:r>
          </a:p>
          <a:p>
            <a:pPr marL="228600" lvl="1" indent="-165100">
              <a:buFont typeface="Wingdings" pitchFamily="2" charset="2"/>
              <a:buChar char="§"/>
              <a:defRPr/>
            </a:pPr>
            <a:r>
              <a:rPr lang="en-US" dirty="0"/>
              <a:t>Java keywords are used to support programming constructs, such as class declaration, variable declaration, and control flow</a:t>
            </a:r>
          </a:p>
          <a:p>
            <a:pPr marL="228600" lvl="1" indent="-165100">
              <a:buFont typeface="Wingdings" pitchFamily="2" charset="2"/>
              <a:buChar char="§"/>
              <a:defRPr/>
            </a:pPr>
            <a:r>
              <a:rPr lang="en-GB" dirty="0"/>
              <a:t>There are certain words in the Java language that are reserved. Some are reserved for functions (keywords), others are simply restricted (notably </a:t>
            </a:r>
            <a:r>
              <a:rPr lang="en-GB" dirty="0" err="1"/>
              <a:t>goto</a:t>
            </a:r>
            <a:r>
              <a:rPr lang="en-GB" dirty="0"/>
              <a:t> and </a:t>
            </a:r>
            <a:r>
              <a:rPr lang="en-GB" dirty="0" err="1"/>
              <a:t>const</a:t>
            </a:r>
            <a:r>
              <a:rPr lang="en-GB" dirty="0"/>
              <a:t>).</a:t>
            </a:r>
          </a:p>
          <a:p>
            <a:pPr>
              <a:defRPr/>
            </a:pPr>
            <a:endParaRPr lang="en-US"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12</a:t>
            </a:fld>
            <a:endParaRPr lang="en-US" dirty="0"/>
          </a:p>
        </p:txBody>
      </p:sp>
    </p:spTree>
    <p:extLst>
      <p:ext uri="{BB962C8B-B14F-4D97-AF65-F5344CB8AC3E}">
        <p14:creationId xmlns:p14="http://schemas.microsoft.com/office/powerpoint/2010/main" val="125752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Primitive data types represent atomic values and are built-in to Java</a:t>
            </a:r>
          </a:p>
          <a:p>
            <a:pPr marL="228600" lvl="1" indent="-165100">
              <a:buFont typeface="Wingdings" pitchFamily="2" charset="2"/>
              <a:buChar char="§"/>
              <a:defRPr/>
            </a:pPr>
            <a:r>
              <a:rPr lang="en-US" dirty="0"/>
              <a:t>Reference data types represent objects</a:t>
            </a:r>
          </a:p>
          <a:p>
            <a:pPr marL="228600" lvl="1" indent="-165100">
              <a:buFont typeface="Wingdings" pitchFamily="2" charset="2"/>
              <a:buChar char="§"/>
              <a:defRPr/>
            </a:pPr>
            <a:r>
              <a:rPr lang="en-US" dirty="0"/>
              <a:t>An object is a composite data type that is composed of data and behavior</a:t>
            </a:r>
          </a:p>
          <a:p>
            <a:pPr marL="228600" lvl="1" indent="-165100">
              <a:buFont typeface="Wingdings" pitchFamily="2" charset="2"/>
              <a:buChar char="§"/>
              <a:defRPr/>
            </a:pPr>
            <a:r>
              <a:rPr lang="en-US" dirty="0"/>
              <a:t>A reference serves as a handle to the object, it is a way to get to the object</a:t>
            </a:r>
          </a:p>
          <a:p>
            <a:pPr marL="228600" lvl="1" indent="-165100">
              <a:buFont typeface="Wingdings" pitchFamily="2" charset="2"/>
              <a:buChar char="§"/>
              <a:defRPr/>
            </a:pPr>
            <a:r>
              <a:rPr lang="en-US" dirty="0"/>
              <a:t>A reference is called a pointer, or a memory address in other languages. </a:t>
            </a:r>
          </a:p>
          <a:p>
            <a:pPr>
              <a:defRPr/>
            </a:pPr>
            <a:endParaRPr lang="en-US" b="1"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13</a:t>
            </a:fld>
            <a:endParaRPr lang="en-US" dirty="0"/>
          </a:p>
        </p:txBody>
      </p:sp>
    </p:spTree>
    <p:extLst>
      <p:ext uri="{BB962C8B-B14F-4D97-AF65-F5344CB8AC3E}">
        <p14:creationId xmlns:p14="http://schemas.microsoft.com/office/powerpoint/2010/main" val="101321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14</a:t>
            </a:fld>
            <a:endParaRPr lang="en-US" dirty="0"/>
          </a:p>
        </p:txBody>
      </p:sp>
    </p:spTree>
    <p:extLst>
      <p:ext uri="{BB962C8B-B14F-4D97-AF65-F5344CB8AC3E}">
        <p14:creationId xmlns:p14="http://schemas.microsoft.com/office/powerpoint/2010/main" val="166583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latin typeface="Arial" pitchFamily="34" charset="0"/>
            </a:endParaRPr>
          </a:p>
          <a:p>
            <a:pPr marL="228600" lvl="1" indent="-165100">
              <a:buFont typeface="Wingdings" pitchFamily="2" charset="2"/>
              <a:buChar char="§"/>
              <a:defRPr/>
            </a:pPr>
            <a:r>
              <a:rPr lang="en-US" dirty="0"/>
              <a:t>Characters can also be represented as ‘escape sequences’ in literals. These are initiated by a backslash ‘\’ followed by an escape code. For example a ‘\n’ is the escape sequence for a new line. A ‘\t’ is the escape sequence of a tab. Unicode characters can also be represented by ‘\u’ followed by the </a:t>
            </a:r>
            <a:r>
              <a:rPr lang="en-US" dirty="0" err="1"/>
              <a:t>unicode</a:t>
            </a:r>
            <a:r>
              <a:rPr lang="en-US" dirty="0"/>
              <a:t> number of the character ‘\u0ff4’ Escape sequences are treated as single characters. </a:t>
            </a:r>
          </a:p>
          <a:p>
            <a:pPr>
              <a:defRPr/>
            </a:pPr>
            <a:endParaRPr lang="en-US" b="1"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15</a:t>
            </a:fld>
            <a:endParaRPr lang="en-US" dirty="0"/>
          </a:p>
        </p:txBody>
      </p:sp>
    </p:spTree>
    <p:extLst>
      <p:ext uri="{BB962C8B-B14F-4D97-AF65-F5344CB8AC3E}">
        <p14:creationId xmlns:p14="http://schemas.microsoft.com/office/powerpoint/2010/main" val="1255258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All variables to be used in a program should be declared before they can be used.</a:t>
            </a:r>
          </a:p>
          <a:p>
            <a:pPr marL="228600" lvl="1" indent="-165100">
              <a:buFont typeface="Wingdings" pitchFamily="2" charset="2"/>
              <a:buChar char="§"/>
              <a:defRPr/>
            </a:pPr>
            <a:r>
              <a:rPr lang="en-GB" dirty="0"/>
              <a:t>An identifier is the name given by a programmer to a variable, statement label, method, class, and interface.</a:t>
            </a:r>
          </a:p>
          <a:p>
            <a:pPr marL="228600" lvl="1" indent="-165100">
              <a:buFont typeface="Wingdings" pitchFamily="2" charset="2"/>
              <a:buChar char="§"/>
              <a:defRPr/>
            </a:pPr>
            <a:r>
              <a:rPr lang="en-GB" dirty="0"/>
              <a:t>An identifier must begin with a letter, $ or _</a:t>
            </a:r>
          </a:p>
          <a:p>
            <a:pPr marL="228600" lvl="1" indent="-165100">
              <a:buFont typeface="Wingdings" pitchFamily="2" charset="2"/>
              <a:buChar char="§"/>
              <a:defRPr/>
            </a:pPr>
            <a:r>
              <a:rPr lang="en-GB" dirty="0"/>
              <a:t>Subsequent characters must be letters, numbers, $ or _</a:t>
            </a:r>
          </a:p>
          <a:p>
            <a:pPr marL="228600" lvl="1" indent="-165100">
              <a:buFont typeface="Wingdings" pitchFamily="2" charset="2"/>
              <a:buChar char="§"/>
              <a:defRPr/>
            </a:pPr>
            <a:r>
              <a:rPr lang="en-GB" dirty="0"/>
              <a:t>An identifier must not be a Java keyword.</a:t>
            </a:r>
          </a:p>
          <a:p>
            <a:pPr marL="228600" lvl="1" indent="-165100">
              <a:buFont typeface="Wingdings" pitchFamily="2" charset="2"/>
              <a:buChar char="§"/>
              <a:defRPr/>
            </a:pPr>
            <a:r>
              <a:rPr lang="en-GB" dirty="0"/>
              <a:t>Identifiers are case-sensitive.</a:t>
            </a:r>
          </a:p>
          <a:p>
            <a:pPr marL="228600" lvl="1" indent="-165100">
              <a:buFont typeface="Wingdings" pitchFamily="2" charset="2"/>
              <a:buChar char="§"/>
              <a:defRPr/>
            </a:pPr>
            <a:r>
              <a:rPr lang="en-US" dirty="0"/>
              <a:t>Some packages need to be imported first before some data types can be used. In this example, the Date data type can only be used after importing the </a:t>
            </a:r>
            <a:r>
              <a:rPr lang="en-US" dirty="0" err="1"/>
              <a:t>java.util.Date</a:t>
            </a:r>
            <a:r>
              <a:rPr lang="en-US" dirty="0"/>
              <a:t> package/class.</a:t>
            </a:r>
          </a:p>
          <a:p>
            <a:pPr>
              <a:defRPr/>
            </a:pPr>
            <a:endParaRPr lang="en-US"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16</a:t>
            </a:fld>
            <a:endParaRPr lang="en-US" dirty="0"/>
          </a:p>
        </p:txBody>
      </p:sp>
    </p:spTree>
    <p:extLst>
      <p:ext uri="{BB962C8B-B14F-4D97-AF65-F5344CB8AC3E}">
        <p14:creationId xmlns:p14="http://schemas.microsoft.com/office/powerpoint/2010/main" val="3941826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17</a:t>
            </a:fld>
            <a:endParaRPr lang="en-US" dirty="0"/>
          </a:p>
        </p:txBody>
      </p:sp>
    </p:spTree>
    <p:extLst>
      <p:ext uri="{BB962C8B-B14F-4D97-AF65-F5344CB8AC3E}">
        <p14:creationId xmlns:p14="http://schemas.microsoft.com/office/powerpoint/2010/main" val="396657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Variable assignment is achieved by using the assignment operator equal ( = )</a:t>
            </a:r>
          </a:p>
          <a:p>
            <a:pPr marL="228600" lvl="1" indent="-165100">
              <a:buFont typeface="Wingdings" pitchFamily="2" charset="2"/>
              <a:buChar char="§"/>
              <a:defRPr/>
            </a:pPr>
            <a:r>
              <a:rPr lang="en-US" dirty="0"/>
              <a:t>The data type of the value to be assigned to a variable must be of the same data type of the variable. If not, then the value to be assigned has to be casted properly first.</a:t>
            </a:r>
          </a:p>
          <a:p>
            <a:pPr marL="228600" lvl="1" indent="-165100">
              <a:buFont typeface="Wingdings" pitchFamily="2" charset="2"/>
              <a:buChar char="§"/>
              <a:defRPr/>
            </a:pPr>
            <a:r>
              <a:rPr lang="en-US" dirty="0"/>
              <a:t>More about casting will be discussed in topic ‘Type Conversion’ in the following slides. </a:t>
            </a:r>
          </a:p>
          <a:p>
            <a:pPr marL="228600" lvl="1" indent="-165100">
              <a:buFont typeface="Wingdings" pitchFamily="2" charset="2"/>
              <a:buNone/>
              <a:defRPr/>
            </a:pPr>
            <a:endParaRPr lang="en-US" dirty="0"/>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18</a:t>
            </a:fld>
            <a:endParaRPr lang="en-US" dirty="0"/>
          </a:p>
        </p:txBody>
      </p:sp>
    </p:spTree>
    <p:extLst>
      <p:ext uri="{BB962C8B-B14F-4D97-AF65-F5344CB8AC3E}">
        <p14:creationId xmlns:p14="http://schemas.microsoft.com/office/powerpoint/2010/main" val="455678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a:t>
            </a:r>
          </a:p>
          <a:p>
            <a:pPr marL="228600" lvl="1" indent="-165100">
              <a:buFont typeface="Wingdings" pitchFamily="2" charset="2"/>
              <a:buChar char="§"/>
              <a:defRPr/>
            </a:pPr>
            <a:r>
              <a:rPr lang="en-US" dirty="0"/>
              <a:t>Open file VariableAssignmentActivity.java from the package sef.module3.activity.</a:t>
            </a:r>
          </a:p>
          <a:p>
            <a:pPr marL="228600" lvl="1" indent="-165100">
              <a:buFont typeface="Wingdings" pitchFamily="2" charset="2"/>
              <a:buChar char="§"/>
              <a:defRPr/>
            </a:pPr>
            <a:r>
              <a:rPr lang="en-US" dirty="0"/>
              <a:t>Write code. </a:t>
            </a:r>
          </a:p>
          <a:p>
            <a:pPr marL="228600" lvl="1" indent="-165100">
              <a:buFont typeface="Wingdings" pitchFamily="2" charset="2"/>
              <a:buChar char="§"/>
              <a:defRPr/>
            </a:pPr>
            <a:r>
              <a:rPr lang="en-US" dirty="0"/>
              <a:t>Ask participants to write similar code to practice.</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19</a:t>
            </a:fld>
            <a:endParaRPr lang="en-US" dirty="0"/>
          </a:p>
        </p:txBody>
      </p:sp>
    </p:spTree>
    <p:extLst>
      <p:ext uri="{BB962C8B-B14F-4D97-AF65-F5344CB8AC3E}">
        <p14:creationId xmlns:p14="http://schemas.microsoft.com/office/powerpoint/2010/main" val="2136403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latin typeface="Arial" pitchFamily="34" charset="0"/>
            </a:endParaRPr>
          </a:p>
          <a:p>
            <a:pPr marL="228600" lvl="1" indent="-165100">
              <a:buFont typeface="Wingdings" pitchFamily="2" charset="2"/>
              <a:buChar char="§"/>
              <a:defRPr/>
            </a:pPr>
            <a:r>
              <a:rPr lang="en-US" dirty="0"/>
              <a:t>Class variables - variables that are shared by all instances of a class. Identified by the keyword static.</a:t>
            </a:r>
          </a:p>
          <a:p>
            <a:pPr marL="228600" lvl="1" indent="-165100">
              <a:buFont typeface="Wingdings" pitchFamily="2" charset="2"/>
              <a:buChar char="§"/>
              <a:defRPr/>
            </a:pPr>
            <a:r>
              <a:rPr lang="en-US" dirty="0"/>
              <a:t>Instance variables (or member variables) - variables that belong to an instance of a class and are unique for each instance.</a:t>
            </a:r>
          </a:p>
          <a:p>
            <a:pPr marL="228600" lvl="1" indent="-165100">
              <a:buFont typeface="Wingdings" pitchFamily="2" charset="2"/>
              <a:buChar char="§"/>
              <a:defRPr/>
            </a:pPr>
            <a:r>
              <a:rPr lang="en-US" dirty="0"/>
              <a:t>Local variables - variables which are accessible only within its locality usually declared within a method.</a:t>
            </a:r>
          </a:p>
          <a:p>
            <a:pPr marL="228600" lvl="1" indent="-165100">
              <a:buFont typeface="Wingdings" pitchFamily="2" charset="2"/>
              <a:buChar char="§"/>
              <a:defRPr/>
            </a:pPr>
            <a:r>
              <a:rPr lang="en-US" dirty="0"/>
              <a:t>The easiest ‘trick’ in determining a variable’s scope is to find the nearest enclosing { and } that surrounds the variable’s declaration. </a:t>
            </a:r>
          </a:p>
          <a:p>
            <a:pPr>
              <a:defRPr/>
            </a:pPr>
            <a:endParaRPr lang="en-US" b="1"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20</a:t>
            </a:fld>
            <a:endParaRPr lang="en-US" dirty="0"/>
          </a:p>
        </p:txBody>
      </p:sp>
    </p:spTree>
    <p:extLst>
      <p:ext uri="{BB962C8B-B14F-4D97-AF65-F5344CB8AC3E}">
        <p14:creationId xmlns:p14="http://schemas.microsoft.com/office/powerpoint/2010/main" val="424407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21</a:t>
            </a:fld>
            <a:endParaRPr lang="en-US" dirty="0"/>
          </a:p>
        </p:txBody>
      </p:sp>
    </p:spTree>
    <p:extLst>
      <p:ext uri="{BB962C8B-B14F-4D97-AF65-F5344CB8AC3E}">
        <p14:creationId xmlns:p14="http://schemas.microsoft.com/office/powerpoint/2010/main" val="182080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latin typeface="Arial" pitchFamily="34" charset="0"/>
              </a:rPr>
              <a:t>Refer to MainSample.java</a:t>
            </a: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789278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To differentiate expressions and statements, an expression evaluates to a single value, like arithmetic expressions, whereas a statement can be composed of many expressions and state a specific instruction. An expression is a ‘value’ whereas a statement is an ‘action’.</a:t>
            </a:r>
          </a:p>
          <a:p>
            <a:pPr marL="228600" lvl="1" indent="-165100">
              <a:buFont typeface="Wingdings" pitchFamily="2" charset="2"/>
              <a:buChar char="§"/>
              <a:defRPr/>
            </a:pPr>
            <a:endParaRPr lang="en-US" dirty="0"/>
          </a:p>
          <a:p>
            <a:pPr marL="228600" lvl="1" indent="-165100">
              <a:buFont typeface="Wingdings" pitchFamily="2" charset="2"/>
              <a:buChar char="§"/>
              <a:defRPr/>
            </a:pPr>
            <a:r>
              <a:rPr lang="en-US" dirty="0"/>
              <a:t>For example: x + y is just an expression that evaluates to whatever is the sum of </a:t>
            </a:r>
            <a:r>
              <a:rPr lang="en-US" dirty="0" err="1"/>
              <a:t>x+y</a:t>
            </a:r>
            <a:r>
              <a:rPr lang="en-US" dirty="0"/>
              <a:t>. By itself, </a:t>
            </a:r>
            <a:r>
              <a:rPr lang="en-US" dirty="0" err="1"/>
              <a:t>x+y</a:t>
            </a:r>
            <a:r>
              <a:rPr lang="en-US" dirty="0"/>
              <a:t> doesn’t do anything meaningful. But z = x + y is a statement because it is an instruction that states to assign the value of x+ y to z.</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22</a:t>
            </a:fld>
            <a:endParaRPr lang="en-US" dirty="0"/>
          </a:p>
        </p:txBody>
      </p:sp>
    </p:spTree>
    <p:extLst>
      <p:ext uri="{BB962C8B-B14F-4D97-AF65-F5344CB8AC3E}">
        <p14:creationId xmlns:p14="http://schemas.microsoft.com/office/powerpoint/2010/main" val="22159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23</a:t>
            </a:fld>
            <a:endParaRPr lang="en-US" dirty="0"/>
          </a:p>
        </p:txBody>
      </p:sp>
    </p:spTree>
    <p:extLst>
      <p:ext uri="{BB962C8B-B14F-4D97-AF65-F5344CB8AC3E}">
        <p14:creationId xmlns:p14="http://schemas.microsoft.com/office/powerpoint/2010/main" val="2465296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24</a:t>
            </a:fld>
            <a:endParaRPr lang="en-US" dirty="0"/>
          </a:p>
        </p:txBody>
      </p:sp>
    </p:spTree>
    <p:extLst>
      <p:ext uri="{BB962C8B-B14F-4D97-AF65-F5344CB8AC3E}">
        <p14:creationId xmlns:p14="http://schemas.microsoft.com/office/powerpoint/2010/main" val="1042281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25</a:t>
            </a:fld>
            <a:endParaRPr lang="en-US" dirty="0"/>
          </a:p>
        </p:txBody>
      </p:sp>
    </p:spTree>
    <p:extLst>
      <p:ext uri="{BB962C8B-B14F-4D97-AF65-F5344CB8AC3E}">
        <p14:creationId xmlns:p14="http://schemas.microsoft.com/office/powerpoint/2010/main" val="3069685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26</a:t>
            </a:fld>
            <a:endParaRPr lang="en-US" dirty="0"/>
          </a:p>
        </p:txBody>
      </p:sp>
    </p:spTree>
    <p:extLst>
      <p:ext uri="{BB962C8B-B14F-4D97-AF65-F5344CB8AC3E}">
        <p14:creationId xmlns:p14="http://schemas.microsoft.com/office/powerpoint/2010/main" val="371717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latin typeface="Arial" pitchFamily="34" charset="0"/>
            </a:endParaRPr>
          </a:p>
          <a:p>
            <a:pPr marL="228600" lvl="1" indent="-165100">
              <a:buFont typeface="Wingdings" pitchFamily="2" charset="2"/>
              <a:buChar char="§"/>
              <a:defRPr/>
            </a:pPr>
            <a:r>
              <a:rPr lang="en-US" dirty="0"/>
              <a:t>Upcasting/</a:t>
            </a:r>
            <a:r>
              <a:rPr lang="en-US" dirty="0" err="1"/>
              <a:t>Downcasting</a:t>
            </a:r>
            <a:r>
              <a:rPr lang="en-US" dirty="0"/>
              <a:t> refers to conversion up and down the inheritance hierarchy.</a:t>
            </a:r>
          </a:p>
          <a:p>
            <a:pPr marL="228600" lvl="1" indent="-165100">
              <a:buFont typeface="Wingdings" pitchFamily="2" charset="2"/>
              <a:buChar char="§"/>
              <a:defRPr/>
            </a:pPr>
            <a:r>
              <a:rPr lang="en-US" dirty="0"/>
              <a:t>Upcasting – refers to conversion up the inheritance hierarchy.</a:t>
            </a:r>
          </a:p>
          <a:p>
            <a:pPr marL="228600" lvl="1" indent="-165100">
              <a:buFont typeface="Wingdings" pitchFamily="2" charset="2"/>
              <a:buChar char="§"/>
              <a:defRPr/>
            </a:pPr>
            <a:r>
              <a:rPr lang="en-US" dirty="0" err="1"/>
              <a:t>Downcasting</a:t>
            </a:r>
            <a:r>
              <a:rPr lang="en-US" dirty="0"/>
              <a:t> – refers to conversion down the inheritance hierarchy.</a:t>
            </a:r>
          </a:p>
          <a:p>
            <a:pPr marL="228600" lvl="1" indent="-165100">
              <a:buFont typeface="Wingdings" pitchFamily="2" charset="2"/>
              <a:buChar char="§"/>
              <a:defRPr/>
            </a:pPr>
            <a:r>
              <a:rPr lang="en-US" dirty="0"/>
              <a:t>Inheritance will be discussed by a later module.</a:t>
            </a:r>
          </a:p>
          <a:p>
            <a:pPr>
              <a:defRPr/>
            </a:pPr>
            <a:endParaRPr lang="en-IE" dirty="0">
              <a:latin typeface="Arial" pitchFamily="34" charset="0"/>
            </a:endParaRPr>
          </a:p>
          <a:p>
            <a:pPr>
              <a:defRPr/>
            </a:pPr>
            <a:r>
              <a:rPr lang="en-US" b="1" dirty="0"/>
              <a:t>Additional Information: </a:t>
            </a:r>
            <a:r>
              <a:rPr lang="en-US" dirty="0"/>
              <a:t>NA</a:t>
            </a: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27</a:t>
            </a:fld>
            <a:endParaRPr lang="en-US" dirty="0"/>
          </a:p>
        </p:txBody>
      </p:sp>
    </p:spTree>
    <p:extLst>
      <p:ext uri="{BB962C8B-B14F-4D97-AF65-F5344CB8AC3E}">
        <p14:creationId xmlns:p14="http://schemas.microsoft.com/office/powerpoint/2010/main" val="768173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Division (/) - The / operator divides its first operand by its second. If both operands are integers, the result is an integer, and any remainder is lost. If either operand is a floating-point value, however, the result is a floating-point value. When dividing two integers, division by zero throws an </a:t>
            </a:r>
            <a:r>
              <a:rPr lang="en-US" dirty="0" err="1"/>
              <a:t>ArithmeticException</a:t>
            </a:r>
            <a:r>
              <a:rPr lang="en-US" dirty="0"/>
              <a:t>.</a:t>
            </a:r>
          </a:p>
          <a:p>
            <a:pPr marL="228600" lvl="1" indent="-165100">
              <a:buFont typeface="Wingdings" pitchFamily="2" charset="2"/>
              <a:buChar char="§"/>
              <a:defRPr/>
            </a:pPr>
            <a:endParaRPr lang="en-US" dirty="0"/>
          </a:p>
          <a:p>
            <a:pPr marL="228600" lvl="1" indent="-165100">
              <a:buFont typeface="Wingdings" pitchFamily="2" charset="2"/>
              <a:buChar char="§"/>
              <a:defRPr/>
            </a:pPr>
            <a:r>
              <a:rPr lang="en-US" dirty="0"/>
              <a:t>Modulo (%) - The % operator computes the first operand modulo the second operand (i.e., it returns the remainder when the first operand is divided by the second operand an integral number of times). For example, 7%3 is 1. When operating with integers, trying to compute a value modulo zero causes an </a:t>
            </a:r>
            <a:r>
              <a:rPr lang="en-US" dirty="0" err="1"/>
              <a:t>ArithmeticException</a:t>
            </a:r>
            <a:r>
              <a:rPr lang="en-US" dirty="0"/>
              <a:t>. </a:t>
            </a:r>
          </a:p>
          <a:p>
            <a:pPr>
              <a:defRPr/>
            </a:pPr>
            <a:endParaRPr lang="en-US" dirty="0">
              <a:latin typeface="Arial" pitchFamily="34" charset="0"/>
            </a:endParaRPr>
          </a:p>
          <a:p>
            <a:pPr>
              <a:defRPr/>
            </a:pPr>
            <a:r>
              <a:rPr lang="en-US" b="1" dirty="0"/>
              <a:t>Additional Information:</a:t>
            </a:r>
            <a:endParaRPr lang="en-IE" dirty="0">
              <a:latin typeface="Arial" pitchFamily="34" charset="0"/>
            </a:endParaRPr>
          </a:p>
          <a:p>
            <a:pPr>
              <a:defRPr/>
            </a:pPr>
            <a:endParaRPr lang="en-US" dirty="0">
              <a:latin typeface="Arial" pitchFamily="34" charset="0"/>
            </a:endParaRPr>
          </a:p>
          <a:p>
            <a:pPr>
              <a:defRPr/>
            </a:pPr>
            <a:r>
              <a:rPr lang="en-US" dirty="0">
                <a:latin typeface="Arial" pitchFamily="34" charset="0"/>
              </a:rPr>
              <a:t>Refer to Operator Reference Document</a:t>
            </a:r>
          </a:p>
          <a:p>
            <a:pPr>
              <a:defRPr/>
            </a:pPr>
            <a:r>
              <a:rPr lang="en-US" dirty="0">
                <a:latin typeface="Arial" pitchFamily="34" charset="0"/>
              </a:rPr>
              <a:t> </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28</a:t>
            </a:fld>
            <a:endParaRPr lang="en-US" dirty="0"/>
          </a:p>
        </p:txBody>
      </p:sp>
    </p:spTree>
    <p:extLst>
      <p:ext uri="{BB962C8B-B14F-4D97-AF65-F5344CB8AC3E}">
        <p14:creationId xmlns:p14="http://schemas.microsoft.com/office/powerpoint/2010/main" val="3804173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For unary operators take note of the difference between (postfix) z = x++ and (prefix) z = ++x notations. </a:t>
            </a:r>
          </a:p>
          <a:p>
            <a:pPr marL="228600" lvl="1" indent="-165100">
              <a:buFont typeface="Wingdings" pitchFamily="2" charset="2"/>
              <a:buChar char="§"/>
              <a:defRPr/>
            </a:pPr>
            <a:r>
              <a:rPr lang="en-US" dirty="0"/>
              <a:t>For assignment operators, also take note of combining arithmetic and assignment operators z += 9 is equivalent to z = z + 9; </a:t>
            </a:r>
          </a:p>
          <a:p>
            <a:pPr>
              <a:defRPr/>
            </a:pPr>
            <a:endParaRPr lang="en-US" b="1" dirty="0"/>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29</a:t>
            </a:fld>
            <a:endParaRPr lang="en-US" dirty="0"/>
          </a:p>
        </p:txBody>
      </p:sp>
    </p:spTree>
    <p:extLst>
      <p:ext uri="{BB962C8B-B14F-4D97-AF65-F5344CB8AC3E}">
        <p14:creationId xmlns:p14="http://schemas.microsoft.com/office/powerpoint/2010/main" val="2335022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eaLnBrk="1" hangingPunct="1">
              <a:defRPr/>
            </a:pPr>
            <a:endParaRPr lang="en-US" dirty="0"/>
          </a:p>
          <a:p>
            <a:pPr marL="228600" lvl="1" indent="-165100">
              <a:buFont typeface="Wingdings" pitchFamily="2" charset="2"/>
              <a:buChar char="§"/>
              <a:defRPr/>
            </a:pPr>
            <a:r>
              <a:rPr lang="en-US" dirty="0"/>
              <a:t>Short Circuited AND (&amp;&amp;) - evaluates to true if and only if both of its operands evaluate to true</a:t>
            </a:r>
            <a:br>
              <a:rPr lang="en-US" dirty="0"/>
            </a:br>
            <a:r>
              <a:rPr lang="en-US" dirty="0"/>
              <a:t>A &amp;&amp; B -&gt; AND operator results in false when A is false, no matter what B is.</a:t>
            </a:r>
          </a:p>
          <a:p>
            <a:pPr marL="228600" lvl="1" indent="-165100">
              <a:buFont typeface="Wingdings" pitchFamily="2" charset="2"/>
              <a:buChar char="§"/>
              <a:defRPr/>
            </a:pPr>
            <a:r>
              <a:rPr lang="en-US" dirty="0"/>
              <a:t>Short Circuited OR (||) - evaluates to true if either or both of its operands evaluate to true</a:t>
            </a:r>
          </a:p>
          <a:p>
            <a:pPr marL="228600" lvl="1" indent="-165100">
              <a:buFont typeface="Wingdings" pitchFamily="2" charset="2"/>
              <a:buChar char="§"/>
              <a:defRPr/>
            </a:pPr>
            <a:r>
              <a:rPr lang="en-US" dirty="0"/>
              <a:t>A || B -&gt; OR operator results in true when A is true, no matter what B is.</a:t>
            </a:r>
          </a:p>
          <a:p>
            <a:pPr marL="228600" lvl="1" indent="-165100">
              <a:buFont typeface="Wingdings" pitchFamily="2" charset="2"/>
              <a:buNone/>
              <a:defRPr/>
            </a:pPr>
            <a:endParaRPr lang="en-US" dirty="0"/>
          </a:p>
          <a:p>
            <a:pPr marL="228600" lvl="1" indent="-165100">
              <a:buFont typeface="Wingdings" pitchFamily="2" charset="2"/>
              <a:buNone/>
              <a:defRPr/>
            </a:pPr>
            <a:r>
              <a:rPr lang="en-US" dirty="0"/>
              <a:t>Example 1:</a:t>
            </a:r>
          </a:p>
          <a:p>
            <a:pPr marL="685800" lvl="2" indent="-165100">
              <a:buFont typeface="Wingdings" pitchFamily="2" charset="2"/>
              <a:buNone/>
              <a:defRPr/>
            </a:pPr>
            <a:r>
              <a:rPr lang="en-US" dirty="0"/>
              <a:t>int </a:t>
            </a:r>
            <a:r>
              <a:rPr lang="en-US" dirty="0" err="1"/>
              <a:t>i</a:t>
            </a:r>
            <a:r>
              <a:rPr lang="en-US" dirty="0"/>
              <a:t> = 5;</a:t>
            </a:r>
          </a:p>
          <a:p>
            <a:pPr marL="685800" lvl="2" indent="-165100">
              <a:buFont typeface="Wingdings" pitchFamily="2" charset="2"/>
              <a:buNone/>
              <a:defRPr/>
            </a:pPr>
            <a:r>
              <a:rPr lang="en-US" dirty="0"/>
              <a:t>if(++</a:t>
            </a:r>
            <a:r>
              <a:rPr lang="en-US" dirty="0" err="1"/>
              <a:t>i</a:t>
            </a:r>
            <a:r>
              <a:rPr lang="en-US" dirty="0"/>
              <a:t> &gt; 5 || ++</a:t>
            </a:r>
            <a:r>
              <a:rPr lang="en-US" dirty="0" err="1"/>
              <a:t>i</a:t>
            </a:r>
            <a:r>
              <a:rPr lang="en-US" dirty="0"/>
              <a:t> &gt; 6) // ++</a:t>
            </a:r>
            <a:r>
              <a:rPr lang="en-US" dirty="0" err="1"/>
              <a:t>i</a:t>
            </a:r>
            <a:r>
              <a:rPr lang="en-US" dirty="0"/>
              <a:t>&gt;6 is not evaluated as ++</a:t>
            </a:r>
            <a:r>
              <a:rPr lang="en-US" dirty="0" err="1"/>
              <a:t>i</a:t>
            </a:r>
            <a:r>
              <a:rPr lang="en-US" dirty="0"/>
              <a:t> &gt;5 (left side) is true</a:t>
            </a:r>
          </a:p>
          <a:p>
            <a:pPr marL="685800" lvl="2" indent="-165100">
              <a:buFont typeface="Wingdings" pitchFamily="2" charset="2"/>
              <a:buNone/>
              <a:defRPr/>
            </a:pPr>
            <a:r>
              <a:rPr lang="en-US" dirty="0" err="1"/>
              <a:t>System.out.println</a:t>
            </a:r>
            <a:r>
              <a:rPr lang="en-US" dirty="0"/>
              <a:t>(</a:t>
            </a:r>
            <a:r>
              <a:rPr lang="en-US" dirty="0" err="1"/>
              <a:t>i</a:t>
            </a:r>
            <a:r>
              <a:rPr lang="en-US" dirty="0"/>
              <a:t>); // answer is 6</a:t>
            </a:r>
          </a:p>
          <a:p>
            <a:pPr marL="228600" lvl="1" indent="-165100">
              <a:buFont typeface="Wingdings" pitchFamily="2" charset="2"/>
              <a:buNone/>
              <a:defRPr/>
            </a:pPr>
            <a:r>
              <a:rPr lang="en-US" dirty="0"/>
              <a:t>Example 2:</a:t>
            </a:r>
          </a:p>
          <a:p>
            <a:pPr marL="685800" lvl="2" indent="-165100">
              <a:buFont typeface="Wingdings" pitchFamily="2" charset="2"/>
              <a:buNone/>
              <a:defRPr/>
            </a:pPr>
            <a:r>
              <a:rPr lang="en-US" dirty="0"/>
              <a:t>int </a:t>
            </a:r>
            <a:r>
              <a:rPr lang="en-US" dirty="0" err="1"/>
              <a:t>i</a:t>
            </a:r>
            <a:r>
              <a:rPr lang="en-US" dirty="0"/>
              <a:t> = 5;</a:t>
            </a:r>
          </a:p>
          <a:p>
            <a:pPr marL="685800" lvl="2" indent="-165100">
              <a:buFont typeface="Wingdings" pitchFamily="2" charset="2"/>
              <a:buNone/>
              <a:defRPr/>
            </a:pPr>
            <a:r>
              <a:rPr lang="en-US" dirty="0"/>
              <a:t>if(++</a:t>
            </a:r>
            <a:r>
              <a:rPr lang="en-US" dirty="0" err="1"/>
              <a:t>i</a:t>
            </a:r>
            <a:r>
              <a:rPr lang="en-US" dirty="0"/>
              <a:t> &lt; 5 || ++</a:t>
            </a:r>
            <a:r>
              <a:rPr lang="en-US" dirty="0" err="1"/>
              <a:t>i</a:t>
            </a:r>
            <a:r>
              <a:rPr lang="en-US" dirty="0"/>
              <a:t> &gt; 5) // ++</a:t>
            </a:r>
            <a:r>
              <a:rPr lang="en-US" dirty="0" err="1"/>
              <a:t>i</a:t>
            </a:r>
            <a:r>
              <a:rPr lang="en-US" dirty="0"/>
              <a:t>&gt;5 is evaluated because ++</a:t>
            </a:r>
            <a:r>
              <a:rPr lang="en-US" dirty="0" err="1"/>
              <a:t>i</a:t>
            </a:r>
            <a:r>
              <a:rPr lang="en-US" dirty="0"/>
              <a:t> &lt; 5 (left side) is false </a:t>
            </a:r>
          </a:p>
          <a:p>
            <a:pPr marL="685800" lvl="2" indent="-165100">
              <a:buFont typeface="Wingdings" pitchFamily="2" charset="2"/>
              <a:buNone/>
              <a:defRPr/>
            </a:pPr>
            <a:r>
              <a:rPr lang="en-US" dirty="0" err="1"/>
              <a:t>System.out.println</a:t>
            </a:r>
            <a:r>
              <a:rPr lang="en-US" dirty="0"/>
              <a:t>(</a:t>
            </a:r>
            <a:r>
              <a:rPr lang="en-US" dirty="0" err="1"/>
              <a:t>i</a:t>
            </a:r>
            <a:r>
              <a:rPr lang="en-US" dirty="0"/>
              <a:t>); // answer is 7</a:t>
            </a:r>
          </a:p>
          <a:p>
            <a:pPr>
              <a:defRPr/>
            </a:pPr>
            <a:endParaRPr lang="en-US" i="1" dirty="0">
              <a:latin typeface="Arial" pitchFamily="34" charset="0"/>
            </a:endParaRPr>
          </a:p>
          <a:p>
            <a:pPr>
              <a:defRPr/>
            </a:pPr>
            <a:r>
              <a:rPr lang="en-US" dirty="0">
                <a:latin typeface="Arial" pitchFamily="34" charset="0"/>
              </a:rPr>
              <a:t>Notes continued on next slide.</a:t>
            </a:r>
          </a:p>
          <a:p>
            <a:pPr>
              <a:defRPr/>
            </a:pPr>
            <a:endParaRPr lang="en-US" dirty="0">
              <a:latin typeface="Arial" pitchFamily="34" charset="0"/>
            </a:endParaRPr>
          </a:p>
        </p:txBody>
      </p:sp>
      <p:sp>
        <p:nvSpPr>
          <p:cNvPr id="4" name="Slide Number Placeholder 3"/>
          <p:cNvSpPr>
            <a:spLocks noGrp="1"/>
          </p:cNvSpPr>
          <p:nvPr>
            <p:ph type="sldNum" sz="quarter" idx="5"/>
          </p:nvPr>
        </p:nvSpPr>
        <p:spPr/>
        <p:txBody>
          <a:bodyPr/>
          <a:lstStyle/>
          <a:p>
            <a:fld id="{436E8A87-18DA-4CCE-A8C2-BDBC489258C6}" type="slidenum">
              <a:rPr lang="en-US" smtClean="0"/>
              <a:pPr/>
              <a:t>30</a:t>
            </a:fld>
            <a:endParaRPr lang="en-US" dirty="0"/>
          </a:p>
        </p:txBody>
      </p:sp>
    </p:spTree>
    <p:extLst>
      <p:ext uri="{BB962C8B-B14F-4D97-AF65-F5344CB8AC3E}">
        <p14:creationId xmlns:p14="http://schemas.microsoft.com/office/powerpoint/2010/main" val="321110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OperatorActivity.java in the package sef.module3.activity.</a:t>
            </a:r>
          </a:p>
          <a:p>
            <a:pPr marL="228600" indent="-228600">
              <a:buFont typeface="+mj-lt"/>
              <a:buAutoNum type="arabicPeriod"/>
              <a:defRPr/>
            </a:pPr>
            <a:r>
              <a:rPr lang="en-US" dirty="0"/>
              <a:t>Write code to find difference of the given integers and print result. </a:t>
            </a:r>
          </a:p>
          <a:p>
            <a:pPr marL="228600" indent="-228600">
              <a:buFont typeface="+mj-lt"/>
              <a:buAutoNum type="arabicPeriod"/>
              <a:defRPr/>
            </a:pPr>
            <a:r>
              <a:rPr lang="en-US" dirty="0"/>
              <a:t>Ask participants to open OperatorActivity.java in their workspace (‘SEF - Participants Workspace) and complete the code for addition of two numbers. Print results.</a:t>
            </a:r>
          </a:p>
          <a:p>
            <a:pPr eaLnBrk="1" hangingPunct="1">
              <a:defRPr/>
            </a:pPr>
            <a:endParaRPr lang="en-US" dirty="0"/>
          </a:p>
          <a:p>
            <a:pPr eaLnBrk="1" hangingPunct="1">
              <a:defRPr/>
            </a:pPr>
            <a:r>
              <a:rPr lang="en-US" b="1" dirty="0"/>
              <a:t>Additional Information: </a:t>
            </a:r>
            <a:r>
              <a:rPr lang="en-US" dirty="0"/>
              <a:t>NA</a:t>
            </a:r>
          </a:p>
          <a:p>
            <a:pPr>
              <a:defRPr/>
            </a:pPr>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31</a:t>
            </a:fld>
            <a:endParaRPr lang="en-US" dirty="0"/>
          </a:p>
        </p:txBody>
      </p:sp>
    </p:spTree>
    <p:extLst>
      <p:ext uri="{BB962C8B-B14F-4D97-AF65-F5344CB8AC3E}">
        <p14:creationId xmlns:p14="http://schemas.microsoft.com/office/powerpoint/2010/main" val="345214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latin typeface="Arial" pitchFamily="34" charset="0"/>
            </a:endParaRPr>
          </a:p>
          <a:p>
            <a:pPr marL="228600" lvl="1" indent="-165100">
              <a:buFont typeface="Wingdings" pitchFamily="2" charset="2"/>
              <a:buChar char="§"/>
              <a:defRPr/>
            </a:pPr>
            <a:r>
              <a:rPr lang="en-US" dirty="0"/>
              <a:t>The java code file contains three major sections – the package details, the import statement and the class declaration statements.</a:t>
            </a:r>
          </a:p>
          <a:p>
            <a:pPr marL="228600" lvl="1" indent="-165100">
              <a:buFont typeface="Wingdings" pitchFamily="2" charset="2"/>
              <a:buChar char="§"/>
              <a:defRPr/>
            </a:pPr>
            <a:r>
              <a:rPr lang="en-US" dirty="0"/>
              <a:t>These three follow a specific declaration order. It is Package followed by Import Statement followed by the Class declaration.</a:t>
            </a:r>
          </a:p>
          <a:p>
            <a:pPr marL="228600" lvl="1" indent="-165100">
              <a:buFont typeface="Wingdings" pitchFamily="2" charset="2"/>
              <a:buChar char="§"/>
              <a:defRPr/>
            </a:pPr>
            <a:r>
              <a:rPr lang="en-US" dirty="0"/>
              <a:t>PACKAGE</a:t>
            </a:r>
          </a:p>
          <a:p>
            <a:pPr marL="457200" lvl="2" indent="-165100">
              <a:buFont typeface="Arial" pitchFamily="34" charset="0"/>
              <a:buChar char="–"/>
              <a:defRPr/>
            </a:pPr>
            <a:r>
              <a:rPr lang="en-US" dirty="0"/>
              <a:t>The name package implies a collection of classes, somewhat like a library. A package can also be treated like a directory. If you place a package statement in a file it will only be visible to other classes in the same package. </a:t>
            </a:r>
          </a:p>
          <a:p>
            <a:pPr marL="228600" lvl="1" indent="-165100">
              <a:buFont typeface="Wingdings" pitchFamily="2" charset="2"/>
              <a:buChar char="§"/>
              <a:defRPr/>
            </a:pPr>
            <a:r>
              <a:rPr lang="en-US" dirty="0"/>
              <a:t>IMPORT</a:t>
            </a:r>
          </a:p>
          <a:p>
            <a:pPr marL="457200" lvl="2" indent="-165100">
              <a:buFont typeface="Arial" pitchFamily="34" charset="0"/>
              <a:buChar char="–"/>
              <a:defRPr/>
            </a:pPr>
            <a:r>
              <a:rPr lang="en-US" dirty="0"/>
              <a:t>Import statements must come after any package statements and before any code. Import statements cannot come within classes, after classes are declared or anywhere else. </a:t>
            </a:r>
            <a:br>
              <a:rPr lang="en-US" dirty="0"/>
            </a:br>
            <a:r>
              <a:rPr lang="en-US" dirty="0"/>
              <a:t>The import statement allows you to use a class directly instead of fully qualifying it with the full package name.</a:t>
            </a:r>
          </a:p>
          <a:p>
            <a:pPr marL="457200" lvl="2" indent="-165100">
              <a:buFont typeface="Arial" pitchFamily="34" charset="0"/>
              <a:buChar char="–"/>
              <a:defRPr/>
            </a:pPr>
            <a:r>
              <a:rPr lang="en-US" dirty="0"/>
              <a:t>The import package is the equivalent of the include statement in C/C++.</a:t>
            </a:r>
          </a:p>
          <a:p>
            <a:pPr marL="457200" lvl="2" indent="-165100">
              <a:buFont typeface="Arial" pitchFamily="34" charset="0"/>
              <a:buChar char="–"/>
              <a:defRPr/>
            </a:pPr>
            <a:r>
              <a:rPr lang="en-US" dirty="0"/>
              <a:t>By default, the contents of the package </a:t>
            </a:r>
            <a:r>
              <a:rPr lang="en-US" dirty="0" err="1"/>
              <a:t>java.lang</a:t>
            </a:r>
            <a:r>
              <a:rPr lang="en-US" dirty="0"/>
              <a:t> in the standard library is automatically imported.</a:t>
            </a:r>
          </a:p>
          <a:p>
            <a:pPr marL="228600" lvl="1" indent="-165100">
              <a:buFont typeface="Wingdings" pitchFamily="2" charset="2"/>
              <a:buChar char="§"/>
              <a:defRPr/>
            </a:pPr>
            <a:r>
              <a:rPr lang="en-US" dirty="0"/>
              <a:t>CLASS</a:t>
            </a:r>
          </a:p>
          <a:p>
            <a:pPr marL="457200" lvl="2" indent="-165100">
              <a:buFont typeface="Arial" pitchFamily="34" charset="0"/>
              <a:buChar char="–"/>
              <a:defRPr/>
            </a:pPr>
            <a:r>
              <a:rPr lang="en-US" dirty="0"/>
              <a:t>‘Class’ is the basic unit of a Java application. </a:t>
            </a:r>
          </a:p>
          <a:p>
            <a:pPr marL="457200" lvl="2" indent="-165100">
              <a:buFont typeface="Arial" pitchFamily="34" charset="0"/>
              <a:buChar char="–"/>
              <a:defRPr/>
            </a:pPr>
            <a:r>
              <a:rPr lang="en-US" dirty="0"/>
              <a:t>A file can only contain one outer public class. If you attempt to create a file with more than one public class the compiler will complain with a specific error. It does not matter where in the file the public class is placed, so long as there is only one of them in the file. </a:t>
            </a:r>
          </a:p>
          <a:p>
            <a:pPr marL="457200" lvl="2" indent="-165100">
              <a:buFont typeface="Arial" pitchFamily="34" charset="0"/>
              <a:buChar char="–"/>
              <a:defRPr/>
            </a:pPr>
            <a:r>
              <a:rPr lang="en-US" dirty="0"/>
              <a:t>A file can contain multiple non public classes, but bear in mind that this will produce separate .class output files for each class.</a:t>
            </a:r>
          </a:p>
          <a:p>
            <a:pPr>
              <a:defRPr/>
            </a:pPr>
            <a:endParaRPr lang="en-US" dirty="0">
              <a:latin typeface="Arial" pitchFamily="34" charset="0"/>
            </a:endParaRPr>
          </a:p>
          <a:p>
            <a:pPr>
              <a:defRPr/>
            </a:pPr>
            <a:r>
              <a:rPr lang="en-US" b="1" dirty="0"/>
              <a:t>Additional Information: </a:t>
            </a:r>
            <a:r>
              <a:rPr lang="en-US" dirty="0">
                <a:latin typeface="Arial" pitchFamily="34" charset="0"/>
              </a:rPr>
              <a:t>Refer to MainSample.java </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2620800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Identify which control flow statements are appropriate for the uses of control flows.</a:t>
            </a:r>
          </a:p>
          <a:p>
            <a:pPr>
              <a:defRPr/>
            </a:pPr>
            <a:endParaRPr lang="en-US" b="1"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32</a:t>
            </a:fld>
            <a:endParaRPr lang="en-US" dirty="0"/>
          </a:p>
        </p:txBody>
      </p:sp>
    </p:spTree>
    <p:extLst>
      <p:ext uri="{BB962C8B-B14F-4D97-AF65-F5344CB8AC3E}">
        <p14:creationId xmlns:p14="http://schemas.microsoft.com/office/powerpoint/2010/main" val="2652405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33</a:t>
            </a:fld>
            <a:endParaRPr lang="en-US" dirty="0"/>
          </a:p>
        </p:txBody>
      </p:sp>
    </p:spTree>
    <p:extLst>
      <p:ext uri="{BB962C8B-B14F-4D97-AF65-F5344CB8AC3E}">
        <p14:creationId xmlns:p14="http://schemas.microsoft.com/office/powerpoint/2010/main" val="444649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GB" dirty="0">
              <a:latin typeface="Arial" pitchFamily="34" charset="0"/>
            </a:endParaRPr>
          </a:p>
          <a:p>
            <a:pPr marL="228600" lvl="1" indent="-165100">
              <a:buFont typeface="Wingdings" pitchFamily="2" charset="2"/>
              <a:buChar char="§"/>
              <a:defRPr/>
            </a:pPr>
            <a:r>
              <a:rPr lang="en-GB" dirty="0"/>
              <a:t>If-Else( ) performs statements based on a condition.</a:t>
            </a:r>
          </a:p>
          <a:p>
            <a:pPr marL="228600" lvl="1" indent="-165100">
              <a:buFont typeface="Wingdings" pitchFamily="2" charset="2"/>
              <a:buChar char="§"/>
              <a:defRPr/>
            </a:pPr>
            <a:r>
              <a:rPr lang="en-GB" dirty="0"/>
              <a:t>The condition should result in a </a:t>
            </a:r>
            <a:r>
              <a:rPr lang="en-GB" dirty="0" err="1"/>
              <a:t>boolean</a:t>
            </a:r>
            <a:r>
              <a:rPr lang="en-GB" dirty="0"/>
              <a:t> expression.</a:t>
            </a:r>
          </a:p>
          <a:p>
            <a:pPr marL="228600" lvl="1" indent="-165100">
              <a:buFont typeface="Wingdings" pitchFamily="2" charset="2"/>
              <a:buChar char="§"/>
              <a:defRPr/>
            </a:pPr>
            <a:r>
              <a:rPr lang="en-GB" dirty="0"/>
              <a:t>If condition is true, the statements following if are executed.</a:t>
            </a:r>
          </a:p>
          <a:p>
            <a:pPr marL="228600" lvl="1" indent="-165100">
              <a:buFont typeface="Wingdings" pitchFamily="2" charset="2"/>
              <a:buChar char="§"/>
              <a:defRPr/>
            </a:pPr>
            <a:r>
              <a:rPr lang="en-GB" dirty="0"/>
              <a:t>If condition is false, the statements following else are executed.</a:t>
            </a:r>
          </a:p>
          <a:p>
            <a:pPr marL="228600" lvl="1" indent="-165100">
              <a:buFont typeface="Wingdings" pitchFamily="2" charset="2"/>
              <a:buChar char="§"/>
              <a:defRPr/>
            </a:pPr>
            <a:r>
              <a:rPr lang="en-GB" dirty="0"/>
              <a:t>Multiple if-else can be nested to allow more conditions.</a:t>
            </a:r>
          </a:p>
          <a:p>
            <a:pPr>
              <a:defRPr/>
            </a:pPr>
            <a:endParaRPr lang="en-GB" b="1"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GB"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36</a:t>
            </a:fld>
            <a:endParaRPr lang="en-US" dirty="0"/>
          </a:p>
        </p:txBody>
      </p:sp>
    </p:spTree>
    <p:extLst>
      <p:ext uri="{BB962C8B-B14F-4D97-AF65-F5344CB8AC3E}">
        <p14:creationId xmlns:p14="http://schemas.microsoft.com/office/powerpoint/2010/main" val="2805401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FindLargest.java in package sef.module3.activity.</a:t>
            </a:r>
          </a:p>
          <a:p>
            <a:pPr marL="228600" indent="-228600">
              <a:buFont typeface="+mj-lt"/>
              <a:buAutoNum type="arabicPeriod"/>
              <a:defRPr/>
            </a:pPr>
            <a:r>
              <a:rPr lang="en-US" dirty="0"/>
              <a:t>Complete the code. Use if else statement to find largest of given two numbers.</a:t>
            </a:r>
          </a:p>
          <a:p>
            <a:pPr marL="228600" indent="-228600">
              <a:buFont typeface="+mj-lt"/>
              <a:buAutoNum type="arabicPeriod"/>
              <a:defRPr/>
            </a:pPr>
            <a:r>
              <a:rPr lang="en-US" b="1" dirty="0"/>
              <a:t>Note</a:t>
            </a:r>
            <a:r>
              <a:rPr lang="en-US" dirty="0"/>
              <a:t>: Step 1 and Step 2 must be demonstrated to the participants by the faculty. Next, participants are suppose to work on the code to find largest of three numbers by following directions given below. (This approach follows throughout the module)</a:t>
            </a:r>
          </a:p>
          <a:p>
            <a:pPr marL="228600" indent="-228600">
              <a:buFont typeface="+mj-lt"/>
              <a:buAutoNum type="arabicPeriod"/>
              <a:defRPr/>
            </a:pPr>
            <a:r>
              <a:rPr lang="en-US" dirty="0"/>
              <a:t>Ask participants to open FindLargest.java in package sef.module3.activity (inside ‘SEF - Participants Workspace’) and complete code to find largest of three given numbers.</a:t>
            </a:r>
          </a:p>
          <a:p>
            <a:pPr>
              <a:defRPr/>
            </a:pPr>
            <a:endParaRPr lang="en-US" dirty="0"/>
          </a:p>
          <a:p>
            <a:pPr>
              <a:defRPr/>
            </a:pPr>
            <a:r>
              <a:rPr lang="en-US" dirty="0"/>
              <a:t>Note: You will see compilation errors in the FindLargest.java when you open it. This is because code is not complete. Faculty/Participants are expected to complete the code and run it to see desired output.</a:t>
            </a:r>
          </a:p>
          <a:p>
            <a:pPr eaLnBrk="1" hangingPunct="1">
              <a:defRPr/>
            </a:pPr>
            <a:endParaRPr lang="en-US" dirty="0"/>
          </a:p>
          <a:p>
            <a:pPr eaLnBrk="1" hangingPunct="1">
              <a:defRPr/>
            </a:pPr>
            <a:r>
              <a:rPr lang="en-US" b="1" dirty="0"/>
              <a:t>Additional Information: </a:t>
            </a:r>
            <a:r>
              <a:rPr lang="en-US" dirty="0"/>
              <a:t>NA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37</a:t>
            </a:fld>
            <a:endParaRPr lang="en-US" dirty="0"/>
          </a:p>
        </p:txBody>
      </p:sp>
    </p:spTree>
    <p:extLst>
      <p:ext uri="{BB962C8B-B14F-4D97-AF65-F5344CB8AC3E}">
        <p14:creationId xmlns:p14="http://schemas.microsoft.com/office/powerpoint/2010/main" val="2290087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GB" dirty="0"/>
              <a:t>switch() performs statements based on multiple conditions.</a:t>
            </a:r>
          </a:p>
          <a:p>
            <a:pPr marL="228600" lvl="1" indent="-165100">
              <a:buFont typeface="Wingdings" pitchFamily="2" charset="2"/>
              <a:buChar char="§"/>
              <a:defRPr/>
            </a:pPr>
            <a:r>
              <a:rPr lang="en-GB" dirty="0"/>
              <a:t>exp can only be char, byte, short, and int. </a:t>
            </a:r>
          </a:p>
          <a:p>
            <a:pPr marL="228600" lvl="1" indent="-165100">
              <a:buFont typeface="Wingdings" pitchFamily="2" charset="2"/>
              <a:buChar char="§"/>
              <a:defRPr/>
            </a:pPr>
            <a:r>
              <a:rPr lang="en-US" dirty="0"/>
              <a:t>exp can also be enumerated types and classes which wrap primitives (e.g. Character, Byte, Short and Integer).</a:t>
            </a:r>
            <a:endParaRPr lang="en-GB" dirty="0"/>
          </a:p>
          <a:p>
            <a:pPr marL="228600" lvl="1" indent="-165100">
              <a:buFont typeface="Wingdings" pitchFamily="2" charset="2"/>
              <a:buChar char="§"/>
              <a:defRPr/>
            </a:pPr>
            <a:r>
              <a:rPr lang="en-GB" dirty="0"/>
              <a:t>exp values should be a unique constant of exp.</a:t>
            </a:r>
          </a:p>
          <a:p>
            <a:pPr marL="228600" lvl="1" indent="-165100">
              <a:buFont typeface="Wingdings" pitchFamily="2" charset="2"/>
              <a:buChar char="§"/>
              <a:defRPr/>
            </a:pPr>
            <a:r>
              <a:rPr lang="en-GB" dirty="0"/>
              <a:t>case statements falls through the next case unless a break is encountered.</a:t>
            </a:r>
          </a:p>
          <a:p>
            <a:pPr marL="228600" lvl="1" indent="-165100">
              <a:buFont typeface="Wingdings" pitchFamily="2" charset="2"/>
              <a:buChar char="§"/>
              <a:defRPr/>
            </a:pPr>
            <a:r>
              <a:rPr lang="en-GB" dirty="0"/>
              <a:t>default is executed if none of the other cases match the exp.</a:t>
            </a:r>
            <a:endParaRPr lang="en-US" dirty="0"/>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38</a:t>
            </a:fld>
            <a:endParaRPr lang="en-US" dirty="0"/>
          </a:p>
        </p:txBody>
      </p:sp>
    </p:spTree>
    <p:extLst>
      <p:ext uri="{BB962C8B-B14F-4D97-AF65-F5344CB8AC3E}">
        <p14:creationId xmlns:p14="http://schemas.microsoft.com/office/powerpoint/2010/main" val="15896959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NumToWords.java in package sef.module3.activity.</a:t>
            </a:r>
          </a:p>
          <a:p>
            <a:pPr marL="228600" indent="-228600">
              <a:buFont typeface="+mj-lt"/>
              <a:buAutoNum type="arabicPeriod"/>
              <a:defRPr/>
            </a:pPr>
            <a:r>
              <a:rPr lang="en-US" dirty="0"/>
              <a:t>Complete code to print text value of number 5</a:t>
            </a:r>
          </a:p>
          <a:p>
            <a:pPr marL="228600" indent="-228600">
              <a:buFont typeface="+mj-lt"/>
              <a:buAutoNum type="arabicPeriod"/>
              <a:defRPr/>
            </a:pPr>
            <a:r>
              <a:rPr lang="en-US" dirty="0"/>
              <a:t>Ask participants to open NumToWords.java in package sef.module3.activity (inside ‘SEF - Participants Workspace’) and complete code to print text value of number 8.</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p>
          <a:p>
            <a:pPr>
              <a:defRPr/>
            </a:pPr>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39</a:t>
            </a:fld>
            <a:endParaRPr lang="en-US" dirty="0"/>
          </a:p>
        </p:txBody>
      </p:sp>
    </p:spTree>
    <p:extLst>
      <p:ext uri="{BB962C8B-B14F-4D97-AF65-F5344CB8AC3E}">
        <p14:creationId xmlns:p14="http://schemas.microsoft.com/office/powerpoint/2010/main" val="1547700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GB" dirty="0"/>
              <a:t>For() performs statements repeatedly based on a condition</a:t>
            </a:r>
          </a:p>
          <a:p>
            <a:pPr marL="228600" lvl="1" indent="-165100">
              <a:buFont typeface="Wingdings" pitchFamily="2" charset="2"/>
              <a:buChar char="§"/>
              <a:defRPr/>
            </a:pPr>
            <a:r>
              <a:rPr lang="en-GB" dirty="0" err="1"/>
              <a:t>init</a:t>
            </a:r>
            <a:r>
              <a:rPr lang="en-GB" dirty="0"/>
              <a:t> is a list of either declarations or expressions, evaluated first and only once </a:t>
            </a:r>
          </a:p>
          <a:p>
            <a:pPr marL="228600" lvl="1" indent="-165100">
              <a:buFont typeface="Wingdings" pitchFamily="2" charset="2"/>
              <a:buChar char="§"/>
              <a:defRPr/>
            </a:pPr>
            <a:r>
              <a:rPr lang="en-GB" dirty="0"/>
              <a:t>Condition is evaluated before each iteration</a:t>
            </a:r>
          </a:p>
          <a:p>
            <a:pPr marL="228600" lvl="1" indent="-165100">
              <a:buFont typeface="Wingdings" pitchFamily="2" charset="2"/>
              <a:buChar char="§"/>
              <a:defRPr/>
            </a:pPr>
            <a:r>
              <a:rPr lang="en-GB" dirty="0"/>
              <a:t>exp is a list of expressions, evaluated after each iteration</a:t>
            </a:r>
          </a:p>
          <a:p>
            <a:pPr marL="228600" lvl="1" indent="-165100">
              <a:buFont typeface="Wingdings" pitchFamily="2" charset="2"/>
              <a:buChar char="§"/>
              <a:defRPr/>
            </a:pPr>
            <a:r>
              <a:rPr lang="en-GB" dirty="0"/>
              <a:t>All entries inside () are optional; for(;;) is an infinite loop</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GB"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40</a:t>
            </a:fld>
            <a:endParaRPr lang="en-US" dirty="0"/>
          </a:p>
        </p:txBody>
      </p:sp>
    </p:spTree>
    <p:extLst>
      <p:ext uri="{BB962C8B-B14F-4D97-AF65-F5344CB8AC3E}">
        <p14:creationId xmlns:p14="http://schemas.microsoft.com/office/powerpoint/2010/main" val="569575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AddWholeNum.java in package sef.module3.activity.</a:t>
            </a:r>
          </a:p>
          <a:p>
            <a:pPr marL="228600" indent="-228600">
              <a:buFont typeface="+mj-lt"/>
              <a:buAutoNum type="arabicPeriod"/>
              <a:defRPr/>
            </a:pPr>
            <a:r>
              <a:rPr lang="en-US" dirty="0"/>
              <a:t>Complete the code and write a for loop to add all whole numbers from 1 to 50. Print the result.</a:t>
            </a:r>
          </a:p>
          <a:p>
            <a:pPr marL="228600" indent="-228600">
              <a:buFont typeface="+mj-lt"/>
              <a:buAutoNum type="arabicPeriod"/>
              <a:defRPr/>
            </a:pPr>
            <a:r>
              <a:rPr lang="en-US" dirty="0"/>
              <a:t>Ask participants to open AddWholeNum.java in package sef.module3.activity (inside ‘SEF - Participants Workspace’) and complete the code by writing a for loop to add all whole numbers from 50 to 100. Print the result.</a:t>
            </a:r>
          </a:p>
          <a:p>
            <a:pPr>
              <a:defRPr/>
            </a:pPr>
            <a:endParaRPr lang="en-US" dirty="0"/>
          </a:p>
          <a:p>
            <a:pPr>
              <a:defRPr/>
            </a:pPr>
            <a:r>
              <a:rPr lang="en-US" dirty="0"/>
              <a:t>Note: You will see compilation errors in the AddWholeNum.java when you open it. This is because code is not complete. Faculty/Participants are expected to complete the code and run it to see desired output.</a:t>
            </a:r>
          </a:p>
          <a:p>
            <a:pPr eaLnBrk="1" hangingPunct="1">
              <a:defRPr/>
            </a:pPr>
            <a:endParaRPr lang="en-US" dirty="0"/>
          </a:p>
          <a:p>
            <a:pPr eaLnBrk="1" hangingPunct="1">
              <a:defRPr/>
            </a:pPr>
            <a:r>
              <a:rPr lang="en-US" b="1" dirty="0"/>
              <a:t>Additional Information: </a:t>
            </a:r>
            <a:r>
              <a:rPr lang="en-US" dirty="0"/>
              <a:t>NA</a:t>
            </a:r>
          </a:p>
          <a:p>
            <a:pPr>
              <a:defRPr/>
            </a:pPr>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41</a:t>
            </a:fld>
            <a:endParaRPr lang="en-US" dirty="0"/>
          </a:p>
        </p:txBody>
      </p:sp>
    </p:spTree>
    <p:extLst>
      <p:ext uri="{BB962C8B-B14F-4D97-AF65-F5344CB8AC3E}">
        <p14:creationId xmlns:p14="http://schemas.microsoft.com/office/powerpoint/2010/main" val="30329340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MultiplicationTable.java in package sef.module3.activity.</a:t>
            </a:r>
          </a:p>
          <a:p>
            <a:pPr marL="228600" indent="-228600">
              <a:buFont typeface="+mj-lt"/>
              <a:buAutoNum type="arabicPeriod"/>
              <a:defRPr/>
            </a:pPr>
            <a:r>
              <a:rPr lang="en-US" dirty="0"/>
              <a:t>Complete the code and write for loops. Print multiplication table from 1 to 10.</a:t>
            </a:r>
          </a:p>
          <a:p>
            <a:pPr marL="228600" indent="-228600">
              <a:buFont typeface="+mj-lt"/>
              <a:buAutoNum type="arabicPeriod"/>
              <a:defRPr/>
            </a:pPr>
            <a:r>
              <a:rPr lang="en-US" dirty="0"/>
              <a:t>Ask participants to open MultiplicationTable.java in package sef.module3.activity (inside ‘SEF - Participants Workspace’) and complete the code by writing for loops to print multiplication table of 11 to 20</a:t>
            </a:r>
          </a:p>
          <a:p>
            <a:pPr marL="228600" indent="-228600">
              <a:buFont typeface="+mj-lt"/>
              <a:buAutoNum type="arabicPeriod"/>
              <a:defRPr/>
            </a:pPr>
            <a:endParaRPr lang="en-US" dirty="0"/>
          </a:p>
          <a:p>
            <a:pPr marL="228600" lvl="1" indent="-165100">
              <a:buFont typeface="Wingdings" pitchFamily="2" charset="2"/>
              <a:buChar char="§"/>
              <a:defRPr/>
            </a:pPr>
            <a:r>
              <a:rPr lang="en-US" dirty="0"/>
              <a:t>Note: You will see compilation errors in the MultiplicationTable.java when you open it. This is because code is not complete. Faculty/Participants are expected to complete the code and run it to see desired output.</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42</a:t>
            </a:fld>
            <a:endParaRPr lang="en-US" dirty="0"/>
          </a:p>
        </p:txBody>
      </p:sp>
    </p:spTree>
    <p:extLst>
      <p:ext uri="{BB962C8B-B14F-4D97-AF65-F5344CB8AC3E}">
        <p14:creationId xmlns:p14="http://schemas.microsoft.com/office/powerpoint/2010/main" val="2282505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a:t>
            </a:r>
            <a:endParaRPr lang="en-US" dirty="0">
              <a:latin typeface="Arial" pitchFamily="34" charset="0"/>
            </a:endParaRPr>
          </a:p>
          <a:p>
            <a:pPr>
              <a:defRPr/>
            </a:pPr>
            <a:r>
              <a:rPr lang="en-US" dirty="0">
                <a:latin typeface="Arial" pitchFamily="34" charset="0"/>
              </a:rPr>
              <a:t>Refer to WhileLoopSample.java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43</a:t>
            </a:fld>
            <a:endParaRPr lang="en-US" dirty="0"/>
          </a:p>
        </p:txBody>
      </p:sp>
    </p:spTree>
    <p:extLst>
      <p:ext uri="{BB962C8B-B14F-4D97-AF65-F5344CB8AC3E}">
        <p14:creationId xmlns:p14="http://schemas.microsoft.com/office/powerpoint/2010/main" val="274498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a:defRPr/>
            </a:pPr>
            <a:r>
              <a:rPr lang="en-US" b="1" dirty="0">
                <a:latin typeface="Arial" pitchFamily="34" charset="0"/>
              </a:rPr>
              <a:t>COMMENTS</a:t>
            </a:r>
          </a:p>
          <a:p>
            <a:pPr marL="228600" lvl="1" indent="-165100">
              <a:buFont typeface="Wingdings" pitchFamily="2" charset="2"/>
              <a:buChar char="§"/>
              <a:defRPr/>
            </a:pPr>
            <a:r>
              <a:rPr lang="en-US" dirty="0"/>
              <a:t>It is always a good idea to include comments in your source code. They help the developer understand why specific choices were made, who wrote the code, and when it was written. They might also indicate the code’s version or any information that explains or helps the developer maintain the code.</a:t>
            </a:r>
          </a:p>
          <a:p>
            <a:pPr marL="228600" lvl="1" indent="-165100">
              <a:buFont typeface="Wingdings" pitchFamily="2" charset="2"/>
              <a:buChar char="§"/>
              <a:defRPr/>
            </a:pPr>
            <a:r>
              <a:rPr lang="en-US" dirty="0"/>
              <a:t>The compiler ignores comments and the text written in the comments does not appear in the class file. In other words, comments are only for the people reading the code and contain information that only they would be interested in.</a:t>
            </a:r>
          </a:p>
          <a:p>
            <a:pPr marL="228600" lvl="1" indent="-165100">
              <a:buFont typeface="Wingdings" pitchFamily="2" charset="2"/>
              <a:buChar char="§"/>
              <a:defRPr/>
            </a:pPr>
            <a:r>
              <a:rPr lang="en-US" dirty="0"/>
              <a:t>You can add three types of comments in the code: single line, block, and documentation.</a:t>
            </a:r>
          </a:p>
          <a:p>
            <a:pPr marL="228600" lvl="1" indent="-165100">
              <a:buFont typeface="Wingdings" pitchFamily="2" charset="2"/>
              <a:buChar char="§"/>
              <a:defRPr/>
            </a:pPr>
            <a:r>
              <a:rPr lang="en-US" b="1" dirty="0"/>
              <a:t>The Single Line Comment</a:t>
            </a:r>
          </a:p>
          <a:p>
            <a:pPr marL="457200" lvl="2" indent="-165100">
              <a:buFont typeface="Arial" pitchFamily="34" charset="0"/>
              <a:buChar char="–"/>
              <a:defRPr/>
            </a:pPr>
            <a:r>
              <a:rPr lang="en-US" dirty="0"/>
              <a:t>If you just need to produce a quick comment that fits on one line your source code, then this is the comment to use.</a:t>
            </a:r>
          </a:p>
          <a:p>
            <a:pPr marL="228600" lvl="1" indent="-165100">
              <a:buFont typeface="Wingdings" pitchFamily="2" charset="2"/>
              <a:buChar char="§"/>
              <a:defRPr/>
            </a:pPr>
            <a:endParaRPr lang="en-US" dirty="0"/>
          </a:p>
          <a:p>
            <a:pPr marL="228600" lvl="1" indent="-165100">
              <a:buFont typeface="Wingdings" pitchFamily="2" charset="2"/>
              <a:buChar char="§"/>
              <a:defRPr/>
            </a:pPr>
            <a:r>
              <a:rPr lang="en-US" b="1" dirty="0"/>
              <a:t>The Block Comment</a:t>
            </a:r>
          </a:p>
          <a:p>
            <a:pPr marL="457200" lvl="2" indent="-165100">
              <a:buFont typeface="Arial" pitchFamily="34" charset="0"/>
              <a:buChar char="–"/>
              <a:defRPr/>
            </a:pPr>
            <a:r>
              <a:rPr lang="en-US" dirty="0"/>
              <a:t>This comment is used when you wish to have a lengthier comment section that usually will include carriage returns.</a:t>
            </a:r>
          </a:p>
          <a:p>
            <a:pPr marL="228600" lvl="1" indent="-165100">
              <a:buFont typeface="Wingdings" pitchFamily="2" charset="2"/>
              <a:buChar char="§"/>
              <a:defRPr/>
            </a:pPr>
            <a:endParaRPr lang="en-US" dirty="0"/>
          </a:p>
          <a:p>
            <a:pPr marL="228600" lvl="1" indent="-165100">
              <a:buFont typeface="Wingdings" pitchFamily="2" charset="2"/>
              <a:buChar char="§"/>
              <a:defRPr/>
            </a:pPr>
            <a:r>
              <a:rPr lang="en-US" b="1" dirty="0"/>
              <a:t>The Documentation Comment</a:t>
            </a:r>
          </a:p>
          <a:p>
            <a:pPr marL="457200" lvl="2" indent="-165100">
              <a:buFont typeface="Arial" pitchFamily="34" charset="0"/>
              <a:buChar char="–"/>
              <a:defRPr/>
            </a:pPr>
            <a:r>
              <a:rPr lang="en-US" dirty="0"/>
              <a:t>This is a special form of block comment, you use it with </a:t>
            </a:r>
            <a:r>
              <a:rPr lang="en-US" dirty="0" err="1"/>
              <a:t>javadoc</a:t>
            </a:r>
            <a:r>
              <a:rPr lang="en-US" dirty="0"/>
              <a:t>. Essentially, it produces HTML documents that will be part of documentation. </a:t>
            </a:r>
          </a:p>
          <a:p>
            <a:pPr>
              <a:defRPr/>
            </a:pPr>
            <a:endParaRPr lang="en-US" b="1" dirty="0"/>
          </a:p>
          <a:p>
            <a:pPr>
              <a:defRPr/>
            </a:pPr>
            <a:r>
              <a:rPr lang="en-US" b="1" dirty="0"/>
              <a:t>Additional Information: </a:t>
            </a:r>
            <a:r>
              <a:rPr lang="en-US" dirty="0"/>
              <a:t>NA</a:t>
            </a:r>
          </a:p>
          <a:p>
            <a:pPr>
              <a:defRPr/>
            </a:pPr>
            <a:endParaRPr lang="en-US" dirty="0">
              <a:latin typeface="Arial" pitchFamily="34" charset="0"/>
            </a:endParaRPr>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3683314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PrintNumWithWhile.java in package sef.module3.activity.</a:t>
            </a:r>
          </a:p>
          <a:p>
            <a:pPr marL="228600" indent="-228600">
              <a:buFont typeface="+mj-lt"/>
              <a:buAutoNum type="arabicPeriod"/>
              <a:defRPr/>
            </a:pPr>
            <a:r>
              <a:rPr lang="en-US" dirty="0"/>
              <a:t>Complete the code and write while loop to print all even numbers less than 100.</a:t>
            </a:r>
          </a:p>
          <a:p>
            <a:pPr marL="228600" indent="-228600">
              <a:buFont typeface="+mj-lt"/>
              <a:buAutoNum type="arabicPeriod"/>
              <a:defRPr/>
            </a:pPr>
            <a:r>
              <a:rPr lang="en-US" dirty="0"/>
              <a:t>Ask participants to open PrintNumWithWhile.java in package sef.module3.activity (inside ‘SEF - Participants Workspace’) and complete the code by writing while loop to print all odd numbers less than 100.</a:t>
            </a:r>
          </a:p>
          <a:p>
            <a:pPr marL="228600" indent="-228600">
              <a:buFont typeface="+mj-lt"/>
              <a:buAutoNum type="arabicPeriod"/>
              <a:defRPr/>
            </a:pPr>
            <a:endParaRPr lang="en-US" dirty="0"/>
          </a:p>
          <a:p>
            <a:pPr>
              <a:buFont typeface="+mj-lt"/>
              <a:buNone/>
              <a:defRPr/>
            </a:pPr>
            <a:r>
              <a:rPr lang="en-US" dirty="0"/>
              <a:t>Note: You will see compilation errors in the PrintNumWithWhile.java when you open it. This is because code is not complete. Faculty/Participants are expected to complete the code and run it to see desired output.</a:t>
            </a:r>
          </a:p>
          <a:p>
            <a:pPr eaLnBrk="1" hangingPunct="1">
              <a:defRPr/>
            </a:pPr>
            <a:endParaRPr lang="en-US" dirty="0"/>
          </a:p>
          <a:p>
            <a:pPr eaLnBrk="1" hangingPunct="1">
              <a:defRPr/>
            </a:pPr>
            <a:r>
              <a:rPr lang="en-US" b="1" dirty="0"/>
              <a:t>Additional Information: </a:t>
            </a:r>
            <a:r>
              <a:rPr lang="en-US" dirty="0"/>
              <a:t>NA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44</a:t>
            </a:fld>
            <a:endParaRPr lang="en-US" dirty="0"/>
          </a:p>
        </p:txBody>
      </p:sp>
    </p:spTree>
    <p:extLst>
      <p:ext uri="{BB962C8B-B14F-4D97-AF65-F5344CB8AC3E}">
        <p14:creationId xmlns:p14="http://schemas.microsoft.com/office/powerpoint/2010/main" val="2460250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a:t>
            </a:r>
            <a:endParaRPr lang="en-IE" dirty="0">
              <a:latin typeface="Arial" pitchFamily="34" charset="0"/>
            </a:endParaRPr>
          </a:p>
          <a:p>
            <a:pPr>
              <a:defRPr/>
            </a:pPr>
            <a:endParaRPr lang="en-US" dirty="0">
              <a:latin typeface="Arial" pitchFamily="34" charset="0"/>
            </a:endParaRPr>
          </a:p>
          <a:p>
            <a:pPr>
              <a:defRPr/>
            </a:pPr>
            <a:r>
              <a:rPr lang="en-US" dirty="0">
                <a:latin typeface="Arial" pitchFamily="34" charset="0"/>
              </a:rPr>
              <a:t>Refer to WhileLoopSample.java</a:t>
            </a: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45</a:t>
            </a:fld>
            <a:endParaRPr lang="en-US" dirty="0"/>
          </a:p>
        </p:txBody>
      </p:sp>
    </p:spTree>
    <p:extLst>
      <p:ext uri="{BB962C8B-B14F-4D97-AF65-F5344CB8AC3E}">
        <p14:creationId xmlns:p14="http://schemas.microsoft.com/office/powerpoint/2010/main" val="600664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Arrays are objects in Java that store multiple variables of the same type. Arrays can hold either primitives or object references, but the array itself will always be an object on the heap.</a:t>
            </a:r>
          </a:p>
          <a:p>
            <a:pPr marL="228600" lvl="1" indent="-165100">
              <a:buFont typeface="Wingdings" pitchFamily="2" charset="2"/>
              <a:buChar char="§"/>
              <a:defRPr/>
            </a:pPr>
            <a:endParaRPr lang="en-US" dirty="0"/>
          </a:p>
          <a:p>
            <a:pPr marL="228600" lvl="1" indent="-165100">
              <a:buFont typeface="Wingdings" pitchFamily="2" charset="2"/>
              <a:buChar char="§"/>
              <a:defRPr/>
            </a:pPr>
            <a:r>
              <a:rPr lang="en-US" dirty="0"/>
              <a:t>Constructing an array means creating the array object on the heap, since arrays are objects they are stored in heap memory just like other objects. To create an array object, Java needs to know how much space to allocate on the heap, so you must specify the size of the array at construction time. The size of the array is the number of elements the array will hold.</a:t>
            </a:r>
          </a:p>
          <a:p>
            <a:pPr marL="228600" lvl="1" indent="-165100">
              <a:buFont typeface="Wingdings" pitchFamily="2" charset="2"/>
              <a:buChar char="§"/>
              <a:defRPr/>
            </a:pPr>
            <a:endParaRPr lang="en-US" dirty="0"/>
          </a:p>
          <a:p>
            <a:pPr marL="228600" lvl="1" indent="-165100">
              <a:buFont typeface="Wingdings" pitchFamily="2" charset="2"/>
              <a:buChar char="§"/>
              <a:defRPr/>
            </a:pPr>
            <a:r>
              <a:rPr lang="en-US" dirty="0"/>
              <a:t>Arrays can </a:t>
            </a:r>
            <a:r>
              <a:rPr lang="en-US" dirty="0">
                <a:latin typeface="Arial" pitchFamily="34" charset="0"/>
              </a:rPr>
              <a:t>be created in many different ways, some more valid ways of creating arrays are:</a:t>
            </a:r>
          </a:p>
          <a:p>
            <a:pPr>
              <a:defRPr/>
            </a:pPr>
            <a:endParaRPr lang="en-US" dirty="0">
              <a:latin typeface="Arial" pitchFamily="34" charset="0"/>
            </a:endParaRPr>
          </a:p>
          <a:p>
            <a:pPr>
              <a:defRPr/>
            </a:pPr>
            <a:r>
              <a:rPr lang="en-US" dirty="0">
                <a:latin typeface="Arial" pitchFamily="34" charset="0"/>
              </a:rPr>
              <a:t>	&lt;data type&gt;[ ] &lt;variable name&gt; = new &lt;data type&gt;[array size]; </a:t>
            </a:r>
          </a:p>
          <a:p>
            <a:pPr>
              <a:defRPr/>
            </a:pPr>
            <a:r>
              <a:rPr lang="en-US" dirty="0">
                <a:latin typeface="Arial" pitchFamily="34" charset="0"/>
              </a:rPr>
              <a:t>	&lt;data type&gt;[ ] &lt;variable name&gt; = {&lt;value1&gt;,&lt;value2&gt;,..,&lt;</a:t>
            </a:r>
            <a:r>
              <a:rPr lang="en-US" dirty="0" err="1">
                <a:latin typeface="Arial" pitchFamily="34" charset="0"/>
              </a:rPr>
              <a:t>valueN</a:t>
            </a:r>
            <a:r>
              <a:rPr lang="en-US" dirty="0">
                <a:latin typeface="Arial" pitchFamily="34" charset="0"/>
              </a:rPr>
              <a:t>&gt; };</a:t>
            </a:r>
          </a:p>
          <a:p>
            <a:pPr>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46</a:t>
            </a:fld>
            <a:endParaRPr lang="en-US" dirty="0"/>
          </a:p>
        </p:txBody>
      </p:sp>
    </p:spTree>
    <p:extLst>
      <p:ext uri="{BB962C8B-B14F-4D97-AF65-F5344CB8AC3E}">
        <p14:creationId xmlns:p14="http://schemas.microsoft.com/office/powerpoint/2010/main" val="1493698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marL="228600" lvl="1" indent="-165100">
              <a:buFont typeface="Wingdings" pitchFamily="2" charset="2"/>
              <a:buChar char="§"/>
              <a:defRPr/>
            </a:pPr>
            <a:r>
              <a:rPr lang="en-US" dirty="0"/>
              <a:t>Value – a value refers to the actual data that is stored at a specific index of the array </a:t>
            </a:r>
          </a:p>
          <a:p>
            <a:pPr marL="228600" lvl="1" indent="-165100">
              <a:buFont typeface="Wingdings" pitchFamily="2" charset="2"/>
              <a:buChar char="§"/>
              <a:defRPr/>
            </a:pPr>
            <a:r>
              <a:rPr lang="en-US" dirty="0"/>
              <a:t>Index – is a whole number which represents the position of a value stored in the array</a:t>
            </a:r>
          </a:p>
          <a:p>
            <a:pPr>
              <a:defRPr/>
            </a:pPr>
            <a:endParaRPr lang="en-US" dirty="0">
              <a:latin typeface="Arial" pitchFamily="34" charset="0"/>
            </a:endParaRPr>
          </a:p>
          <a:p>
            <a:pPr eaLnBrk="1" hangingPunct="1">
              <a:defRPr/>
            </a:pPr>
            <a:r>
              <a:rPr lang="en-US" b="1" dirty="0"/>
              <a:t>Additional Information:</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47</a:t>
            </a:fld>
            <a:endParaRPr lang="en-US" dirty="0"/>
          </a:p>
        </p:txBody>
      </p:sp>
    </p:spTree>
    <p:extLst>
      <p:ext uri="{BB962C8B-B14F-4D97-AF65-F5344CB8AC3E}">
        <p14:creationId xmlns:p14="http://schemas.microsoft.com/office/powerpoint/2010/main" val="1308266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a:t>
            </a:r>
            <a:endParaRPr lang="en-US" dirty="0"/>
          </a:p>
          <a:p>
            <a:pPr marL="228600" indent="-228600">
              <a:buFont typeface="+mj-lt"/>
              <a:buAutoNum type="arabicPeriod"/>
              <a:defRPr/>
            </a:pPr>
            <a:r>
              <a:rPr lang="en-US" dirty="0"/>
              <a:t>Open file ‘FindInArray.java’ in package sef.module3.activity.</a:t>
            </a:r>
          </a:p>
          <a:p>
            <a:pPr marL="228600" indent="-228600">
              <a:buFont typeface="+mj-lt"/>
              <a:buAutoNum type="arabicPeriod"/>
              <a:defRPr/>
            </a:pPr>
            <a:r>
              <a:rPr lang="en-US" dirty="0"/>
              <a:t>Complete the code to find smallest number in the given array.</a:t>
            </a:r>
          </a:p>
          <a:p>
            <a:pPr marL="228600" indent="-228600">
              <a:buFont typeface="+mj-lt"/>
              <a:buAutoNum type="arabicPeriod"/>
              <a:defRPr/>
            </a:pPr>
            <a:r>
              <a:rPr lang="en-US" dirty="0"/>
              <a:t>Ask participants to open FindInArray.java in package sef.module3.activity (inside ‘SEF - Participants Workspace’) and complete the code to find largest number in the given array</a:t>
            </a:r>
          </a:p>
          <a:p>
            <a:pPr marL="228600" indent="-228600">
              <a:buFont typeface="+mj-lt"/>
              <a:buAutoNum type="arabicPeriod"/>
              <a:defRPr/>
            </a:pPr>
            <a:endParaRPr lang="en-US" dirty="0"/>
          </a:p>
          <a:p>
            <a:pPr>
              <a:buFont typeface="+mj-lt"/>
              <a:buNone/>
              <a:defRPr/>
            </a:pPr>
            <a:r>
              <a:rPr lang="en-US" dirty="0"/>
              <a:t>Note: You will see compilation errors in the FindInArray.java when you open it. This is because code is not complete. Faculty/Participants are expected to complete the code and run it to see desired output.</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48</a:t>
            </a:fld>
            <a:endParaRPr lang="en-US" dirty="0"/>
          </a:p>
        </p:txBody>
      </p:sp>
    </p:spTree>
    <p:extLst>
      <p:ext uri="{BB962C8B-B14F-4D97-AF65-F5344CB8AC3E}">
        <p14:creationId xmlns:p14="http://schemas.microsoft.com/office/powerpoint/2010/main" val="32555952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a:t>
            </a:r>
            <a:endParaRPr lang="en-US" dirty="0">
              <a:latin typeface="Arial" pitchFamily="34" charset="0"/>
            </a:endParaRPr>
          </a:p>
          <a:p>
            <a:pPr marL="228600" lvl="1" indent="-165100">
              <a:buFont typeface="Wingdings" pitchFamily="2" charset="2"/>
              <a:buChar char="§"/>
              <a:defRPr/>
            </a:pPr>
            <a:r>
              <a:rPr lang="en-US" dirty="0"/>
              <a:t>The number of dimensions of an array can be decided upon by the user, but the more dimensions an array has, the harder it is to keep track of indices, and naturally the amount of memory that it uses also increases.</a:t>
            </a:r>
          </a:p>
          <a:p>
            <a:pPr marL="228600" lvl="1" indent="-165100">
              <a:buFont typeface="Wingdings" pitchFamily="2" charset="2"/>
              <a:buChar char="§"/>
              <a:defRPr/>
            </a:pPr>
            <a:endParaRPr lang="en-US" dirty="0"/>
          </a:p>
          <a:p>
            <a:pPr marL="228600" lvl="1" indent="-165100">
              <a:buFont typeface="Wingdings" pitchFamily="2" charset="2"/>
              <a:buChar char="§"/>
              <a:defRPr/>
            </a:pPr>
            <a:r>
              <a:rPr lang="en-US" dirty="0"/>
              <a:t>Manipulation of multi-dimensional arrays is similar with manipulating one-dimensional arrays. Manipulation resides heavily in the combination of subscripts or indices.</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49</a:t>
            </a:fld>
            <a:endParaRPr lang="en-US" dirty="0"/>
          </a:p>
        </p:txBody>
      </p:sp>
    </p:spTree>
    <p:extLst>
      <p:ext uri="{BB962C8B-B14F-4D97-AF65-F5344CB8AC3E}">
        <p14:creationId xmlns:p14="http://schemas.microsoft.com/office/powerpoint/2010/main" val="1568694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Value – a value refers to the actual data that is stored at a specific index of the array </a:t>
            </a:r>
          </a:p>
          <a:p>
            <a:pPr marL="228600" lvl="1" indent="-165100">
              <a:buFont typeface="Wingdings" pitchFamily="2" charset="2"/>
              <a:buChar char="§"/>
              <a:defRPr/>
            </a:pPr>
            <a:r>
              <a:rPr lang="en-US" dirty="0"/>
              <a:t>Index – is a whole number which represents </a:t>
            </a:r>
            <a:r>
              <a:rPr lang="en-US" dirty="0">
                <a:latin typeface="Arial" pitchFamily="34" charset="0"/>
              </a:rPr>
              <a:t>the position of a value stored in the array</a:t>
            </a:r>
          </a:p>
          <a:p>
            <a:pPr eaLnBrk="1" hangingPunct="1">
              <a:defRPr/>
            </a:pPr>
            <a:endParaRPr lang="en-US" dirty="0"/>
          </a:p>
          <a:p>
            <a:pPr eaLnBrk="1" hangingPunct="1">
              <a:defRPr/>
            </a:pPr>
            <a:r>
              <a:rPr lang="en-US" b="1" dirty="0"/>
              <a:t>Additional Information:</a:t>
            </a:r>
            <a:endParaRPr lang="en-IE" dirty="0">
              <a:latin typeface="Arial" pitchFamily="34" charset="0"/>
            </a:endParaRPr>
          </a:p>
          <a:p>
            <a:pPr>
              <a:defRPr/>
            </a:pPr>
            <a:r>
              <a:rPr lang="en-US" dirty="0">
                <a:latin typeface="Arial" pitchFamily="34" charset="0"/>
              </a:rPr>
              <a:t>Refer to MultiDimensionalArraySample.java</a:t>
            </a:r>
          </a:p>
          <a:p>
            <a:pPr>
              <a:defRPr/>
            </a:pPr>
            <a:endParaRPr lang="en-US"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50</a:t>
            </a:fld>
            <a:endParaRPr lang="en-US" dirty="0"/>
          </a:p>
        </p:txBody>
      </p:sp>
    </p:spTree>
    <p:extLst>
      <p:ext uri="{BB962C8B-B14F-4D97-AF65-F5344CB8AC3E}">
        <p14:creationId xmlns:p14="http://schemas.microsoft.com/office/powerpoint/2010/main" val="2205777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Note that all methods should have return types, except for the data type void.</a:t>
            </a:r>
          </a:p>
          <a:p>
            <a:pPr marL="228600" lvl="1" indent="-165100">
              <a:buFont typeface="Wingdings" pitchFamily="2" charset="2"/>
              <a:buChar char="§"/>
              <a:defRPr/>
            </a:pPr>
            <a:r>
              <a:rPr lang="en-US" dirty="0"/>
              <a:t>Methods utilize the concept of code reusability and modularization.</a:t>
            </a:r>
          </a:p>
          <a:p>
            <a:pPr marL="228600" lvl="1" indent="-165100">
              <a:buFont typeface="Wingdings" pitchFamily="2" charset="2"/>
              <a:buChar char="§"/>
              <a:defRPr/>
            </a:pPr>
            <a:r>
              <a:rPr lang="en-US" dirty="0"/>
              <a:t>Methods can also be called subroutines, which can be called whenever it is needed to do a specific task.</a:t>
            </a:r>
          </a:p>
          <a:p>
            <a:pPr marL="228600" lvl="1" indent="-165100">
              <a:buFont typeface="Wingdings" pitchFamily="2" charset="2"/>
              <a:buChar char="§"/>
              <a:defRPr/>
            </a:pPr>
            <a:endParaRPr lang="en-US" dirty="0"/>
          </a:p>
          <a:p>
            <a:pPr marL="228600" lvl="1" indent="-165100">
              <a:buFont typeface="Wingdings" pitchFamily="2" charset="2"/>
              <a:buChar char="§"/>
              <a:defRPr/>
            </a:pPr>
            <a:r>
              <a:rPr lang="en-US" dirty="0"/>
              <a:t>Methods usually have six parts and they are:</a:t>
            </a:r>
          </a:p>
          <a:p>
            <a:pPr marL="457200" lvl="2" indent="-165100">
              <a:buFont typeface="Arial" pitchFamily="34" charset="0"/>
              <a:buChar char="–"/>
              <a:defRPr/>
            </a:pPr>
            <a:r>
              <a:rPr lang="en-US" dirty="0"/>
              <a:t>Access Modifiers</a:t>
            </a:r>
          </a:p>
          <a:p>
            <a:pPr marL="457200" lvl="2" indent="-165100">
              <a:buFont typeface="Arial" pitchFamily="34" charset="0"/>
              <a:buChar char="–"/>
              <a:defRPr/>
            </a:pPr>
            <a:r>
              <a:rPr lang="en-US" dirty="0"/>
              <a:t>Return type</a:t>
            </a:r>
          </a:p>
          <a:p>
            <a:pPr marL="457200" lvl="2" indent="-165100">
              <a:buFont typeface="Arial" pitchFamily="34" charset="0"/>
              <a:buChar char="–"/>
              <a:defRPr/>
            </a:pPr>
            <a:r>
              <a:rPr lang="en-US" dirty="0"/>
              <a:t>Method Name</a:t>
            </a:r>
          </a:p>
          <a:p>
            <a:pPr marL="457200" lvl="2" indent="-165100">
              <a:buFont typeface="Arial" pitchFamily="34" charset="0"/>
              <a:buChar char="–"/>
              <a:defRPr/>
            </a:pPr>
            <a:r>
              <a:rPr lang="en-US" dirty="0"/>
              <a:t>Parameter(s)</a:t>
            </a:r>
          </a:p>
          <a:p>
            <a:pPr marL="457200" lvl="2" indent="-165100">
              <a:buFont typeface="Arial" pitchFamily="34" charset="0"/>
              <a:buChar char="–"/>
              <a:defRPr/>
            </a:pPr>
            <a:r>
              <a:rPr lang="en-US" dirty="0"/>
              <a:t>Exception list</a:t>
            </a:r>
          </a:p>
          <a:p>
            <a:pPr marL="457200" lvl="2" indent="-165100">
              <a:buFont typeface="Arial" pitchFamily="34" charset="0"/>
              <a:buChar char="–"/>
              <a:defRPr/>
            </a:pPr>
            <a:r>
              <a:rPr lang="en-US" dirty="0"/>
              <a:t>Method body or i</a:t>
            </a:r>
            <a:r>
              <a:rPr lang="en-US" dirty="0">
                <a:latin typeface="Arial" pitchFamily="34" charset="0"/>
              </a:rPr>
              <a:t>mplementation</a:t>
            </a:r>
          </a:p>
          <a:p>
            <a:pPr marL="228600" lvl="1" indent="-165100">
              <a:buFont typeface="Wingdings" pitchFamily="2" charset="2"/>
              <a:buChar char="§"/>
              <a:defRPr/>
            </a:pPr>
            <a:r>
              <a:rPr lang="en-US" dirty="0"/>
              <a:t>Methods that have the same name but different parameters are called overloaded methods.</a:t>
            </a:r>
          </a:p>
          <a:p>
            <a:pPr marL="228600" lvl="1" indent="-165100">
              <a:buFont typeface="Wingdings" pitchFamily="2" charset="2"/>
              <a:buNone/>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r>
              <a:rPr lang="en-US" dirty="0">
                <a:latin typeface="Arial" pitchFamily="34" charset="0"/>
              </a:rPr>
              <a:t>* Note that access modifiers and the exception list will be discussed later.</a:t>
            </a: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51</a:t>
            </a:fld>
            <a:endParaRPr lang="en-US" dirty="0"/>
          </a:p>
        </p:txBody>
      </p:sp>
    </p:spTree>
    <p:extLst>
      <p:ext uri="{BB962C8B-B14F-4D97-AF65-F5344CB8AC3E}">
        <p14:creationId xmlns:p14="http://schemas.microsoft.com/office/powerpoint/2010/main" val="2179281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52</a:t>
            </a:fld>
            <a:endParaRPr lang="en-US" dirty="0"/>
          </a:p>
        </p:txBody>
      </p:sp>
    </p:spTree>
    <p:extLst>
      <p:ext uri="{BB962C8B-B14F-4D97-AF65-F5344CB8AC3E}">
        <p14:creationId xmlns:p14="http://schemas.microsoft.com/office/powerpoint/2010/main" val="3301454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53</a:t>
            </a:fld>
            <a:endParaRPr lang="en-US" dirty="0"/>
          </a:p>
        </p:txBody>
      </p:sp>
    </p:spTree>
    <p:extLst>
      <p:ext uri="{BB962C8B-B14F-4D97-AF65-F5344CB8AC3E}">
        <p14:creationId xmlns:p14="http://schemas.microsoft.com/office/powerpoint/2010/main" val="16498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lvl="1" indent="-165100">
              <a:buFont typeface="Wingdings" pitchFamily="2" charset="2"/>
              <a:buChar char="§"/>
              <a:defRPr/>
            </a:pPr>
            <a:r>
              <a:rPr lang="en-US" dirty="0"/>
              <a:t>Whitespace</a:t>
            </a:r>
          </a:p>
          <a:p>
            <a:pPr marL="457200" lvl="2" indent="-165100">
              <a:buFont typeface="Arial" pitchFamily="34" charset="0"/>
              <a:buChar char="–"/>
              <a:defRPr/>
            </a:pPr>
            <a:r>
              <a:rPr lang="en-US" dirty="0"/>
              <a:t>While writing code, it is a good idea to format the code so that it is neat and readable. You can make it more legible by putting spaces, tabs, and completely blank lines between certain elements of the code.</a:t>
            </a:r>
          </a:p>
          <a:p>
            <a:pPr marL="457200" lvl="2" indent="-165100">
              <a:buFont typeface="Arial" pitchFamily="34" charset="0"/>
              <a:buChar char="–"/>
              <a:defRPr/>
            </a:pPr>
            <a:r>
              <a:rPr lang="en-US" dirty="0"/>
              <a:t>Although adding these extra whitespace characters to your source code increases the size of the source code file, they do not increase the size of the compiled class file. This is because the Java compiler ignores all whitespace surrounding elements of you code. So the line after the ‘Welcome to Java’ print statement was ignored by the compiler. You could go into the source file, remove that blank line, and recompile, and the size of the resulting class file would be the same as before.</a:t>
            </a:r>
          </a:p>
          <a:p>
            <a:pPr marL="457200" lvl="2" indent="-165100">
              <a:buFont typeface="Arial" pitchFamily="34" charset="0"/>
              <a:buChar char="–"/>
              <a:defRPr/>
            </a:pPr>
            <a:r>
              <a:rPr lang="en-US" dirty="0"/>
              <a:t>Of course, compiler only ignores whitespaces like tabs and blank lines between elements. Spaces within the code are important so do follow proper standards for them.</a:t>
            </a:r>
          </a:p>
          <a:p>
            <a:pPr>
              <a:defRPr/>
            </a:pPr>
            <a:endParaRPr lang="en-US"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882904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54</a:t>
            </a:fld>
            <a:endParaRPr lang="en-US" dirty="0"/>
          </a:p>
        </p:txBody>
      </p:sp>
    </p:spTree>
    <p:extLst>
      <p:ext uri="{BB962C8B-B14F-4D97-AF65-F5344CB8AC3E}">
        <p14:creationId xmlns:p14="http://schemas.microsoft.com/office/powerpoint/2010/main" val="10201975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55</a:t>
            </a:fld>
            <a:endParaRPr lang="en-US" dirty="0"/>
          </a:p>
        </p:txBody>
      </p:sp>
    </p:spTree>
    <p:extLst>
      <p:ext uri="{BB962C8B-B14F-4D97-AF65-F5344CB8AC3E}">
        <p14:creationId xmlns:p14="http://schemas.microsoft.com/office/powerpoint/2010/main" val="13573541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‘NumToWordsUsingMethod.java’ in package sef.module3.activity.</a:t>
            </a:r>
          </a:p>
          <a:p>
            <a:pPr marL="228600" indent="-228600">
              <a:buFont typeface="+mj-lt"/>
              <a:buAutoNum type="arabicPeriod"/>
              <a:defRPr/>
            </a:pPr>
            <a:r>
              <a:rPr lang="en-US" dirty="0"/>
              <a:t>Complete the code:</a:t>
            </a:r>
          </a:p>
          <a:p>
            <a:pPr marL="685800" lvl="1" indent="-228600">
              <a:buFont typeface="+mj-lt"/>
              <a:buAutoNum type="arabicPeriod"/>
              <a:defRPr/>
            </a:pPr>
            <a:r>
              <a:rPr lang="en-US" dirty="0"/>
              <a:t>call method </a:t>
            </a:r>
            <a:r>
              <a:rPr lang="en-US" dirty="0" err="1"/>
              <a:t>printWord</a:t>
            </a:r>
            <a:r>
              <a:rPr lang="en-US" dirty="0"/>
              <a:t>() from main() method</a:t>
            </a:r>
          </a:p>
          <a:p>
            <a:pPr marL="685800" lvl="1" indent="-228600">
              <a:buFont typeface="+mj-lt"/>
              <a:buAutoNum type="arabicPeriod"/>
              <a:defRPr/>
            </a:pPr>
            <a:r>
              <a:rPr lang="en-US" dirty="0"/>
              <a:t>Write switch case to convert number value into text value inside </a:t>
            </a:r>
            <a:r>
              <a:rPr lang="en-US" dirty="0" err="1"/>
              <a:t>printWord</a:t>
            </a:r>
            <a:r>
              <a:rPr lang="en-US" dirty="0"/>
              <a:t>() method</a:t>
            </a:r>
          </a:p>
          <a:p>
            <a:pPr marL="228600" indent="-228600">
              <a:buFont typeface="+mj-lt"/>
              <a:buAutoNum type="arabicPeriod"/>
              <a:defRPr/>
            </a:pPr>
            <a:r>
              <a:rPr lang="en-US" dirty="0"/>
              <a:t>Ask participants to open NumToWordsUsingMethod.java in package sef.module3.activity (inside ‘SEF - Participants Workspace’) and complete the code to call method </a:t>
            </a:r>
            <a:r>
              <a:rPr lang="en-US" u="sng" dirty="0" err="1"/>
              <a:t>printMyWord</a:t>
            </a:r>
            <a:r>
              <a:rPr lang="en-US" dirty="0"/>
              <a:t> from main() method and print text value of 8, 9 and 10.</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p>
          <a:p>
            <a:pPr marL="228600" indent="-228600">
              <a:buFont typeface="+mj-lt"/>
              <a:buAutoNum type="arabicPeriod"/>
              <a:defRPr/>
            </a:pPr>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56</a:t>
            </a:fld>
            <a:endParaRPr lang="en-US" dirty="0"/>
          </a:p>
        </p:txBody>
      </p:sp>
    </p:spTree>
    <p:extLst>
      <p:ext uri="{BB962C8B-B14F-4D97-AF65-F5344CB8AC3E}">
        <p14:creationId xmlns:p14="http://schemas.microsoft.com/office/powerpoint/2010/main" val="32818751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p>
          <a:p>
            <a:pPr marL="228600" indent="-228600">
              <a:buFont typeface="+mj-lt"/>
              <a:buAutoNum type="arabicPeriod"/>
              <a:defRPr/>
            </a:pPr>
            <a:r>
              <a:rPr lang="en-US" dirty="0"/>
              <a:t>Open file ‘Calculator.java’ in package sef.module3.activity.</a:t>
            </a:r>
          </a:p>
          <a:p>
            <a:pPr marL="228600" indent="-228600">
              <a:buFont typeface="+mj-lt"/>
              <a:buAutoNum type="arabicPeriod"/>
              <a:defRPr/>
            </a:pPr>
            <a:r>
              <a:rPr lang="en-US" dirty="0"/>
              <a:t>Complete the code for add() and multiply() method. Print the results.</a:t>
            </a:r>
          </a:p>
          <a:p>
            <a:pPr marL="228600" indent="-228600">
              <a:buFont typeface="+mj-lt"/>
              <a:buAutoNum type="arabicPeriod"/>
              <a:defRPr/>
            </a:pPr>
            <a:r>
              <a:rPr lang="en-US" dirty="0"/>
              <a:t>Ask participants to open Calculator.java in package sef.module3.activity (inside ‘SEF - Participants Workspace’) and complete the code for subtract() and divide() method.</a:t>
            </a:r>
          </a:p>
          <a:p>
            <a:pPr marL="228600" indent="-228600">
              <a:buFont typeface="+mj-lt"/>
              <a:buAutoNum type="arabicPeriod"/>
              <a:defRPr/>
            </a:pPr>
            <a:endParaRPr lang="en-US" dirty="0"/>
          </a:p>
          <a:p>
            <a:pPr marL="228600" lvl="1" indent="-165100">
              <a:buFont typeface="+mj-lt"/>
              <a:buNone/>
              <a:defRPr/>
            </a:pPr>
            <a:r>
              <a:rPr lang="en-US" dirty="0"/>
              <a:t>Note: You will see compilation errors in the Calculator.java when you open it. This is because code is not complete. Faculty/Participants are expected to complete the code and run it to see desired output.</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marL="228600" indent="-228600">
              <a:buFont typeface="+mj-lt"/>
              <a:buAutoNum type="arabicPeriod"/>
              <a:defRPr/>
            </a:pPr>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57</a:t>
            </a:fld>
            <a:endParaRPr lang="en-US" dirty="0"/>
          </a:p>
        </p:txBody>
      </p:sp>
    </p:spTree>
    <p:extLst>
      <p:ext uri="{BB962C8B-B14F-4D97-AF65-F5344CB8AC3E}">
        <p14:creationId xmlns:p14="http://schemas.microsoft.com/office/powerpoint/2010/main" val="17003306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a:t>
            </a:r>
            <a:endParaRPr lang="en-IE" dirty="0">
              <a:latin typeface="Arial" pitchFamily="34" charset="0"/>
            </a:endParaRPr>
          </a:p>
          <a:p>
            <a:pPr marL="342900" indent="-228600">
              <a:buFont typeface="Wingdings" pitchFamily="2" charset="2"/>
              <a:buChar char="§"/>
              <a:defRPr/>
            </a:pPr>
            <a:r>
              <a:rPr lang="en-IN" dirty="0"/>
              <a:t>Ask participants for any questions or comments they may have.</a:t>
            </a:r>
          </a:p>
          <a:p>
            <a:pPr marL="342900" indent="-228600">
              <a:buFont typeface="Wingdings" pitchFamily="2" charset="2"/>
              <a:buChar char="§"/>
              <a:defRPr/>
            </a:pPr>
            <a:r>
              <a:rPr lang="en-US" dirty="0"/>
              <a:t>With this, we have completed this module!</a:t>
            </a:r>
          </a:p>
          <a:p>
            <a:pPr>
              <a:defRPr/>
            </a:pPr>
            <a:endParaRPr lang="en-IE"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58</a:t>
            </a:fld>
            <a:endParaRPr lang="en-US" dirty="0"/>
          </a:p>
        </p:txBody>
      </p:sp>
    </p:spTree>
    <p:extLst>
      <p:ext uri="{BB962C8B-B14F-4D97-AF65-F5344CB8AC3E}">
        <p14:creationId xmlns:p14="http://schemas.microsoft.com/office/powerpoint/2010/main" val="51804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323541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9</a:t>
            </a:fld>
            <a:endParaRPr lang="en-US" dirty="0"/>
          </a:p>
        </p:txBody>
      </p:sp>
    </p:spTree>
    <p:extLst>
      <p:ext uri="{BB962C8B-B14F-4D97-AF65-F5344CB8AC3E}">
        <p14:creationId xmlns:p14="http://schemas.microsoft.com/office/powerpoint/2010/main" val="302881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r>
              <a:rPr lang="en-US" dirty="0"/>
              <a:t> NA</a:t>
            </a:r>
          </a:p>
          <a:p>
            <a:pPr eaLnBrk="1" hangingPunct="1">
              <a:defRPr/>
            </a:pPr>
            <a:endParaRPr lang="en-US" dirty="0"/>
          </a:p>
          <a:p>
            <a:pPr eaLnBrk="1" hangingPunct="1">
              <a:defRPr/>
            </a:pPr>
            <a:r>
              <a:rPr lang="en-US" b="1" dirty="0"/>
              <a:t>Additional Information: </a:t>
            </a:r>
            <a:r>
              <a:rPr lang="en-US" dirty="0">
                <a:latin typeface="Arial" pitchFamily="34" charset="0"/>
              </a:rPr>
              <a:t>Refer to MainSample.java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578135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defRPr/>
            </a:pPr>
            <a:r>
              <a:rPr lang="en-US" b="1" dirty="0"/>
              <a:t>Key Message(s):</a:t>
            </a:r>
            <a:endParaRPr lang="en-US" dirty="0">
              <a:latin typeface="Arial" pitchFamily="34" charset="0"/>
            </a:endParaRPr>
          </a:p>
          <a:p>
            <a:pPr marL="228600" lvl="1" indent="-165100">
              <a:buFont typeface="Wingdings" pitchFamily="2" charset="2"/>
              <a:buChar char="§"/>
              <a:defRPr/>
            </a:pPr>
            <a:r>
              <a:rPr lang="en-US" dirty="0"/>
              <a:t>‘String’ is a class in java that represents character Strings. String </a:t>
            </a:r>
            <a:r>
              <a:rPr lang="en-US" dirty="0" err="1"/>
              <a:t>args</a:t>
            </a:r>
            <a:r>
              <a:rPr lang="en-US" dirty="0"/>
              <a:t>[] represents array of String. We will study more about java classes, String class and arrays in the following modules.</a:t>
            </a:r>
          </a:p>
          <a:p>
            <a:pPr marL="228600" lvl="1" indent="-165100">
              <a:buFont typeface="Wingdings" pitchFamily="2" charset="2"/>
              <a:buChar char="§"/>
              <a:defRPr/>
            </a:pPr>
            <a:endParaRPr lang="en-US" dirty="0"/>
          </a:p>
          <a:p>
            <a:pPr marL="228600" lvl="1" indent="-165100">
              <a:buFont typeface="Wingdings" pitchFamily="2" charset="2"/>
              <a:buChar char="§"/>
              <a:defRPr/>
            </a:pPr>
            <a:r>
              <a:rPr lang="en-US" dirty="0"/>
              <a:t>The String array arguments allow you to pass parameters from the command line. For example when running ‘java </a:t>
            </a:r>
            <a:r>
              <a:rPr lang="en-US" dirty="0" err="1"/>
              <a:t>MainSample</a:t>
            </a:r>
            <a:r>
              <a:rPr lang="en-US" dirty="0"/>
              <a:t> hello there sir’, the </a:t>
            </a:r>
            <a:r>
              <a:rPr lang="en-US" dirty="0" err="1"/>
              <a:t>args</a:t>
            </a:r>
            <a:r>
              <a:rPr lang="en-US" dirty="0"/>
              <a:t>[] array will contain </a:t>
            </a:r>
            <a:r>
              <a:rPr lang="en-US" dirty="0" err="1"/>
              <a:t>args</a:t>
            </a:r>
            <a:r>
              <a:rPr lang="en-US" dirty="0"/>
              <a:t>[0] = “hello”, </a:t>
            </a:r>
            <a:r>
              <a:rPr lang="en-US" dirty="0" err="1"/>
              <a:t>args</a:t>
            </a:r>
            <a:r>
              <a:rPr lang="en-US" dirty="0"/>
              <a:t>[1] = “there”, </a:t>
            </a:r>
            <a:r>
              <a:rPr lang="en-US" dirty="0" err="1"/>
              <a:t>args</a:t>
            </a:r>
            <a:r>
              <a:rPr lang="en-US" dirty="0"/>
              <a:t>[2] = “sir”. </a:t>
            </a:r>
          </a:p>
          <a:p>
            <a:pPr>
              <a:defRPr/>
            </a:pPr>
            <a:endParaRPr lang="en-US" dirty="0">
              <a:latin typeface="Arial" pitchFamily="34" charset="0"/>
            </a:endParaRPr>
          </a:p>
          <a:p>
            <a:pPr>
              <a:defRPr/>
            </a:pPr>
            <a:r>
              <a:rPr lang="en-US" b="1" dirty="0"/>
              <a:t>Additional Information: </a:t>
            </a:r>
            <a:r>
              <a:rPr lang="en-US" dirty="0"/>
              <a:t>NA</a:t>
            </a:r>
            <a:endParaRPr lang="en-IE" dirty="0">
              <a:latin typeface="Arial" pitchFamily="34" charset="0"/>
            </a:endParaRPr>
          </a:p>
          <a:p>
            <a:pPr>
              <a:defRPr/>
            </a:pPr>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11</a:t>
            </a:fld>
            <a:endParaRPr lang="en-US" dirty="0"/>
          </a:p>
        </p:txBody>
      </p:sp>
    </p:spTree>
    <p:extLst>
      <p:ext uri="{BB962C8B-B14F-4D97-AF65-F5344CB8AC3E}">
        <p14:creationId xmlns:p14="http://schemas.microsoft.com/office/powerpoint/2010/main" val="2090507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July 25, 2022</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011920" y="6210626"/>
            <a:ext cx="467360" cy="180014"/>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773130F-A951-4B2F-B976-F86B48C94E6F}"/>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3" name="Slide Number Placeholder 2">
            <a:extLst>
              <a:ext uri="{FF2B5EF4-FFF2-40B4-BE49-F238E27FC236}">
                <a16:creationId xmlns:a16="http://schemas.microsoft.com/office/drawing/2014/main" id="{CE10CDF8-AB30-4FF6-96D4-78E07901650F}"/>
              </a:ext>
            </a:extLst>
          </p:cNvPr>
          <p:cNvSpPr>
            <a:spLocks noGrp="1"/>
          </p:cNvSpPr>
          <p:nvPr>
            <p:ph type="sldNum" sz="quarter" idx="12"/>
          </p:nvPr>
        </p:nvSpPr>
        <p:spPr>
          <a:xfrm>
            <a:off x="10840720" y="5984241"/>
            <a:ext cx="970279" cy="700604"/>
          </a:xfrm>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4" name="Title 3">
            <a:extLst>
              <a:ext uri="{FF2B5EF4-FFF2-40B4-BE49-F238E27FC236}">
                <a16:creationId xmlns:a16="http://schemas.microsoft.com/office/drawing/2014/main" id="{557030B7-4C98-4FEA-874C-296941452A5A}"/>
              </a:ext>
            </a:extLst>
          </p:cNvPr>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D2F2B4B8-E083-4F67-81E9-A0838D7AE4E2}"/>
              </a:ext>
            </a:extLst>
          </p:cNvPr>
          <p:cNvSpPr txBox="1"/>
          <p:nvPr userDrawn="1"/>
        </p:nvSpPr>
        <p:spPr>
          <a:xfrm>
            <a:off x="7596530" y="6482078"/>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July 25, 2022</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6590-900F-4AC9-AF54-DF7383EB1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156B1D-56A8-4F08-9262-85775E86B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005DC-EF94-4C69-B471-AF7FC1D02E1F}"/>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23E3DE13-A8FA-416B-B30A-37D789741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74A97-6A31-4F3E-B3E8-ED621402BA8D}"/>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254528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2244-71A3-40FB-8FF1-BBCD3FBA1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B1C03-01B3-4100-B2B0-DF98BDA14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E06D9-BCA2-44B9-8216-0054511C313B}"/>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B61B5A01-C0C1-4761-BDA9-99DB6E35D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80309-CAAF-41AF-A0A6-48C7D8489B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4974197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8825-DEBE-4190-85D4-AA070F96A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CF9E-0401-4878-8278-05189848F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3073A-A294-450A-B89A-9DD5CB9325E4}"/>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7C0F42C7-8A0D-4BDB-8A06-3E7B0F4A3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C0631-2852-4805-8444-FA2FF532832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7970659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5B7A-8358-4DDE-A616-AF78DBC6D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F4494-93D2-43F4-B93B-E1C44593A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84FE7-0997-4E7F-887F-2328C2AFB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C4F68-6F27-4836-A7E4-7450E4F0AD42}"/>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6" name="Footer Placeholder 5">
            <a:extLst>
              <a:ext uri="{FF2B5EF4-FFF2-40B4-BE49-F238E27FC236}">
                <a16:creationId xmlns:a16="http://schemas.microsoft.com/office/drawing/2014/main" id="{0B1741C9-58A6-4983-BD7B-39DEF422C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C8BAA-83A5-422A-8637-905016CA4CB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71678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C848-7B51-4936-8C15-E3F522997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7316F-449A-47BE-A7FF-867A158EC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21B45-5140-433E-B755-B379C043B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180F0-C17C-4A57-9E68-0605A0275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27BA0F-DEC2-4081-BDBA-DC72144F9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AEFDAC-5F3F-4CF0-A399-0D8E460B08E2}"/>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8" name="Footer Placeholder 7">
            <a:extLst>
              <a:ext uri="{FF2B5EF4-FFF2-40B4-BE49-F238E27FC236}">
                <a16:creationId xmlns:a16="http://schemas.microsoft.com/office/drawing/2014/main" id="{77B39419-B0B5-4031-AFD0-9303BCA2F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8B2773-C146-4C22-9A3E-F0DF19EC02A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3448448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CDD4-0158-4740-A220-90F62D947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D9B69-3E65-4CAD-9467-B6A97B1C8235}"/>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4" name="Footer Placeholder 3">
            <a:extLst>
              <a:ext uri="{FF2B5EF4-FFF2-40B4-BE49-F238E27FC236}">
                <a16:creationId xmlns:a16="http://schemas.microsoft.com/office/drawing/2014/main" id="{48A73EDE-CFA0-4F31-AD09-266726AB71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D71F8-F15F-4BD5-9E5D-10AA6DCADB6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92010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7E81F3-327E-4B83-A4DA-D42B4C615372}"/>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3" name="Footer Placeholder 2">
            <a:extLst>
              <a:ext uri="{FF2B5EF4-FFF2-40B4-BE49-F238E27FC236}">
                <a16:creationId xmlns:a16="http://schemas.microsoft.com/office/drawing/2014/main" id="{F3C381AC-5CFD-4902-B8FD-8F11085A86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7F2EB-AD90-4D19-86BB-548A1567D7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41000122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D3CA-62AB-4682-92C3-8CEA46495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B1B6E8-2F41-45B6-9692-2E7E076B3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3A164-55E1-4B74-A07C-43D6C9283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EB463-261E-4E68-B3ED-DD51A0CD7497}"/>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6" name="Footer Placeholder 5">
            <a:extLst>
              <a:ext uri="{FF2B5EF4-FFF2-40B4-BE49-F238E27FC236}">
                <a16:creationId xmlns:a16="http://schemas.microsoft.com/office/drawing/2014/main" id="{1033E53A-0483-481A-A569-19F235DA1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90E9D-601D-4FFB-997F-4C6FF29AAC1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923541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5F6F-2D3D-405A-BDF8-4078421F6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58628-45F0-4E6F-B01E-2CA7207EC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DDC744-4EF6-4606-9351-8EB62124B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AA7BE-6263-487B-9F70-65335EC6F79C}"/>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6" name="Footer Placeholder 5">
            <a:extLst>
              <a:ext uri="{FF2B5EF4-FFF2-40B4-BE49-F238E27FC236}">
                <a16:creationId xmlns:a16="http://schemas.microsoft.com/office/drawing/2014/main" id="{5C64CBE2-67A9-436B-82D1-75055427E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F894D-048D-4458-B162-8C6DFCF78C3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44427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BD70-8FAB-4705-9D9B-114046BEF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2A12E-D485-48B1-BE5D-C35B27D43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D5EEA-7E94-4588-8F1D-CC917A6B5CA8}"/>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24D56866-3AA6-4619-84BA-ED370D92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BC160-0916-40B7-B81B-7E5D149FCBD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645006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6B26E-C944-4D51-A3F0-A1E967494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55D1D-3675-4DBD-A816-59B77BD2A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13E06-70B8-4E1E-97A8-830FD1F44E55}"/>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37B52F3B-78BC-4953-9A8C-2BE5BCEAB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FE546-0AD6-4E0D-9D48-8E43FADC5796}"/>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93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en-US" smtClean="0"/>
              <a:pPr/>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July 25,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9CADD-4F72-47D6-954A-B5DDB9A04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22DBA-90DF-4070-9A8B-C4E2CC8C2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1E0D5-0C01-4AAC-84A0-996565A2F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84E5ED59-4926-4CF9-AA56-9F6329507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D8951-0B46-4075-B952-978BE1BF8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C8129-8AF2-422C-9B8A-04E69BB70915}" type="slidenum">
              <a:rPr lang="en-US" smtClean="0"/>
              <a:t>‹#›</a:t>
            </a:fld>
            <a:endParaRPr lang="en-US"/>
          </a:p>
        </p:txBody>
      </p:sp>
    </p:spTree>
    <p:extLst>
      <p:ext uri="{BB962C8B-B14F-4D97-AF65-F5344CB8AC3E}">
        <p14:creationId xmlns:p14="http://schemas.microsoft.com/office/powerpoint/2010/main" val="34313594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3" Type="http://schemas.openxmlformats.org/officeDocument/2006/relationships/slide" Target="slide35.xml"/><Relationship Id="rId18" Type="http://schemas.openxmlformats.org/officeDocument/2006/relationships/slide" Target="slide20.xml"/><Relationship Id="rId26" Type="http://schemas.openxmlformats.org/officeDocument/2006/relationships/slide" Target="slide45.xml"/><Relationship Id="rId3" Type="http://schemas.openxmlformats.org/officeDocument/2006/relationships/slide" Target="slide43.xml"/><Relationship Id="rId21" Type="http://schemas.openxmlformats.org/officeDocument/2006/relationships/slide" Target="slide51.xml"/><Relationship Id="rId34" Type="http://schemas.openxmlformats.org/officeDocument/2006/relationships/slide" Target="slide14.xml"/><Relationship Id="rId7" Type="http://schemas.openxmlformats.org/officeDocument/2006/relationships/slide" Target="slide9.xml"/><Relationship Id="rId12" Type="http://schemas.openxmlformats.org/officeDocument/2006/relationships/slide" Target="slide53.xml"/><Relationship Id="rId17" Type="http://schemas.openxmlformats.org/officeDocument/2006/relationships/slide" Target="slide32.xml"/><Relationship Id="rId25" Type="http://schemas.openxmlformats.org/officeDocument/2006/relationships/slide" Target="slide34.xml"/><Relationship Id="rId33" Type="http://schemas.openxmlformats.org/officeDocument/2006/relationships/slide" Target="slide17.xml"/><Relationship Id="rId2" Type="http://schemas.openxmlformats.org/officeDocument/2006/relationships/notesSlide" Target="../notesSlides/notesSlide10.xml"/><Relationship Id="rId16" Type="http://schemas.openxmlformats.org/officeDocument/2006/relationships/slide" Target="slide28.xml"/><Relationship Id="rId20" Type="http://schemas.openxmlformats.org/officeDocument/2006/relationships/slide" Target="slide49.xml"/><Relationship Id="rId29" Type="http://schemas.openxmlformats.org/officeDocument/2006/relationships/slide" Target="slide58.xml"/><Relationship Id="rId1" Type="http://schemas.openxmlformats.org/officeDocument/2006/relationships/slideLayout" Target="../slideLayouts/slideLayout14.xml"/><Relationship Id="rId6" Type="http://schemas.openxmlformats.org/officeDocument/2006/relationships/slide" Target="slide24.xml"/><Relationship Id="rId11" Type="http://schemas.openxmlformats.org/officeDocument/2006/relationships/slide" Target="slide8.xml"/><Relationship Id="rId24" Type="http://schemas.openxmlformats.org/officeDocument/2006/relationships/slide" Target="slide47.xml"/><Relationship Id="rId32" Type="http://schemas.openxmlformats.org/officeDocument/2006/relationships/slide" Target="slide11.xml"/><Relationship Id="rId5" Type="http://schemas.openxmlformats.org/officeDocument/2006/relationships/slide" Target="slide38.xml"/><Relationship Id="rId15" Type="http://schemas.openxmlformats.org/officeDocument/2006/relationships/slide" Target="slide57.xml"/><Relationship Id="rId23" Type="http://schemas.openxmlformats.org/officeDocument/2006/relationships/slide" Target="slide5.xml"/><Relationship Id="rId28" Type="http://schemas.openxmlformats.org/officeDocument/2006/relationships/slide" Target="slide16.xml"/><Relationship Id="rId10" Type="http://schemas.openxmlformats.org/officeDocument/2006/relationships/slide" Target="slide22.xml"/><Relationship Id="rId19" Type="http://schemas.openxmlformats.org/officeDocument/2006/relationships/slide" Target="slide13.xml"/><Relationship Id="rId31" Type="http://schemas.openxmlformats.org/officeDocument/2006/relationships/slide" Target="slide33.xml"/><Relationship Id="rId4" Type="http://schemas.openxmlformats.org/officeDocument/2006/relationships/slide" Target="slide30.xml"/><Relationship Id="rId9" Type="http://schemas.openxmlformats.org/officeDocument/2006/relationships/slide" Target="slide36.xml"/><Relationship Id="rId14" Type="http://schemas.openxmlformats.org/officeDocument/2006/relationships/slide" Target="slide6.xml"/><Relationship Id="rId22" Type="http://schemas.openxmlformats.org/officeDocument/2006/relationships/slide" Target="slide27.xml"/><Relationship Id="rId27" Type="http://schemas.openxmlformats.org/officeDocument/2006/relationships/slide" Target="slide21.xml"/><Relationship Id="rId30" Type="http://schemas.openxmlformats.org/officeDocument/2006/relationships/slide" Target="slide46.xml"/><Relationship Id="rId8" Type="http://schemas.openxmlformats.org/officeDocument/2006/relationships/slide" Target="slide4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FCBA-102C-4E4C-9B62-539042C3F369}"/>
              </a:ext>
            </a:extLst>
          </p:cNvPr>
          <p:cNvSpPr>
            <a:spLocks noGrp="1"/>
          </p:cNvSpPr>
          <p:nvPr>
            <p:ph type="title"/>
          </p:nvPr>
        </p:nvSpPr>
        <p:spPr>
          <a:xfrm>
            <a:off x="771417" y="1801288"/>
            <a:ext cx="7040753" cy="2221454"/>
          </a:xfrm>
        </p:spPr>
        <p:txBody>
          <a:bodyPr/>
          <a:lstStyle/>
          <a:p>
            <a:r>
              <a:rPr lang="en-US" sz="2800" dirty="0"/>
              <a:t>Test Automation</a:t>
            </a:r>
            <a:br>
              <a:rPr lang="lv-LV" sz="2800" dirty="0"/>
            </a:br>
            <a:r>
              <a:rPr lang="en-US" sz="2800" dirty="0"/>
              <a:t> Engineering Fundamentals:</a:t>
            </a:r>
            <a:br>
              <a:rPr lang="lv-LV" sz="2800" dirty="0"/>
            </a:br>
            <a:r>
              <a:rPr lang="en-US" sz="2800" dirty="0"/>
              <a:t> Java </a:t>
            </a:r>
            <a:br>
              <a:rPr lang="en-US" sz="2800" dirty="0"/>
            </a:br>
            <a:endParaRPr lang="en-US" sz="2800" dirty="0"/>
          </a:p>
        </p:txBody>
      </p:sp>
      <p:sp>
        <p:nvSpPr>
          <p:cNvPr id="5" name="Subtitle 2">
            <a:extLst>
              <a:ext uri="{FF2B5EF4-FFF2-40B4-BE49-F238E27FC236}">
                <a16:creationId xmlns:a16="http://schemas.microsoft.com/office/drawing/2014/main" id="{4C7C3553-2386-434D-848D-F4E0A45DA98F}"/>
              </a:ext>
            </a:extLst>
          </p:cNvPr>
          <p:cNvSpPr txBox="1">
            <a:spLocks/>
          </p:cNvSpPr>
          <p:nvPr/>
        </p:nvSpPr>
        <p:spPr>
          <a:xfrm>
            <a:off x="771417" y="3606719"/>
            <a:ext cx="2875280" cy="1655762"/>
          </a:xfrm>
          <a:prstGeom prst="rect">
            <a:avLst/>
          </a:prstGeom>
        </p:spPr>
        <p:txBody>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US"/>
              <a:t>Module 2: </a:t>
            </a:r>
            <a:r>
              <a:rPr lang="en-US" dirty="0"/>
              <a:t>Language Fundamentals</a:t>
            </a:r>
          </a:p>
          <a:p>
            <a:endParaRPr lang="en-US" dirty="0"/>
          </a:p>
        </p:txBody>
      </p:sp>
      <p:sp>
        <p:nvSpPr>
          <p:cNvPr id="9" name="Text Box 3">
            <a:extLst>
              <a:ext uri="{FF2B5EF4-FFF2-40B4-BE49-F238E27FC236}">
                <a16:creationId xmlns:a16="http://schemas.microsoft.com/office/drawing/2014/main" id="{34B2CB24-4A11-4D13-9776-8CE4DF62ACE8}"/>
              </a:ext>
            </a:extLst>
          </p:cNvPr>
          <p:cNvSpPr txBox="1">
            <a:spLocks noChangeArrowheads="1"/>
          </p:cNvSpPr>
          <p:nvPr/>
        </p:nvSpPr>
        <p:spPr bwMode="auto">
          <a:xfrm>
            <a:off x="365334" y="4727939"/>
            <a:ext cx="65627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5pPr>
            <a:lvl6pPr marL="25146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6pPr>
            <a:lvl7pPr marL="29718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7pPr>
            <a:lvl8pPr marL="34290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8pPr>
            <a:lvl9pPr marL="38862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9pPr>
          </a:lstStyle>
          <a:p>
            <a:pPr eaLnBrk="0" hangingPunct="0">
              <a:lnSpc>
                <a:spcPct val="90000"/>
              </a:lnSpc>
              <a:spcBef>
                <a:spcPct val="0"/>
              </a:spcBef>
            </a:pPr>
            <a:r>
              <a:rPr lang="en-US" altLang="en-US" sz="2000" dirty="0">
                <a:solidFill>
                  <a:schemeClr val="tx1"/>
                </a:solidFill>
                <a:latin typeface="+mn-lt"/>
                <a:ea typeface="+mn-ea"/>
                <a:cs typeface="+mn-cs"/>
              </a:rPr>
              <a:t>Instructor Disha Mehta</a:t>
            </a:r>
            <a:endParaRPr lang="en-US" altLang="en-US" sz="2000" b="1" dirty="0">
              <a:solidFill>
                <a:srgbClr val="003300"/>
              </a:solidFill>
            </a:endParaRPr>
          </a:p>
        </p:txBody>
      </p:sp>
    </p:spTree>
    <p:extLst>
      <p:ext uri="{BB962C8B-B14F-4D97-AF65-F5344CB8AC3E}">
        <p14:creationId xmlns:p14="http://schemas.microsoft.com/office/powerpoint/2010/main" val="1009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A877129-BEBC-4B58-8810-08A86E943125}"/>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31D71281-F5CB-4961-8BF0-A2EC6CDB2293}"/>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10</a:t>
            </a:fld>
            <a:endParaRPr lang="en-US" dirty="0"/>
          </a:p>
        </p:txBody>
      </p:sp>
      <p:sp>
        <p:nvSpPr>
          <p:cNvPr id="5" name="Title 4">
            <a:extLst>
              <a:ext uri="{FF2B5EF4-FFF2-40B4-BE49-F238E27FC236}">
                <a16:creationId xmlns:a16="http://schemas.microsoft.com/office/drawing/2014/main" id="{98F76548-3A96-4D14-BC08-4E1DDFA79797}"/>
              </a:ext>
            </a:extLst>
          </p:cNvPr>
          <p:cNvSpPr>
            <a:spLocks noGrp="1"/>
          </p:cNvSpPr>
          <p:nvPr>
            <p:ph type="title"/>
          </p:nvPr>
        </p:nvSpPr>
        <p:spPr>
          <a:xfrm>
            <a:off x="381000" y="380999"/>
            <a:ext cx="11430000" cy="990601"/>
          </a:xfrm>
        </p:spPr>
        <p:txBody>
          <a:bodyPr/>
          <a:lstStyle/>
          <a:p>
            <a:r>
              <a:rPr lang="en-US"/>
              <a:t>The ‘main( )’ Method</a:t>
            </a:r>
          </a:p>
        </p:txBody>
      </p:sp>
      <p:sp>
        <p:nvSpPr>
          <p:cNvPr id="6" name="Rectangle 5">
            <a:extLst>
              <a:ext uri="{FF2B5EF4-FFF2-40B4-BE49-F238E27FC236}">
                <a16:creationId xmlns:a16="http://schemas.microsoft.com/office/drawing/2014/main" id="{3EEB562B-B39B-4ED7-88C7-5929F7F3269F}"/>
              </a:ext>
            </a:extLst>
          </p:cNvPr>
          <p:cNvSpPr>
            <a:spLocks noChangeArrowheads="1"/>
          </p:cNvSpPr>
          <p:nvPr/>
        </p:nvSpPr>
        <p:spPr bwMode="auto">
          <a:xfrm>
            <a:off x="409584" y="2331781"/>
            <a:ext cx="9773530" cy="2251236"/>
          </a:xfrm>
          <a:prstGeom prst="rect">
            <a:avLst/>
          </a:prstGeom>
          <a:solidFill>
            <a:schemeClr val="accent3">
              <a:lumMod val="5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endParaRPr lang="en-US" sz="1600" b="1">
              <a:solidFill>
                <a:srgbClr val="000000"/>
              </a:solidFill>
            </a:endParaRPr>
          </a:p>
        </p:txBody>
      </p:sp>
      <p:sp>
        <p:nvSpPr>
          <p:cNvPr id="7" name="Rectangle 3">
            <a:extLst>
              <a:ext uri="{FF2B5EF4-FFF2-40B4-BE49-F238E27FC236}">
                <a16:creationId xmlns:a16="http://schemas.microsoft.com/office/drawing/2014/main" id="{6A7C5C7F-7062-4670-A5EC-4DC17F5E5F6B}"/>
              </a:ext>
            </a:extLst>
          </p:cNvPr>
          <p:cNvSpPr txBox="1">
            <a:spLocks noChangeArrowheads="1"/>
          </p:cNvSpPr>
          <p:nvPr/>
        </p:nvSpPr>
        <p:spPr>
          <a:xfrm>
            <a:off x="381000" y="876299"/>
            <a:ext cx="9360263"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‘main’ method is where the execution of a java application begins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lvl="1">
              <a:buFontTx/>
              <a:buNone/>
            </a:pPr>
            <a:r>
              <a:rPr lang="en-US" sz="2400" b="1" dirty="0">
                <a:latin typeface="Arial" panose="020B0604020202020204" pitchFamily="34" charset="0"/>
                <a:cs typeface="Arial" panose="020B0604020202020204" pitchFamily="34" charset="0"/>
              </a:rPr>
              <a:t>Syntax: public static void main( String[] </a:t>
            </a:r>
            <a:r>
              <a:rPr lang="en-US" sz="2400" b="1" dirty="0" err="1">
                <a:latin typeface="Arial" panose="020B0604020202020204" pitchFamily="34" charset="0"/>
                <a:cs typeface="Arial" panose="020B0604020202020204" pitchFamily="34" charset="0"/>
              </a:rPr>
              <a:t>args</a:t>
            </a:r>
            <a:r>
              <a:rPr lang="en-US" sz="2400" b="1" dirty="0">
                <a:latin typeface="Arial" panose="020B0604020202020204" pitchFamily="34" charset="0"/>
                <a:cs typeface="Arial" panose="020B0604020202020204" pitchFamily="34" charset="0"/>
              </a:rPr>
              <a:t> ) {</a:t>
            </a:r>
          </a:p>
          <a:p>
            <a:pPr lvl="1">
              <a:buFontTx/>
              <a:buNone/>
            </a:pPr>
            <a:r>
              <a:rPr lang="en-US" sz="2400" b="1" dirty="0">
                <a:latin typeface="Arial" panose="020B0604020202020204" pitchFamily="34" charset="0"/>
                <a:cs typeface="Arial" panose="020B0604020202020204" pitchFamily="34" charset="0"/>
              </a:rPr>
              <a:t>			//Main method implementation goes here</a:t>
            </a:r>
          </a:p>
          <a:p>
            <a:pPr lvl="1">
              <a:buFontTx/>
              <a:buNone/>
            </a:pPr>
            <a:r>
              <a:rPr lang="en-US" sz="2400" b="1" dirty="0">
                <a:latin typeface="Arial" panose="020B0604020202020204" pitchFamily="34" charset="0"/>
                <a:cs typeface="Arial" panose="020B0604020202020204" pitchFamily="34" charset="0"/>
              </a:rPr>
              <a:t>		 }</a:t>
            </a:r>
          </a:p>
          <a:p>
            <a:pPr lvl="1">
              <a:buFontTx/>
              <a:buNone/>
            </a:pPr>
            <a:endParaRPr lang="en-US" sz="2400" b="1" dirty="0">
              <a:latin typeface="Arial" panose="020B0604020202020204" pitchFamily="34" charset="0"/>
              <a:cs typeface="Arial" panose="020B0604020202020204" pitchFamily="34" charset="0"/>
            </a:endParaRPr>
          </a:p>
          <a:p>
            <a:pPr marL="800100" lvl="1" indent="-342900"/>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Classes that have a main method declared inside serve as the starting point of the application </a:t>
            </a:r>
          </a:p>
          <a:p>
            <a:pPr>
              <a:buFontTx/>
              <a:buNone/>
            </a:pPr>
            <a:endParaRPr lang="en-US" sz="2400" b="1" dirty="0">
              <a:latin typeface="Arial" panose="020B0604020202020204" pitchFamily="34" charset="0"/>
              <a:cs typeface="Arial" panose="020B0604020202020204" pitchFamily="34" charset="0"/>
            </a:endParaRPr>
          </a:p>
          <a:p>
            <a:pPr lvl="1">
              <a:buFontTx/>
              <a:buNone/>
            </a:pPr>
            <a:endParaRPr lang="en-US" sz="2400" b="1" i="1" dirty="0">
              <a:latin typeface="Arial" panose="020B0604020202020204" pitchFamily="34" charset="0"/>
              <a:cs typeface="Arial" panose="020B0604020202020204" pitchFamily="34" charset="0"/>
            </a:endParaRPr>
          </a:p>
          <a:p>
            <a:pPr>
              <a:buFontTx/>
              <a:buNone/>
            </a:pPr>
            <a:r>
              <a:rPr lang="en-US" sz="2400" i="1" dirty="0">
                <a:latin typeface="Arial" panose="020B0604020202020204" pitchFamily="34" charset="0"/>
                <a:cs typeface="Arial" panose="020B0604020202020204" pitchFamily="34" charset="0"/>
              </a:rPr>
              <a:t>	</a:t>
            </a:r>
            <a:endParaRPr lang="en-US" sz="2400" i="1" dirty="0">
              <a:solidFill>
                <a:srgbClr val="B2B2B2"/>
              </a:solidFill>
              <a:latin typeface="Arial" panose="020B0604020202020204" pitchFamily="34" charset="0"/>
              <a:cs typeface="Arial" panose="020B0604020202020204" pitchFamily="34" charset="0"/>
            </a:endParaRPr>
          </a:p>
        </p:txBody>
      </p:sp>
      <p:sp>
        <p:nvSpPr>
          <p:cNvPr id="8" name="Content Placeholder 9">
            <a:extLst>
              <a:ext uri="{FF2B5EF4-FFF2-40B4-BE49-F238E27FC236}">
                <a16:creationId xmlns:a16="http://schemas.microsoft.com/office/drawing/2014/main" id="{97D124F9-137F-423A-94AC-B9C07964DDCD}"/>
              </a:ext>
            </a:extLst>
          </p:cNvPr>
          <p:cNvSpPr txBox="1">
            <a:spLocks/>
          </p:cNvSpPr>
          <p:nvPr/>
        </p:nvSpPr>
        <p:spPr bwMode="gray">
          <a:xfrm>
            <a:off x="2298002" y="6238022"/>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eaLnBrk="0" hangingPunct="0">
              <a:buClr>
                <a:srgbClr val="000000"/>
              </a:buClr>
              <a:defRPr/>
            </a:pPr>
            <a:r>
              <a:rPr lang="en-US" sz="1600" dirty="0"/>
              <a:t>Refer to the MainSample.java sample code.</a:t>
            </a:r>
          </a:p>
        </p:txBody>
      </p:sp>
      <p:sp>
        <p:nvSpPr>
          <p:cNvPr id="9" name="Rounded Rectangle 6">
            <a:extLst>
              <a:ext uri="{FF2B5EF4-FFF2-40B4-BE49-F238E27FC236}">
                <a16:creationId xmlns:a16="http://schemas.microsoft.com/office/drawing/2014/main" id="{5D271A63-7822-468A-84B5-DA5598D88AD0}"/>
              </a:ext>
            </a:extLst>
          </p:cNvPr>
          <p:cNvSpPr/>
          <p:nvPr/>
        </p:nvSpPr>
        <p:spPr bwMode="auto">
          <a:xfrm>
            <a:off x="1812943" y="6219467"/>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405991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E3DBF-9EA6-427C-9E16-2013B353980E}"/>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80EF06AE-F4BD-499A-AA92-C4ADF6DBC64A}"/>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2CC280A7-E478-492A-87EA-4F014794AFE2}"/>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11</a:t>
            </a:fld>
            <a:endParaRPr lang="en-US" dirty="0"/>
          </a:p>
        </p:txBody>
      </p:sp>
      <p:sp>
        <p:nvSpPr>
          <p:cNvPr id="5" name="Title 4">
            <a:extLst>
              <a:ext uri="{FF2B5EF4-FFF2-40B4-BE49-F238E27FC236}">
                <a16:creationId xmlns:a16="http://schemas.microsoft.com/office/drawing/2014/main" id="{C264F0AF-D548-4F9E-9E6A-7F23290A5E8C}"/>
              </a:ext>
            </a:extLst>
          </p:cNvPr>
          <p:cNvSpPr>
            <a:spLocks noGrp="1"/>
          </p:cNvSpPr>
          <p:nvPr>
            <p:ph type="title"/>
          </p:nvPr>
        </p:nvSpPr>
        <p:spPr>
          <a:xfrm>
            <a:off x="381000" y="380999"/>
            <a:ext cx="11430000" cy="990601"/>
          </a:xfrm>
        </p:spPr>
        <p:txBody>
          <a:bodyPr/>
          <a:lstStyle/>
          <a:p>
            <a:r>
              <a:rPr lang="en-US" dirty="0"/>
              <a:t>The ‘main( )’ Method</a:t>
            </a:r>
          </a:p>
        </p:txBody>
      </p:sp>
      <p:sp>
        <p:nvSpPr>
          <p:cNvPr id="6" name="Text Box 3">
            <a:extLst>
              <a:ext uri="{FF2B5EF4-FFF2-40B4-BE49-F238E27FC236}">
                <a16:creationId xmlns:a16="http://schemas.microsoft.com/office/drawing/2014/main" id="{9F8C1E85-1879-4FF4-AF72-40C75DDCC58F}"/>
              </a:ext>
            </a:extLst>
          </p:cNvPr>
          <p:cNvSpPr txBox="1">
            <a:spLocks noChangeArrowheads="1"/>
          </p:cNvSpPr>
          <p:nvPr/>
        </p:nvSpPr>
        <p:spPr bwMode="auto">
          <a:xfrm>
            <a:off x="2400300" y="1231901"/>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7" name="AutoShape 4">
            <a:extLst>
              <a:ext uri="{FF2B5EF4-FFF2-40B4-BE49-F238E27FC236}">
                <a16:creationId xmlns:a16="http://schemas.microsoft.com/office/drawing/2014/main" id="{B4961189-0D01-4C6C-B1CF-01B3E8FB6B4D}"/>
              </a:ext>
            </a:extLst>
          </p:cNvPr>
          <p:cNvSpPr>
            <a:spLocks/>
          </p:cNvSpPr>
          <p:nvPr/>
        </p:nvSpPr>
        <p:spPr bwMode="auto">
          <a:xfrm>
            <a:off x="1778000" y="1498599"/>
            <a:ext cx="2819400" cy="1414461"/>
          </a:xfrm>
          <a:prstGeom prst="accentBorderCallout2">
            <a:avLst>
              <a:gd name="adj1" fmla="val 10000"/>
              <a:gd name="adj2" fmla="val 102704"/>
              <a:gd name="adj3" fmla="val 10000"/>
              <a:gd name="adj4" fmla="val 124773"/>
              <a:gd name="adj5" fmla="val 226667"/>
              <a:gd name="adj6" fmla="val 147750"/>
            </a:avLst>
          </a:prstGeom>
          <a:solidFill>
            <a:schemeClr val="accent3">
              <a:lumMod val="75000"/>
            </a:schemeClr>
          </a:solidFill>
          <a:ln w="9525" algn="ctr">
            <a:solidFill>
              <a:srgbClr val="A6ADC4"/>
            </a:solidFill>
            <a:miter lim="800000"/>
            <a:headEnd/>
            <a:tailEnd/>
          </a:ln>
        </p:spPr>
        <p:txBody>
          <a:bodyPr/>
          <a:lstStyle/>
          <a:p>
            <a:pPr algn="l">
              <a:lnSpc>
                <a:spcPct val="100000"/>
              </a:lnSpc>
              <a:spcBef>
                <a:spcPct val="50000"/>
              </a:spcBef>
              <a:buClrTx/>
            </a:pPr>
            <a:endParaRPr lang="en-US" sz="1600" dirty="0"/>
          </a:p>
          <a:p>
            <a:pPr algn="l">
              <a:lnSpc>
                <a:spcPct val="100000"/>
              </a:lnSpc>
              <a:spcBef>
                <a:spcPct val="50000"/>
              </a:spcBef>
              <a:buClrTx/>
            </a:pPr>
            <a:r>
              <a:rPr lang="en-US" sz="1400" dirty="0"/>
              <a:t>This line begins the </a:t>
            </a:r>
            <a:r>
              <a:rPr lang="en-US" sz="1400" dirty="0">
                <a:latin typeface="Courier New" pitchFamily="49" charset="0"/>
              </a:rPr>
              <a:t>main() </a:t>
            </a:r>
            <a:r>
              <a:rPr lang="en-US" sz="1400" dirty="0"/>
              <a:t>method. This is the line at which the program will begin executing.</a:t>
            </a:r>
            <a:endParaRPr lang="en-US" sz="1400" dirty="0">
              <a:solidFill>
                <a:srgbClr val="009900"/>
              </a:solidFill>
            </a:endParaRPr>
          </a:p>
          <a:p>
            <a:pPr algn="l">
              <a:lnSpc>
                <a:spcPct val="100000"/>
              </a:lnSpc>
              <a:spcBef>
                <a:spcPct val="50000"/>
              </a:spcBef>
              <a:buClrTx/>
            </a:pPr>
            <a:endParaRPr lang="en-US" sz="1400" dirty="0"/>
          </a:p>
        </p:txBody>
      </p:sp>
      <p:sp>
        <p:nvSpPr>
          <p:cNvPr id="8" name="Text Box 5">
            <a:extLst>
              <a:ext uri="{FF2B5EF4-FFF2-40B4-BE49-F238E27FC236}">
                <a16:creationId xmlns:a16="http://schemas.microsoft.com/office/drawing/2014/main" id="{CED1A4FE-B04B-4D1F-8E73-886F32022124}"/>
              </a:ext>
            </a:extLst>
          </p:cNvPr>
          <p:cNvSpPr txBox="1">
            <a:spLocks noChangeArrowheads="1"/>
          </p:cNvSpPr>
          <p:nvPr/>
        </p:nvSpPr>
        <p:spPr bwMode="auto">
          <a:xfrm>
            <a:off x="2044700" y="1282701"/>
            <a:ext cx="2286000" cy="346075"/>
          </a:xfrm>
          <a:prstGeom prst="rect">
            <a:avLst/>
          </a:prstGeom>
          <a:solidFill>
            <a:schemeClr val="accent2">
              <a:lumMod val="75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main()</a:t>
            </a:r>
            <a:r>
              <a:rPr lang="en-US" sz="1600" b="1">
                <a:ea typeface="Arial Unicode MS" pitchFamily="34" charset="-128"/>
                <a:cs typeface="Arial Unicode MS" pitchFamily="34" charset="-128"/>
              </a:rPr>
              <a:t> method</a:t>
            </a:r>
          </a:p>
        </p:txBody>
      </p:sp>
      <p:sp>
        <p:nvSpPr>
          <p:cNvPr id="9" name="AutoShape 6">
            <a:extLst>
              <a:ext uri="{FF2B5EF4-FFF2-40B4-BE49-F238E27FC236}">
                <a16:creationId xmlns:a16="http://schemas.microsoft.com/office/drawing/2014/main" id="{2C5F7F68-904C-4BAD-8860-EBE2A0A854C6}"/>
              </a:ext>
            </a:extLst>
          </p:cNvPr>
          <p:cNvSpPr>
            <a:spLocks/>
          </p:cNvSpPr>
          <p:nvPr/>
        </p:nvSpPr>
        <p:spPr bwMode="auto">
          <a:xfrm>
            <a:off x="1854200" y="4811713"/>
            <a:ext cx="2819400" cy="1414462"/>
          </a:xfrm>
          <a:prstGeom prst="accentBorderCallout2">
            <a:avLst>
              <a:gd name="adj1" fmla="val 8079"/>
              <a:gd name="adj2" fmla="val 102704"/>
              <a:gd name="adj3" fmla="val 8079"/>
              <a:gd name="adj4" fmla="val 217060"/>
              <a:gd name="adj5" fmla="val -37259"/>
              <a:gd name="adj6" fmla="val 236824"/>
            </a:avLst>
          </a:prstGeom>
          <a:solidFill>
            <a:schemeClr val="accent3">
              <a:lumMod val="75000"/>
            </a:schemeClr>
          </a:solidFill>
          <a:ln w="9525" algn="ctr">
            <a:solidFill>
              <a:srgbClr val="A6ADC4"/>
            </a:solidFill>
            <a:miter lim="800000"/>
            <a:headEnd/>
            <a:tailEnd/>
          </a:ln>
        </p:spPr>
        <p:txBody>
          <a:bodyPr/>
          <a:lstStyle/>
          <a:p>
            <a:pPr algn="l">
              <a:lnSpc>
                <a:spcPct val="100000"/>
              </a:lnSpc>
              <a:spcBef>
                <a:spcPct val="50000"/>
              </a:spcBef>
              <a:buClrTx/>
            </a:pPr>
            <a:endParaRPr lang="en-US" sz="1600" dirty="0"/>
          </a:p>
          <a:p>
            <a:pPr algn="l">
              <a:lnSpc>
                <a:spcPct val="100000"/>
              </a:lnSpc>
              <a:spcBef>
                <a:spcPct val="50000"/>
              </a:spcBef>
              <a:buClrTx/>
            </a:pPr>
            <a:r>
              <a:rPr lang="en-US" sz="1400" dirty="0"/>
              <a:t>Declares a parameter named </a:t>
            </a:r>
            <a:r>
              <a:rPr lang="en-US" sz="1400" dirty="0" err="1">
                <a:latin typeface="Courier New" pitchFamily="49" charset="0"/>
              </a:rPr>
              <a:t>args</a:t>
            </a:r>
            <a:r>
              <a:rPr lang="en-US" sz="1400" dirty="0"/>
              <a:t>, which is an array of String. It represents command-line arguments. </a:t>
            </a:r>
          </a:p>
        </p:txBody>
      </p:sp>
      <p:sp>
        <p:nvSpPr>
          <p:cNvPr id="10" name="Text Box 7">
            <a:extLst>
              <a:ext uri="{FF2B5EF4-FFF2-40B4-BE49-F238E27FC236}">
                <a16:creationId xmlns:a16="http://schemas.microsoft.com/office/drawing/2014/main" id="{3167CFFC-AF47-4BBB-85F0-B5449B2F91A0}"/>
              </a:ext>
            </a:extLst>
          </p:cNvPr>
          <p:cNvSpPr txBox="1">
            <a:spLocks noChangeArrowheads="1"/>
          </p:cNvSpPr>
          <p:nvPr/>
        </p:nvSpPr>
        <p:spPr bwMode="auto">
          <a:xfrm>
            <a:off x="2082800" y="4616451"/>
            <a:ext cx="2286000" cy="346075"/>
          </a:xfrm>
          <a:prstGeom prst="rect">
            <a:avLst/>
          </a:prstGeom>
          <a:solidFill>
            <a:schemeClr val="accent2">
              <a:lumMod val="75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String args[]</a:t>
            </a:r>
          </a:p>
        </p:txBody>
      </p:sp>
      <p:sp>
        <p:nvSpPr>
          <p:cNvPr id="11" name="Rectangle 8">
            <a:extLst>
              <a:ext uri="{FF2B5EF4-FFF2-40B4-BE49-F238E27FC236}">
                <a16:creationId xmlns:a16="http://schemas.microsoft.com/office/drawing/2014/main" id="{A1F910DE-76D3-4D88-8040-6515981E6CA2}"/>
              </a:ext>
            </a:extLst>
          </p:cNvPr>
          <p:cNvSpPr>
            <a:spLocks noChangeArrowheads="1"/>
          </p:cNvSpPr>
          <p:nvPr/>
        </p:nvSpPr>
        <p:spPr bwMode="auto">
          <a:xfrm>
            <a:off x="5573712" y="4000500"/>
            <a:ext cx="4852987" cy="811213"/>
          </a:xfrm>
          <a:prstGeom prst="rect">
            <a:avLst/>
          </a:prstGeom>
          <a:solidFill>
            <a:srgbClr val="C0C0C0">
              <a:alpha val="30196"/>
            </a:srgbClr>
          </a:solidFill>
          <a:ln w="12700" algn="ctr">
            <a:noFill/>
            <a:miter lim="800000"/>
            <a:headEnd/>
            <a:tailEnd/>
          </a:ln>
        </p:spPr>
        <p:txBody>
          <a:bodyPr wrap="none" lIns="90488" tIns="44450" rIns="90488" bIns="44450" anchor="ctr"/>
          <a:lstStyle/>
          <a:p>
            <a:endParaRPr lang="en-PH"/>
          </a:p>
        </p:txBody>
      </p:sp>
      <p:sp>
        <p:nvSpPr>
          <p:cNvPr id="12" name="Rectangle 9">
            <a:extLst>
              <a:ext uri="{FF2B5EF4-FFF2-40B4-BE49-F238E27FC236}">
                <a16:creationId xmlns:a16="http://schemas.microsoft.com/office/drawing/2014/main" id="{408F016F-01EE-45F8-96DA-587855C84A4F}"/>
              </a:ext>
            </a:extLst>
          </p:cNvPr>
          <p:cNvSpPr>
            <a:spLocks noChangeArrowheads="1"/>
          </p:cNvSpPr>
          <p:nvPr/>
        </p:nvSpPr>
        <p:spPr bwMode="auto">
          <a:xfrm>
            <a:off x="5497513" y="1465264"/>
            <a:ext cx="4978400" cy="4873625"/>
          </a:xfrm>
          <a:prstGeom prst="rect">
            <a:avLst/>
          </a:prstGeom>
          <a:noFill/>
          <a:ln w="12700">
            <a:solidFill>
              <a:schemeClr val="tx1"/>
            </a:solidFill>
            <a:miter lim="800000"/>
            <a:headEnd/>
            <a:tailEnd/>
          </a:ln>
        </p:spPr>
        <p:txBody>
          <a:bodyPr lIns="90488" tIns="44450" rIns="90488" bIns="44450"/>
          <a:lstStyle/>
          <a:p>
            <a:pPr marL="342900" indent="-342900"/>
            <a:r>
              <a:rPr lang="en-US" sz="1300" b="1" dirty="0">
                <a:solidFill>
                  <a:srgbClr val="339933"/>
                </a:solidFill>
                <a:latin typeface="Courier New" pitchFamily="49" charset="0"/>
              </a:rPr>
              <a:t>/*</a:t>
            </a:r>
          </a:p>
          <a:p>
            <a:pPr marL="342900" indent="-342900"/>
            <a:r>
              <a:rPr lang="en-US" sz="1300" b="1" dirty="0">
                <a:solidFill>
                  <a:srgbClr val="339933"/>
                </a:solidFill>
                <a:latin typeface="Courier New" pitchFamily="49" charset="0"/>
              </a:rPr>
              <a:t> * Created on Jun 25, 2008</a:t>
            </a:r>
          </a:p>
          <a:p>
            <a:pPr marL="342900" indent="-342900"/>
            <a:r>
              <a:rPr lang="en-US" sz="1300" b="1" dirty="0">
                <a:solidFill>
                  <a:srgbClr val="339933"/>
                </a:solidFill>
                <a:latin typeface="Courier New" pitchFamily="49" charset="0"/>
              </a:rPr>
              <a:t> *</a:t>
            </a:r>
          </a:p>
          <a:p>
            <a:pPr marL="342900" indent="-342900"/>
            <a:r>
              <a:rPr lang="en-US" sz="1300" b="1" dirty="0">
                <a:solidFill>
                  <a:srgbClr val="339933"/>
                </a:solidFill>
                <a:latin typeface="Courier New" pitchFamily="49" charset="0"/>
              </a:rPr>
              <a:t> * Hello World Program</a:t>
            </a:r>
          </a:p>
          <a:p>
            <a:pPr marL="342900" indent="-342900"/>
            <a:r>
              <a:rPr lang="en-US" sz="1300" b="1" dirty="0">
                <a:solidFill>
                  <a:srgbClr val="339933"/>
                </a:solidFill>
                <a:latin typeface="Courier New" pitchFamily="49" charset="0"/>
              </a:rPr>
              <a:t> */</a:t>
            </a:r>
          </a:p>
          <a:p>
            <a:pPr marL="342900" indent="-342900"/>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endParaRPr lang="en-US" sz="1300" b="1" dirty="0">
              <a:latin typeface="Courier New" pitchFamily="49" charset="0"/>
            </a:endParaRPr>
          </a:p>
          <a:p>
            <a:pPr marL="342900" indent="-342900"/>
            <a:endParaRPr lang="en-US" sz="1300" b="1" dirty="0">
              <a:latin typeface="Courier New" pitchFamily="49" charset="0"/>
            </a:endParaRPr>
          </a:p>
          <a:p>
            <a:pPr marL="342900" indent="-342900"/>
            <a:r>
              <a:rPr lang="en-US" sz="1300" b="1" dirty="0">
                <a:solidFill>
                  <a:srgbClr val="0066CC"/>
                </a:solidFill>
                <a:latin typeface="Courier New" pitchFamily="49" charset="0"/>
              </a:rPr>
              <a:t>/**</a:t>
            </a:r>
          </a:p>
          <a:p>
            <a:pPr marL="342900" indent="-342900"/>
            <a:r>
              <a:rPr lang="en-US" sz="1300" b="1" dirty="0">
                <a:solidFill>
                  <a:srgbClr val="0066CC"/>
                </a:solidFill>
                <a:latin typeface="Courier New" pitchFamily="49" charset="0"/>
              </a:rPr>
              <a:t> * @author SEF</a:t>
            </a:r>
          </a:p>
          <a:p>
            <a:pPr marL="342900" indent="-342900"/>
            <a:r>
              <a:rPr lang="en-US" sz="1300" b="1" dirty="0">
                <a:solidFill>
                  <a:srgbClr val="0066CC"/>
                </a:solidFill>
                <a:latin typeface="Courier New" pitchFamily="49" charset="0"/>
              </a:rPr>
              <a:t> */</a:t>
            </a:r>
          </a:p>
          <a:p>
            <a:pPr marL="342900" indent="-342900"/>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 {</a:t>
            </a:r>
          </a:p>
          <a:p>
            <a:pPr marL="342900" indent="-342900"/>
            <a:endParaRPr lang="en-US" sz="1300" b="1" dirty="0">
              <a:latin typeface="Courier New" pitchFamily="49" charset="0"/>
            </a:endParaRPr>
          </a:p>
          <a:p>
            <a:pPr marL="342900" indent="-342900"/>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 {</a:t>
            </a:r>
          </a:p>
          <a:p>
            <a:pPr marL="342900" indent="-342900"/>
            <a:r>
              <a:rPr lang="en-US" sz="1300" b="1" dirty="0">
                <a:solidFill>
                  <a:srgbClr val="339933"/>
                </a:solidFill>
                <a:latin typeface="Courier New" pitchFamily="49" charset="0"/>
              </a:rPr>
              <a:t>		//Prints out 'Hello World!' 		</a:t>
            </a:r>
            <a:r>
              <a:rPr lang="en-US" sz="1300" b="1" dirty="0" err="1">
                <a:latin typeface="Courier New" pitchFamily="49" charset="0"/>
              </a:rPr>
              <a:t>System.out.println</a:t>
            </a:r>
            <a:r>
              <a:rPr lang="en-US" sz="1300" b="1" dirty="0">
                <a:latin typeface="Courier New" pitchFamily="49" charset="0"/>
              </a:rPr>
              <a:t>( </a:t>
            </a:r>
            <a:r>
              <a:rPr lang="en-US" sz="1300" b="1" dirty="0">
                <a:solidFill>
                  <a:srgbClr val="0000FF"/>
                </a:solidFill>
                <a:latin typeface="Courier New" pitchFamily="49" charset="0"/>
              </a:rPr>
              <a:t>"Hello World!"</a:t>
            </a:r>
            <a:r>
              <a:rPr lang="en-US" sz="1300" b="1" dirty="0">
                <a:latin typeface="Courier New" pitchFamily="49" charset="0"/>
              </a:rPr>
              <a:t> );</a:t>
            </a:r>
          </a:p>
          <a:p>
            <a:pPr marL="342900" indent="-342900"/>
            <a:r>
              <a:rPr lang="en-US" sz="1300" b="1" dirty="0">
                <a:latin typeface="Courier New" pitchFamily="49" charset="0"/>
              </a:rPr>
              <a:t>	}</a:t>
            </a:r>
          </a:p>
          <a:p>
            <a:pPr marL="342900" indent="-342900"/>
            <a:r>
              <a:rPr lang="en-US" sz="1300" b="1" dirty="0">
                <a:latin typeface="Courier New" pitchFamily="49" charset="0"/>
              </a:rPr>
              <a:t>}</a:t>
            </a:r>
          </a:p>
          <a:p>
            <a:pPr marL="342900" indent="-342900"/>
            <a:endParaRPr lang="en-US" sz="1300" b="1" dirty="0">
              <a:latin typeface="Courier New" pitchFamily="49" charset="0"/>
            </a:endParaRPr>
          </a:p>
          <a:p>
            <a:pPr marL="342900" indent="-342900"/>
            <a:endParaRPr lang="en-US" sz="1300" b="1" dirty="0">
              <a:latin typeface="Courier New" pitchFamily="49" charset="0"/>
            </a:endParaRPr>
          </a:p>
        </p:txBody>
      </p:sp>
      <p:sp>
        <p:nvSpPr>
          <p:cNvPr id="13" name="AutoShape 10">
            <a:extLst>
              <a:ext uri="{FF2B5EF4-FFF2-40B4-BE49-F238E27FC236}">
                <a16:creationId xmlns:a16="http://schemas.microsoft.com/office/drawing/2014/main" id="{9C4E537E-C0CE-47AD-8930-94714A92B644}"/>
              </a:ext>
            </a:extLst>
          </p:cNvPr>
          <p:cNvSpPr>
            <a:spLocks/>
          </p:cNvSpPr>
          <p:nvPr/>
        </p:nvSpPr>
        <p:spPr bwMode="auto">
          <a:xfrm>
            <a:off x="6440489" y="5448300"/>
            <a:ext cx="3197225" cy="996950"/>
          </a:xfrm>
          <a:prstGeom prst="accentBorderCallout2">
            <a:avLst>
              <a:gd name="adj1" fmla="val 11463"/>
              <a:gd name="adj2" fmla="val 102384"/>
              <a:gd name="adj3" fmla="val 11463"/>
              <a:gd name="adj4" fmla="val 113009"/>
              <a:gd name="adj5" fmla="val -76435"/>
              <a:gd name="adj6" fmla="val 114301"/>
            </a:avLst>
          </a:prstGeom>
          <a:solidFill>
            <a:schemeClr val="accent2">
              <a:lumMod val="50000"/>
            </a:schemeClr>
          </a:solidFill>
          <a:ln w="9525" algn="ctr">
            <a:solidFill>
              <a:srgbClr val="A6ADC4"/>
            </a:solidFill>
            <a:miter lim="800000"/>
            <a:headEnd/>
            <a:tailEnd/>
          </a:ln>
        </p:spPr>
        <p:txBody>
          <a:bodyPr/>
          <a:lstStyle/>
          <a:p>
            <a:pPr algn="l">
              <a:lnSpc>
                <a:spcPct val="100000"/>
              </a:lnSpc>
              <a:spcBef>
                <a:spcPct val="50000"/>
              </a:spcBef>
              <a:buClrTx/>
            </a:pPr>
            <a:endParaRPr lang="en-US" sz="1600" dirty="0"/>
          </a:p>
          <a:p>
            <a:pPr algn="l">
              <a:lnSpc>
                <a:spcPct val="100000"/>
              </a:lnSpc>
              <a:spcBef>
                <a:spcPct val="50000"/>
              </a:spcBef>
              <a:buClrTx/>
            </a:pPr>
            <a:r>
              <a:rPr lang="en-US" sz="1400" dirty="0"/>
              <a:t>Semicolon (</a:t>
            </a:r>
            <a:r>
              <a:rPr lang="en-US" sz="1400" dirty="0">
                <a:latin typeface="Courier New" pitchFamily="49" charset="0"/>
              </a:rPr>
              <a:t>;</a:t>
            </a:r>
            <a:r>
              <a:rPr lang="en-US" sz="1400" dirty="0"/>
              <a:t>) is the terminating character for any java statement.</a:t>
            </a:r>
          </a:p>
        </p:txBody>
      </p:sp>
      <p:sp>
        <p:nvSpPr>
          <p:cNvPr id="14" name="Text Box 11">
            <a:extLst>
              <a:ext uri="{FF2B5EF4-FFF2-40B4-BE49-F238E27FC236}">
                <a16:creationId xmlns:a16="http://schemas.microsoft.com/office/drawing/2014/main" id="{97001DB6-D03D-4560-99C5-31C12BC9CBAE}"/>
              </a:ext>
            </a:extLst>
          </p:cNvPr>
          <p:cNvSpPr txBox="1">
            <a:spLocks noChangeArrowheads="1"/>
          </p:cNvSpPr>
          <p:nvPr/>
        </p:nvSpPr>
        <p:spPr bwMode="auto">
          <a:xfrm>
            <a:off x="7069138" y="5303839"/>
            <a:ext cx="2374900" cy="346075"/>
          </a:xfrm>
          <a:prstGeom prst="rect">
            <a:avLst/>
          </a:prstGeom>
          <a:solidFill>
            <a:schemeClr val="accent2">
              <a:lumMod val="75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Terminating character</a:t>
            </a:r>
          </a:p>
        </p:txBody>
      </p:sp>
    </p:spTree>
    <p:extLst>
      <p:ext uri="{BB962C8B-B14F-4D97-AF65-F5344CB8AC3E}">
        <p14:creationId xmlns:p14="http://schemas.microsoft.com/office/powerpoint/2010/main" val="341104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671BE6-5977-467C-A5A6-6B2F7C56050E}"/>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EF34C452-3963-4A92-89F5-AF104A9D30C8}"/>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337BB7A7-D7D9-48E9-B6DF-0EDB1962D96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12</a:t>
            </a:fld>
            <a:endParaRPr lang="en-US" dirty="0"/>
          </a:p>
        </p:txBody>
      </p:sp>
      <p:sp>
        <p:nvSpPr>
          <p:cNvPr id="5" name="Title 4">
            <a:extLst>
              <a:ext uri="{FF2B5EF4-FFF2-40B4-BE49-F238E27FC236}">
                <a16:creationId xmlns:a16="http://schemas.microsoft.com/office/drawing/2014/main" id="{8E103E24-AC6C-4A1A-BD19-BBC857EB4420}"/>
              </a:ext>
            </a:extLst>
          </p:cNvPr>
          <p:cNvSpPr>
            <a:spLocks noGrp="1"/>
          </p:cNvSpPr>
          <p:nvPr>
            <p:ph type="title"/>
          </p:nvPr>
        </p:nvSpPr>
        <p:spPr>
          <a:xfrm>
            <a:off x="381000" y="380999"/>
            <a:ext cx="11430000" cy="990601"/>
          </a:xfrm>
        </p:spPr>
        <p:txBody>
          <a:bodyPr/>
          <a:lstStyle/>
          <a:p>
            <a:r>
              <a:rPr lang="en-US" dirty="0"/>
              <a:t>Java Keywords</a:t>
            </a:r>
          </a:p>
        </p:txBody>
      </p:sp>
      <p:sp>
        <p:nvSpPr>
          <p:cNvPr id="6" name="Rectangle 2">
            <a:hlinkClick r:id="rId3" action="ppaction://hlinksldjump"/>
            <a:extLst>
              <a:ext uri="{FF2B5EF4-FFF2-40B4-BE49-F238E27FC236}">
                <a16:creationId xmlns:a16="http://schemas.microsoft.com/office/drawing/2014/main" id="{E3DCEB0F-389A-4F1F-915D-3392BD2CF517}"/>
              </a:ext>
            </a:extLst>
          </p:cNvPr>
          <p:cNvSpPr>
            <a:spLocks noChangeArrowheads="1"/>
          </p:cNvSpPr>
          <p:nvPr/>
        </p:nvSpPr>
        <p:spPr bwMode="auto">
          <a:xfrm>
            <a:off x="8880476" y="3733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true</a:t>
            </a:r>
          </a:p>
        </p:txBody>
      </p:sp>
      <p:sp>
        <p:nvSpPr>
          <p:cNvPr id="7" name="Rectangle 3">
            <a:hlinkClick r:id="rId4" action="ppaction://hlinksldjump"/>
            <a:extLst>
              <a:ext uri="{FF2B5EF4-FFF2-40B4-BE49-F238E27FC236}">
                <a16:creationId xmlns:a16="http://schemas.microsoft.com/office/drawing/2014/main" id="{70E4C0E0-DE3C-4B96-99EB-6EB38CFB4A16}"/>
              </a:ext>
            </a:extLst>
          </p:cNvPr>
          <p:cNvSpPr>
            <a:spLocks noChangeArrowheads="1"/>
          </p:cNvSpPr>
          <p:nvPr/>
        </p:nvSpPr>
        <p:spPr bwMode="auto">
          <a:xfrm>
            <a:off x="7127876" y="46736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strictfp</a:t>
            </a:r>
          </a:p>
        </p:txBody>
      </p:sp>
      <p:sp>
        <p:nvSpPr>
          <p:cNvPr id="8" name="Rectangle 4">
            <a:hlinkClick r:id="rId5" action="ppaction://hlinksldjump"/>
            <a:extLst>
              <a:ext uri="{FF2B5EF4-FFF2-40B4-BE49-F238E27FC236}">
                <a16:creationId xmlns:a16="http://schemas.microsoft.com/office/drawing/2014/main" id="{17784D5B-9318-4EB0-86E2-56C8281E54DB}"/>
              </a:ext>
            </a:extLst>
          </p:cNvPr>
          <p:cNvSpPr>
            <a:spLocks noChangeArrowheads="1"/>
          </p:cNvSpPr>
          <p:nvPr/>
        </p:nvSpPr>
        <p:spPr bwMode="auto">
          <a:xfrm>
            <a:off x="5375276" y="55657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null</a:t>
            </a:r>
          </a:p>
        </p:txBody>
      </p:sp>
      <p:sp>
        <p:nvSpPr>
          <p:cNvPr id="9" name="Rectangle 5">
            <a:hlinkClick r:id="rId6" action="ppaction://hlinksldjump"/>
            <a:extLst>
              <a:ext uri="{FF2B5EF4-FFF2-40B4-BE49-F238E27FC236}">
                <a16:creationId xmlns:a16="http://schemas.microsoft.com/office/drawing/2014/main" id="{A8E30D5A-F9F1-413B-BE4A-A2A5F4A2105F}"/>
              </a:ext>
            </a:extLst>
          </p:cNvPr>
          <p:cNvSpPr>
            <a:spLocks noChangeArrowheads="1"/>
          </p:cNvSpPr>
          <p:nvPr/>
        </p:nvSpPr>
        <p:spPr bwMode="auto">
          <a:xfrm>
            <a:off x="5375276" y="18700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implements</a:t>
            </a:r>
          </a:p>
        </p:txBody>
      </p:sp>
      <p:sp>
        <p:nvSpPr>
          <p:cNvPr id="10" name="Rectangle 6">
            <a:hlinkClick r:id="rId7" action="ppaction://hlinksldjump"/>
            <a:extLst>
              <a:ext uri="{FF2B5EF4-FFF2-40B4-BE49-F238E27FC236}">
                <a16:creationId xmlns:a16="http://schemas.microsoft.com/office/drawing/2014/main" id="{C3B3DBCA-6179-4106-A389-870FA0137A9A}"/>
              </a:ext>
            </a:extLst>
          </p:cNvPr>
          <p:cNvSpPr>
            <a:spLocks noChangeArrowheads="1"/>
          </p:cNvSpPr>
          <p:nvPr/>
        </p:nvSpPr>
        <p:spPr bwMode="auto">
          <a:xfrm>
            <a:off x="3622676" y="32480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extends</a:t>
            </a:r>
          </a:p>
        </p:txBody>
      </p:sp>
      <p:sp>
        <p:nvSpPr>
          <p:cNvPr id="11" name="Rectangle 7">
            <a:hlinkClick r:id="rId3" action="ppaction://hlinksldjump"/>
            <a:extLst>
              <a:ext uri="{FF2B5EF4-FFF2-40B4-BE49-F238E27FC236}">
                <a16:creationId xmlns:a16="http://schemas.microsoft.com/office/drawing/2014/main" id="{F35E9DC4-B80D-4992-84B0-DB35E05245E2}"/>
              </a:ext>
            </a:extLst>
          </p:cNvPr>
          <p:cNvSpPr>
            <a:spLocks noChangeArrowheads="1"/>
          </p:cNvSpPr>
          <p:nvPr/>
        </p:nvSpPr>
        <p:spPr bwMode="auto">
          <a:xfrm>
            <a:off x="1870076" y="46736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char </a:t>
            </a:r>
          </a:p>
        </p:txBody>
      </p:sp>
      <p:sp>
        <p:nvSpPr>
          <p:cNvPr id="12" name="Rectangle 8">
            <a:hlinkClick r:id="rId8" action="ppaction://hlinksldjump"/>
            <a:extLst>
              <a:ext uri="{FF2B5EF4-FFF2-40B4-BE49-F238E27FC236}">
                <a16:creationId xmlns:a16="http://schemas.microsoft.com/office/drawing/2014/main" id="{5CD239E2-2F87-458C-9B04-FCA5CB198431}"/>
              </a:ext>
            </a:extLst>
          </p:cNvPr>
          <p:cNvSpPr>
            <a:spLocks noChangeArrowheads="1"/>
          </p:cNvSpPr>
          <p:nvPr/>
        </p:nvSpPr>
        <p:spPr bwMode="auto">
          <a:xfrm>
            <a:off x="8880476" y="32480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transient</a:t>
            </a:r>
          </a:p>
        </p:txBody>
      </p:sp>
      <p:sp>
        <p:nvSpPr>
          <p:cNvPr id="13" name="Rectangle 9">
            <a:hlinkClick r:id="rId4" action="ppaction://hlinksldjump"/>
            <a:extLst>
              <a:ext uri="{FF2B5EF4-FFF2-40B4-BE49-F238E27FC236}">
                <a16:creationId xmlns:a16="http://schemas.microsoft.com/office/drawing/2014/main" id="{CDFED148-2A2C-4121-9F03-45B97EA2CB8D}"/>
              </a:ext>
            </a:extLst>
          </p:cNvPr>
          <p:cNvSpPr>
            <a:spLocks noChangeArrowheads="1"/>
          </p:cNvSpPr>
          <p:nvPr/>
        </p:nvSpPr>
        <p:spPr bwMode="auto">
          <a:xfrm>
            <a:off x="7127876" y="42195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static</a:t>
            </a:r>
          </a:p>
        </p:txBody>
      </p:sp>
      <p:sp>
        <p:nvSpPr>
          <p:cNvPr id="14" name="Rectangle 10">
            <a:hlinkClick r:id="rId9" action="ppaction://hlinksldjump"/>
            <a:extLst>
              <a:ext uri="{FF2B5EF4-FFF2-40B4-BE49-F238E27FC236}">
                <a16:creationId xmlns:a16="http://schemas.microsoft.com/office/drawing/2014/main" id="{87AA6776-B655-477B-8559-04E58C338BB8}"/>
              </a:ext>
            </a:extLst>
          </p:cNvPr>
          <p:cNvSpPr>
            <a:spLocks noChangeArrowheads="1"/>
          </p:cNvSpPr>
          <p:nvPr/>
        </p:nvSpPr>
        <p:spPr bwMode="auto">
          <a:xfrm>
            <a:off x="5375276" y="51276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new</a:t>
            </a:r>
          </a:p>
        </p:txBody>
      </p:sp>
      <p:sp>
        <p:nvSpPr>
          <p:cNvPr id="15" name="Rectangle 11">
            <a:hlinkClick r:id="rId10" action="ppaction://hlinksldjump"/>
            <a:extLst>
              <a:ext uri="{FF2B5EF4-FFF2-40B4-BE49-F238E27FC236}">
                <a16:creationId xmlns:a16="http://schemas.microsoft.com/office/drawing/2014/main" id="{0034A15E-4BDA-4F9D-BCE3-441381661135}"/>
              </a:ext>
            </a:extLst>
          </p:cNvPr>
          <p:cNvSpPr>
            <a:spLocks noChangeArrowheads="1"/>
          </p:cNvSpPr>
          <p:nvPr/>
        </p:nvSpPr>
        <p:spPr bwMode="auto">
          <a:xfrm>
            <a:off x="5375276" y="1447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if</a:t>
            </a:r>
          </a:p>
        </p:txBody>
      </p:sp>
      <p:sp>
        <p:nvSpPr>
          <p:cNvPr id="16" name="Rectangle 12">
            <a:extLst>
              <a:ext uri="{FF2B5EF4-FFF2-40B4-BE49-F238E27FC236}">
                <a16:creationId xmlns:a16="http://schemas.microsoft.com/office/drawing/2014/main" id="{3B68F0A0-849B-45AB-8A16-9DF66A07430F}"/>
              </a:ext>
            </a:extLst>
          </p:cNvPr>
          <p:cNvSpPr>
            <a:spLocks noChangeArrowheads="1"/>
          </p:cNvSpPr>
          <p:nvPr/>
        </p:nvSpPr>
        <p:spPr bwMode="auto">
          <a:xfrm>
            <a:off x="3622676" y="27940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else</a:t>
            </a:r>
          </a:p>
        </p:txBody>
      </p:sp>
      <p:sp>
        <p:nvSpPr>
          <p:cNvPr id="17" name="Rectangle 13">
            <a:hlinkClick r:id="rId11" action="ppaction://hlinksldjump"/>
            <a:extLst>
              <a:ext uri="{FF2B5EF4-FFF2-40B4-BE49-F238E27FC236}">
                <a16:creationId xmlns:a16="http://schemas.microsoft.com/office/drawing/2014/main" id="{6D5DF8B1-C3A9-4A5B-A7F4-7655B7DDD49E}"/>
              </a:ext>
            </a:extLst>
          </p:cNvPr>
          <p:cNvSpPr>
            <a:spLocks noChangeArrowheads="1"/>
          </p:cNvSpPr>
          <p:nvPr/>
        </p:nvSpPr>
        <p:spPr bwMode="auto">
          <a:xfrm>
            <a:off x="1870076" y="42195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catch</a:t>
            </a:r>
          </a:p>
        </p:txBody>
      </p:sp>
      <p:sp>
        <p:nvSpPr>
          <p:cNvPr id="18" name="Rectangle 14">
            <a:hlinkClick r:id="rId5" action="ppaction://hlinksldjump"/>
            <a:extLst>
              <a:ext uri="{FF2B5EF4-FFF2-40B4-BE49-F238E27FC236}">
                <a16:creationId xmlns:a16="http://schemas.microsoft.com/office/drawing/2014/main" id="{77D90BDD-AFBF-4852-8220-6BA032544E84}"/>
              </a:ext>
            </a:extLst>
          </p:cNvPr>
          <p:cNvSpPr>
            <a:spLocks noChangeArrowheads="1"/>
          </p:cNvSpPr>
          <p:nvPr/>
        </p:nvSpPr>
        <p:spPr bwMode="auto">
          <a:xfrm>
            <a:off x="8880476" y="27940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throws</a:t>
            </a:r>
          </a:p>
        </p:txBody>
      </p:sp>
      <p:sp>
        <p:nvSpPr>
          <p:cNvPr id="19" name="Rectangle 15">
            <a:hlinkClick r:id="rId12" action="ppaction://hlinksldjump"/>
            <a:extLst>
              <a:ext uri="{FF2B5EF4-FFF2-40B4-BE49-F238E27FC236}">
                <a16:creationId xmlns:a16="http://schemas.microsoft.com/office/drawing/2014/main" id="{CC9EF85D-EF0A-43F4-B8C0-3660E59943EF}"/>
              </a:ext>
            </a:extLst>
          </p:cNvPr>
          <p:cNvSpPr>
            <a:spLocks noChangeArrowheads="1"/>
          </p:cNvSpPr>
          <p:nvPr/>
        </p:nvSpPr>
        <p:spPr bwMode="auto">
          <a:xfrm>
            <a:off x="7127876" y="3733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short</a:t>
            </a:r>
          </a:p>
        </p:txBody>
      </p:sp>
      <p:sp>
        <p:nvSpPr>
          <p:cNvPr id="20" name="Rectangle 16">
            <a:hlinkClick r:id="rId13" action="ppaction://hlinksldjump"/>
            <a:extLst>
              <a:ext uri="{FF2B5EF4-FFF2-40B4-BE49-F238E27FC236}">
                <a16:creationId xmlns:a16="http://schemas.microsoft.com/office/drawing/2014/main" id="{88D49048-DA71-40B5-B5A9-EFA88E4D5655}"/>
              </a:ext>
            </a:extLst>
          </p:cNvPr>
          <p:cNvSpPr>
            <a:spLocks noChangeArrowheads="1"/>
          </p:cNvSpPr>
          <p:nvPr/>
        </p:nvSpPr>
        <p:spPr bwMode="auto">
          <a:xfrm>
            <a:off x="5375276" y="46736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native</a:t>
            </a:r>
          </a:p>
        </p:txBody>
      </p:sp>
      <p:sp>
        <p:nvSpPr>
          <p:cNvPr id="21" name="Rectangle 17">
            <a:hlinkClick r:id="rId14" action="ppaction://hlinksldjump"/>
            <a:extLst>
              <a:ext uri="{FF2B5EF4-FFF2-40B4-BE49-F238E27FC236}">
                <a16:creationId xmlns:a16="http://schemas.microsoft.com/office/drawing/2014/main" id="{1113B605-3429-471A-8D07-95E0088BD57F}"/>
              </a:ext>
            </a:extLst>
          </p:cNvPr>
          <p:cNvSpPr>
            <a:spLocks noChangeArrowheads="1"/>
          </p:cNvSpPr>
          <p:nvPr/>
        </p:nvSpPr>
        <p:spPr bwMode="auto">
          <a:xfrm>
            <a:off x="3622676" y="23241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double</a:t>
            </a:r>
          </a:p>
        </p:txBody>
      </p:sp>
      <p:sp>
        <p:nvSpPr>
          <p:cNvPr id="22" name="Rectangle 18">
            <a:hlinkClick r:id="rId3" action="ppaction://hlinksldjump"/>
            <a:extLst>
              <a:ext uri="{FF2B5EF4-FFF2-40B4-BE49-F238E27FC236}">
                <a16:creationId xmlns:a16="http://schemas.microsoft.com/office/drawing/2014/main" id="{5714C802-6F6C-4B7E-BC17-473985431A88}"/>
              </a:ext>
            </a:extLst>
          </p:cNvPr>
          <p:cNvSpPr>
            <a:spLocks noChangeArrowheads="1"/>
          </p:cNvSpPr>
          <p:nvPr/>
        </p:nvSpPr>
        <p:spPr bwMode="auto">
          <a:xfrm>
            <a:off x="1870076" y="3733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case</a:t>
            </a:r>
          </a:p>
        </p:txBody>
      </p:sp>
      <p:sp>
        <p:nvSpPr>
          <p:cNvPr id="23" name="Rectangle 19">
            <a:hlinkClick r:id="rId15" action="ppaction://hlinksldjump"/>
            <a:extLst>
              <a:ext uri="{FF2B5EF4-FFF2-40B4-BE49-F238E27FC236}">
                <a16:creationId xmlns:a16="http://schemas.microsoft.com/office/drawing/2014/main" id="{508A8B34-6604-4958-B92C-53A9FC8EA23C}"/>
              </a:ext>
            </a:extLst>
          </p:cNvPr>
          <p:cNvSpPr>
            <a:spLocks noChangeArrowheads="1"/>
          </p:cNvSpPr>
          <p:nvPr/>
        </p:nvSpPr>
        <p:spPr bwMode="auto">
          <a:xfrm>
            <a:off x="8880476" y="23241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a:t>
            </a:r>
          </a:p>
        </p:txBody>
      </p:sp>
      <p:sp>
        <p:nvSpPr>
          <p:cNvPr id="24" name="Rectangle 20">
            <a:hlinkClick r:id="rId16" action="ppaction://hlinksldjump"/>
            <a:extLst>
              <a:ext uri="{FF2B5EF4-FFF2-40B4-BE49-F238E27FC236}">
                <a16:creationId xmlns:a16="http://schemas.microsoft.com/office/drawing/2014/main" id="{9B5A0A6F-B51B-4CE8-A687-B77492EA8E22}"/>
              </a:ext>
            </a:extLst>
          </p:cNvPr>
          <p:cNvSpPr>
            <a:spLocks noChangeArrowheads="1"/>
          </p:cNvSpPr>
          <p:nvPr/>
        </p:nvSpPr>
        <p:spPr bwMode="auto">
          <a:xfrm>
            <a:off x="7127876" y="32480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return</a:t>
            </a:r>
          </a:p>
        </p:txBody>
      </p:sp>
      <p:sp>
        <p:nvSpPr>
          <p:cNvPr id="25" name="Rectangle 21">
            <a:hlinkClick r:id="rId17" action="ppaction://hlinksldjump"/>
            <a:extLst>
              <a:ext uri="{FF2B5EF4-FFF2-40B4-BE49-F238E27FC236}">
                <a16:creationId xmlns:a16="http://schemas.microsoft.com/office/drawing/2014/main" id="{51741E74-8F62-44C6-AEFF-0032332F1F00}"/>
              </a:ext>
            </a:extLst>
          </p:cNvPr>
          <p:cNvSpPr>
            <a:spLocks noChangeArrowheads="1"/>
          </p:cNvSpPr>
          <p:nvPr/>
        </p:nvSpPr>
        <p:spPr bwMode="auto">
          <a:xfrm>
            <a:off x="5375276" y="42195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long</a:t>
            </a:r>
          </a:p>
        </p:txBody>
      </p:sp>
      <p:sp>
        <p:nvSpPr>
          <p:cNvPr id="26" name="Rectangle 22">
            <a:hlinkClick r:id="rId18" action="ppaction://hlinksldjump"/>
            <a:extLst>
              <a:ext uri="{FF2B5EF4-FFF2-40B4-BE49-F238E27FC236}">
                <a16:creationId xmlns:a16="http://schemas.microsoft.com/office/drawing/2014/main" id="{802F6CCB-4C2E-4935-8483-AC832D29929F}"/>
              </a:ext>
            </a:extLst>
          </p:cNvPr>
          <p:cNvSpPr>
            <a:spLocks noChangeArrowheads="1"/>
          </p:cNvSpPr>
          <p:nvPr/>
        </p:nvSpPr>
        <p:spPr bwMode="auto">
          <a:xfrm>
            <a:off x="3622676" y="55657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for</a:t>
            </a:r>
          </a:p>
        </p:txBody>
      </p:sp>
      <p:sp>
        <p:nvSpPr>
          <p:cNvPr id="27" name="Rectangle 23">
            <a:hlinkClick r:id="rId19" action="ppaction://hlinksldjump"/>
            <a:extLst>
              <a:ext uri="{FF2B5EF4-FFF2-40B4-BE49-F238E27FC236}">
                <a16:creationId xmlns:a16="http://schemas.microsoft.com/office/drawing/2014/main" id="{0EA1B50E-85B2-421A-A023-A5D8A1DBD808}"/>
              </a:ext>
            </a:extLst>
          </p:cNvPr>
          <p:cNvSpPr>
            <a:spLocks noChangeArrowheads="1"/>
          </p:cNvSpPr>
          <p:nvPr/>
        </p:nvSpPr>
        <p:spPr bwMode="auto">
          <a:xfrm>
            <a:off x="3622676" y="18700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 </a:t>
            </a:r>
          </a:p>
        </p:txBody>
      </p:sp>
      <p:sp>
        <p:nvSpPr>
          <p:cNvPr id="28" name="Rectangle 24">
            <a:hlinkClick r:id="rId14" action="ppaction://hlinksldjump"/>
            <a:extLst>
              <a:ext uri="{FF2B5EF4-FFF2-40B4-BE49-F238E27FC236}">
                <a16:creationId xmlns:a16="http://schemas.microsoft.com/office/drawing/2014/main" id="{49021560-2FF9-4CC2-8BC2-889C54CDB8AB}"/>
              </a:ext>
            </a:extLst>
          </p:cNvPr>
          <p:cNvSpPr>
            <a:spLocks noChangeArrowheads="1"/>
          </p:cNvSpPr>
          <p:nvPr/>
        </p:nvSpPr>
        <p:spPr bwMode="auto">
          <a:xfrm>
            <a:off x="1870076" y="32480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byte</a:t>
            </a:r>
          </a:p>
        </p:txBody>
      </p:sp>
      <p:sp>
        <p:nvSpPr>
          <p:cNvPr id="29" name="Rectangle 25">
            <a:hlinkClick r:id="rId20" action="ppaction://hlinksldjump"/>
            <a:extLst>
              <a:ext uri="{FF2B5EF4-FFF2-40B4-BE49-F238E27FC236}">
                <a16:creationId xmlns:a16="http://schemas.microsoft.com/office/drawing/2014/main" id="{6EC9602F-7F46-4B04-8399-3C6520E0B84C}"/>
              </a:ext>
            </a:extLst>
          </p:cNvPr>
          <p:cNvSpPr>
            <a:spLocks noChangeArrowheads="1"/>
          </p:cNvSpPr>
          <p:nvPr/>
        </p:nvSpPr>
        <p:spPr bwMode="auto">
          <a:xfrm>
            <a:off x="8880476" y="55657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while</a:t>
            </a:r>
          </a:p>
        </p:txBody>
      </p:sp>
      <p:sp>
        <p:nvSpPr>
          <p:cNvPr id="30" name="Rectangle 26">
            <a:hlinkClick r:id="rId13" action="ppaction://hlinksldjump"/>
            <a:extLst>
              <a:ext uri="{FF2B5EF4-FFF2-40B4-BE49-F238E27FC236}">
                <a16:creationId xmlns:a16="http://schemas.microsoft.com/office/drawing/2014/main" id="{10F9A415-05E5-4790-ADF7-C1F2C8EE7803}"/>
              </a:ext>
            </a:extLst>
          </p:cNvPr>
          <p:cNvSpPr>
            <a:spLocks noChangeArrowheads="1"/>
          </p:cNvSpPr>
          <p:nvPr/>
        </p:nvSpPr>
        <p:spPr bwMode="auto">
          <a:xfrm>
            <a:off x="8880476" y="18700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this</a:t>
            </a:r>
          </a:p>
        </p:txBody>
      </p:sp>
      <p:sp>
        <p:nvSpPr>
          <p:cNvPr id="31" name="Rectangle 27">
            <a:hlinkClick r:id="rId21" action="ppaction://hlinksldjump"/>
            <a:extLst>
              <a:ext uri="{FF2B5EF4-FFF2-40B4-BE49-F238E27FC236}">
                <a16:creationId xmlns:a16="http://schemas.microsoft.com/office/drawing/2014/main" id="{D3E0DE9D-D0AE-4529-BE36-BA0E07D92750}"/>
              </a:ext>
            </a:extLst>
          </p:cNvPr>
          <p:cNvSpPr>
            <a:spLocks noChangeArrowheads="1"/>
          </p:cNvSpPr>
          <p:nvPr/>
        </p:nvSpPr>
        <p:spPr bwMode="auto">
          <a:xfrm>
            <a:off x="7127876" y="27940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public</a:t>
            </a:r>
          </a:p>
        </p:txBody>
      </p:sp>
      <p:sp>
        <p:nvSpPr>
          <p:cNvPr id="32" name="Rectangle 28">
            <a:hlinkClick r:id="rId22" action="ppaction://hlinksldjump"/>
            <a:extLst>
              <a:ext uri="{FF2B5EF4-FFF2-40B4-BE49-F238E27FC236}">
                <a16:creationId xmlns:a16="http://schemas.microsoft.com/office/drawing/2014/main" id="{8F885E02-D9CD-46BB-9244-E0BC1948A51A}"/>
              </a:ext>
            </a:extLst>
          </p:cNvPr>
          <p:cNvSpPr>
            <a:spLocks noChangeArrowheads="1"/>
          </p:cNvSpPr>
          <p:nvPr/>
        </p:nvSpPr>
        <p:spPr bwMode="auto">
          <a:xfrm>
            <a:off x="5375276" y="3733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interface</a:t>
            </a:r>
          </a:p>
        </p:txBody>
      </p:sp>
      <p:sp>
        <p:nvSpPr>
          <p:cNvPr id="33" name="Rectangle 29">
            <a:hlinkClick r:id="rId18" action="ppaction://hlinksldjump"/>
            <a:extLst>
              <a:ext uri="{FF2B5EF4-FFF2-40B4-BE49-F238E27FC236}">
                <a16:creationId xmlns:a16="http://schemas.microsoft.com/office/drawing/2014/main" id="{BBC5D176-B70B-4E83-823E-6212BB257A91}"/>
              </a:ext>
            </a:extLst>
          </p:cNvPr>
          <p:cNvSpPr>
            <a:spLocks noChangeArrowheads="1"/>
          </p:cNvSpPr>
          <p:nvPr/>
        </p:nvSpPr>
        <p:spPr bwMode="auto">
          <a:xfrm>
            <a:off x="3622676" y="51276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float</a:t>
            </a:r>
          </a:p>
        </p:txBody>
      </p:sp>
      <p:sp>
        <p:nvSpPr>
          <p:cNvPr id="34" name="Rectangle 30">
            <a:hlinkClick r:id="rId23" action="ppaction://hlinksldjump"/>
            <a:extLst>
              <a:ext uri="{FF2B5EF4-FFF2-40B4-BE49-F238E27FC236}">
                <a16:creationId xmlns:a16="http://schemas.microsoft.com/office/drawing/2014/main" id="{61882F39-1335-4F6E-A3D6-9A1C1DD38749}"/>
              </a:ext>
            </a:extLst>
          </p:cNvPr>
          <p:cNvSpPr>
            <a:spLocks noChangeArrowheads="1"/>
          </p:cNvSpPr>
          <p:nvPr/>
        </p:nvSpPr>
        <p:spPr bwMode="auto">
          <a:xfrm>
            <a:off x="3622676" y="1447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default</a:t>
            </a:r>
          </a:p>
        </p:txBody>
      </p:sp>
      <p:sp>
        <p:nvSpPr>
          <p:cNvPr id="35" name="Rectangle 31">
            <a:hlinkClick r:id="rId23" action="ppaction://hlinksldjump"/>
            <a:extLst>
              <a:ext uri="{FF2B5EF4-FFF2-40B4-BE49-F238E27FC236}">
                <a16:creationId xmlns:a16="http://schemas.microsoft.com/office/drawing/2014/main" id="{2754E9D6-D102-474B-BADF-B30539EE2A18}"/>
              </a:ext>
            </a:extLst>
          </p:cNvPr>
          <p:cNvSpPr>
            <a:spLocks noChangeArrowheads="1"/>
          </p:cNvSpPr>
          <p:nvPr/>
        </p:nvSpPr>
        <p:spPr bwMode="auto">
          <a:xfrm>
            <a:off x="1870076" y="27940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break</a:t>
            </a:r>
          </a:p>
        </p:txBody>
      </p:sp>
      <p:sp>
        <p:nvSpPr>
          <p:cNvPr id="36" name="Rectangle 32">
            <a:hlinkClick r:id="rId24" action="ppaction://hlinksldjump"/>
            <a:extLst>
              <a:ext uri="{FF2B5EF4-FFF2-40B4-BE49-F238E27FC236}">
                <a16:creationId xmlns:a16="http://schemas.microsoft.com/office/drawing/2014/main" id="{849069E3-3329-4D16-8DB5-F1149624BB76}"/>
              </a:ext>
            </a:extLst>
          </p:cNvPr>
          <p:cNvSpPr>
            <a:spLocks noChangeArrowheads="1"/>
          </p:cNvSpPr>
          <p:nvPr/>
        </p:nvSpPr>
        <p:spPr bwMode="auto">
          <a:xfrm>
            <a:off x="8880476" y="51276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volatile</a:t>
            </a:r>
          </a:p>
        </p:txBody>
      </p:sp>
      <p:sp>
        <p:nvSpPr>
          <p:cNvPr id="37" name="Rectangle 33">
            <a:hlinkClick r:id="rId25" action="ppaction://hlinksldjump"/>
            <a:extLst>
              <a:ext uri="{FF2B5EF4-FFF2-40B4-BE49-F238E27FC236}">
                <a16:creationId xmlns:a16="http://schemas.microsoft.com/office/drawing/2014/main" id="{0B857883-35A7-4F2E-91DC-15759CDAD020}"/>
              </a:ext>
            </a:extLst>
          </p:cNvPr>
          <p:cNvSpPr>
            <a:spLocks noChangeArrowheads="1"/>
          </p:cNvSpPr>
          <p:nvPr/>
        </p:nvSpPr>
        <p:spPr bwMode="auto">
          <a:xfrm>
            <a:off x="8880476" y="1447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synchronized</a:t>
            </a:r>
          </a:p>
        </p:txBody>
      </p:sp>
      <p:sp>
        <p:nvSpPr>
          <p:cNvPr id="38" name="Rectangle 34">
            <a:hlinkClick r:id="rId26" action="ppaction://hlinksldjump"/>
            <a:extLst>
              <a:ext uri="{FF2B5EF4-FFF2-40B4-BE49-F238E27FC236}">
                <a16:creationId xmlns:a16="http://schemas.microsoft.com/office/drawing/2014/main" id="{64C67841-DD9C-4536-BA60-F18D7B162110}"/>
              </a:ext>
            </a:extLst>
          </p:cNvPr>
          <p:cNvSpPr>
            <a:spLocks noChangeArrowheads="1"/>
          </p:cNvSpPr>
          <p:nvPr/>
        </p:nvSpPr>
        <p:spPr bwMode="auto">
          <a:xfrm>
            <a:off x="7127876" y="23241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protected</a:t>
            </a:r>
          </a:p>
        </p:txBody>
      </p:sp>
      <p:sp>
        <p:nvSpPr>
          <p:cNvPr id="39" name="Rectangle 35">
            <a:hlinkClick r:id="rId27" action="ppaction://hlinksldjump"/>
            <a:extLst>
              <a:ext uri="{FF2B5EF4-FFF2-40B4-BE49-F238E27FC236}">
                <a16:creationId xmlns:a16="http://schemas.microsoft.com/office/drawing/2014/main" id="{4B1527F9-36D6-49EB-BE64-0342ADB9FF06}"/>
              </a:ext>
            </a:extLst>
          </p:cNvPr>
          <p:cNvSpPr>
            <a:spLocks noChangeArrowheads="1"/>
          </p:cNvSpPr>
          <p:nvPr/>
        </p:nvSpPr>
        <p:spPr bwMode="auto">
          <a:xfrm>
            <a:off x="5375276" y="32480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int</a:t>
            </a:r>
          </a:p>
        </p:txBody>
      </p:sp>
      <p:sp>
        <p:nvSpPr>
          <p:cNvPr id="40" name="Rectangle 36">
            <a:hlinkClick r:id="rId28" action="ppaction://hlinksldjump"/>
            <a:extLst>
              <a:ext uri="{FF2B5EF4-FFF2-40B4-BE49-F238E27FC236}">
                <a16:creationId xmlns:a16="http://schemas.microsoft.com/office/drawing/2014/main" id="{D6AC3F3D-3AA1-45E5-9EFB-FA22C5DC219C}"/>
              </a:ext>
            </a:extLst>
          </p:cNvPr>
          <p:cNvSpPr>
            <a:spLocks noChangeArrowheads="1"/>
          </p:cNvSpPr>
          <p:nvPr/>
        </p:nvSpPr>
        <p:spPr bwMode="auto">
          <a:xfrm>
            <a:off x="3622676" y="46736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finally</a:t>
            </a:r>
          </a:p>
        </p:txBody>
      </p:sp>
      <p:sp>
        <p:nvSpPr>
          <p:cNvPr id="41" name="Rectangle 37">
            <a:hlinkClick r:id="rId29" action="ppaction://hlinksldjump"/>
            <a:extLst>
              <a:ext uri="{FF2B5EF4-FFF2-40B4-BE49-F238E27FC236}">
                <a16:creationId xmlns:a16="http://schemas.microsoft.com/office/drawing/2014/main" id="{9D70E83D-351B-48BE-AC15-B0350E7A0633}"/>
              </a:ext>
            </a:extLst>
          </p:cNvPr>
          <p:cNvSpPr>
            <a:spLocks noChangeArrowheads="1"/>
          </p:cNvSpPr>
          <p:nvPr/>
        </p:nvSpPr>
        <p:spPr bwMode="auto">
          <a:xfrm>
            <a:off x="1870076" y="55657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continue</a:t>
            </a:r>
          </a:p>
        </p:txBody>
      </p:sp>
      <p:sp>
        <p:nvSpPr>
          <p:cNvPr id="42" name="Rectangle 38">
            <a:hlinkClick r:id="rId29" action="ppaction://hlinksldjump"/>
            <a:extLst>
              <a:ext uri="{FF2B5EF4-FFF2-40B4-BE49-F238E27FC236}">
                <a16:creationId xmlns:a16="http://schemas.microsoft.com/office/drawing/2014/main" id="{31EC338A-8DA4-42F4-9303-4D148DEFAC80}"/>
              </a:ext>
            </a:extLst>
          </p:cNvPr>
          <p:cNvSpPr>
            <a:spLocks noChangeArrowheads="1"/>
          </p:cNvSpPr>
          <p:nvPr/>
        </p:nvSpPr>
        <p:spPr bwMode="auto">
          <a:xfrm>
            <a:off x="1870076" y="23241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boolean</a:t>
            </a:r>
          </a:p>
        </p:txBody>
      </p:sp>
      <p:sp>
        <p:nvSpPr>
          <p:cNvPr id="43" name="Rectangle 39">
            <a:hlinkClick r:id="rId30" action="ppaction://hlinksldjump"/>
            <a:extLst>
              <a:ext uri="{FF2B5EF4-FFF2-40B4-BE49-F238E27FC236}">
                <a16:creationId xmlns:a16="http://schemas.microsoft.com/office/drawing/2014/main" id="{83E79B81-5199-40D6-BC48-43513BE283D9}"/>
              </a:ext>
            </a:extLst>
          </p:cNvPr>
          <p:cNvSpPr>
            <a:spLocks noChangeArrowheads="1"/>
          </p:cNvSpPr>
          <p:nvPr/>
        </p:nvSpPr>
        <p:spPr bwMode="auto">
          <a:xfrm>
            <a:off x="8880476" y="46736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void</a:t>
            </a:r>
          </a:p>
        </p:txBody>
      </p:sp>
      <p:sp>
        <p:nvSpPr>
          <p:cNvPr id="44" name="Rectangle 40">
            <a:hlinkClick r:id="rId31" action="ppaction://hlinksldjump"/>
            <a:extLst>
              <a:ext uri="{FF2B5EF4-FFF2-40B4-BE49-F238E27FC236}">
                <a16:creationId xmlns:a16="http://schemas.microsoft.com/office/drawing/2014/main" id="{2CAE0CE8-1EF9-4BF1-B9F1-AA1DD673255A}"/>
              </a:ext>
            </a:extLst>
          </p:cNvPr>
          <p:cNvSpPr>
            <a:spLocks noChangeArrowheads="1"/>
          </p:cNvSpPr>
          <p:nvPr/>
        </p:nvSpPr>
        <p:spPr bwMode="auto">
          <a:xfrm>
            <a:off x="7127876" y="55657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switch</a:t>
            </a:r>
          </a:p>
        </p:txBody>
      </p:sp>
      <p:sp>
        <p:nvSpPr>
          <p:cNvPr id="45" name="Rectangle 41">
            <a:hlinkClick r:id="rId3" action="ppaction://hlinksldjump"/>
            <a:extLst>
              <a:ext uri="{FF2B5EF4-FFF2-40B4-BE49-F238E27FC236}">
                <a16:creationId xmlns:a16="http://schemas.microsoft.com/office/drawing/2014/main" id="{F93B2304-77CD-4F0A-A2DB-EDF17D985F57}"/>
              </a:ext>
            </a:extLst>
          </p:cNvPr>
          <p:cNvSpPr>
            <a:spLocks noChangeArrowheads="1"/>
          </p:cNvSpPr>
          <p:nvPr/>
        </p:nvSpPr>
        <p:spPr bwMode="auto">
          <a:xfrm>
            <a:off x="7127876" y="18700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private</a:t>
            </a:r>
          </a:p>
        </p:txBody>
      </p:sp>
      <p:sp>
        <p:nvSpPr>
          <p:cNvPr id="46" name="Rectangle 42">
            <a:extLst>
              <a:ext uri="{FF2B5EF4-FFF2-40B4-BE49-F238E27FC236}">
                <a16:creationId xmlns:a16="http://schemas.microsoft.com/office/drawing/2014/main" id="{D5B75730-5A30-4219-BA0F-62F0447821B0}"/>
              </a:ext>
            </a:extLst>
          </p:cNvPr>
          <p:cNvSpPr>
            <a:spLocks noChangeArrowheads="1"/>
          </p:cNvSpPr>
          <p:nvPr/>
        </p:nvSpPr>
        <p:spPr bwMode="auto">
          <a:xfrm>
            <a:off x="5375276" y="27940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instanceof</a:t>
            </a:r>
          </a:p>
        </p:txBody>
      </p:sp>
      <p:sp>
        <p:nvSpPr>
          <p:cNvPr id="47" name="Rectangle 43">
            <a:hlinkClick r:id="rId32" action="ppaction://hlinksldjump"/>
            <a:extLst>
              <a:ext uri="{FF2B5EF4-FFF2-40B4-BE49-F238E27FC236}">
                <a16:creationId xmlns:a16="http://schemas.microsoft.com/office/drawing/2014/main" id="{AC757088-21EA-4384-AA84-3A952C514F68}"/>
              </a:ext>
            </a:extLst>
          </p:cNvPr>
          <p:cNvSpPr>
            <a:spLocks noChangeArrowheads="1"/>
          </p:cNvSpPr>
          <p:nvPr/>
        </p:nvSpPr>
        <p:spPr bwMode="auto">
          <a:xfrm>
            <a:off x="3622676" y="42195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a:t>
            </a:r>
          </a:p>
        </p:txBody>
      </p:sp>
      <p:sp>
        <p:nvSpPr>
          <p:cNvPr id="48" name="Rectangle 44">
            <a:extLst>
              <a:ext uri="{FF2B5EF4-FFF2-40B4-BE49-F238E27FC236}">
                <a16:creationId xmlns:a16="http://schemas.microsoft.com/office/drawing/2014/main" id="{243234EA-EF86-408D-BB37-E3BD2B427C33}"/>
              </a:ext>
            </a:extLst>
          </p:cNvPr>
          <p:cNvSpPr>
            <a:spLocks noChangeArrowheads="1"/>
          </p:cNvSpPr>
          <p:nvPr/>
        </p:nvSpPr>
        <p:spPr bwMode="auto">
          <a:xfrm>
            <a:off x="1870076" y="18700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assert</a:t>
            </a:r>
          </a:p>
        </p:txBody>
      </p:sp>
      <p:sp>
        <p:nvSpPr>
          <p:cNvPr id="49" name="Rectangle 45">
            <a:extLst>
              <a:ext uri="{FF2B5EF4-FFF2-40B4-BE49-F238E27FC236}">
                <a16:creationId xmlns:a16="http://schemas.microsoft.com/office/drawing/2014/main" id="{A63ED807-85E2-4739-A9B0-314F5EBA52F2}"/>
              </a:ext>
            </a:extLst>
          </p:cNvPr>
          <p:cNvSpPr>
            <a:spLocks noChangeArrowheads="1"/>
          </p:cNvSpPr>
          <p:nvPr/>
        </p:nvSpPr>
        <p:spPr bwMode="auto">
          <a:xfrm>
            <a:off x="8880476" y="421957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try</a:t>
            </a:r>
          </a:p>
        </p:txBody>
      </p:sp>
      <p:sp>
        <p:nvSpPr>
          <p:cNvPr id="50" name="Rectangle 46">
            <a:hlinkClick r:id="rId17" action="ppaction://hlinksldjump"/>
            <a:extLst>
              <a:ext uri="{FF2B5EF4-FFF2-40B4-BE49-F238E27FC236}">
                <a16:creationId xmlns:a16="http://schemas.microsoft.com/office/drawing/2014/main" id="{27ACF5DF-3F5A-46BE-A26C-AB36835C2264}"/>
              </a:ext>
            </a:extLst>
          </p:cNvPr>
          <p:cNvSpPr>
            <a:spLocks noChangeArrowheads="1"/>
          </p:cNvSpPr>
          <p:nvPr/>
        </p:nvSpPr>
        <p:spPr bwMode="auto">
          <a:xfrm>
            <a:off x="7127876" y="51276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super</a:t>
            </a:r>
          </a:p>
        </p:txBody>
      </p:sp>
      <p:sp>
        <p:nvSpPr>
          <p:cNvPr id="51" name="Rectangle 47">
            <a:hlinkClick r:id="rId8" action="ppaction://hlinksldjump"/>
            <a:extLst>
              <a:ext uri="{FF2B5EF4-FFF2-40B4-BE49-F238E27FC236}">
                <a16:creationId xmlns:a16="http://schemas.microsoft.com/office/drawing/2014/main" id="{243B722E-7BBE-4B7A-ADE2-82D9BF2CD53C}"/>
              </a:ext>
            </a:extLst>
          </p:cNvPr>
          <p:cNvSpPr>
            <a:spLocks noChangeArrowheads="1"/>
          </p:cNvSpPr>
          <p:nvPr/>
        </p:nvSpPr>
        <p:spPr bwMode="auto">
          <a:xfrm>
            <a:off x="7127876" y="1447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package</a:t>
            </a:r>
          </a:p>
        </p:txBody>
      </p:sp>
      <p:sp>
        <p:nvSpPr>
          <p:cNvPr id="52" name="Rectangle 48">
            <a:hlinkClick r:id="rId33" action="ppaction://hlinksldjump"/>
            <a:extLst>
              <a:ext uri="{FF2B5EF4-FFF2-40B4-BE49-F238E27FC236}">
                <a16:creationId xmlns:a16="http://schemas.microsoft.com/office/drawing/2014/main" id="{B22F1FB9-6AAD-42AC-9FDA-3B7BEFB49D34}"/>
              </a:ext>
            </a:extLst>
          </p:cNvPr>
          <p:cNvSpPr>
            <a:spLocks noChangeArrowheads="1"/>
          </p:cNvSpPr>
          <p:nvPr/>
        </p:nvSpPr>
        <p:spPr bwMode="auto">
          <a:xfrm>
            <a:off x="5375276" y="23241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import</a:t>
            </a:r>
          </a:p>
        </p:txBody>
      </p:sp>
      <p:sp>
        <p:nvSpPr>
          <p:cNvPr id="53" name="Rectangle 49">
            <a:hlinkClick r:id="rId34" action="ppaction://hlinksldjump"/>
            <a:extLst>
              <a:ext uri="{FF2B5EF4-FFF2-40B4-BE49-F238E27FC236}">
                <a16:creationId xmlns:a16="http://schemas.microsoft.com/office/drawing/2014/main" id="{2AEA2395-5B6C-4250-B068-E9057C12C08B}"/>
              </a:ext>
            </a:extLst>
          </p:cNvPr>
          <p:cNvSpPr>
            <a:spLocks noChangeArrowheads="1"/>
          </p:cNvSpPr>
          <p:nvPr/>
        </p:nvSpPr>
        <p:spPr bwMode="auto">
          <a:xfrm>
            <a:off x="3622676" y="3733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false</a:t>
            </a:r>
          </a:p>
        </p:txBody>
      </p:sp>
      <p:sp>
        <p:nvSpPr>
          <p:cNvPr id="54" name="Rectangle 50">
            <a:hlinkClick r:id="rId15" action="ppaction://hlinksldjump"/>
            <a:extLst>
              <a:ext uri="{FF2B5EF4-FFF2-40B4-BE49-F238E27FC236}">
                <a16:creationId xmlns:a16="http://schemas.microsoft.com/office/drawing/2014/main" id="{4DEC4107-DED5-4294-9DDB-0DD06037021A}"/>
              </a:ext>
            </a:extLst>
          </p:cNvPr>
          <p:cNvSpPr>
            <a:spLocks noChangeArrowheads="1"/>
          </p:cNvSpPr>
          <p:nvPr/>
        </p:nvSpPr>
        <p:spPr bwMode="auto">
          <a:xfrm>
            <a:off x="1870076" y="5127625"/>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class</a:t>
            </a:r>
          </a:p>
        </p:txBody>
      </p:sp>
      <p:sp>
        <p:nvSpPr>
          <p:cNvPr id="55" name="Rectangle 51">
            <a:hlinkClick r:id="rId3" action="ppaction://hlinksldjump"/>
            <a:extLst>
              <a:ext uri="{FF2B5EF4-FFF2-40B4-BE49-F238E27FC236}">
                <a16:creationId xmlns:a16="http://schemas.microsoft.com/office/drawing/2014/main" id="{A3678410-F69A-406F-82A6-2E64E91EF67F}"/>
              </a:ext>
            </a:extLst>
          </p:cNvPr>
          <p:cNvSpPr>
            <a:spLocks noChangeArrowheads="1"/>
          </p:cNvSpPr>
          <p:nvPr/>
        </p:nvSpPr>
        <p:spPr bwMode="auto">
          <a:xfrm>
            <a:off x="1870076" y="144780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abstract</a:t>
            </a:r>
          </a:p>
        </p:txBody>
      </p:sp>
      <p:sp>
        <p:nvSpPr>
          <p:cNvPr id="56" name="Rectangle 53">
            <a:hlinkClick r:id="rId18" action="ppaction://hlinksldjump"/>
            <a:extLst>
              <a:ext uri="{FF2B5EF4-FFF2-40B4-BE49-F238E27FC236}">
                <a16:creationId xmlns:a16="http://schemas.microsoft.com/office/drawing/2014/main" id="{B5C01429-1802-44D8-A15D-1209F9D784CC}"/>
              </a:ext>
            </a:extLst>
          </p:cNvPr>
          <p:cNvSpPr>
            <a:spLocks noChangeArrowheads="1"/>
          </p:cNvSpPr>
          <p:nvPr/>
        </p:nvSpPr>
        <p:spPr bwMode="auto">
          <a:xfrm>
            <a:off x="6108701" y="611505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goto</a:t>
            </a:r>
          </a:p>
        </p:txBody>
      </p:sp>
      <p:sp>
        <p:nvSpPr>
          <p:cNvPr id="57" name="Rectangle 54">
            <a:hlinkClick r:id="rId29" action="ppaction://hlinksldjump"/>
            <a:extLst>
              <a:ext uri="{FF2B5EF4-FFF2-40B4-BE49-F238E27FC236}">
                <a16:creationId xmlns:a16="http://schemas.microsoft.com/office/drawing/2014/main" id="{23EBF9AF-E5F5-4E65-AC95-A6BA533A9608}"/>
              </a:ext>
            </a:extLst>
          </p:cNvPr>
          <p:cNvSpPr>
            <a:spLocks noChangeArrowheads="1"/>
          </p:cNvSpPr>
          <p:nvPr/>
        </p:nvSpPr>
        <p:spPr bwMode="auto">
          <a:xfrm>
            <a:off x="4356101" y="6115050"/>
            <a:ext cx="1400175" cy="304800"/>
          </a:xfrm>
          <a:prstGeom prst="rect">
            <a:avLst/>
          </a:prstGeom>
          <a:solidFill>
            <a:schemeClr val="tx1">
              <a:alpha val="50195"/>
            </a:scheme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const</a:t>
            </a:r>
          </a:p>
        </p:txBody>
      </p:sp>
    </p:spTree>
    <p:extLst>
      <p:ext uri="{BB962C8B-B14F-4D97-AF65-F5344CB8AC3E}">
        <p14:creationId xmlns:p14="http://schemas.microsoft.com/office/powerpoint/2010/main" val="28592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dissolve">
                                      <p:cBhvr>
                                        <p:cTn id="71" dur="500"/>
                                        <p:tgtEl>
                                          <p:spTgt spid="22"/>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dissolve">
                                      <p:cBhvr>
                                        <p:cTn id="79" dur="500"/>
                                        <p:tgtEl>
                                          <p:spTgt spid="24"/>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dissolve">
                                      <p:cBhvr>
                                        <p:cTn id="83" dur="500"/>
                                        <p:tgtEl>
                                          <p:spTgt spid="25"/>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dissolve">
                                      <p:cBhvr>
                                        <p:cTn id="87" dur="500"/>
                                        <p:tgtEl>
                                          <p:spTgt spid="26"/>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dissolve">
                                      <p:cBhvr>
                                        <p:cTn id="91" dur="500"/>
                                        <p:tgtEl>
                                          <p:spTgt spid="27"/>
                                        </p:tgtEl>
                                      </p:cBhvr>
                                    </p:animEffect>
                                  </p:childTnLst>
                                </p:cTn>
                              </p:par>
                            </p:childTnLst>
                          </p:cTn>
                        </p:par>
                        <p:par>
                          <p:cTn id="92" fill="hold">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dissolve">
                                      <p:cBhvr>
                                        <p:cTn id="95" dur="500"/>
                                        <p:tgtEl>
                                          <p:spTgt spid="28"/>
                                        </p:tgtEl>
                                      </p:cBhvr>
                                    </p:animEffect>
                                  </p:childTnLst>
                                </p:cTn>
                              </p:par>
                            </p:childTnLst>
                          </p:cTn>
                        </p:par>
                        <p:par>
                          <p:cTn id="96" fill="hold">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dissolve">
                                      <p:cBhvr>
                                        <p:cTn id="99" dur="500"/>
                                        <p:tgtEl>
                                          <p:spTgt spid="29"/>
                                        </p:tgtEl>
                                      </p:cBhvr>
                                    </p:animEffect>
                                  </p:childTnLst>
                                </p:cTn>
                              </p:par>
                            </p:childTnLst>
                          </p:cTn>
                        </p:par>
                        <p:par>
                          <p:cTn id="100" fill="hold">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dissolve">
                                      <p:cBhvr>
                                        <p:cTn id="107" dur="500"/>
                                        <p:tgtEl>
                                          <p:spTgt spid="31"/>
                                        </p:tgtEl>
                                      </p:cBhvr>
                                    </p:animEffect>
                                  </p:childTnLst>
                                </p:cTn>
                              </p:par>
                            </p:childTnLst>
                          </p:cTn>
                        </p:par>
                        <p:par>
                          <p:cTn id="108" fill="hold">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cTn>
                              </p:par>
                            </p:childTnLst>
                          </p:cTn>
                        </p:par>
                        <p:par>
                          <p:cTn id="112" fill="hold">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par>
                          <p:cTn id="116" fill="hold">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dissolve">
                                      <p:cBhvr>
                                        <p:cTn id="119" dur="500"/>
                                        <p:tgtEl>
                                          <p:spTgt spid="34"/>
                                        </p:tgtEl>
                                      </p:cBhvr>
                                    </p:animEffect>
                                  </p:childTnLst>
                                </p:cTn>
                              </p:par>
                            </p:childTnLst>
                          </p:cTn>
                        </p:par>
                        <p:par>
                          <p:cTn id="120" fill="hold">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dissolve">
                                      <p:cBhvr>
                                        <p:cTn id="123" dur="500"/>
                                        <p:tgtEl>
                                          <p:spTgt spid="35"/>
                                        </p:tgtEl>
                                      </p:cBhvr>
                                    </p:animEffect>
                                  </p:childTnLst>
                                </p:cTn>
                              </p:par>
                            </p:childTnLst>
                          </p:cTn>
                        </p:par>
                        <p:par>
                          <p:cTn id="124" fill="hold">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dissolve">
                                      <p:cBhvr>
                                        <p:cTn id="127" dur="500"/>
                                        <p:tgtEl>
                                          <p:spTgt spid="36"/>
                                        </p:tgtEl>
                                      </p:cBhvr>
                                    </p:animEffect>
                                  </p:childTnLst>
                                </p:cTn>
                              </p:par>
                            </p:childTnLst>
                          </p:cTn>
                        </p:par>
                        <p:par>
                          <p:cTn id="128" fill="hold">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dissolve">
                                      <p:cBhvr>
                                        <p:cTn id="131" dur="500"/>
                                        <p:tgtEl>
                                          <p:spTgt spid="37"/>
                                        </p:tgtEl>
                                      </p:cBhvr>
                                    </p:animEffect>
                                  </p:childTnLst>
                                </p:cTn>
                              </p:par>
                            </p:childTnLst>
                          </p:cTn>
                        </p:par>
                        <p:par>
                          <p:cTn id="132" fill="hold">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dissolve">
                                      <p:cBhvr>
                                        <p:cTn id="135" dur="500"/>
                                        <p:tgtEl>
                                          <p:spTgt spid="38"/>
                                        </p:tgtEl>
                                      </p:cBhvr>
                                    </p:animEffect>
                                  </p:childTnLst>
                                </p:cTn>
                              </p:par>
                            </p:childTnLst>
                          </p:cTn>
                        </p:par>
                        <p:par>
                          <p:cTn id="136" fill="hold">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dissolve">
                                      <p:cBhvr>
                                        <p:cTn id="139" dur="500"/>
                                        <p:tgtEl>
                                          <p:spTgt spid="39"/>
                                        </p:tgtEl>
                                      </p:cBhvr>
                                    </p:animEffect>
                                  </p:childTnLst>
                                </p:cTn>
                              </p:par>
                            </p:childTnLst>
                          </p:cTn>
                        </p:par>
                        <p:par>
                          <p:cTn id="140" fill="hold">
                            <p:stCondLst>
                              <p:cond delay="17000"/>
                            </p:stCondLst>
                            <p:childTnLst>
                              <p:par>
                                <p:cTn id="141" presetID="9" presetClass="entr" presetSubtype="0" fill="hold" grpId="0" nodeType="afterEffect">
                                  <p:stCondLst>
                                    <p:cond delay="0"/>
                                  </p:stCondLst>
                                  <p:childTnLst>
                                    <p:set>
                                      <p:cBhvr>
                                        <p:cTn id="142" dur="1" fill="hold">
                                          <p:stCondLst>
                                            <p:cond delay="0"/>
                                          </p:stCondLst>
                                        </p:cTn>
                                        <p:tgtEl>
                                          <p:spTgt spid="40"/>
                                        </p:tgtEl>
                                        <p:attrNameLst>
                                          <p:attrName>style.visibility</p:attrName>
                                        </p:attrNameLst>
                                      </p:cBhvr>
                                      <p:to>
                                        <p:strVal val="visible"/>
                                      </p:to>
                                    </p:set>
                                    <p:animEffect transition="in" filter="dissolve">
                                      <p:cBhvr>
                                        <p:cTn id="143" dur="500"/>
                                        <p:tgtEl>
                                          <p:spTgt spid="40"/>
                                        </p:tgtEl>
                                      </p:cBhvr>
                                    </p:animEffect>
                                  </p:childTnLst>
                                </p:cTn>
                              </p:par>
                            </p:childTnLst>
                          </p:cTn>
                        </p:par>
                        <p:par>
                          <p:cTn id="144" fill="hold">
                            <p:stCondLst>
                              <p:cond delay="17500"/>
                            </p:stCondLst>
                            <p:childTnLst>
                              <p:par>
                                <p:cTn id="145" presetID="9" presetClass="entr" presetSubtype="0" fill="hold" grpId="0" nodeType="after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dissolve">
                                      <p:cBhvr>
                                        <p:cTn id="147" dur="500"/>
                                        <p:tgtEl>
                                          <p:spTgt spid="41"/>
                                        </p:tgtEl>
                                      </p:cBhvr>
                                    </p:animEffect>
                                  </p:childTnLst>
                                </p:cTn>
                              </p:par>
                            </p:childTnLst>
                          </p:cTn>
                        </p:par>
                        <p:par>
                          <p:cTn id="148" fill="hold">
                            <p:stCondLst>
                              <p:cond delay="18000"/>
                            </p:stCondLst>
                            <p:childTnLst>
                              <p:par>
                                <p:cTn id="149" presetID="9" presetClass="entr" presetSubtype="0"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dissolve">
                                      <p:cBhvr>
                                        <p:cTn id="151" dur="500"/>
                                        <p:tgtEl>
                                          <p:spTgt spid="42"/>
                                        </p:tgtEl>
                                      </p:cBhvr>
                                    </p:animEffect>
                                  </p:childTnLst>
                                </p:cTn>
                              </p:par>
                            </p:childTnLst>
                          </p:cTn>
                        </p:par>
                        <p:par>
                          <p:cTn id="152" fill="hold">
                            <p:stCondLst>
                              <p:cond delay="18500"/>
                            </p:stCondLst>
                            <p:childTnLst>
                              <p:par>
                                <p:cTn id="153" presetID="9" presetClass="entr" presetSubtype="0"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Effect transition="in" filter="dissolve">
                                      <p:cBhvr>
                                        <p:cTn id="155" dur="500"/>
                                        <p:tgtEl>
                                          <p:spTgt spid="43"/>
                                        </p:tgtEl>
                                      </p:cBhvr>
                                    </p:animEffect>
                                  </p:childTnLst>
                                </p:cTn>
                              </p:par>
                            </p:childTnLst>
                          </p:cTn>
                        </p:par>
                        <p:par>
                          <p:cTn id="156" fill="hold">
                            <p:stCondLst>
                              <p:cond delay="19000"/>
                            </p:stCondLst>
                            <p:childTnLst>
                              <p:par>
                                <p:cTn id="157" presetID="9" presetClass="entr" presetSubtype="0" fill="hold" grpId="0" nodeType="afterEffect">
                                  <p:stCondLst>
                                    <p:cond delay="0"/>
                                  </p:stCondLst>
                                  <p:childTnLst>
                                    <p:set>
                                      <p:cBhvr>
                                        <p:cTn id="158" dur="1" fill="hold">
                                          <p:stCondLst>
                                            <p:cond delay="0"/>
                                          </p:stCondLst>
                                        </p:cTn>
                                        <p:tgtEl>
                                          <p:spTgt spid="44"/>
                                        </p:tgtEl>
                                        <p:attrNameLst>
                                          <p:attrName>style.visibility</p:attrName>
                                        </p:attrNameLst>
                                      </p:cBhvr>
                                      <p:to>
                                        <p:strVal val="visible"/>
                                      </p:to>
                                    </p:set>
                                    <p:animEffect transition="in" filter="dissolve">
                                      <p:cBhvr>
                                        <p:cTn id="159" dur="500"/>
                                        <p:tgtEl>
                                          <p:spTgt spid="44"/>
                                        </p:tgtEl>
                                      </p:cBhvr>
                                    </p:animEffect>
                                  </p:childTnLst>
                                </p:cTn>
                              </p:par>
                            </p:childTnLst>
                          </p:cTn>
                        </p:par>
                        <p:par>
                          <p:cTn id="160" fill="hold">
                            <p:stCondLst>
                              <p:cond delay="19500"/>
                            </p:stCondLst>
                            <p:childTnLst>
                              <p:par>
                                <p:cTn id="161" presetID="9" presetClass="entr" presetSubtype="0" fill="hold" grpId="0" nodeType="afterEffect">
                                  <p:stCondLst>
                                    <p:cond delay="0"/>
                                  </p:stCondLst>
                                  <p:childTnLst>
                                    <p:set>
                                      <p:cBhvr>
                                        <p:cTn id="162" dur="1" fill="hold">
                                          <p:stCondLst>
                                            <p:cond delay="0"/>
                                          </p:stCondLst>
                                        </p:cTn>
                                        <p:tgtEl>
                                          <p:spTgt spid="45"/>
                                        </p:tgtEl>
                                        <p:attrNameLst>
                                          <p:attrName>style.visibility</p:attrName>
                                        </p:attrNameLst>
                                      </p:cBhvr>
                                      <p:to>
                                        <p:strVal val="visible"/>
                                      </p:to>
                                    </p:set>
                                    <p:animEffect transition="in" filter="dissolve">
                                      <p:cBhvr>
                                        <p:cTn id="163" dur="500"/>
                                        <p:tgtEl>
                                          <p:spTgt spid="45"/>
                                        </p:tgtEl>
                                      </p:cBhvr>
                                    </p:animEffect>
                                  </p:childTnLst>
                                </p:cTn>
                              </p:par>
                            </p:childTnLst>
                          </p:cTn>
                        </p:par>
                        <p:par>
                          <p:cTn id="164" fill="hold">
                            <p:stCondLst>
                              <p:cond delay="20000"/>
                            </p:stCondLst>
                            <p:childTnLst>
                              <p:par>
                                <p:cTn id="165" presetID="9" presetClass="entr" presetSubtype="0"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Effect transition="in" filter="dissolve">
                                      <p:cBhvr>
                                        <p:cTn id="167" dur="500"/>
                                        <p:tgtEl>
                                          <p:spTgt spid="46"/>
                                        </p:tgtEl>
                                      </p:cBhvr>
                                    </p:animEffect>
                                  </p:childTnLst>
                                </p:cTn>
                              </p:par>
                            </p:childTnLst>
                          </p:cTn>
                        </p:par>
                        <p:par>
                          <p:cTn id="168" fill="hold">
                            <p:stCondLst>
                              <p:cond delay="20500"/>
                            </p:stCondLst>
                            <p:childTnLst>
                              <p:par>
                                <p:cTn id="169" presetID="9" presetClass="entr" presetSubtype="0" fill="hold" grpId="0" nodeType="afterEffect">
                                  <p:stCondLst>
                                    <p:cond delay="0"/>
                                  </p:stCondLst>
                                  <p:childTnLst>
                                    <p:set>
                                      <p:cBhvr>
                                        <p:cTn id="170" dur="1" fill="hold">
                                          <p:stCondLst>
                                            <p:cond delay="0"/>
                                          </p:stCondLst>
                                        </p:cTn>
                                        <p:tgtEl>
                                          <p:spTgt spid="47"/>
                                        </p:tgtEl>
                                        <p:attrNameLst>
                                          <p:attrName>style.visibility</p:attrName>
                                        </p:attrNameLst>
                                      </p:cBhvr>
                                      <p:to>
                                        <p:strVal val="visible"/>
                                      </p:to>
                                    </p:set>
                                    <p:animEffect transition="in" filter="dissolve">
                                      <p:cBhvr>
                                        <p:cTn id="171" dur="500"/>
                                        <p:tgtEl>
                                          <p:spTgt spid="47"/>
                                        </p:tgtEl>
                                      </p:cBhvr>
                                    </p:animEffect>
                                  </p:childTnLst>
                                </p:cTn>
                              </p:par>
                            </p:childTnLst>
                          </p:cTn>
                        </p:par>
                        <p:par>
                          <p:cTn id="172" fill="hold">
                            <p:stCondLst>
                              <p:cond delay="21000"/>
                            </p:stCondLst>
                            <p:childTnLst>
                              <p:par>
                                <p:cTn id="173" presetID="9" presetClass="entr" presetSubtype="0" fill="hold" grpId="0" nodeType="afterEffect">
                                  <p:stCondLst>
                                    <p:cond delay="0"/>
                                  </p:stCondLst>
                                  <p:childTnLst>
                                    <p:set>
                                      <p:cBhvr>
                                        <p:cTn id="174" dur="1" fill="hold">
                                          <p:stCondLst>
                                            <p:cond delay="0"/>
                                          </p:stCondLst>
                                        </p:cTn>
                                        <p:tgtEl>
                                          <p:spTgt spid="48"/>
                                        </p:tgtEl>
                                        <p:attrNameLst>
                                          <p:attrName>style.visibility</p:attrName>
                                        </p:attrNameLst>
                                      </p:cBhvr>
                                      <p:to>
                                        <p:strVal val="visible"/>
                                      </p:to>
                                    </p:set>
                                    <p:animEffect transition="in" filter="dissolve">
                                      <p:cBhvr>
                                        <p:cTn id="175" dur="500"/>
                                        <p:tgtEl>
                                          <p:spTgt spid="48"/>
                                        </p:tgtEl>
                                      </p:cBhvr>
                                    </p:animEffect>
                                  </p:childTnLst>
                                </p:cTn>
                              </p:par>
                            </p:childTnLst>
                          </p:cTn>
                        </p:par>
                        <p:par>
                          <p:cTn id="176" fill="hold">
                            <p:stCondLst>
                              <p:cond delay="21500"/>
                            </p:stCondLst>
                            <p:childTnLst>
                              <p:par>
                                <p:cTn id="177" presetID="9" presetClass="entr" presetSubtype="0" fill="hold" grpId="0" nodeType="afterEffect">
                                  <p:stCondLst>
                                    <p:cond delay="0"/>
                                  </p:stCondLst>
                                  <p:childTnLst>
                                    <p:set>
                                      <p:cBhvr>
                                        <p:cTn id="178" dur="1" fill="hold">
                                          <p:stCondLst>
                                            <p:cond delay="0"/>
                                          </p:stCondLst>
                                        </p:cTn>
                                        <p:tgtEl>
                                          <p:spTgt spid="49"/>
                                        </p:tgtEl>
                                        <p:attrNameLst>
                                          <p:attrName>style.visibility</p:attrName>
                                        </p:attrNameLst>
                                      </p:cBhvr>
                                      <p:to>
                                        <p:strVal val="visible"/>
                                      </p:to>
                                    </p:set>
                                    <p:animEffect transition="in" filter="dissolve">
                                      <p:cBhvr>
                                        <p:cTn id="179" dur="500"/>
                                        <p:tgtEl>
                                          <p:spTgt spid="49"/>
                                        </p:tgtEl>
                                      </p:cBhvr>
                                    </p:animEffect>
                                  </p:childTnLst>
                                </p:cTn>
                              </p:par>
                            </p:childTnLst>
                          </p:cTn>
                        </p:par>
                        <p:par>
                          <p:cTn id="180" fill="hold">
                            <p:stCondLst>
                              <p:cond delay="22000"/>
                            </p:stCondLst>
                            <p:childTnLst>
                              <p:par>
                                <p:cTn id="181" presetID="9" presetClass="entr" presetSubtype="0" fill="hold" grpId="0" nodeType="afterEffect">
                                  <p:stCondLst>
                                    <p:cond delay="0"/>
                                  </p:stCondLst>
                                  <p:childTnLst>
                                    <p:set>
                                      <p:cBhvr>
                                        <p:cTn id="182" dur="1" fill="hold">
                                          <p:stCondLst>
                                            <p:cond delay="0"/>
                                          </p:stCondLst>
                                        </p:cTn>
                                        <p:tgtEl>
                                          <p:spTgt spid="50"/>
                                        </p:tgtEl>
                                        <p:attrNameLst>
                                          <p:attrName>style.visibility</p:attrName>
                                        </p:attrNameLst>
                                      </p:cBhvr>
                                      <p:to>
                                        <p:strVal val="visible"/>
                                      </p:to>
                                    </p:set>
                                    <p:animEffect transition="in" filter="dissolve">
                                      <p:cBhvr>
                                        <p:cTn id="183" dur="500"/>
                                        <p:tgtEl>
                                          <p:spTgt spid="50"/>
                                        </p:tgtEl>
                                      </p:cBhvr>
                                    </p:animEffect>
                                  </p:childTnLst>
                                </p:cTn>
                              </p:par>
                            </p:childTnLst>
                          </p:cTn>
                        </p:par>
                        <p:par>
                          <p:cTn id="184" fill="hold">
                            <p:stCondLst>
                              <p:cond delay="22500"/>
                            </p:stCondLst>
                            <p:childTnLst>
                              <p:par>
                                <p:cTn id="185" presetID="9" presetClass="entr" presetSubtype="0" fill="hold" grpId="0" nodeType="afterEffect">
                                  <p:stCondLst>
                                    <p:cond delay="0"/>
                                  </p:stCondLst>
                                  <p:childTnLst>
                                    <p:set>
                                      <p:cBhvr>
                                        <p:cTn id="186" dur="1" fill="hold">
                                          <p:stCondLst>
                                            <p:cond delay="0"/>
                                          </p:stCondLst>
                                        </p:cTn>
                                        <p:tgtEl>
                                          <p:spTgt spid="51"/>
                                        </p:tgtEl>
                                        <p:attrNameLst>
                                          <p:attrName>style.visibility</p:attrName>
                                        </p:attrNameLst>
                                      </p:cBhvr>
                                      <p:to>
                                        <p:strVal val="visible"/>
                                      </p:to>
                                    </p:set>
                                    <p:animEffect transition="in" filter="dissolve">
                                      <p:cBhvr>
                                        <p:cTn id="187" dur="500"/>
                                        <p:tgtEl>
                                          <p:spTgt spid="51"/>
                                        </p:tgtEl>
                                      </p:cBhvr>
                                    </p:animEffect>
                                  </p:childTnLst>
                                </p:cTn>
                              </p:par>
                            </p:childTnLst>
                          </p:cTn>
                        </p:par>
                        <p:par>
                          <p:cTn id="188" fill="hold">
                            <p:stCondLst>
                              <p:cond delay="23000"/>
                            </p:stCondLst>
                            <p:childTnLst>
                              <p:par>
                                <p:cTn id="189" presetID="9" presetClass="entr" presetSubtype="0" fill="hold" grpId="0" nodeType="afterEffect">
                                  <p:stCondLst>
                                    <p:cond delay="0"/>
                                  </p:stCondLst>
                                  <p:childTnLst>
                                    <p:set>
                                      <p:cBhvr>
                                        <p:cTn id="190" dur="1" fill="hold">
                                          <p:stCondLst>
                                            <p:cond delay="0"/>
                                          </p:stCondLst>
                                        </p:cTn>
                                        <p:tgtEl>
                                          <p:spTgt spid="52"/>
                                        </p:tgtEl>
                                        <p:attrNameLst>
                                          <p:attrName>style.visibility</p:attrName>
                                        </p:attrNameLst>
                                      </p:cBhvr>
                                      <p:to>
                                        <p:strVal val="visible"/>
                                      </p:to>
                                    </p:set>
                                    <p:animEffect transition="in" filter="dissolve">
                                      <p:cBhvr>
                                        <p:cTn id="191" dur="500"/>
                                        <p:tgtEl>
                                          <p:spTgt spid="52"/>
                                        </p:tgtEl>
                                      </p:cBhvr>
                                    </p:animEffect>
                                  </p:childTnLst>
                                </p:cTn>
                              </p:par>
                            </p:childTnLst>
                          </p:cTn>
                        </p:par>
                        <p:par>
                          <p:cTn id="192" fill="hold">
                            <p:stCondLst>
                              <p:cond delay="23500"/>
                            </p:stCondLst>
                            <p:childTnLst>
                              <p:par>
                                <p:cTn id="193" presetID="9" presetClass="entr" presetSubtype="0" fill="hold" grpId="0" nodeType="afterEffect">
                                  <p:stCondLst>
                                    <p:cond delay="0"/>
                                  </p:stCondLst>
                                  <p:childTnLst>
                                    <p:set>
                                      <p:cBhvr>
                                        <p:cTn id="194" dur="1" fill="hold">
                                          <p:stCondLst>
                                            <p:cond delay="0"/>
                                          </p:stCondLst>
                                        </p:cTn>
                                        <p:tgtEl>
                                          <p:spTgt spid="53"/>
                                        </p:tgtEl>
                                        <p:attrNameLst>
                                          <p:attrName>style.visibility</p:attrName>
                                        </p:attrNameLst>
                                      </p:cBhvr>
                                      <p:to>
                                        <p:strVal val="visible"/>
                                      </p:to>
                                    </p:set>
                                    <p:animEffect transition="in" filter="dissolve">
                                      <p:cBhvr>
                                        <p:cTn id="195" dur="500"/>
                                        <p:tgtEl>
                                          <p:spTgt spid="53"/>
                                        </p:tgtEl>
                                      </p:cBhvr>
                                    </p:animEffect>
                                  </p:childTnLst>
                                </p:cTn>
                              </p:par>
                            </p:childTnLst>
                          </p:cTn>
                        </p:par>
                        <p:par>
                          <p:cTn id="196" fill="hold">
                            <p:stCondLst>
                              <p:cond delay="24000"/>
                            </p:stCondLst>
                            <p:childTnLst>
                              <p:par>
                                <p:cTn id="197" presetID="9" presetClass="entr" presetSubtype="0" fill="hold" grpId="0" nodeType="afterEffect">
                                  <p:stCondLst>
                                    <p:cond delay="0"/>
                                  </p:stCondLst>
                                  <p:childTnLst>
                                    <p:set>
                                      <p:cBhvr>
                                        <p:cTn id="198" dur="1" fill="hold">
                                          <p:stCondLst>
                                            <p:cond delay="0"/>
                                          </p:stCondLst>
                                        </p:cTn>
                                        <p:tgtEl>
                                          <p:spTgt spid="54"/>
                                        </p:tgtEl>
                                        <p:attrNameLst>
                                          <p:attrName>style.visibility</p:attrName>
                                        </p:attrNameLst>
                                      </p:cBhvr>
                                      <p:to>
                                        <p:strVal val="visible"/>
                                      </p:to>
                                    </p:set>
                                    <p:animEffect transition="in" filter="dissolve">
                                      <p:cBhvr>
                                        <p:cTn id="199" dur="500"/>
                                        <p:tgtEl>
                                          <p:spTgt spid="54"/>
                                        </p:tgtEl>
                                      </p:cBhvr>
                                    </p:animEffect>
                                  </p:childTnLst>
                                </p:cTn>
                              </p:par>
                            </p:childTnLst>
                          </p:cTn>
                        </p:par>
                        <p:par>
                          <p:cTn id="200" fill="hold">
                            <p:stCondLst>
                              <p:cond delay="24500"/>
                            </p:stCondLst>
                            <p:childTnLst>
                              <p:par>
                                <p:cTn id="201" presetID="9" presetClass="entr" presetSubtype="0" fill="hold" grpId="0" nodeType="afterEffect">
                                  <p:stCondLst>
                                    <p:cond delay="0"/>
                                  </p:stCondLst>
                                  <p:childTnLst>
                                    <p:set>
                                      <p:cBhvr>
                                        <p:cTn id="202" dur="1" fill="hold">
                                          <p:stCondLst>
                                            <p:cond delay="0"/>
                                          </p:stCondLst>
                                        </p:cTn>
                                        <p:tgtEl>
                                          <p:spTgt spid="55"/>
                                        </p:tgtEl>
                                        <p:attrNameLst>
                                          <p:attrName>style.visibility</p:attrName>
                                        </p:attrNameLst>
                                      </p:cBhvr>
                                      <p:to>
                                        <p:strVal val="visible"/>
                                      </p:to>
                                    </p:set>
                                    <p:animEffect transition="in" filter="dissolve">
                                      <p:cBhvr>
                                        <p:cTn id="203" dur="500"/>
                                        <p:tgtEl>
                                          <p:spTgt spid="55"/>
                                        </p:tgtEl>
                                      </p:cBhvr>
                                    </p:animEffect>
                                  </p:childTnLst>
                                </p:cTn>
                              </p:par>
                            </p:childTnLst>
                          </p:cTn>
                        </p:par>
                        <p:par>
                          <p:cTn id="204" fill="hold">
                            <p:stCondLst>
                              <p:cond delay="25000"/>
                            </p:stCondLst>
                            <p:childTnLst>
                              <p:par>
                                <p:cTn id="205" presetID="9" presetClass="entr" presetSubtype="0" fill="hold" grpId="0" nodeType="afterEffect">
                                  <p:stCondLst>
                                    <p:cond delay="0"/>
                                  </p:stCondLst>
                                  <p:childTnLst>
                                    <p:set>
                                      <p:cBhvr>
                                        <p:cTn id="206" dur="1" fill="hold">
                                          <p:stCondLst>
                                            <p:cond delay="0"/>
                                          </p:stCondLst>
                                        </p:cTn>
                                        <p:tgtEl>
                                          <p:spTgt spid="56"/>
                                        </p:tgtEl>
                                        <p:attrNameLst>
                                          <p:attrName>style.visibility</p:attrName>
                                        </p:attrNameLst>
                                      </p:cBhvr>
                                      <p:to>
                                        <p:strVal val="visible"/>
                                      </p:to>
                                    </p:set>
                                    <p:animEffect transition="in" filter="dissolve">
                                      <p:cBhvr>
                                        <p:cTn id="207" dur="500"/>
                                        <p:tgtEl>
                                          <p:spTgt spid="56"/>
                                        </p:tgtEl>
                                      </p:cBhvr>
                                    </p:animEffect>
                                  </p:childTnLst>
                                </p:cTn>
                              </p:par>
                            </p:childTnLst>
                          </p:cTn>
                        </p:par>
                        <p:par>
                          <p:cTn id="208" fill="hold">
                            <p:stCondLst>
                              <p:cond delay="25500"/>
                            </p:stCondLst>
                            <p:childTnLst>
                              <p:par>
                                <p:cTn id="209" presetID="9" presetClass="entr" presetSubtype="0" fill="hold" grpId="0" nodeType="afterEffect">
                                  <p:stCondLst>
                                    <p:cond delay="0"/>
                                  </p:stCondLst>
                                  <p:childTnLst>
                                    <p:set>
                                      <p:cBhvr>
                                        <p:cTn id="210" dur="1" fill="hold">
                                          <p:stCondLst>
                                            <p:cond delay="0"/>
                                          </p:stCondLst>
                                        </p:cTn>
                                        <p:tgtEl>
                                          <p:spTgt spid="57"/>
                                        </p:tgtEl>
                                        <p:attrNameLst>
                                          <p:attrName>style.visibility</p:attrName>
                                        </p:attrNameLst>
                                      </p:cBhvr>
                                      <p:to>
                                        <p:strVal val="visible"/>
                                      </p:to>
                                    </p:set>
                                    <p:animEffect transition="in" filter="dissolve">
                                      <p:cBhvr>
                                        <p:cTn id="2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03796F-F97A-4A61-9EF3-AFF24B10B481}"/>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E67BE77B-9C80-4EE8-BAE8-FA564CEC5E72}"/>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C20C5D8E-06BC-4EF5-901B-FD371D24DAE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13</a:t>
            </a:fld>
            <a:endParaRPr lang="en-US" dirty="0"/>
          </a:p>
        </p:txBody>
      </p:sp>
      <p:sp>
        <p:nvSpPr>
          <p:cNvPr id="5" name="Title 4">
            <a:extLst>
              <a:ext uri="{FF2B5EF4-FFF2-40B4-BE49-F238E27FC236}">
                <a16:creationId xmlns:a16="http://schemas.microsoft.com/office/drawing/2014/main" id="{C22314D8-2C0C-4FE5-A334-42952A75C96C}"/>
              </a:ext>
            </a:extLst>
          </p:cNvPr>
          <p:cNvSpPr>
            <a:spLocks noGrp="1"/>
          </p:cNvSpPr>
          <p:nvPr>
            <p:ph type="title"/>
          </p:nvPr>
        </p:nvSpPr>
        <p:spPr>
          <a:xfrm>
            <a:off x="381000" y="380999"/>
            <a:ext cx="11430000" cy="990601"/>
          </a:xfrm>
        </p:spPr>
        <p:txBody>
          <a:bodyPr/>
          <a:lstStyle/>
          <a:p>
            <a:r>
              <a:rPr lang="en-US" dirty="0"/>
              <a:t>Data Types</a:t>
            </a:r>
          </a:p>
        </p:txBody>
      </p:sp>
      <p:sp>
        <p:nvSpPr>
          <p:cNvPr id="6" name="Rectangle 3">
            <a:extLst>
              <a:ext uri="{FF2B5EF4-FFF2-40B4-BE49-F238E27FC236}">
                <a16:creationId xmlns:a16="http://schemas.microsoft.com/office/drawing/2014/main" id="{B18D3CC4-B77F-42E5-8DDC-D794A8A3FDBC}"/>
              </a:ext>
            </a:extLst>
          </p:cNvPr>
          <p:cNvSpPr txBox="1">
            <a:spLocks noChangeArrowheads="1"/>
          </p:cNvSpPr>
          <p:nvPr/>
        </p:nvSpPr>
        <p:spPr>
          <a:xfrm>
            <a:off x="409583" y="1070848"/>
            <a:ext cx="8115327"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US" sz="2400">
                <a:latin typeface="Arial" panose="020B0604020202020204" pitchFamily="34" charset="0"/>
                <a:cs typeface="Arial" panose="020B0604020202020204" pitchFamily="34" charset="0"/>
              </a:rPr>
              <a:t>A data type determines the values that a variable can contain, and the operations that can be performed on it. </a:t>
            </a:r>
          </a:p>
          <a:p>
            <a:pPr>
              <a:buFontTx/>
              <a:buNone/>
            </a:pPr>
            <a:endParaRPr lang="en-US" sz="2400" dirty="0">
              <a:latin typeface="Arial" panose="020B0604020202020204" pitchFamily="34" charset="0"/>
              <a:cs typeface="Arial" panose="020B0604020202020204" pitchFamily="34" charset="0"/>
            </a:endParaRPr>
          </a:p>
        </p:txBody>
      </p:sp>
      <p:graphicFrame>
        <p:nvGraphicFramePr>
          <p:cNvPr id="7" name="Diagram 6">
            <a:extLst>
              <a:ext uri="{FF2B5EF4-FFF2-40B4-BE49-F238E27FC236}">
                <a16:creationId xmlns:a16="http://schemas.microsoft.com/office/drawing/2014/main" id="{117623E9-2DB8-4264-8113-9816912BE78B}"/>
              </a:ext>
            </a:extLst>
          </p:cNvPr>
          <p:cNvGraphicFramePr/>
          <p:nvPr>
            <p:extLst>
              <p:ext uri="{D42A27DB-BD31-4B8C-83A1-F6EECF244321}">
                <p14:modId xmlns:p14="http://schemas.microsoft.com/office/powerpoint/2010/main" val="317469345"/>
              </p:ext>
            </p:extLst>
          </p:nvPr>
        </p:nvGraphicFramePr>
        <p:xfrm>
          <a:off x="1981200" y="2143116"/>
          <a:ext cx="811532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633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1EC751-3449-456C-BD8C-93B14F92CB2C}"/>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BD03389C-9C7D-4375-97C5-A26FFA1859BD}"/>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3AB29608-C2BA-44BA-AC2C-647D8B2C1E37}"/>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14</a:t>
            </a:fld>
            <a:endParaRPr lang="en-US" dirty="0"/>
          </a:p>
        </p:txBody>
      </p:sp>
      <p:sp>
        <p:nvSpPr>
          <p:cNvPr id="5" name="Title 4">
            <a:extLst>
              <a:ext uri="{FF2B5EF4-FFF2-40B4-BE49-F238E27FC236}">
                <a16:creationId xmlns:a16="http://schemas.microsoft.com/office/drawing/2014/main" id="{53C782D7-9B1F-4A86-9D47-FF684C8D046D}"/>
              </a:ext>
            </a:extLst>
          </p:cNvPr>
          <p:cNvSpPr>
            <a:spLocks noGrp="1"/>
          </p:cNvSpPr>
          <p:nvPr>
            <p:ph type="title"/>
          </p:nvPr>
        </p:nvSpPr>
        <p:spPr>
          <a:xfrm>
            <a:off x="381000" y="380999"/>
            <a:ext cx="11430000" cy="990601"/>
          </a:xfrm>
        </p:spPr>
        <p:txBody>
          <a:bodyPr/>
          <a:lstStyle/>
          <a:p>
            <a:r>
              <a:rPr lang="en-US" dirty="0"/>
              <a:t>Data Types</a:t>
            </a:r>
          </a:p>
        </p:txBody>
      </p:sp>
      <p:grpSp>
        <p:nvGrpSpPr>
          <p:cNvPr id="6" name="Group 18">
            <a:extLst>
              <a:ext uri="{FF2B5EF4-FFF2-40B4-BE49-F238E27FC236}">
                <a16:creationId xmlns:a16="http://schemas.microsoft.com/office/drawing/2014/main" id="{ECF81940-EB66-4D2E-839C-3985274FABB5}"/>
              </a:ext>
            </a:extLst>
          </p:cNvPr>
          <p:cNvGrpSpPr>
            <a:grpSpLocks/>
          </p:cNvGrpSpPr>
          <p:nvPr/>
        </p:nvGrpSpPr>
        <p:grpSpPr bwMode="auto">
          <a:xfrm>
            <a:off x="6167438" y="4429125"/>
            <a:ext cx="4159250" cy="1239838"/>
            <a:chOff x="2055802" y="4260849"/>
            <a:chExt cx="4159272" cy="1239853"/>
          </a:xfrm>
          <a:solidFill>
            <a:srgbClr val="CAE8AA"/>
          </a:solidFill>
        </p:grpSpPr>
        <p:sp>
          <p:nvSpPr>
            <p:cNvPr id="7" name="Rectangle 5">
              <a:extLst>
                <a:ext uri="{FF2B5EF4-FFF2-40B4-BE49-F238E27FC236}">
                  <a16:creationId xmlns:a16="http://schemas.microsoft.com/office/drawing/2014/main" id="{C25E7120-19A8-49EC-98F7-E70B1F4C0B5A}"/>
                </a:ext>
              </a:extLst>
            </p:cNvPr>
            <p:cNvSpPr>
              <a:spLocks noChangeArrowheads="1"/>
            </p:cNvSpPr>
            <p:nvPr/>
          </p:nvSpPr>
          <p:spPr bwMode="auto">
            <a:xfrm>
              <a:off x="2055802" y="4570416"/>
              <a:ext cx="1016005" cy="638183"/>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a:solidFill>
                    <a:schemeClr val="tx1"/>
                  </a:solidFill>
                </a:rPr>
                <a:t>today</a:t>
              </a:r>
            </a:p>
          </p:txBody>
        </p:sp>
        <p:sp>
          <p:nvSpPr>
            <p:cNvPr id="8" name="Rectangle 6">
              <a:extLst>
                <a:ext uri="{FF2B5EF4-FFF2-40B4-BE49-F238E27FC236}">
                  <a16:creationId xmlns:a16="http://schemas.microsoft.com/office/drawing/2014/main" id="{EECF84D7-84B2-4A9E-94C0-A389CC88635F}"/>
                </a:ext>
              </a:extLst>
            </p:cNvPr>
            <p:cNvSpPr>
              <a:spLocks noChangeArrowheads="1"/>
            </p:cNvSpPr>
            <p:nvPr/>
          </p:nvSpPr>
          <p:spPr bwMode="auto">
            <a:xfrm>
              <a:off x="3887787" y="4260849"/>
              <a:ext cx="2327287" cy="1239853"/>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Day = 25</a:t>
              </a:r>
            </a:p>
            <a:p>
              <a:pPr marL="342900" indent="-342900">
                <a:defRPr/>
              </a:pPr>
              <a:r>
                <a:rPr lang="en-US" sz="2100" b="1" dirty="0">
                  <a:solidFill>
                    <a:schemeClr val="tx1"/>
                  </a:solidFill>
                </a:rPr>
                <a:t>Month = June</a:t>
              </a:r>
            </a:p>
            <a:p>
              <a:pPr marL="342900" indent="-342900">
                <a:defRPr/>
              </a:pPr>
              <a:r>
                <a:rPr lang="en-US" sz="2100" b="1" dirty="0">
                  <a:solidFill>
                    <a:schemeClr val="tx1"/>
                  </a:solidFill>
                </a:rPr>
                <a:t>Year = 2011</a:t>
              </a:r>
            </a:p>
          </p:txBody>
        </p:sp>
        <p:sp>
          <p:nvSpPr>
            <p:cNvPr id="9" name="Line 7">
              <a:extLst>
                <a:ext uri="{FF2B5EF4-FFF2-40B4-BE49-F238E27FC236}">
                  <a16:creationId xmlns:a16="http://schemas.microsoft.com/office/drawing/2014/main" id="{998A071B-727E-444E-BB61-FFD478492B60}"/>
                </a:ext>
              </a:extLst>
            </p:cNvPr>
            <p:cNvSpPr>
              <a:spLocks noChangeShapeType="1"/>
            </p:cNvSpPr>
            <p:nvPr/>
          </p:nvSpPr>
          <p:spPr bwMode="auto">
            <a:xfrm flipH="1">
              <a:off x="3113102" y="4876800"/>
              <a:ext cx="744518" cy="0"/>
            </a:xfrm>
            <a:prstGeom prst="line">
              <a:avLst/>
            </a:prstGeom>
            <a:grpFill/>
            <a:ln w="12700">
              <a:solidFill>
                <a:schemeClr val="tx1"/>
              </a:solidFill>
              <a:prstDash val="dash"/>
              <a:round/>
              <a:headEnd type="triangle" w="med" len="med"/>
              <a:tailEnd/>
            </a:ln>
          </p:spPr>
          <p:txBody>
            <a:bodyPr wrap="none" lIns="90488" tIns="44450" rIns="90488" bIns="44450" anchor="ctr"/>
            <a:lstStyle/>
            <a:p>
              <a:pPr>
                <a:defRPr/>
              </a:pPr>
              <a:endParaRPr lang="en-US"/>
            </a:p>
          </p:txBody>
        </p:sp>
      </p:grpSp>
      <p:grpSp>
        <p:nvGrpSpPr>
          <p:cNvPr id="10" name="Group 12">
            <a:extLst>
              <a:ext uri="{FF2B5EF4-FFF2-40B4-BE49-F238E27FC236}">
                <a16:creationId xmlns:a16="http://schemas.microsoft.com/office/drawing/2014/main" id="{285DBE4A-25BA-4FE0-B35F-45E870567BAD}"/>
              </a:ext>
            </a:extLst>
          </p:cNvPr>
          <p:cNvGrpSpPr>
            <a:grpSpLocks/>
          </p:cNvGrpSpPr>
          <p:nvPr/>
        </p:nvGrpSpPr>
        <p:grpSpPr bwMode="auto">
          <a:xfrm>
            <a:off x="1704975" y="2428875"/>
            <a:ext cx="4248150" cy="1828800"/>
            <a:chOff x="2867053" y="2599035"/>
            <a:chExt cx="3409894" cy="1659929"/>
          </a:xfrm>
        </p:grpSpPr>
        <p:sp>
          <p:nvSpPr>
            <p:cNvPr id="11" name="Rounded Rectangle 8">
              <a:extLst>
                <a:ext uri="{FF2B5EF4-FFF2-40B4-BE49-F238E27FC236}">
                  <a16:creationId xmlns:a16="http://schemas.microsoft.com/office/drawing/2014/main" id="{278C38D0-9834-45B0-9185-7AB29B2A4CB3}"/>
                </a:ext>
              </a:extLst>
            </p:cNvPr>
            <p:cNvSpPr/>
            <p:nvPr/>
          </p:nvSpPr>
          <p:spPr>
            <a:xfrm>
              <a:off x="2867053" y="2599035"/>
              <a:ext cx="3221305" cy="1481256"/>
            </a:xfrm>
            <a:prstGeom prst="roundRect">
              <a:avLst>
                <a:gd name="adj" fmla="val 10000"/>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2" name="Group 9">
              <a:extLst>
                <a:ext uri="{FF2B5EF4-FFF2-40B4-BE49-F238E27FC236}">
                  <a16:creationId xmlns:a16="http://schemas.microsoft.com/office/drawing/2014/main" id="{B2690BC4-C50C-45C3-A3AF-2E495B384803}"/>
                </a:ext>
              </a:extLst>
            </p:cNvPr>
            <p:cNvGrpSpPr>
              <a:grpSpLocks/>
            </p:cNvGrpSpPr>
            <p:nvPr/>
          </p:nvGrpSpPr>
          <p:grpSpPr bwMode="auto">
            <a:xfrm>
              <a:off x="3055077" y="2777657"/>
              <a:ext cx="3221870" cy="1481307"/>
              <a:chOff x="291331" y="2582616"/>
              <a:chExt cx="3221870" cy="1481307"/>
            </a:xfrm>
          </p:grpSpPr>
          <p:sp>
            <p:nvSpPr>
              <p:cNvPr id="13" name="Rounded Rectangle 10">
                <a:extLst>
                  <a:ext uri="{FF2B5EF4-FFF2-40B4-BE49-F238E27FC236}">
                    <a16:creationId xmlns:a16="http://schemas.microsoft.com/office/drawing/2014/main" id="{9023CAD3-C0EE-4DED-8EE9-1AE5897CA176}"/>
                  </a:ext>
                </a:extLst>
              </p:cNvPr>
              <p:cNvSpPr/>
              <p:nvPr/>
            </p:nvSpPr>
            <p:spPr>
              <a:xfrm>
                <a:off x="291896" y="2582667"/>
                <a:ext cx="3221305" cy="1481256"/>
              </a:xfrm>
              <a:prstGeom prst="roundRect">
                <a:avLst>
                  <a:gd name="adj" fmla="val 10000"/>
                </a:avLst>
              </a:prstGeom>
              <a:ln>
                <a:solidFill>
                  <a:schemeClr val="accent6">
                    <a:lumMod val="60000"/>
                    <a:lumOff val="4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ed Rectangle 5">
                <a:extLst>
                  <a:ext uri="{FF2B5EF4-FFF2-40B4-BE49-F238E27FC236}">
                    <a16:creationId xmlns:a16="http://schemas.microsoft.com/office/drawing/2014/main" id="{2BAB584B-C6B8-4113-989E-41C57EEF663F}"/>
                  </a:ext>
                </a:extLst>
              </p:cNvPr>
              <p:cNvSpPr/>
              <p:nvPr/>
            </p:nvSpPr>
            <p:spPr>
              <a:xfrm>
                <a:off x="335221" y="2625894"/>
                <a:ext cx="3134656" cy="13948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defTabSz="933450">
                  <a:lnSpc>
                    <a:spcPct val="90000"/>
                  </a:lnSpc>
                  <a:spcBef>
                    <a:spcPct val="0"/>
                  </a:spcBef>
                  <a:spcAft>
                    <a:spcPct val="35000"/>
                  </a:spcAft>
                  <a:defRPr/>
                </a:pPr>
                <a:r>
                  <a:rPr lang="en-US" sz="2100" dirty="0"/>
                  <a:t>A primitive data type assigned a value:</a:t>
                </a:r>
              </a:p>
              <a:p>
                <a:pPr defTabSz="933450">
                  <a:lnSpc>
                    <a:spcPct val="90000"/>
                  </a:lnSpc>
                  <a:spcBef>
                    <a:spcPct val="0"/>
                  </a:spcBef>
                  <a:spcAft>
                    <a:spcPct val="35000"/>
                  </a:spcAft>
                  <a:defRPr/>
                </a:pPr>
                <a:r>
                  <a:rPr lang="en-US" sz="2100" b="1" dirty="0"/>
                  <a:t>	</a:t>
                </a:r>
                <a:r>
                  <a:rPr lang="en-US" sz="2100" b="1" dirty="0" err="1"/>
                  <a:t>int</a:t>
                </a:r>
                <a:r>
                  <a:rPr lang="en-US" sz="2100" b="1" dirty="0"/>
                  <a:t> x = 42;</a:t>
                </a:r>
              </a:p>
            </p:txBody>
          </p:sp>
        </p:grpSp>
      </p:grpSp>
      <p:grpSp>
        <p:nvGrpSpPr>
          <p:cNvPr id="15" name="Group 17">
            <a:extLst>
              <a:ext uri="{FF2B5EF4-FFF2-40B4-BE49-F238E27FC236}">
                <a16:creationId xmlns:a16="http://schemas.microsoft.com/office/drawing/2014/main" id="{CB926D24-B5F6-4D11-9476-2327353847BD}"/>
              </a:ext>
            </a:extLst>
          </p:cNvPr>
          <p:cNvGrpSpPr>
            <a:grpSpLocks/>
          </p:cNvGrpSpPr>
          <p:nvPr/>
        </p:nvGrpSpPr>
        <p:grpSpPr bwMode="auto">
          <a:xfrm>
            <a:off x="6283325" y="2500313"/>
            <a:ext cx="4027488" cy="1828800"/>
            <a:chOff x="6407492" y="4570413"/>
            <a:chExt cx="3232211" cy="1659929"/>
          </a:xfrm>
        </p:grpSpPr>
        <p:sp>
          <p:nvSpPr>
            <p:cNvPr id="16" name="Rounded Rectangle 13">
              <a:extLst>
                <a:ext uri="{FF2B5EF4-FFF2-40B4-BE49-F238E27FC236}">
                  <a16:creationId xmlns:a16="http://schemas.microsoft.com/office/drawing/2014/main" id="{C066B1AD-5B82-471A-B256-58DE19C65821}"/>
                </a:ext>
              </a:extLst>
            </p:cNvPr>
            <p:cNvSpPr/>
            <p:nvPr/>
          </p:nvSpPr>
          <p:spPr>
            <a:xfrm>
              <a:off x="6407492" y="4570413"/>
              <a:ext cx="3043655" cy="1481256"/>
            </a:xfrm>
            <a:prstGeom prst="roundRect">
              <a:avLst>
                <a:gd name="adj" fmla="val 10000"/>
              </a:avLst>
            </a:prstGeom>
            <a:solidFill>
              <a:srgbClr val="D6EDB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7" name="Group 14">
              <a:extLst>
                <a:ext uri="{FF2B5EF4-FFF2-40B4-BE49-F238E27FC236}">
                  <a16:creationId xmlns:a16="http://schemas.microsoft.com/office/drawing/2014/main" id="{4118787E-F5E1-4D06-88FF-E22915002C6E}"/>
                </a:ext>
              </a:extLst>
            </p:cNvPr>
            <p:cNvGrpSpPr>
              <a:grpSpLocks/>
            </p:cNvGrpSpPr>
            <p:nvPr/>
          </p:nvGrpSpPr>
          <p:grpSpPr bwMode="auto">
            <a:xfrm>
              <a:off x="6595515" y="4749036"/>
              <a:ext cx="3044188" cy="1481306"/>
              <a:chOff x="4857448" y="2558118"/>
              <a:chExt cx="3044188" cy="1481306"/>
            </a:xfrm>
          </p:grpSpPr>
          <p:sp>
            <p:nvSpPr>
              <p:cNvPr id="18" name="Rounded Rectangle 15">
                <a:extLst>
                  <a:ext uri="{FF2B5EF4-FFF2-40B4-BE49-F238E27FC236}">
                    <a16:creationId xmlns:a16="http://schemas.microsoft.com/office/drawing/2014/main" id="{2C38F1E2-17CB-4A38-84AA-411429BEBCC7}"/>
                  </a:ext>
                </a:extLst>
              </p:cNvPr>
              <p:cNvSpPr/>
              <p:nvPr/>
            </p:nvSpPr>
            <p:spPr>
              <a:xfrm>
                <a:off x="4857981" y="2558168"/>
                <a:ext cx="3043655" cy="1481256"/>
              </a:xfrm>
              <a:prstGeom prst="roundRect">
                <a:avLst>
                  <a:gd name="adj" fmla="val 10000"/>
                </a:avLst>
              </a:pr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ounded Rectangle 5">
                <a:extLst>
                  <a:ext uri="{FF2B5EF4-FFF2-40B4-BE49-F238E27FC236}">
                    <a16:creationId xmlns:a16="http://schemas.microsoft.com/office/drawing/2014/main" id="{E29B4B28-01FD-4B8E-91A9-6F982EAB10ED}"/>
                  </a:ext>
                </a:extLst>
              </p:cNvPr>
              <p:cNvSpPr/>
              <p:nvPr/>
            </p:nvSpPr>
            <p:spPr>
              <a:xfrm>
                <a:off x="4901298" y="2601395"/>
                <a:ext cx="2957021" cy="13948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defTabSz="933450">
                  <a:lnSpc>
                    <a:spcPct val="90000"/>
                  </a:lnSpc>
                  <a:spcBef>
                    <a:spcPct val="0"/>
                  </a:spcBef>
                  <a:spcAft>
                    <a:spcPct val="35000"/>
                  </a:spcAft>
                  <a:defRPr/>
                </a:pPr>
                <a:r>
                  <a:rPr lang="en-US" sz="2100" dirty="0"/>
                  <a:t>A reference data type assigned a value:</a:t>
                </a:r>
              </a:p>
              <a:p>
                <a:pPr defTabSz="933450">
                  <a:lnSpc>
                    <a:spcPct val="90000"/>
                  </a:lnSpc>
                  <a:spcBef>
                    <a:spcPct val="0"/>
                  </a:spcBef>
                  <a:spcAft>
                    <a:spcPct val="35000"/>
                  </a:spcAft>
                  <a:defRPr/>
                </a:pPr>
                <a:r>
                  <a:rPr lang="en-US" sz="2100" b="1" dirty="0"/>
                  <a:t>Date today = new Date();</a:t>
                </a:r>
              </a:p>
            </p:txBody>
          </p:sp>
        </p:grpSp>
      </p:grpSp>
      <p:grpSp>
        <p:nvGrpSpPr>
          <p:cNvPr id="20" name="Group 19">
            <a:extLst>
              <a:ext uri="{FF2B5EF4-FFF2-40B4-BE49-F238E27FC236}">
                <a16:creationId xmlns:a16="http://schemas.microsoft.com/office/drawing/2014/main" id="{8DA7F648-E7A5-4C10-AC69-24870BE6EBBD}"/>
              </a:ext>
            </a:extLst>
          </p:cNvPr>
          <p:cNvGrpSpPr>
            <a:grpSpLocks/>
          </p:cNvGrpSpPr>
          <p:nvPr/>
        </p:nvGrpSpPr>
        <p:grpSpPr bwMode="auto">
          <a:xfrm>
            <a:off x="2381250" y="4733926"/>
            <a:ext cx="2846388" cy="644525"/>
            <a:chOff x="2055802" y="4570413"/>
            <a:chExt cx="2846970" cy="644537"/>
          </a:xfrm>
          <a:solidFill>
            <a:schemeClr val="accent2">
              <a:lumMod val="40000"/>
              <a:lumOff val="60000"/>
            </a:schemeClr>
          </a:solidFill>
        </p:grpSpPr>
        <p:sp>
          <p:nvSpPr>
            <p:cNvPr id="21" name="Rectangle 5">
              <a:extLst>
                <a:ext uri="{FF2B5EF4-FFF2-40B4-BE49-F238E27FC236}">
                  <a16:creationId xmlns:a16="http://schemas.microsoft.com/office/drawing/2014/main" id="{AA67460D-857E-4FF3-B0C3-97F81E0D3E53}"/>
                </a:ext>
              </a:extLst>
            </p:cNvPr>
            <p:cNvSpPr>
              <a:spLocks noChangeArrowheads="1"/>
            </p:cNvSpPr>
            <p:nvPr/>
          </p:nvSpPr>
          <p:spPr bwMode="auto">
            <a:xfrm>
              <a:off x="2055802" y="4570413"/>
              <a:ext cx="1016208" cy="638187"/>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x</a:t>
              </a:r>
            </a:p>
          </p:txBody>
        </p:sp>
        <p:sp>
          <p:nvSpPr>
            <p:cNvPr id="22" name="Rectangle 6">
              <a:extLst>
                <a:ext uri="{FF2B5EF4-FFF2-40B4-BE49-F238E27FC236}">
                  <a16:creationId xmlns:a16="http://schemas.microsoft.com/office/drawing/2014/main" id="{7329833B-75BC-4D24-89AD-22472468FBE2}"/>
                </a:ext>
              </a:extLst>
            </p:cNvPr>
            <p:cNvSpPr>
              <a:spLocks noChangeArrowheads="1"/>
            </p:cNvSpPr>
            <p:nvPr/>
          </p:nvSpPr>
          <p:spPr bwMode="auto">
            <a:xfrm>
              <a:off x="3888152" y="4575176"/>
              <a:ext cx="1014620" cy="639774"/>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42</a:t>
              </a:r>
            </a:p>
          </p:txBody>
        </p:sp>
        <p:sp>
          <p:nvSpPr>
            <p:cNvPr id="23" name="Line 7">
              <a:extLst>
                <a:ext uri="{FF2B5EF4-FFF2-40B4-BE49-F238E27FC236}">
                  <a16:creationId xmlns:a16="http://schemas.microsoft.com/office/drawing/2014/main" id="{829CA084-1DBE-4A6A-9E76-C56782DD940A}"/>
                </a:ext>
              </a:extLst>
            </p:cNvPr>
            <p:cNvSpPr>
              <a:spLocks noChangeShapeType="1"/>
            </p:cNvSpPr>
            <p:nvPr/>
          </p:nvSpPr>
          <p:spPr bwMode="auto">
            <a:xfrm flipH="1">
              <a:off x="3113102" y="4876800"/>
              <a:ext cx="744518" cy="0"/>
            </a:xfrm>
            <a:prstGeom prst="line">
              <a:avLst/>
            </a:prstGeom>
            <a:grpFill/>
            <a:ln w="12700">
              <a:solidFill>
                <a:schemeClr val="tx1"/>
              </a:solidFill>
              <a:prstDash val="dash"/>
              <a:round/>
              <a:headEnd type="triangle" w="med" len="med"/>
              <a:tailEnd/>
            </a:ln>
          </p:spPr>
          <p:txBody>
            <a:bodyPr wrap="none" lIns="90488" tIns="44450" rIns="90488" bIns="44450" anchor="ctr"/>
            <a:lstStyle/>
            <a:p>
              <a:pPr>
                <a:defRPr/>
              </a:pPr>
              <a:endParaRPr lang="en-US"/>
            </a:p>
          </p:txBody>
        </p:sp>
      </p:grpSp>
      <p:sp>
        <p:nvSpPr>
          <p:cNvPr id="24" name="Straight Connector 3">
            <a:extLst>
              <a:ext uri="{FF2B5EF4-FFF2-40B4-BE49-F238E27FC236}">
                <a16:creationId xmlns:a16="http://schemas.microsoft.com/office/drawing/2014/main" id="{4320AFF3-70AF-4E59-B887-862E7B9AAB5C}"/>
              </a:ext>
            </a:extLst>
          </p:cNvPr>
          <p:cNvSpPr/>
          <p:nvPr/>
        </p:nvSpPr>
        <p:spPr>
          <a:xfrm>
            <a:off x="6245225" y="1979614"/>
            <a:ext cx="2089150" cy="492125"/>
          </a:xfrm>
          <a:custGeom>
            <a:avLst/>
            <a:gdLst/>
            <a:ahLst/>
            <a:cxnLst/>
            <a:rect l="0" t="0" r="0" b="0"/>
            <a:pathLst>
              <a:path>
                <a:moveTo>
                  <a:pt x="0" y="0"/>
                </a:moveTo>
                <a:lnTo>
                  <a:pt x="0" y="335387"/>
                </a:lnTo>
                <a:lnTo>
                  <a:pt x="2089617" y="335387"/>
                </a:lnTo>
                <a:lnTo>
                  <a:pt x="2089617" y="4921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4">
            <a:extLst>
              <a:ext uri="{FF2B5EF4-FFF2-40B4-BE49-F238E27FC236}">
                <a16:creationId xmlns:a16="http://schemas.microsoft.com/office/drawing/2014/main" id="{62DEF801-A80D-41AD-AAAE-3E2DEBCF13A1}"/>
              </a:ext>
            </a:extLst>
          </p:cNvPr>
          <p:cNvSpPr/>
          <p:nvPr/>
        </p:nvSpPr>
        <p:spPr>
          <a:xfrm>
            <a:off x="3857625" y="1979614"/>
            <a:ext cx="2387600" cy="492125"/>
          </a:xfrm>
          <a:custGeom>
            <a:avLst/>
            <a:gdLst/>
            <a:ahLst/>
            <a:cxnLst/>
            <a:rect l="0" t="0" r="0" b="0"/>
            <a:pathLst>
              <a:path>
                <a:moveTo>
                  <a:pt x="2388589" y="0"/>
                </a:moveTo>
                <a:lnTo>
                  <a:pt x="2388589" y="335387"/>
                </a:lnTo>
                <a:lnTo>
                  <a:pt x="0" y="335387"/>
                </a:lnTo>
                <a:lnTo>
                  <a:pt x="0" y="4921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Rounded Rectangle 26">
            <a:extLst>
              <a:ext uri="{FF2B5EF4-FFF2-40B4-BE49-F238E27FC236}">
                <a16:creationId xmlns:a16="http://schemas.microsoft.com/office/drawing/2014/main" id="{C330135E-EC59-449A-ADFA-7D29D6FC9D4C}"/>
              </a:ext>
            </a:extLst>
          </p:cNvPr>
          <p:cNvSpPr/>
          <p:nvPr/>
        </p:nvSpPr>
        <p:spPr>
          <a:xfrm>
            <a:off x="4975225" y="1357313"/>
            <a:ext cx="2541588" cy="622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7" name="Group 27">
            <a:extLst>
              <a:ext uri="{FF2B5EF4-FFF2-40B4-BE49-F238E27FC236}">
                <a16:creationId xmlns:a16="http://schemas.microsoft.com/office/drawing/2014/main" id="{5E431B66-2497-468B-9C1E-675BF520FEB7}"/>
              </a:ext>
            </a:extLst>
          </p:cNvPr>
          <p:cNvGrpSpPr>
            <a:grpSpLocks/>
          </p:cNvGrpSpPr>
          <p:nvPr/>
        </p:nvGrpSpPr>
        <p:grpSpPr bwMode="auto">
          <a:xfrm>
            <a:off x="5162550" y="1536701"/>
            <a:ext cx="2541588" cy="620713"/>
            <a:chOff x="3017779" y="178698"/>
            <a:chExt cx="2541821" cy="621662"/>
          </a:xfrm>
        </p:grpSpPr>
        <p:sp>
          <p:nvSpPr>
            <p:cNvPr id="28" name="Rounded Rectangle 28">
              <a:extLst>
                <a:ext uri="{FF2B5EF4-FFF2-40B4-BE49-F238E27FC236}">
                  <a16:creationId xmlns:a16="http://schemas.microsoft.com/office/drawing/2014/main" id="{A81BE896-9A8D-47E6-AC4A-267921303ECB}"/>
                </a:ext>
              </a:extLst>
            </p:cNvPr>
            <p:cNvSpPr/>
            <p:nvPr/>
          </p:nvSpPr>
          <p:spPr>
            <a:xfrm>
              <a:off x="3017779" y="178698"/>
              <a:ext cx="2541821" cy="621662"/>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7">
              <a:extLst>
                <a:ext uri="{FF2B5EF4-FFF2-40B4-BE49-F238E27FC236}">
                  <a16:creationId xmlns:a16="http://schemas.microsoft.com/office/drawing/2014/main" id="{07068971-2D49-4B16-9A8A-9AFC4BCB842C}"/>
                </a:ext>
              </a:extLst>
            </p:cNvPr>
            <p:cNvSpPr/>
            <p:nvPr/>
          </p:nvSpPr>
          <p:spPr>
            <a:xfrm>
              <a:off x="3035244" y="196188"/>
              <a:ext cx="2506892" cy="5866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6200" tIns="76200" rIns="76200" bIns="76200" spcCol="1270" anchor="ctr"/>
            <a:lstStyle/>
            <a:p>
              <a:pPr defTabSz="889000">
                <a:lnSpc>
                  <a:spcPct val="90000"/>
                </a:lnSpc>
                <a:spcBef>
                  <a:spcPct val="0"/>
                </a:spcBef>
                <a:spcAft>
                  <a:spcPct val="35000"/>
                </a:spcAft>
                <a:defRPr/>
              </a:pPr>
              <a:r>
                <a:rPr lang="en-GB" sz="2000" b="1" dirty="0"/>
                <a:t>Data</a:t>
              </a:r>
              <a:r>
                <a:rPr lang="en-GB" sz="2000" dirty="0"/>
                <a:t> </a:t>
              </a:r>
              <a:r>
                <a:rPr lang="en-GB" sz="2000" b="1" dirty="0"/>
                <a:t>Types</a:t>
              </a:r>
            </a:p>
          </p:txBody>
        </p:sp>
      </p:grpSp>
    </p:spTree>
    <p:extLst>
      <p:ext uri="{BB962C8B-B14F-4D97-AF65-F5344CB8AC3E}">
        <p14:creationId xmlns:p14="http://schemas.microsoft.com/office/powerpoint/2010/main" val="272451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EDA530-F691-48F2-AB22-2A5C4DBE0BE0}"/>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FC36FECD-2436-4291-A222-E165F577067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15</a:t>
            </a:fld>
            <a:endParaRPr lang="en-US" dirty="0"/>
          </a:p>
        </p:txBody>
      </p:sp>
      <p:sp>
        <p:nvSpPr>
          <p:cNvPr id="5" name="Title 4">
            <a:extLst>
              <a:ext uri="{FF2B5EF4-FFF2-40B4-BE49-F238E27FC236}">
                <a16:creationId xmlns:a16="http://schemas.microsoft.com/office/drawing/2014/main" id="{AC48AE67-7653-4B73-B1A1-CEDF7FE13517}"/>
              </a:ext>
            </a:extLst>
          </p:cNvPr>
          <p:cNvSpPr>
            <a:spLocks noGrp="1"/>
          </p:cNvSpPr>
          <p:nvPr>
            <p:ph type="title"/>
          </p:nvPr>
        </p:nvSpPr>
        <p:spPr>
          <a:xfrm>
            <a:off x="381000" y="380999"/>
            <a:ext cx="11430000" cy="990601"/>
          </a:xfrm>
        </p:spPr>
        <p:txBody>
          <a:bodyPr/>
          <a:lstStyle/>
          <a:p>
            <a:r>
              <a:rPr lang="en-US" dirty="0"/>
              <a:t>Primitive Data Types</a:t>
            </a:r>
          </a:p>
        </p:txBody>
      </p:sp>
      <p:pic>
        <p:nvPicPr>
          <p:cNvPr id="9" name="Content Placeholder 8">
            <a:extLst>
              <a:ext uri="{FF2B5EF4-FFF2-40B4-BE49-F238E27FC236}">
                <a16:creationId xmlns:a16="http://schemas.microsoft.com/office/drawing/2014/main" id="{14155683-707D-42E0-AE99-2ABFFF58DEEF}"/>
              </a:ext>
            </a:extLst>
          </p:cNvPr>
          <p:cNvPicPr>
            <a:picLocks noGrp="1" noChangeAspect="1"/>
          </p:cNvPicPr>
          <p:nvPr>
            <p:ph sz="quarter" idx="10"/>
          </p:nvPr>
        </p:nvPicPr>
        <p:blipFill>
          <a:blip r:embed="rId3"/>
          <a:stretch>
            <a:fillRect/>
          </a:stretch>
        </p:blipFill>
        <p:spPr>
          <a:xfrm>
            <a:off x="898709" y="1714061"/>
            <a:ext cx="10394581" cy="4255377"/>
          </a:xfrm>
          <a:prstGeom prst="rect">
            <a:avLst/>
          </a:prstGeom>
        </p:spPr>
      </p:pic>
    </p:spTree>
    <p:extLst>
      <p:ext uri="{BB962C8B-B14F-4D97-AF65-F5344CB8AC3E}">
        <p14:creationId xmlns:p14="http://schemas.microsoft.com/office/powerpoint/2010/main" val="168884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07689B-EC19-4F75-BD93-45F66D31F820}"/>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A520F2E0-FD64-48F4-8275-27B6684C7F9B}"/>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41BFFF24-1330-4B8E-AAEF-33CF051D194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16</a:t>
            </a:fld>
            <a:endParaRPr lang="en-US" dirty="0"/>
          </a:p>
        </p:txBody>
      </p:sp>
      <p:sp>
        <p:nvSpPr>
          <p:cNvPr id="5" name="Title 4">
            <a:extLst>
              <a:ext uri="{FF2B5EF4-FFF2-40B4-BE49-F238E27FC236}">
                <a16:creationId xmlns:a16="http://schemas.microsoft.com/office/drawing/2014/main" id="{F9F3E2B8-DD9A-4650-8354-BC1536B5C180}"/>
              </a:ext>
            </a:extLst>
          </p:cNvPr>
          <p:cNvSpPr>
            <a:spLocks noGrp="1"/>
          </p:cNvSpPr>
          <p:nvPr>
            <p:ph type="title"/>
          </p:nvPr>
        </p:nvSpPr>
        <p:spPr>
          <a:xfrm>
            <a:off x="381000" y="380999"/>
            <a:ext cx="11430000" cy="990601"/>
          </a:xfrm>
        </p:spPr>
        <p:txBody>
          <a:bodyPr/>
          <a:lstStyle/>
          <a:p>
            <a:r>
              <a:rPr lang="en-US" dirty="0"/>
              <a:t>Variables</a:t>
            </a:r>
          </a:p>
        </p:txBody>
      </p:sp>
      <p:sp>
        <p:nvSpPr>
          <p:cNvPr id="6" name="Rectangle 3">
            <a:extLst>
              <a:ext uri="{FF2B5EF4-FFF2-40B4-BE49-F238E27FC236}">
                <a16:creationId xmlns:a16="http://schemas.microsoft.com/office/drawing/2014/main" id="{8A2103AE-D312-4810-9BAD-79EFB81B4B4E}"/>
              </a:ext>
            </a:extLst>
          </p:cNvPr>
          <p:cNvSpPr txBox="1">
            <a:spLocks noChangeArrowheads="1"/>
          </p:cNvSpPr>
          <p:nvPr/>
        </p:nvSpPr>
        <p:spPr>
          <a:xfrm>
            <a:off x="409584" y="1062698"/>
            <a:ext cx="76082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A named storage location used to represent data that can be changed while the program is running</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Declaration specifies a variable's properties, like its data type and the name with which it would be identified</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Basic variable declaration in Java:</a:t>
            </a:r>
            <a:r>
              <a:rPr lang="en-US" sz="2400" i="1">
                <a:latin typeface="Arial" panose="020B0604020202020204" pitchFamily="34" charset="0"/>
                <a:cs typeface="Arial" panose="020B0604020202020204" pitchFamily="34" charset="0"/>
              </a:rPr>
              <a:t>	</a:t>
            </a:r>
            <a:r>
              <a:rPr lang="en-US" sz="2400" i="1">
                <a:solidFill>
                  <a:srgbClr val="B2B2B2"/>
                </a:solidFill>
                <a:latin typeface="Arial" panose="020B0604020202020204" pitchFamily="34" charset="0"/>
                <a:cs typeface="Arial" panose="020B0604020202020204" pitchFamily="34" charset="0"/>
              </a:rPr>
              <a:t>	</a:t>
            </a:r>
            <a:endParaRPr lang="en-US" sz="2400" i="1"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3B1B235A-9F2A-44FA-9765-7ADA95A2A02A}"/>
              </a:ext>
            </a:extLst>
          </p:cNvPr>
          <p:cNvSpPr>
            <a:spLocks noChangeArrowheads="1"/>
          </p:cNvSpPr>
          <p:nvPr/>
        </p:nvSpPr>
        <p:spPr bwMode="auto">
          <a:xfrm>
            <a:off x="2711450" y="3740150"/>
            <a:ext cx="5619750" cy="1849438"/>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a:solidFill>
                  <a:srgbClr val="000000"/>
                </a:solidFill>
              </a:rPr>
              <a:t>Syntax: 	 	&lt;data type&gt; &lt;identifier_name&gt;;</a:t>
            </a:r>
          </a:p>
          <a:p>
            <a:pPr marL="342900" indent="-342900">
              <a:defRPr/>
            </a:pPr>
            <a:endParaRPr lang="en-US" sz="1600" b="1">
              <a:solidFill>
                <a:srgbClr val="000000"/>
              </a:solidFill>
            </a:endParaRPr>
          </a:p>
          <a:p>
            <a:pPr marL="342900" indent="-342900">
              <a:defRPr/>
            </a:pPr>
            <a:r>
              <a:rPr lang="en-US" sz="1600" b="1">
                <a:solidFill>
                  <a:srgbClr val="000000"/>
                </a:solidFill>
              </a:rPr>
              <a:t>Examples:	int myInteger;</a:t>
            </a:r>
          </a:p>
          <a:p>
            <a:pPr marL="342900" indent="-342900">
              <a:defRPr/>
            </a:pPr>
            <a:r>
              <a:rPr lang="en-US" sz="1600" b="1">
                <a:solidFill>
                  <a:srgbClr val="000000"/>
                </a:solidFill>
              </a:rPr>
              <a:t>			String myFirstName;</a:t>
            </a:r>
          </a:p>
          <a:p>
            <a:pPr marL="342900" indent="-342900">
              <a:defRPr/>
            </a:pPr>
            <a:r>
              <a:rPr lang="en-US" sz="1600" b="1">
                <a:solidFill>
                  <a:srgbClr val="000000"/>
                </a:solidFill>
              </a:rPr>
              <a:t>			Date theDateToday;</a:t>
            </a:r>
          </a:p>
          <a:p>
            <a:pPr marL="342900" indent="-342900">
              <a:defRPr/>
            </a:pPr>
            <a:endParaRPr lang="en-US" sz="1600" b="1"/>
          </a:p>
        </p:txBody>
      </p:sp>
    </p:spTree>
    <p:extLst>
      <p:ext uri="{BB962C8B-B14F-4D97-AF65-F5344CB8AC3E}">
        <p14:creationId xmlns:p14="http://schemas.microsoft.com/office/powerpoint/2010/main" val="278849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3B809D-0E9E-4978-A08E-AA8D0E2C76C9}"/>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687931C9-5971-4F58-AAEA-00603CDBBA12}"/>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604E31E6-194C-4FDD-B4D2-1F307151C7B5}"/>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17</a:t>
            </a:fld>
            <a:endParaRPr lang="en-US" dirty="0"/>
          </a:p>
        </p:txBody>
      </p:sp>
      <p:sp>
        <p:nvSpPr>
          <p:cNvPr id="5" name="Title 4">
            <a:extLst>
              <a:ext uri="{FF2B5EF4-FFF2-40B4-BE49-F238E27FC236}">
                <a16:creationId xmlns:a16="http://schemas.microsoft.com/office/drawing/2014/main" id="{C8E9D50E-F5A6-4E42-9C8E-7D1D96A79B0E}"/>
              </a:ext>
            </a:extLst>
          </p:cNvPr>
          <p:cNvSpPr>
            <a:spLocks noGrp="1"/>
          </p:cNvSpPr>
          <p:nvPr>
            <p:ph type="title"/>
          </p:nvPr>
        </p:nvSpPr>
        <p:spPr>
          <a:xfrm>
            <a:off x="381000" y="380999"/>
            <a:ext cx="11430000" cy="990601"/>
          </a:xfrm>
        </p:spPr>
        <p:txBody>
          <a:bodyPr/>
          <a:lstStyle/>
          <a:p>
            <a:r>
              <a:rPr lang="en-US" dirty="0"/>
              <a:t>Variables: Initialization</a:t>
            </a:r>
          </a:p>
        </p:txBody>
      </p:sp>
      <p:grpSp>
        <p:nvGrpSpPr>
          <p:cNvPr id="6" name="Group 8">
            <a:extLst>
              <a:ext uri="{FF2B5EF4-FFF2-40B4-BE49-F238E27FC236}">
                <a16:creationId xmlns:a16="http://schemas.microsoft.com/office/drawing/2014/main" id="{4B35A2C6-D36A-4A48-A2A1-03C6855A9D78}"/>
              </a:ext>
            </a:extLst>
          </p:cNvPr>
          <p:cNvGrpSpPr>
            <a:grpSpLocks/>
          </p:cNvGrpSpPr>
          <p:nvPr/>
        </p:nvGrpSpPr>
        <p:grpSpPr bwMode="auto">
          <a:xfrm>
            <a:off x="1985964" y="1714500"/>
            <a:ext cx="6815137" cy="1428750"/>
            <a:chOff x="500034" y="2000240"/>
            <a:chExt cx="6815166" cy="1428761"/>
          </a:xfrm>
        </p:grpSpPr>
        <p:sp>
          <p:nvSpPr>
            <p:cNvPr id="7" name="Rectangle 5">
              <a:extLst>
                <a:ext uri="{FF2B5EF4-FFF2-40B4-BE49-F238E27FC236}">
                  <a16:creationId xmlns:a16="http://schemas.microsoft.com/office/drawing/2014/main" id="{BA3FA697-F7F0-4680-9452-244FD78B1FA8}"/>
                </a:ext>
              </a:extLst>
            </p:cNvPr>
            <p:cNvSpPr>
              <a:spLocks noChangeArrowheads="1"/>
            </p:cNvSpPr>
            <p:nvPr/>
          </p:nvSpPr>
          <p:spPr bwMode="auto">
            <a:xfrm>
              <a:off x="500034" y="2516182"/>
              <a:ext cx="6815166" cy="912819"/>
            </a:xfrm>
            <a:prstGeom prst="rect">
              <a:avLst/>
            </a:prstGeom>
            <a:solidFill>
              <a:schemeClr val="accent2">
                <a:lumMod val="20000"/>
                <a:lumOff val="8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endParaRPr lang="en-US" sz="2100" b="1" dirty="0">
                <a:solidFill>
                  <a:srgbClr val="000000"/>
                </a:solidFill>
              </a:endParaRPr>
            </a:p>
            <a:p>
              <a:pPr marL="342900" indent="-342900">
                <a:defRPr/>
              </a:pPr>
              <a:r>
                <a:rPr lang="en-US" sz="2100" b="1" dirty="0">
                  <a:solidFill>
                    <a:srgbClr val="000000"/>
                  </a:solidFill>
                </a:rPr>
                <a:t>Syntax: 	 &lt;</a:t>
              </a:r>
              <a:r>
                <a:rPr lang="en-US" sz="2100" b="1" dirty="0" err="1">
                  <a:solidFill>
                    <a:srgbClr val="000000"/>
                  </a:solidFill>
                </a:rPr>
                <a:t>identifier_name</a:t>
              </a:r>
              <a:r>
                <a:rPr lang="en-US" sz="2100" b="1" dirty="0">
                  <a:solidFill>
                    <a:srgbClr val="000000"/>
                  </a:solidFill>
                </a:rPr>
                <a:t>&gt; = &lt;</a:t>
              </a:r>
              <a:r>
                <a:rPr lang="en-US" sz="2100" b="1" dirty="0" err="1">
                  <a:solidFill>
                    <a:srgbClr val="000000"/>
                  </a:solidFill>
                </a:rPr>
                <a:t>initial_value</a:t>
              </a:r>
              <a:r>
                <a:rPr lang="en-US" sz="2100" b="1" dirty="0">
                  <a:solidFill>
                    <a:srgbClr val="000000"/>
                  </a:solidFill>
                </a:rPr>
                <a:t>&gt;;</a:t>
              </a:r>
            </a:p>
            <a:p>
              <a:pPr marL="342900" indent="-342900">
                <a:defRPr/>
              </a:pPr>
              <a:r>
                <a:rPr lang="en-US" sz="2100" b="1" dirty="0">
                  <a:solidFill>
                    <a:srgbClr val="000000"/>
                  </a:solidFill>
                </a:rPr>
                <a:t>Example:          </a:t>
              </a:r>
              <a:r>
                <a:rPr lang="en-US" sz="2100" b="1" dirty="0" err="1">
                  <a:solidFill>
                    <a:srgbClr val="000000"/>
                  </a:solidFill>
                </a:rPr>
                <a:t>myInteger</a:t>
              </a:r>
              <a:r>
                <a:rPr lang="en-US" sz="2100" b="1" dirty="0">
                  <a:solidFill>
                    <a:srgbClr val="000000"/>
                  </a:solidFill>
                </a:rPr>
                <a:t> = 0;</a:t>
              </a:r>
            </a:p>
            <a:p>
              <a:pPr marL="342900" indent="-342900">
                <a:defRPr/>
              </a:pPr>
              <a:endParaRPr lang="en-US" sz="2100" b="1" dirty="0">
                <a:solidFill>
                  <a:srgbClr val="000000"/>
                </a:solidFill>
              </a:endParaRPr>
            </a:p>
          </p:txBody>
        </p:sp>
        <p:sp>
          <p:nvSpPr>
            <p:cNvPr id="8" name="Rectangle 7">
              <a:extLst>
                <a:ext uri="{FF2B5EF4-FFF2-40B4-BE49-F238E27FC236}">
                  <a16:creationId xmlns:a16="http://schemas.microsoft.com/office/drawing/2014/main" id="{0CD0D268-8D09-499A-8FC7-DEE0DEF0E4AC}"/>
                </a:ext>
              </a:extLst>
            </p:cNvPr>
            <p:cNvSpPr/>
            <p:nvPr/>
          </p:nvSpPr>
          <p:spPr>
            <a:xfrm>
              <a:off x="500034" y="2000240"/>
              <a:ext cx="5967437" cy="457204"/>
            </a:xfrm>
            <a:prstGeom prst="rect">
              <a:avLst/>
            </a:prstGeom>
            <a:solidFill>
              <a:schemeClr val="accent2"/>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2100" b="1" dirty="0">
                  <a:solidFill>
                    <a:srgbClr val="000000"/>
                  </a:solidFill>
                </a:rPr>
                <a:t>Initializing variables with primitive data type</a:t>
              </a:r>
              <a:endParaRPr lang="en-GB" sz="2100" b="1" dirty="0">
                <a:solidFill>
                  <a:srgbClr val="000000"/>
                </a:solidFill>
              </a:endParaRPr>
            </a:p>
          </p:txBody>
        </p:sp>
      </p:grpSp>
      <p:grpSp>
        <p:nvGrpSpPr>
          <p:cNvPr id="9" name="Group 9">
            <a:extLst>
              <a:ext uri="{FF2B5EF4-FFF2-40B4-BE49-F238E27FC236}">
                <a16:creationId xmlns:a16="http://schemas.microsoft.com/office/drawing/2014/main" id="{0B69D6D9-8F1D-46DF-B357-6AA1DAEA5056}"/>
              </a:ext>
            </a:extLst>
          </p:cNvPr>
          <p:cNvGrpSpPr>
            <a:grpSpLocks/>
          </p:cNvGrpSpPr>
          <p:nvPr/>
        </p:nvGrpSpPr>
        <p:grpSpPr bwMode="auto">
          <a:xfrm>
            <a:off x="1985964" y="3786188"/>
            <a:ext cx="7539037" cy="1662112"/>
            <a:chOff x="2705100" y="3895379"/>
            <a:chExt cx="5905500" cy="1662466"/>
          </a:xfrm>
        </p:grpSpPr>
        <p:sp>
          <p:nvSpPr>
            <p:cNvPr id="10" name="Rectangle 6">
              <a:extLst>
                <a:ext uri="{FF2B5EF4-FFF2-40B4-BE49-F238E27FC236}">
                  <a16:creationId xmlns:a16="http://schemas.microsoft.com/office/drawing/2014/main" id="{6A172345-5B9C-4A53-A960-3D1851384696}"/>
                </a:ext>
              </a:extLst>
            </p:cNvPr>
            <p:cNvSpPr>
              <a:spLocks noChangeArrowheads="1"/>
            </p:cNvSpPr>
            <p:nvPr/>
          </p:nvSpPr>
          <p:spPr bwMode="auto">
            <a:xfrm>
              <a:off x="2705100" y="4428893"/>
              <a:ext cx="5905500" cy="1128952"/>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endParaRPr lang="en-US" sz="2100" b="1" dirty="0">
                <a:solidFill>
                  <a:srgbClr val="000000"/>
                </a:solidFill>
              </a:endParaRPr>
            </a:p>
            <a:p>
              <a:pPr marL="342900" indent="-342900">
                <a:defRPr/>
              </a:pPr>
              <a:endParaRPr lang="en-US" sz="2100" b="1" dirty="0">
                <a:solidFill>
                  <a:srgbClr val="000000"/>
                </a:solidFill>
              </a:endParaRPr>
            </a:p>
            <a:p>
              <a:pPr marL="342900" indent="-342900">
                <a:defRPr/>
              </a:pPr>
              <a:r>
                <a:rPr lang="en-US" sz="2100" b="1" dirty="0">
                  <a:solidFill>
                    <a:srgbClr val="000000"/>
                  </a:solidFill>
                </a:rPr>
                <a:t>Syntax: 	&lt;</a:t>
              </a:r>
              <a:r>
                <a:rPr lang="en-US" sz="2100" b="1" dirty="0" err="1">
                  <a:solidFill>
                    <a:srgbClr val="000000"/>
                  </a:solidFill>
                </a:rPr>
                <a:t>identifier_name</a:t>
              </a:r>
              <a:r>
                <a:rPr lang="en-US" sz="2100" b="1" dirty="0">
                  <a:solidFill>
                    <a:srgbClr val="000000"/>
                  </a:solidFill>
                </a:rPr>
                <a:t>&gt; = &lt;</a:t>
              </a:r>
              <a:r>
                <a:rPr lang="en-US" sz="2100" b="1" dirty="0" err="1">
                  <a:solidFill>
                    <a:srgbClr val="000000"/>
                  </a:solidFill>
                </a:rPr>
                <a:t>initial_value</a:t>
              </a:r>
              <a:r>
                <a:rPr lang="en-US" sz="2100" b="1" dirty="0">
                  <a:solidFill>
                    <a:srgbClr val="000000"/>
                  </a:solidFill>
                </a:rPr>
                <a:t>&gt;;</a:t>
              </a:r>
            </a:p>
            <a:p>
              <a:pPr marL="342900" indent="-342900">
                <a:defRPr/>
              </a:pPr>
              <a:r>
                <a:rPr lang="en-US" sz="2100" b="1" dirty="0">
                  <a:solidFill>
                    <a:srgbClr val="000000"/>
                  </a:solidFill>
                </a:rPr>
                <a:t>Examples:	</a:t>
              </a:r>
              <a:r>
                <a:rPr lang="en-US" sz="2100" b="1" dirty="0" err="1">
                  <a:solidFill>
                    <a:srgbClr val="000000"/>
                  </a:solidFill>
                </a:rPr>
                <a:t>myFirstName</a:t>
              </a:r>
              <a:r>
                <a:rPr lang="en-US" sz="2100" b="1" dirty="0">
                  <a:solidFill>
                    <a:srgbClr val="000000"/>
                  </a:solidFill>
                </a:rPr>
                <a:t> = “Jason”;</a:t>
              </a:r>
            </a:p>
            <a:p>
              <a:pPr marL="342900" indent="-342900">
                <a:defRPr/>
              </a:pPr>
              <a:r>
                <a:rPr lang="en-US" sz="2100" b="1" dirty="0">
                  <a:solidFill>
                    <a:srgbClr val="000000"/>
                  </a:solidFill>
                </a:rPr>
                <a:t>			</a:t>
              </a:r>
              <a:r>
                <a:rPr lang="en-US" sz="2100" b="1" dirty="0" err="1">
                  <a:solidFill>
                    <a:srgbClr val="000000"/>
                  </a:solidFill>
                </a:rPr>
                <a:t>theDateToday</a:t>
              </a:r>
              <a:r>
                <a:rPr lang="en-US" sz="2100" b="1" dirty="0">
                  <a:solidFill>
                    <a:srgbClr val="000000"/>
                  </a:solidFill>
                </a:rPr>
                <a:t> = new Date( );</a:t>
              </a:r>
            </a:p>
            <a:p>
              <a:pPr marL="342900" indent="-342900">
                <a:defRPr/>
              </a:pPr>
              <a:endParaRPr lang="en-US" sz="2100" b="1" dirty="0">
                <a:solidFill>
                  <a:srgbClr val="000000"/>
                </a:solidFill>
              </a:endParaRPr>
            </a:p>
            <a:p>
              <a:pPr marL="342900" indent="-342900">
                <a:defRPr/>
              </a:pPr>
              <a:endParaRPr lang="en-US" sz="2100" b="1" dirty="0">
                <a:solidFill>
                  <a:srgbClr val="000000"/>
                </a:solidFill>
              </a:endParaRPr>
            </a:p>
          </p:txBody>
        </p:sp>
        <p:sp>
          <p:nvSpPr>
            <p:cNvPr id="11" name="Rectangle 10">
              <a:extLst>
                <a:ext uri="{FF2B5EF4-FFF2-40B4-BE49-F238E27FC236}">
                  <a16:creationId xmlns:a16="http://schemas.microsoft.com/office/drawing/2014/main" id="{77FD43E5-D5AE-421B-9027-44385C230897}"/>
                </a:ext>
              </a:extLst>
            </p:cNvPr>
            <p:cNvSpPr/>
            <p:nvPr/>
          </p:nvSpPr>
          <p:spPr>
            <a:xfrm>
              <a:off x="2705100" y="3895379"/>
              <a:ext cx="5486432" cy="457297"/>
            </a:xfrm>
            <a:prstGeom prst="rect">
              <a:avLst/>
            </a:prstGeom>
            <a:solidFill>
              <a:schemeClr val="accent2"/>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marL="342900" indent="-342900">
                <a:defRPr/>
              </a:pPr>
              <a:r>
                <a:rPr lang="en-US" sz="2100" b="1" dirty="0">
                  <a:solidFill>
                    <a:srgbClr val="000000"/>
                  </a:solidFill>
                </a:rPr>
                <a:t>Initializing variables with reference data type</a:t>
              </a:r>
              <a:endParaRPr lang="en-GB" sz="2100" b="1" dirty="0">
                <a:solidFill>
                  <a:srgbClr val="000000"/>
                </a:solidFill>
              </a:endParaRPr>
            </a:p>
          </p:txBody>
        </p:sp>
      </p:grpSp>
    </p:spTree>
    <p:extLst>
      <p:ext uri="{BB962C8B-B14F-4D97-AF65-F5344CB8AC3E}">
        <p14:creationId xmlns:p14="http://schemas.microsoft.com/office/powerpoint/2010/main" val="58861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C31B4E-6018-48B7-8D21-769B24DCE9BE}"/>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DCF79979-5375-48BA-9C29-8FECAEE8F59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18</a:t>
            </a:fld>
            <a:endParaRPr lang="en-US" dirty="0"/>
          </a:p>
        </p:txBody>
      </p:sp>
      <p:sp>
        <p:nvSpPr>
          <p:cNvPr id="5" name="Title 4">
            <a:extLst>
              <a:ext uri="{FF2B5EF4-FFF2-40B4-BE49-F238E27FC236}">
                <a16:creationId xmlns:a16="http://schemas.microsoft.com/office/drawing/2014/main" id="{1B6DA855-CDB3-4CF3-8AFC-36E3969DD2DC}"/>
              </a:ext>
            </a:extLst>
          </p:cNvPr>
          <p:cNvSpPr>
            <a:spLocks noGrp="1"/>
          </p:cNvSpPr>
          <p:nvPr>
            <p:ph type="title"/>
          </p:nvPr>
        </p:nvSpPr>
        <p:spPr>
          <a:xfrm>
            <a:off x="381000" y="380999"/>
            <a:ext cx="11430000" cy="990601"/>
          </a:xfrm>
        </p:spPr>
        <p:txBody>
          <a:bodyPr/>
          <a:lstStyle/>
          <a:p>
            <a:r>
              <a:rPr lang="en-US" dirty="0"/>
              <a:t>Variable Assignment</a:t>
            </a:r>
          </a:p>
        </p:txBody>
      </p:sp>
      <p:sp>
        <p:nvSpPr>
          <p:cNvPr id="6" name="Rectangle 3">
            <a:extLst>
              <a:ext uri="{FF2B5EF4-FFF2-40B4-BE49-F238E27FC236}">
                <a16:creationId xmlns:a16="http://schemas.microsoft.com/office/drawing/2014/main" id="{B2D20C80-363F-4B8E-B109-0D8CC0CD43F2}"/>
              </a:ext>
            </a:extLst>
          </p:cNvPr>
          <p:cNvSpPr txBox="1">
            <a:spLocks noChangeArrowheads="1"/>
          </p:cNvSpPr>
          <p:nvPr/>
        </p:nvSpPr>
        <p:spPr>
          <a:xfrm>
            <a:off x="380999" y="1206501"/>
            <a:ext cx="76082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Variables are assigned a value using the assignment operator equal ( = )	</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data type of the value being assigned must be compatible with the data type of the variable receiving the value </a:t>
            </a: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E972DB68-2FCC-46D5-9D9E-6BAA031AAB16}"/>
              </a:ext>
            </a:extLst>
          </p:cNvPr>
          <p:cNvSpPr>
            <a:spLocks noChangeArrowheads="1"/>
          </p:cNvSpPr>
          <p:nvPr/>
        </p:nvSpPr>
        <p:spPr bwMode="auto">
          <a:xfrm>
            <a:off x="436880" y="3179083"/>
            <a:ext cx="5905500" cy="1128713"/>
          </a:xfrm>
          <a:prstGeom prst="rect">
            <a:avLst/>
          </a:prstGeom>
          <a:solidFill>
            <a:schemeClr val="accent5">
              <a:lumMod val="40000"/>
              <a:lumOff val="6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endParaRPr lang="en-US" sz="1600" b="1" dirty="0">
              <a:solidFill>
                <a:srgbClr val="000000"/>
              </a:solidFill>
            </a:endParaRPr>
          </a:p>
          <a:p>
            <a:pPr marL="342900" indent="-342900">
              <a:defRPr/>
            </a:pPr>
            <a:endParaRPr lang="en-US" sz="1600" b="1" dirty="0">
              <a:solidFill>
                <a:srgbClr val="000000"/>
              </a:solidFill>
            </a:endParaRPr>
          </a:p>
          <a:p>
            <a:pPr marL="342900" indent="-342900">
              <a:defRPr/>
            </a:pPr>
            <a:r>
              <a:rPr lang="en-US" sz="1600" b="1" dirty="0">
                <a:solidFill>
                  <a:srgbClr val="000000"/>
                </a:solidFill>
              </a:rPr>
              <a:t>Syntax:	 	&lt;</a:t>
            </a:r>
            <a:r>
              <a:rPr lang="en-US" sz="1600" b="1" dirty="0" err="1">
                <a:solidFill>
                  <a:srgbClr val="000000"/>
                </a:solidFill>
              </a:rPr>
              <a:t>variable_name</a:t>
            </a:r>
            <a:r>
              <a:rPr lang="en-US" sz="1600" b="1" dirty="0">
                <a:solidFill>
                  <a:srgbClr val="000000"/>
                </a:solidFill>
              </a:rPr>
              <a:t>&gt; = &lt;</a:t>
            </a:r>
            <a:r>
              <a:rPr lang="en-US" sz="1600" b="1" dirty="0" err="1">
                <a:solidFill>
                  <a:srgbClr val="000000"/>
                </a:solidFill>
              </a:rPr>
              <a:t>the_value</a:t>
            </a:r>
            <a:r>
              <a:rPr lang="en-US" sz="1600" b="1" dirty="0">
                <a:solidFill>
                  <a:srgbClr val="000000"/>
                </a:solidFill>
              </a:rPr>
              <a:t>&gt;;</a:t>
            </a:r>
          </a:p>
          <a:p>
            <a:pPr marL="342900" indent="-342900">
              <a:defRPr/>
            </a:pPr>
            <a:r>
              <a:rPr lang="en-US" sz="1600" b="1" dirty="0">
                <a:solidFill>
                  <a:srgbClr val="000000"/>
                </a:solidFill>
              </a:rPr>
              <a:t>Example: 	</a:t>
            </a:r>
            <a:r>
              <a:rPr lang="en-US" sz="1600" b="1" dirty="0" err="1">
                <a:solidFill>
                  <a:srgbClr val="000000"/>
                </a:solidFill>
              </a:rPr>
              <a:t>myInteger</a:t>
            </a:r>
            <a:r>
              <a:rPr lang="en-US" sz="1600" b="1" dirty="0">
                <a:solidFill>
                  <a:srgbClr val="000000"/>
                </a:solidFill>
              </a:rPr>
              <a:t> = 0;</a:t>
            </a:r>
          </a:p>
          <a:p>
            <a:pPr marL="342900" indent="-342900">
              <a:defRPr/>
            </a:pPr>
            <a:endParaRPr lang="en-US" sz="1600" b="1" dirty="0">
              <a:solidFill>
                <a:srgbClr val="000000"/>
              </a:solidFill>
            </a:endParaRPr>
          </a:p>
          <a:p>
            <a:pPr marL="342900" indent="-342900">
              <a:defRPr/>
            </a:pPr>
            <a:endParaRPr lang="en-US" sz="1600" b="1" dirty="0">
              <a:solidFill>
                <a:srgbClr val="000000"/>
              </a:solidFill>
            </a:endParaRPr>
          </a:p>
        </p:txBody>
      </p:sp>
    </p:spTree>
    <p:extLst>
      <p:ext uri="{BB962C8B-B14F-4D97-AF65-F5344CB8AC3E}">
        <p14:creationId xmlns:p14="http://schemas.microsoft.com/office/powerpoint/2010/main" val="228992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797BD4-DF24-42FC-82D6-ABB6BD0F56AC}"/>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‘VariableAssignmentActivity.java’ in the package sef.module2.activity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buFont typeface="Wingdings" pitchFamily="2" charset="2"/>
              <a:buChar char="Ø"/>
            </a:pPr>
            <a:r>
              <a:rPr lang="en-US" sz="2400" dirty="0">
                <a:latin typeface="Arial" panose="020B0604020202020204" pitchFamily="34" charset="0"/>
                <a:cs typeface="Arial" panose="020B0604020202020204" pitchFamily="34" charset="0"/>
              </a:rPr>
              <a:t>Declare a variable of type int and assign it default value</a:t>
            </a:r>
          </a:p>
          <a:p>
            <a:pPr marL="800100" lvl="1" indent="-342900">
              <a:lnSpc>
                <a:spcPct val="150000"/>
              </a:lnSpc>
              <a:buFont typeface="Wingdings" pitchFamily="2" charset="2"/>
              <a:buChar char="Ø"/>
            </a:pPr>
            <a:r>
              <a:rPr lang="en-US" sz="2400" dirty="0">
                <a:latin typeface="Arial" panose="020B0604020202020204" pitchFamily="34" charset="0"/>
                <a:cs typeface="Arial" panose="020B0604020202020204" pitchFamily="34" charset="0"/>
              </a:rPr>
              <a:t>Update the value </a:t>
            </a:r>
          </a:p>
          <a:p>
            <a:pPr marL="800100" lvl="1" indent="-342900">
              <a:lnSpc>
                <a:spcPct val="150000"/>
              </a:lnSpc>
              <a:buFont typeface="Wingdings" pitchFamily="2" charset="2"/>
              <a:buChar char="Ø"/>
            </a:pPr>
            <a:r>
              <a:rPr lang="en-US" sz="2400" dirty="0">
                <a:latin typeface="Arial" panose="020B0604020202020204" pitchFamily="34" charset="0"/>
                <a:cs typeface="Arial" panose="020B0604020202020204" pitchFamily="34" charset="0"/>
              </a:rPr>
              <a:t>Print the updated value to the console</a:t>
            </a:r>
          </a:p>
          <a:p>
            <a:endParaRPr lang="en-US" dirty="0"/>
          </a:p>
        </p:txBody>
      </p:sp>
      <p:sp>
        <p:nvSpPr>
          <p:cNvPr id="3" name="Date Placeholder 2">
            <a:extLst>
              <a:ext uri="{FF2B5EF4-FFF2-40B4-BE49-F238E27FC236}">
                <a16:creationId xmlns:a16="http://schemas.microsoft.com/office/drawing/2014/main" id="{CA15DDC9-A75D-4038-831F-71EC81BF969C}"/>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6E38C9F8-8E3F-44A3-9382-0405719CEA8A}"/>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19</a:t>
            </a:fld>
            <a:endParaRPr lang="en-US" dirty="0"/>
          </a:p>
        </p:txBody>
      </p:sp>
      <p:sp>
        <p:nvSpPr>
          <p:cNvPr id="5" name="Title 4">
            <a:extLst>
              <a:ext uri="{FF2B5EF4-FFF2-40B4-BE49-F238E27FC236}">
                <a16:creationId xmlns:a16="http://schemas.microsoft.com/office/drawing/2014/main" id="{042D0D5A-B668-4DF0-9CE0-31CD164C3385}"/>
              </a:ext>
            </a:extLst>
          </p:cNvPr>
          <p:cNvSpPr>
            <a:spLocks noGrp="1"/>
          </p:cNvSpPr>
          <p:nvPr>
            <p:ph type="title"/>
          </p:nvPr>
        </p:nvSpPr>
        <p:spPr>
          <a:xfrm>
            <a:off x="381000" y="380999"/>
            <a:ext cx="11430000" cy="990601"/>
          </a:xfrm>
        </p:spPr>
        <p:txBody>
          <a:bodyPr/>
          <a:lstStyle/>
          <a:p>
            <a:r>
              <a:rPr lang="en-US" dirty="0"/>
              <a:t>Activity 1</a:t>
            </a:r>
          </a:p>
        </p:txBody>
      </p:sp>
    </p:spTree>
    <p:extLst>
      <p:ext uri="{BB962C8B-B14F-4D97-AF65-F5344CB8AC3E}">
        <p14:creationId xmlns:p14="http://schemas.microsoft.com/office/powerpoint/2010/main" val="287076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5738A-6C71-4026-B0C8-76CED08FB169}"/>
              </a:ext>
            </a:extLst>
          </p:cNvPr>
          <p:cNvSpPr>
            <a:spLocks noGrp="1"/>
          </p:cNvSpPr>
          <p:nvPr>
            <p:ph sz="quarter" idx="10"/>
          </p:nvPr>
        </p:nvSpPr>
        <p:spPr/>
        <p:txBody>
          <a:bodyPr/>
          <a:lstStyle/>
          <a:p>
            <a:pPr>
              <a:lnSpc>
                <a:spcPct val="150000"/>
              </a:lnSpc>
            </a:pPr>
            <a:r>
              <a:rPr lang="en-US" sz="2400" dirty="0"/>
              <a:t>At the end of this module, you will be able to:</a:t>
            </a:r>
          </a:p>
          <a:p>
            <a:pPr lvl="2">
              <a:lnSpc>
                <a:spcPct val="150000"/>
              </a:lnSpc>
            </a:pPr>
            <a:r>
              <a:rPr lang="en-US" sz="2400" dirty="0"/>
              <a:t>- Describe the primary concepts that support Java technology</a:t>
            </a:r>
          </a:p>
          <a:p>
            <a:pPr lvl="2">
              <a:lnSpc>
                <a:spcPct val="150000"/>
              </a:lnSpc>
            </a:pPr>
            <a:r>
              <a:rPr lang="en-US" sz="2400" dirty="0"/>
              <a:t>- Explain how Java achieves platform independence</a:t>
            </a:r>
          </a:p>
          <a:p>
            <a:pPr lvl="2">
              <a:lnSpc>
                <a:spcPct val="150000"/>
              </a:lnSpc>
            </a:pPr>
            <a:r>
              <a:rPr lang="en-US" sz="2400" dirty="0"/>
              <a:t>- Discuss the different tools and libraries available as part of the Standard Java Development KIT (J2SE JDK)</a:t>
            </a:r>
          </a:p>
          <a:p>
            <a:pPr lvl="2">
              <a:lnSpc>
                <a:spcPct val="150000"/>
              </a:lnSpc>
            </a:pPr>
            <a:r>
              <a:rPr lang="en-US" sz="2400" dirty="0"/>
              <a:t>- Install and configure the required software, tools, and libraries to get started with Java  </a:t>
            </a:r>
          </a:p>
          <a:p>
            <a:pPr lvl="2">
              <a:lnSpc>
                <a:spcPct val="150000"/>
              </a:lnSpc>
            </a:pPr>
            <a:r>
              <a:rPr lang="en-US" sz="2400" dirty="0"/>
              <a:t>- Write, compile, and execute simple Java applications</a:t>
            </a:r>
          </a:p>
          <a:p>
            <a:pPr>
              <a:lnSpc>
                <a:spcPct val="150000"/>
              </a:lnSpc>
            </a:pPr>
            <a:endParaRPr lang="en-US" sz="2400" dirty="0"/>
          </a:p>
          <a:p>
            <a:pPr>
              <a:lnSpc>
                <a:spcPct val="150000"/>
              </a:lnSpc>
            </a:pPr>
            <a:endParaRPr lang="en-US" sz="2400" dirty="0"/>
          </a:p>
          <a:p>
            <a:pPr>
              <a:lnSpc>
                <a:spcPct val="150000"/>
              </a:lnSpc>
            </a:pPr>
            <a:endParaRPr lang="en-US" sz="2400" dirty="0"/>
          </a:p>
          <a:p>
            <a:endParaRPr lang="en-US" dirty="0"/>
          </a:p>
        </p:txBody>
      </p:sp>
      <p:sp>
        <p:nvSpPr>
          <p:cNvPr id="3" name="Date Placeholder 2">
            <a:extLst>
              <a:ext uri="{FF2B5EF4-FFF2-40B4-BE49-F238E27FC236}">
                <a16:creationId xmlns:a16="http://schemas.microsoft.com/office/drawing/2014/main" id="{CB2B16D1-F82D-446D-AD4D-D627CAB1F5FF}"/>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46CC84FE-6AEE-48F9-8EB1-D371CC2C8E7E}"/>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a:t>
            </a:fld>
            <a:endParaRPr lang="en-US" dirty="0"/>
          </a:p>
        </p:txBody>
      </p:sp>
      <p:sp>
        <p:nvSpPr>
          <p:cNvPr id="5" name="Title 4">
            <a:extLst>
              <a:ext uri="{FF2B5EF4-FFF2-40B4-BE49-F238E27FC236}">
                <a16:creationId xmlns:a16="http://schemas.microsoft.com/office/drawing/2014/main" id="{95173BA6-AADF-4551-BFD3-0ED5D5866052}"/>
              </a:ext>
            </a:extLst>
          </p:cNvPr>
          <p:cNvSpPr>
            <a:spLocks noGrp="1"/>
          </p:cNvSpPr>
          <p:nvPr>
            <p:ph type="title"/>
          </p:nvPr>
        </p:nvSpPr>
        <p:spPr>
          <a:xfrm>
            <a:off x="381000" y="380999"/>
            <a:ext cx="11430000" cy="990601"/>
          </a:xfrm>
        </p:spPr>
        <p:txBody>
          <a:bodyPr/>
          <a:lstStyle/>
          <a:p>
            <a:r>
              <a:rPr lang="en-US" dirty="0"/>
              <a:t>Module Objective</a:t>
            </a:r>
          </a:p>
        </p:txBody>
      </p:sp>
    </p:spTree>
    <p:extLst>
      <p:ext uri="{BB962C8B-B14F-4D97-AF65-F5344CB8AC3E}">
        <p14:creationId xmlns:p14="http://schemas.microsoft.com/office/powerpoint/2010/main" val="188159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4B99E9-606E-4BDC-8566-5093E4153014}"/>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A42F2C36-7DC5-49EB-B316-3169590961FA}"/>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A895CBF5-CCAD-42EA-B67E-91373B42214B}"/>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20</a:t>
            </a:fld>
            <a:endParaRPr lang="en-US" dirty="0"/>
          </a:p>
        </p:txBody>
      </p:sp>
      <p:sp>
        <p:nvSpPr>
          <p:cNvPr id="5" name="Title 4">
            <a:extLst>
              <a:ext uri="{FF2B5EF4-FFF2-40B4-BE49-F238E27FC236}">
                <a16:creationId xmlns:a16="http://schemas.microsoft.com/office/drawing/2014/main" id="{69D6416C-1157-480B-A35C-1BDC0E07AF36}"/>
              </a:ext>
            </a:extLst>
          </p:cNvPr>
          <p:cNvSpPr>
            <a:spLocks noGrp="1"/>
          </p:cNvSpPr>
          <p:nvPr>
            <p:ph type="title"/>
          </p:nvPr>
        </p:nvSpPr>
        <p:spPr>
          <a:xfrm>
            <a:off x="381000" y="380999"/>
            <a:ext cx="11430000" cy="990601"/>
          </a:xfrm>
        </p:spPr>
        <p:txBody>
          <a:bodyPr/>
          <a:lstStyle/>
          <a:p>
            <a:r>
              <a:rPr lang="en-US" dirty="0"/>
              <a:t>Variables: Scope</a:t>
            </a:r>
          </a:p>
        </p:txBody>
      </p:sp>
      <p:sp>
        <p:nvSpPr>
          <p:cNvPr id="6" name="Rectangle 3">
            <a:extLst>
              <a:ext uri="{FF2B5EF4-FFF2-40B4-BE49-F238E27FC236}">
                <a16:creationId xmlns:a16="http://schemas.microsoft.com/office/drawing/2014/main" id="{6FFF7EBA-1CFA-44B2-939A-301D8766D408}"/>
              </a:ext>
            </a:extLst>
          </p:cNvPr>
          <p:cNvSpPr txBox="1">
            <a:spLocks noChangeArrowheads="1"/>
          </p:cNvSpPr>
          <p:nvPr/>
        </p:nvSpPr>
        <p:spPr>
          <a:xfrm>
            <a:off x="409584" y="1134798"/>
            <a:ext cx="76082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US" sz="2400">
                <a:latin typeface="Arial" panose="020B0604020202020204" pitchFamily="34" charset="0"/>
                <a:cs typeface="Arial" panose="020B0604020202020204" pitchFamily="34" charset="0"/>
              </a:rPr>
              <a:t>Refers to portions or sections of a program where the variable has value and is said to be ‘visible’</a:t>
            </a:r>
          </a:p>
          <a:p>
            <a:endParaRPr lang="en-US" sz="2400" dirty="0">
              <a:latin typeface="Arial" panose="020B0604020202020204" pitchFamily="34" charset="0"/>
              <a:cs typeface="Arial" panose="020B0604020202020204" pitchFamily="34" charset="0"/>
            </a:endParaRPr>
          </a:p>
        </p:txBody>
      </p:sp>
      <p:graphicFrame>
        <p:nvGraphicFramePr>
          <p:cNvPr id="7" name="Diagram 6">
            <a:extLst>
              <a:ext uri="{FF2B5EF4-FFF2-40B4-BE49-F238E27FC236}">
                <a16:creationId xmlns:a16="http://schemas.microsoft.com/office/drawing/2014/main" id="{92D487E9-9552-472A-9512-85ADC1A59A09}"/>
              </a:ext>
            </a:extLst>
          </p:cNvPr>
          <p:cNvGraphicFramePr/>
          <p:nvPr/>
        </p:nvGraphicFramePr>
        <p:xfrm>
          <a:off x="1981200" y="215108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D919A7D5-2252-43B9-BBA5-F8CA8BEBF879}"/>
              </a:ext>
            </a:extLst>
          </p:cNvPr>
          <p:cNvSpPr>
            <a:spLocks noChangeArrowheads="1"/>
          </p:cNvSpPr>
          <p:nvPr/>
        </p:nvSpPr>
        <p:spPr bwMode="auto">
          <a:xfrm>
            <a:off x="4435475" y="3321051"/>
            <a:ext cx="5691188" cy="708025"/>
          </a:xfrm>
          <a:prstGeom prst="rect">
            <a:avLst/>
          </a:prstGeom>
          <a:noFill/>
          <a:ln w="9525">
            <a:noFill/>
            <a:miter lim="800000"/>
            <a:headEnd/>
            <a:tailEnd/>
          </a:ln>
        </p:spPr>
        <p:txBody>
          <a:bodyPr anchor="ctr">
            <a:spAutoFit/>
          </a:bodyPr>
          <a:lstStyle/>
          <a:p>
            <a:pPr algn="l">
              <a:lnSpc>
                <a:spcPct val="100000"/>
              </a:lnSpc>
            </a:pPr>
            <a:r>
              <a:rPr lang="en-US" sz="2000">
                <a:solidFill>
                  <a:srgbClr val="008000"/>
                </a:solidFill>
              </a:rPr>
              <a:t>Shared by all instances of a class. Identified by the keyword </a:t>
            </a:r>
            <a:r>
              <a:rPr lang="en-US" sz="2000" b="1" u="sng">
                <a:solidFill>
                  <a:srgbClr val="008000"/>
                </a:solidFill>
              </a:rPr>
              <a:t>static</a:t>
            </a:r>
            <a:r>
              <a:rPr lang="en-US" sz="2000">
                <a:solidFill>
                  <a:srgbClr val="008000"/>
                </a:solidFill>
              </a:rPr>
              <a:t>.</a:t>
            </a:r>
            <a:endParaRPr lang="en-GB" sz="2000">
              <a:solidFill>
                <a:srgbClr val="008000"/>
              </a:solidFill>
            </a:endParaRPr>
          </a:p>
        </p:txBody>
      </p:sp>
      <p:sp>
        <p:nvSpPr>
          <p:cNvPr id="9" name="Rectangle 8">
            <a:extLst>
              <a:ext uri="{FF2B5EF4-FFF2-40B4-BE49-F238E27FC236}">
                <a16:creationId xmlns:a16="http://schemas.microsoft.com/office/drawing/2014/main" id="{64A44098-1DF8-47E9-9C81-375970D0203E}"/>
              </a:ext>
            </a:extLst>
          </p:cNvPr>
          <p:cNvSpPr>
            <a:spLocks noChangeArrowheads="1"/>
          </p:cNvSpPr>
          <p:nvPr/>
        </p:nvSpPr>
        <p:spPr bwMode="auto">
          <a:xfrm>
            <a:off x="4435475" y="4364039"/>
            <a:ext cx="5691188" cy="708025"/>
          </a:xfrm>
          <a:prstGeom prst="rect">
            <a:avLst/>
          </a:prstGeom>
          <a:noFill/>
          <a:ln w="9525">
            <a:noFill/>
            <a:miter lim="800000"/>
            <a:headEnd/>
            <a:tailEnd/>
          </a:ln>
        </p:spPr>
        <p:txBody>
          <a:bodyPr anchor="ctr">
            <a:spAutoFit/>
          </a:bodyPr>
          <a:lstStyle/>
          <a:p>
            <a:pPr algn="l">
              <a:lnSpc>
                <a:spcPct val="100000"/>
              </a:lnSpc>
            </a:pPr>
            <a:r>
              <a:rPr lang="en-US" sz="2000">
                <a:solidFill>
                  <a:srgbClr val="008000"/>
                </a:solidFill>
              </a:rPr>
              <a:t>Belong to an instance of a class. Are unique for each instance.</a:t>
            </a:r>
            <a:endParaRPr lang="en-GB" sz="2000">
              <a:solidFill>
                <a:srgbClr val="008000"/>
              </a:solidFill>
            </a:endParaRPr>
          </a:p>
        </p:txBody>
      </p:sp>
      <p:sp>
        <p:nvSpPr>
          <p:cNvPr id="10" name="Rectangle 9">
            <a:extLst>
              <a:ext uri="{FF2B5EF4-FFF2-40B4-BE49-F238E27FC236}">
                <a16:creationId xmlns:a16="http://schemas.microsoft.com/office/drawing/2014/main" id="{30642C92-C6FB-4738-B59E-50FF4126DA97}"/>
              </a:ext>
            </a:extLst>
          </p:cNvPr>
          <p:cNvSpPr>
            <a:spLocks noChangeArrowheads="1"/>
          </p:cNvSpPr>
          <p:nvPr/>
        </p:nvSpPr>
        <p:spPr bwMode="auto">
          <a:xfrm>
            <a:off x="4435475" y="5418139"/>
            <a:ext cx="5691188" cy="708025"/>
          </a:xfrm>
          <a:prstGeom prst="rect">
            <a:avLst/>
          </a:prstGeom>
          <a:noFill/>
          <a:ln w="9525">
            <a:noFill/>
            <a:miter lim="800000"/>
            <a:headEnd/>
            <a:tailEnd/>
          </a:ln>
        </p:spPr>
        <p:txBody>
          <a:bodyPr anchor="ctr">
            <a:spAutoFit/>
          </a:bodyPr>
          <a:lstStyle/>
          <a:p>
            <a:pPr algn="l">
              <a:lnSpc>
                <a:spcPct val="100000"/>
              </a:lnSpc>
            </a:pPr>
            <a:r>
              <a:rPr lang="en-US" sz="2000">
                <a:solidFill>
                  <a:srgbClr val="008000"/>
                </a:solidFill>
              </a:rPr>
              <a:t>Are accessible only within their locality and usually declared within a method.</a:t>
            </a:r>
            <a:endParaRPr lang="en-GB" sz="2000">
              <a:solidFill>
                <a:srgbClr val="008000"/>
              </a:solidFill>
            </a:endParaRPr>
          </a:p>
        </p:txBody>
      </p:sp>
    </p:spTree>
    <p:extLst>
      <p:ext uri="{BB962C8B-B14F-4D97-AF65-F5344CB8AC3E}">
        <p14:creationId xmlns:p14="http://schemas.microsoft.com/office/powerpoint/2010/main" val="6851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D2F5E1C-49E3-403E-8D77-812349FBA2BD}"/>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D11EF5F6-D186-4812-A00E-306F3830C7C7}"/>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21</a:t>
            </a:fld>
            <a:endParaRPr lang="en-US" dirty="0"/>
          </a:p>
        </p:txBody>
      </p:sp>
      <p:sp>
        <p:nvSpPr>
          <p:cNvPr id="5" name="Title 4">
            <a:extLst>
              <a:ext uri="{FF2B5EF4-FFF2-40B4-BE49-F238E27FC236}">
                <a16:creationId xmlns:a16="http://schemas.microsoft.com/office/drawing/2014/main" id="{6D55AEE0-4551-417A-9397-65945CAE9AFC}"/>
              </a:ext>
            </a:extLst>
          </p:cNvPr>
          <p:cNvSpPr>
            <a:spLocks noGrp="1"/>
          </p:cNvSpPr>
          <p:nvPr>
            <p:ph type="title"/>
          </p:nvPr>
        </p:nvSpPr>
        <p:spPr>
          <a:xfrm>
            <a:off x="381000" y="380999"/>
            <a:ext cx="11430000" cy="990601"/>
          </a:xfrm>
        </p:spPr>
        <p:txBody>
          <a:bodyPr/>
          <a:lstStyle/>
          <a:p>
            <a:r>
              <a:rPr lang="en-US" dirty="0"/>
              <a:t>Variables: Scope</a:t>
            </a:r>
          </a:p>
        </p:txBody>
      </p:sp>
      <p:sp>
        <p:nvSpPr>
          <p:cNvPr id="6" name="Rectangle 2">
            <a:extLst>
              <a:ext uri="{FF2B5EF4-FFF2-40B4-BE49-F238E27FC236}">
                <a16:creationId xmlns:a16="http://schemas.microsoft.com/office/drawing/2014/main" id="{90394DB3-F269-4156-A990-CD896DE7CC71}"/>
              </a:ext>
            </a:extLst>
          </p:cNvPr>
          <p:cNvSpPr>
            <a:spLocks noChangeArrowheads="1"/>
          </p:cNvSpPr>
          <p:nvPr/>
        </p:nvSpPr>
        <p:spPr bwMode="auto">
          <a:xfrm>
            <a:off x="5192711" y="2683273"/>
            <a:ext cx="5118100" cy="350837"/>
          </a:xfrm>
          <a:prstGeom prst="rect">
            <a:avLst/>
          </a:prstGeom>
          <a:solidFill>
            <a:schemeClr val="accent6">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7" name="Rectangle 3">
            <a:extLst>
              <a:ext uri="{FF2B5EF4-FFF2-40B4-BE49-F238E27FC236}">
                <a16:creationId xmlns:a16="http://schemas.microsoft.com/office/drawing/2014/main" id="{9ED23F67-BC65-40CD-A59E-31F98A84844E}"/>
              </a:ext>
            </a:extLst>
          </p:cNvPr>
          <p:cNvSpPr>
            <a:spLocks noChangeArrowheads="1"/>
          </p:cNvSpPr>
          <p:nvPr/>
        </p:nvSpPr>
        <p:spPr bwMode="auto">
          <a:xfrm>
            <a:off x="5192711" y="3011719"/>
            <a:ext cx="5681660" cy="639532"/>
          </a:xfrm>
          <a:prstGeom prst="rect">
            <a:avLst/>
          </a:prstGeom>
          <a:solidFill>
            <a:srgbClr val="CAE8AA">
              <a:alpha val="50195"/>
            </a:srgbClr>
          </a:solidFill>
          <a:ln w="12700" algn="ctr">
            <a:noFill/>
            <a:miter lim="800000"/>
            <a:headEnd/>
            <a:tailEnd/>
          </a:ln>
        </p:spPr>
        <p:txBody>
          <a:bodyPr wrap="none" lIns="90488" tIns="44450" rIns="90488" bIns="44450" anchor="ctr"/>
          <a:lstStyle/>
          <a:p>
            <a:endParaRPr lang="en-PH"/>
          </a:p>
        </p:txBody>
      </p:sp>
      <p:sp>
        <p:nvSpPr>
          <p:cNvPr id="8" name="Rectangle 4">
            <a:extLst>
              <a:ext uri="{FF2B5EF4-FFF2-40B4-BE49-F238E27FC236}">
                <a16:creationId xmlns:a16="http://schemas.microsoft.com/office/drawing/2014/main" id="{CA928904-CB80-410A-8D41-C09B94160BB9}"/>
              </a:ext>
            </a:extLst>
          </p:cNvPr>
          <p:cNvSpPr>
            <a:spLocks noChangeArrowheads="1"/>
          </p:cNvSpPr>
          <p:nvPr/>
        </p:nvSpPr>
        <p:spPr bwMode="auto">
          <a:xfrm>
            <a:off x="5031707" y="3979698"/>
            <a:ext cx="5347368" cy="1233652"/>
          </a:xfrm>
          <a:prstGeom prst="rect">
            <a:avLst/>
          </a:prstGeom>
          <a:solidFill>
            <a:schemeClr val="accent1">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grpSp>
        <p:nvGrpSpPr>
          <p:cNvPr id="9" name="Group 13">
            <a:extLst>
              <a:ext uri="{FF2B5EF4-FFF2-40B4-BE49-F238E27FC236}">
                <a16:creationId xmlns:a16="http://schemas.microsoft.com/office/drawing/2014/main" id="{ECB24ACC-2AA9-4AD5-B77A-41C937F3C6A4}"/>
              </a:ext>
            </a:extLst>
          </p:cNvPr>
          <p:cNvGrpSpPr>
            <a:grpSpLocks/>
          </p:cNvGrpSpPr>
          <p:nvPr/>
        </p:nvGrpSpPr>
        <p:grpSpPr bwMode="auto">
          <a:xfrm>
            <a:off x="1881189" y="1262064"/>
            <a:ext cx="2516187" cy="1666875"/>
            <a:chOff x="341300" y="3098800"/>
            <a:chExt cx="2516188" cy="1666874"/>
          </a:xfrm>
        </p:grpSpPr>
        <p:sp>
          <p:nvSpPr>
            <p:cNvPr id="10" name="AutoShape 8">
              <a:extLst>
                <a:ext uri="{FF2B5EF4-FFF2-40B4-BE49-F238E27FC236}">
                  <a16:creationId xmlns:a16="http://schemas.microsoft.com/office/drawing/2014/main" id="{BB6BA25A-D4E1-470D-9014-CC3FB87FB8A7}"/>
                </a:ext>
              </a:extLst>
            </p:cNvPr>
            <p:cNvSpPr>
              <a:spLocks/>
            </p:cNvSpPr>
            <p:nvPr/>
          </p:nvSpPr>
          <p:spPr bwMode="auto">
            <a:xfrm>
              <a:off x="341300" y="3302000"/>
              <a:ext cx="2516188" cy="1463674"/>
            </a:xfrm>
            <a:prstGeom prst="accentBorderCallout2">
              <a:avLst>
                <a:gd name="adj1" fmla="val 10977"/>
                <a:gd name="adj2" fmla="val 103028"/>
                <a:gd name="adj3" fmla="val 10977"/>
                <a:gd name="adj4" fmla="val 111167"/>
                <a:gd name="adj5" fmla="val 83461"/>
                <a:gd name="adj6" fmla="val 131932"/>
              </a:avLst>
            </a:prstGeom>
            <a:solidFill>
              <a:schemeClr val="accent3"/>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dirty="0"/>
                <a:t>Declared outside methods but inside a class. Denoted by </a:t>
              </a:r>
              <a:r>
                <a:rPr lang="en-US" b="1" dirty="0">
                  <a:solidFill>
                    <a:srgbClr val="660033"/>
                  </a:solidFill>
                  <a:latin typeface="Courier New" pitchFamily="49" charset="0"/>
                </a:rPr>
                <a:t>static</a:t>
              </a:r>
              <a:r>
                <a:rPr lang="en-US" dirty="0"/>
                <a:t> keyword.</a:t>
              </a:r>
            </a:p>
          </p:txBody>
        </p:sp>
        <p:sp>
          <p:nvSpPr>
            <p:cNvPr id="11" name="Text Box 9">
              <a:extLst>
                <a:ext uri="{FF2B5EF4-FFF2-40B4-BE49-F238E27FC236}">
                  <a16:creationId xmlns:a16="http://schemas.microsoft.com/office/drawing/2014/main" id="{4E0E8192-C807-474E-B3C2-FE930B202DDF}"/>
                </a:ext>
              </a:extLst>
            </p:cNvPr>
            <p:cNvSpPr txBox="1">
              <a:spLocks noChangeArrowheads="1"/>
            </p:cNvSpPr>
            <p:nvPr/>
          </p:nvSpPr>
          <p:spPr bwMode="auto">
            <a:xfrm>
              <a:off x="627050" y="3098800"/>
              <a:ext cx="1828801" cy="346075"/>
            </a:xfrm>
            <a:prstGeom prst="rect">
              <a:avLst/>
            </a:prstGeom>
            <a:solidFill>
              <a:srgbClr val="FF50A0"/>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dirty="0">
                  <a:ea typeface="Arial Unicode MS" pitchFamily="34" charset="-128"/>
                  <a:cs typeface="Arial Unicode MS" pitchFamily="34" charset="-128"/>
                </a:rPr>
                <a:t>Class Variable</a:t>
              </a:r>
            </a:p>
          </p:txBody>
        </p:sp>
      </p:grpSp>
      <p:grpSp>
        <p:nvGrpSpPr>
          <p:cNvPr id="12" name="Group 15">
            <a:extLst>
              <a:ext uri="{FF2B5EF4-FFF2-40B4-BE49-F238E27FC236}">
                <a16:creationId xmlns:a16="http://schemas.microsoft.com/office/drawing/2014/main" id="{F91C4840-1534-4BBE-A040-BA39D8FE8AEF}"/>
              </a:ext>
            </a:extLst>
          </p:cNvPr>
          <p:cNvGrpSpPr>
            <a:grpSpLocks/>
          </p:cNvGrpSpPr>
          <p:nvPr/>
        </p:nvGrpSpPr>
        <p:grpSpPr bwMode="auto">
          <a:xfrm>
            <a:off x="1812925" y="5040313"/>
            <a:ext cx="2516188" cy="1352550"/>
            <a:chOff x="288925" y="5124450"/>
            <a:chExt cx="2516188" cy="1352550"/>
          </a:xfrm>
        </p:grpSpPr>
        <p:sp>
          <p:nvSpPr>
            <p:cNvPr id="13" name="AutoShape 7">
              <a:extLst>
                <a:ext uri="{FF2B5EF4-FFF2-40B4-BE49-F238E27FC236}">
                  <a16:creationId xmlns:a16="http://schemas.microsoft.com/office/drawing/2014/main" id="{0A06EDF4-D3FC-4859-8563-1716F0D36AA4}"/>
                </a:ext>
              </a:extLst>
            </p:cNvPr>
            <p:cNvSpPr>
              <a:spLocks/>
            </p:cNvSpPr>
            <p:nvPr/>
          </p:nvSpPr>
          <p:spPr bwMode="auto">
            <a:xfrm>
              <a:off x="288925" y="5297487"/>
              <a:ext cx="2516188" cy="1179513"/>
            </a:xfrm>
            <a:prstGeom prst="accentBorderCallout2">
              <a:avLst>
                <a:gd name="adj1" fmla="val 10977"/>
                <a:gd name="adj2" fmla="val 103028"/>
                <a:gd name="adj3" fmla="val 10977"/>
                <a:gd name="adj4" fmla="val 112745"/>
                <a:gd name="adj5" fmla="val -23689"/>
                <a:gd name="adj6" fmla="val 136989"/>
              </a:avLst>
            </a:prstGeom>
            <a:solidFill>
              <a:schemeClr val="accent3"/>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dirty="0"/>
                <a:t>Declared outside methods but inside a class.</a:t>
              </a:r>
            </a:p>
          </p:txBody>
        </p:sp>
        <p:sp>
          <p:nvSpPr>
            <p:cNvPr id="14" name="Text Box 10">
              <a:extLst>
                <a:ext uri="{FF2B5EF4-FFF2-40B4-BE49-F238E27FC236}">
                  <a16:creationId xmlns:a16="http://schemas.microsoft.com/office/drawing/2014/main" id="{9A4B3FDA-CA08-4DA0-8288-C1CD53EC266E}"/>
                </a:ext>
              </a:extLst>
            </p:cNvPr>
            <p:cNvSpPr txBox="1">
              <a:spLocks noChangeArrowheads="1"/>
            </p:cNvSpPr>
            <p:nvPr/>
          </p:nvSpPr>
          <p:spPr bwMode="auto">
            <a:xfrm>
              <a:off x="541337" y="5124450"/>
              <a:ext cx="2149307" cy="338554"/>
            </a:xfrm>
            <a:prstGeom prst="rect">
              <a:avLst/>
            </a:prstGeom>
            <a:solidFill>
              <a:srgbClr val="CCECFF"/>
            </a:solidFill>
            <a:ln w="9525" algn="ctr">
              <a:solidFill>
                <a:srgbClr val="777777"/>
              </a:solidFill>
              <a:miter lim="800000"/>
              <a:headEnd/>
              <a:tailEnd/>
            </a:ln>
          </p:spPr>
          <p:txBody>
            <a:bodyPr wrap="square">
              <a:spAutoFit/>
            </a:bodyPr>
            <a:lstStyle/>
            <a:p>
              <a:pPr>
                <a:lnSpc>
                  <a:spcPct val="100000"/>
                </a:lnSpc>
                <a:spcBef>
                  <a:spcPct val="50000"/>
                </a:spcBef>
                <a:buClrTx/>
              </a:pPr>
              <a:r>
                <a:rPr lang="en-US" sz="1600" b="1" dirty="0">
                  <a:ea typeface="Arial Unicode MS" pitchFamily="34" charset="-128"/>
                  <a:cs typeface="Arial Unicode MS" pitchFamily="34" charset="-128"/>
                </a:rPr>
                <a:t>Instance</a:t>
              </a:r>
              <a:r>
                <a:rPr lang="lv-LV" sz="1600" b="1" dirty="0">
                  <a:ea typeface="Arial Unicode MS" pitchFamily="34" charset="-128"/>
                  <a:cs typeface="Arial Unicode MS" pitchFamily="34" charset="-128"/>
                </a:rPr>
                <a:t> </a:t>
              </a:r>
              <a:r>
                <a:rPr lang="en-US" sz="1600" b="1" dirty="0">
                  <a:ea typeface="Arial Unicode MS" pitchFamily="34" charset="-128"/>
                  <a:cs typeface="Arial Unicode MS" pitchFamily="34" charset="-128"/>
                </a:rPr>
                <a:t>Variables</a:t>
              </a:r>
            </a:p>
          </p:txBody>
        </p:sp>
      </p:grpSp>
      <p:grpSp>
        <p:nvGrpSpPr>
          <p:cNvPr id="15" name="Group 14">
            <a:extLst>
              <a:ext uri="{FF2B5EF4-FFF2-40B4-BE49-F238E27FC236}">
                <a16:creationId xmlns:a16="http://schemas.microsoft.com/office/drawing/2014/main" id="{3385C6C2-98ED-4024-B6A6-C8E482C9660D}"/>
              </a:ext>
            </a:extLst>
          </p:cNvPr>
          <p:cNvGrpSpPr>
            <a:grpSpLocks/>
          </p:cNvGrpSpPr>
          <p:nvPr/>
        </p:nvGrpSpPr>
        <p:grpSpPr bwMode="auto">
          <a:xfrm>
            <a:off x="1812925" y="3071814"/>
            <a:ext cx="2516188" cy="1857375"/>
            <a:chOff x="288925" y="1292225"/>
            <a:chExt cx="2516188" cy="1806575"/>
          </a:xfrm>
        </p:grpSpPr>
        <p:sp>
          <p:nvSpPr>
            <p:cNvPr id="16" name="AutoShape 11">
              <a:extLst>
                <a:ext uri="{FF2B5EF4-FFF2-40B4-BE49-F238E27FC236}">
                  <a16:creationId xmlns:a16="http://schemas.microsoft.com/office/drawing/2014/main" id="{9382C3DF-9C13-4765-B68B-3C0E1065705F}"/>
                </a:ext>
              </a:extLst>
            </p:cNvPr>
            <p:cNvSpPr>
              <a:spLocks/>
            </p:cNvSpPr>
            <p:nvPr/>
          </p:nvSpPr>
          <p:spPr bwMode="auto">
            <a:xfrm>
              <a:off x="288925" y="1465162"/>
              <a:ext cx="2516188" cy="1633638"/>
            </a:xfrm>
            <a:prstGeom prst="accentBorderCallout2">
              <a:avLst>
                <a:gd name="adj1" fmla="val 10977"/>
                <a:gd name="adj2" fmla="val 103028"/>
                <a:gd name="adj3" fmla="val 10977"/>
                <a:gd name="adj4" fmla="val 114509"/>
                <a:gd name="adj5" fmla="val -7007"/>
                <a:gd name="adj6" fmla="val 143586"/>
              </a:avLst>
            </a:prstGeom>
            <a:solidFill>
              <a:schemeClr val="accent3"/>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dirty="0"/>
                <a:t>Declared inside methods and/or subroutines. </a:t>
              </a:r>
              <a:r>
                <a:rPr lang="en-US" i="1" dirty="0" err="1"/>
                <a:t>aString</a:t>
              </a:r>
              <a:r>
                <a:rPr lang="en-US" i="1" dirty="0"/>
                <a:t> </a:t>
              </a:r>
              <a:r>
                <a:rPr lang="en-US" dirty="0"/>
                <a:t>is local to the method </a:t>
              </a:r>
              <a:r>
                <a:rPr lang="en-US" i="1" dirty="0"/>
                <a:t>main</a:t>
              </a:r>
            </a:p>
          </p:txBody>
        </p:sp>
        <p:sp>
          <p:nvSpPr>
            <p:cNvPr id="17" name="Text Box 12">
              <a:extLst>
                <a:ext uri="{FF2B5EF4-FFF2-40B4-BE49-F238E27FC236}">
                  <a16:creationId xmlns:a16="http://schemas.microsoft.com/office/drawing/2014/main" id="{E80BF3EB-3487-46E3-8CF9-CC49775DBCC8}"/>
                </a:ext>
              </a:extLst>
            </p:cNvPr>
            <p:cNvSpPr txBox="1">
              <a:spLocks noChangeArrowheads="1"/>
            </p:cNvSpPr>
            <p:nvPr/>
          </p:nvSpPr>
          <p:spPr bwMode="auto">
            <a:xfrm>
              <a:off x="620713" y="1292225"/>
              <a:ext cx="1828800" cy="329294"/>
            </a:xfrm>
            <a:prstGeom prst="rect">
              <a:avLst/>
            </a:prstGeom>
            <a:solidFill>
              <a:srgbClr val="CAE8AA"/>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Local Variable</a:t>
              </a:r>
            </a:p>
          </p:txBody>
        </p:sp>
      </p:grpSp>
      <p:sp>
        <p:nvSpPr>
          <p:cNvPr id="18" name="Rectangle 6">
            <a:extLst>
              <a:ext uri="{FF2B5EF4-FFF2-40B4-BE49-F238E27FC236}">
                <a16:creationId xmlns:a16="http://schemas.microsoft.com/office/drawing/2014/main" id="{D0F21297-164A-42B5-A2C8-20CE9D66CB45}"/>
              </a:ext>
            </a:extLst>
          </p:cNvPr>
          <p:cNvSpPr>
            <a:spLocks noChangeArrowheads="1"/>
          </p:cNvSpPr>
          <p:nvPr/>
        </p:nvSpPr>
        <p:spPr bwMode="auto">
          <a:xfrm>
            <a:off x="4993191" y="1262064"/>
            <a:ext cx="6202946" cy="4873625"/>
          </a:xfrm>
          <a:prstGeom prst="rect">
            <a:avLst/>
          </a:prstGeom>
          <a:noFill/>
          <a:ln w="12700">
            <a:noFill/>
            <a:miter lim="800000"/>
            <a:headEnd/>
            <a:tailEnd/>
          </a:ln>
        </p:spPr>
        <p:txBody>
          <a:bodyPr lIns="90488" tIns="44450" rIns="90488" bIns="44450"/>
          <a:lstStyle/>
          <a:p>
            <a:pPr marL="342900" indent="-342900"/>
            <a:r>
              <a:rPr lang="en-US" sz="1600" b="1" dirty="0">
                <a:solidFill>
                  <a:srgbClr val="660033"/>
                </a:solidFill>
                <a:latin typeface="Courier New" pitchFamily="49" charset="0"/>
              </a:rPr>
              <a:t>package</a:t>
            </a:r>
            <a:r>
              <a:rPr lang="en-US" sz="1600" b="1" dirty="0">
                <a:latin typeface="Courier New" pitchFamily="49" charset="0"/>
              </a:rPr>
              <a:t> sef.module3.sample;</a:t>
            </a:r>
          </a:p>
          <a:p>
            <a:pPr marL="342900" indent="-342900"/>
            <a:endParaRPr lang="en-US" sz="1600" b="1" dirty="0">
              <a:latin typeface="Courier New" pitchFamily="49" charset="0"/>
            </a:endParaRPr>
          </a:p>
          <a:p>
            <a:pPr marL="342900" indent="-342900"/>
            <a:r>
              <a:rPr lang="en-US" sz="1600" b="1" dirty="0">
                <a:solidFill>
                  <a:srgbClr val="660033"/>
                </a:solidFill>
                <a:latin typeface="Courier New" pitchFamily="49" charset="0"/>
              </a:rPr>
              <a:t>public class</a:t>
            </a:r>
            <a:r>
              <a:rPr lang="en-US" sz="1600" b="1" dirty="0">
                <a:latin typeface="Courier New" pitchFamily="49" charset="0"/>
              </a:rPr>
              <a:t> </a:t>
            </a:r>
            <a:r>
              <a:rPr lang="en-US" sz="1600" b="1" dirty="0" err="1">
                <a:latin typeface="Courier New" pitchFamily="49" charset="0"/>
              </a:rPr>
              <a:t>VariableScope</a:t>
            </a:r>
            <a:r>
              <a:rPr lang="en-US" sz="1600" b="1" dirty="0">
                <a:latin typeface="Courier New" pitchFamily="49" charset="0"/>
              </a:rPr>
              <a:t> {</a:t>
            </a:r>
          </a:p>
          <a:p>
            <a:pPr marL="342900" indent="-342900"/>
            <a:r>
              <a:rPr lang="en-US" sz="1600" b="1" dirty="0">
                <a:latin typeface="Courier New" pitchFamily="49" charset="0"/>
              </a:rPr>
              <a:t>	/**</a:t>
            </a:r>
          </a:p>
          <a:p>
            <a:pPr marL="342900" indent="-342900"/>
            <a:r>
              <a:rPr lang="en-US" sz="1600" b="1" dirty="0">
                <a:latin typeface="Courier New" pitchFamily="49" charset="0"/>
              </a:rPr>
              <a:t>	 * @</a:t>
            </a:r>
            <a:r>
              <a:rPr lang="en-US" sz="1600" b="1" dirty="0" err="1">
                <a:latin typeface="Courier New" pitchFamily="49" charset="0"/>
              </a:rPr>
              <a:t>param</a:t>
            </a:r>
            <a:r>
              <a:rPr lang="en-US" sz="1600" b="1" dirty="0">
                <a:latin typeface="Courier New" pitchFamily="49" charset="0"/>
              </a:rPr>
              <a:t> </a:t>
            </a:r>
            <a:r>
              <a:rPr lang="en-US" sz="1600" b="1" dirty="0" err="1">
                <a:latin typeface="Courier New" pitchFamily="49" charset="0"/>
              </a:rPr>
              <a:t>args</a:t>
            </a:r>
            <a:endParaRPr lang="en-US" sz="1600" b="1" dirty="0">
              <a:latin typeface="Courier New" pitchFamily="49" charset="0"/>
            </a:endParaRPr>
          </a:p>
          <a:p>
            <a:pPr marL="342900" indent="-342900"/>
            <a:r>
              <a:rPr lang="en-US" sz="1600" b="1" dirty="0">
                <a:latin typeface="Courier New" pitchFamily="49" charset="0"/>
              </a:rPr>
              <a:t>	 */</a:t>
            </a:r>
          </a:p>
          <a:p>
            <a:pPr marL="342900" indent="-342900"/>
            <a:r>
              <a:rPr lang="en-US" sz="1600" b="1" dirty="0">
                <a:latin typeface="Courier New" pitchFamily="49" charset="0"/>
              </a:rPr>
              <a:t>	</a:t>
            </a:r>
            <a:r>
              <a:rPr lang="en-US" sz="1600" b="1" dirty="0">
                <a:solidFill>
                  <a:srgbClr val="660033"/>
                </a:solidFill>
                <a:latin typeface="Courier New" pitchFamily="49" charset="0"/>
              </a:rPr>
              <a:t>public static</a:t>
            </a:r>
            <a:r>
              <a:rPr lang="en-US" sz="1600" b="1" dirty="0">
                <a:latin typeface="Courier New" pitchFamily="49" charset="0"/>
              </a:rPr>
              <a:t> void main(String[] </a:t>
            </a:r>
            <a:r>
              <a:rPr lang="en-US" sz="1600" b="1" dirty="0" err="1">
                <a:latin typeface="Courier New" pitchFamily="49" charset="0"/>
              </a:rPr>
              <a:t>args</a:t>
            </a:r>
            <a:r>
              <a:rPr lang="en-US" sz="1600" b="1" dirty="0">
                <a:latin typeface="Courier New" pitchFamily="49" charset="0"/>
              </a:rPr>
              <a:t>) {</a:t>
            </a:r>
          </a:p>
          <a:p>
            <a:pPr marL="342900" indent="-342900"/>
            <a:r>
              <a:rPr lang="en-US" sz="1600" b="1" dirty="0">
                <a:latin typeface="Courier New" pitchFamily="49" charset="0"/>
              </a:rPr>
              <a:t>	</a:t>
            </a:r>
            <a:r>
              <a:rPr lang="en-US" sz="1600" b="1" dirty="0">
                <a:solidFill>
                  <a:srgbClr val="660033"/>
                </a:solidFill>
                <a:latin typeface="Courier New" pitchFamily="49" charset="0"/>
              </a:rPr>
              <a:t>String</a:t>
            </a:r>
            <a:r>
              <a:rPr lang="en-US" sz="1600" b="1" dirty="0">
                <a:latin typeface="Courier New" pitchFamily="49" charset="0"/>
              </a:rPr>
              <a:t> </a:t>
            </a:r>
            <a:r>
              <a:rPr lang="en-US" sz="1600" b="1" dirty="0" err="1">
                <a:latin typeface="Courier New" pitchFamily="49" charset="0"/>
              </a:rPr>
              <a:t>aString</a:t>
            </a:r>
            <a:r>
              <a:rPr lang="en-US" sz="1600" b="1" dirty="0">
                <a:latin typeface="Courier New" pitchFamily="49" charset="0"/>
              </a:rPr>
              <a:t> = “This is a local variable”;</a:t>
            </a:r>
          </a:p>
          <a:p>
            <a:pPr marL="342900" indent="-342900"/>
            <a:r>
              <a:rPr lang="en-US" sz="1600" b="1" dirty="0">
                <a:latin typeface="Courier New" pitchFamily="49" charset="0"/>
              </a:rPr>
              <a:t>	}</a:t>
            </a:r>
          </a:p>
          <a:p>
            <a:pPr marL="342900" indent="-342900"/>
            <a:r>
              <a:rPr lang="en-US" sz="1600" b="1" dirty="0">
                <a:latin typeface="Courier New" pitchFamily="49" charset="0"/>
              </a:rPr>
              <a:t>}</a:t>
            </a:r>
          </a:p>
          <a:p>
            <a:pPr marL="342900" indent="-342900"/>
            <a:endParaRPr lang="en-US" sz="1600" b="1" dirty="0">
              <a:latin typeface="Courier New" pitchFamily="49" charset="0"/>
            </a:endParaRPr>
          </a:p>
          <a:p>
            <a:pPr marL="342900" indent="-342900"/>
            <a:r>
              <a:rPr lang="en-US" sz="1600" b="1" dirty="0">
                <a:solidFill>
                  <a:srgbClr val="660033"/>
                </a:solidFill>
                <a:latin typeface="Courier New" pitchFamily="49" charset="0"/>
              </a:rPr>
              <a:t>class</a:t>
            </a:r>
            <a:r>
              <a:rPr lang="en-US" sz="1600" b="1" dirty="0">
                <a:latin typeface="Courier New" pitchFamily="49" charset="0"/>
              </a:rPr>
              <a:t> Employee {</a:t>
            </a:r>
          </a:p>
          <a:p>
            <a:pPr marL="342900" indent="-342900"/>
            <a:r>
              <a:rPr lang="en-US" sz="1600" b="1" dirty="0">
                <a:latin typeface="Courier New" pitchFamily="49" charset="0"/>
              </a:rPr>
              <a:t>	</a:t>
            </a:r>
            <a:r>
              <a:rPr lang="en-US" sz="1600" b="1" dirty="0">
                <a:solidFill>
                  <a:srgbClr val="660033"/>
                </a:solidFill>
                <a:latin typeface="Courier New" pitchFamily="49" charset="0"/>
              </a:rPr>
              <a:t>public static </a:t>
            </a:r>
            <a:r>
              <a:rPr lang="en-US" sz="1600" b="1" dirty="0" err="1">
                <a:solidFill>
                  <a:srgbClr val="660033"/>
                </a:solidFill>
                <a:latin typeface="Courier New" pitchFamily="49" charset="0"/>
              </a:rPr>
              <a:t>int</a:t>
            </a:r>
            <a:r>
              <a:rPr lang="en-US" sz="1600" b="1" dirty="0">
                <a:latin typeface="Courier New" pitchFamily="49" charset="0"/>
              </a:rPr>
              <a:t> </a:t>
            </a:r>
            <a:r>
              <a:rPr lang="en-US" sz="1600" b="1" dirty="0" err="1">
                <a:latin typeface="Courier New" pitchFamily="49" charset="0"/>
              </a:rPr>
              <a:t>totalCount</a:t>
            </a:r>
            <a:r>
              <a:rPr lang="en-US" sz="1600" b="1" dirty="0">
                <a:latin typeface="Courier New" pitchFamily="49" charset="0"/>
              </a:rPr>
              <a:t> = 0;</a:t>
            </a:r>
          </a:p>
          <a:p>
            <a:pPr marL="342900" indent="-342900"/>
            <a:r>
              <a:rPr lang="en-US" sz="1600" b="1" dirty="0">
                <a:latin typeface="Courier New" pitchFamily="49" charset="0"/>
              </a:rPr>
              <a:t>	</a:t>
            </a:r>
            <a:r>
              <a:rPr lang="en-US" sz="1600" b="1" dirty="0">
                <a:solidFill>
                  <a:srgbClr val="660033"/>
                </a:solidFill>
                <a:latin typeface="Courier New" pitchFamily="49" charset="0"/>
              </a:rPr>
              <a:t>private String</a:t>
            </a:r>
            <a:r>
              <a:rPr lang="en-US" sz="1600" b="1" dirty="0">
                <a:latin typeface="Courier New" pitchFamily="49" charset="0"/>
              </a:rPr>
              <a:t> </a:t>
            </a:r>
            <a:r>
              <a:rPr lang="en-US" sz="1600" b="1" dirty="0" err="1">
                <a:latin typeface="Courier New" pitchFamily="49" charset="0"/>
              </a:rPr>
              <a:t>myFirstName</a:t>
            </a:r>
            <a:r>
              <a:rPr lang="en-US" sz="1600" b="1" dirty="0">
                <a:latin typeface="Courier New" pitchFamily="49" charset="0"/>
              </a:rPr>
              <a:t>;</a:t>
            </a:r>
          </a:p>
          <a:p>
            <a:pPr marL="342900" indent="-342900"/>
            <a:r>
              <a:rPr lang="en-US" sz="1600" b="1" dirty="0">
                <a:latin typeface="Courier New" pitchFamily="49" charset="0"/>
              </a:rPr>
              <a:t>	</a:t>
            </a:r>
            <a:r>
              <a:rPr lang="en-US" sz="1600" b="1" dirty="0">
                <a:solidFill>
                  <a:srgbClr val="660033"/>
                </a:solidFill>
                <a:latin typeface="Courier New" pitchFamily="49" charset="0"/>
              </a:rPr>
              <a:t>private String</a:t>
            </a:r>
            <a:r>
              <a:rPr lang="en-US" sz="1600" b="1" dirty="0">
                <a:latin typeface="Courier New" pitchFamily="49" charset="0"/>
              </a:rPr>
              <a:t> </a:t>
            </a:r>
            <a:r>
              <a:rPr lang="en-US" sz="1600" b="1" dirty="0" err="1">
                <a:latin typeface="Courier New" pitchFamily="49" charset="0"/>
              </a:rPr>
              <a:t>myLastName</a:t>
            </a:r>
            <a:r>
              <a:rPr lang="en-US" sz="1600" b="1" dirty="0">
                <a:latin typeface="Courier New" pitchFamily="49" charset="0"/>
              </a:rPr>
              <a:t>;</a:t>
            </a:r>
          </a:p>
          <a:p>
            <a:pPr marL="342900" indent="-342900"/>
            <a:r>
              <a:rPr lang="en-US" sz="1600" b="1" dirty="0">
                <a:latin typeface="Courier New" pitchFamily="49" charset="0"/>
              </a:rPr>
              <a:t>	</a:t>
            </a:r>
            <a:r>
              <a:rPr lang="en-US" sz="1600" b="1" dirty="0">
                <a:solidFill>
                  <a:srgbClr val="660033"/>
                </a:solidFill>
                <a:latin typeface="Courier New" pitchFamily="49" charset="0"/>
              </a:rPr>
              <a:t>private </a:t>
            </a:r>
            <a:r>
              <a:rPr lang="en-US" sz="1600" b="1" dirty="0" err="1">
                <a:solidFill>
                  <a:srgbClr val="660033"/>
                </a:solidFill>
                <a:latin typeface="Courier New" pitchFamily="49" charset="0"/>
              </a:rPr>
              <a:t>int</a:t>
            </a:r>
            <a:r>
              <a:rPr lang="en-US" sz="1600" b="1" dirty="0">
                <a:latin typeface="Courier New" pitchFamily="49" charset="0"/>
              </a:rPr>
              <a:t> </a:t>
            </a:r>
            <a:r>
              <a:rPr lang="en-US" sz="1600" b="1" dirty="0" err="1">
                <a:latin typeface="Courier New" pitchFamily="49" charset="0"/>
              </a:rPr>
              <a:t>myAge</a:t>
            </a:r>
            <a:r>
              <a:rPr lang="en-US" sz="1600" b="1" dirty="0">
                <a:latin typeface="Courier New" pitchFamily="49" charset="0"/>
              </a:rPr>
              <a:t>;</a:t>
            </a:r>
          </a:p>
          <a:p>
            <a:pPr marL="342900" indent="-342900"/>
            <a:r>
              <a:rPr lang="en-US" sz="1600" b="1" dirty="0">
                <a:latin typeface="Courier New" pitchFamily="49" charset="0"/>
              </a:rPr>
              <a:t>}</a:t>
            </a:r>
          </a:p>
        </p:txBody>
      </p:sp>
    </p:spTree>
    <p:extLst>
      <p:ext uri="{BB962C8B-B14F-4D97-AF65-F5344CB8AC3E}">
        <p14:creationId xmlns:p14="http://schemas.microsoft.com/office/powerpoint/2010/main" val="75623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8CC764-1A5C-4AA2-BBB5-DC2CD96103A0}"/>
              </a:ext>
            </a:extLst>
          </p:cNvPr>
          <p:cNvSpPr>
            <a:spLocks noGrp="1"/>
          </p:cNvSpPr>
          <p:nvPr>
            <p:ph sz="quarter" idx="10"/>
          </p:nvPr>
        </p:nvSpPr>
        <p:spPr>
          <a:xfrm>
            <a:off x="381000" y="958850"/>
            <a:ext cx="11430000" cy="4940300"/>
          </a:xfrm>
        </p:spPr>
        <p:txBody>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An expression is a ‘value’ whereas a statement is an ‘action’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Statement is a complete unit of instruction, usually ended by a semicolon ( ;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example below is a statement assigning the value of the expression to the variable</a:t>
            </a:r>
          </a:p>
          <a:p>
            <a:pPr marL="800100" lvl="1" indent="-342900">
              <a:buFont typeface="Wingdings" pitchFamily="2" charset="2"/>
              <a:buChar char="Ø"/>
            </a:pPr>
            <a:r>
              <a:rPr lang="en-US" sz="2400" i="1" dirty="0">
                <a:latin typeface="Arial" panose="020B0604020202020204" pitchFamily="34" charset="0"/>
                <a:cs typeface="Arial" panose="020B0604020202020204" pitchFamily="34" charset="0"/>
              </a:rPr>
              <a:t>String greeting = “hello”;</a:t>
            </a:r>
          </a:p>
          <a:p>
            <a:pPr marL="800100" lvl="1" indent="-342900">
              <a:buFont typeface="Wingdings" pitchFamily="2" charset="2"/>
              <a:buChar char="Ø"/>
            </a:pPr>
            <a:r>
              <a:rPr lang="en-US" sz="2400" i="1" dirty="0">
                <a:latin typeface="Arial" panose="020B0604020202020204" pitchFamily="34" charset="0"/>
                <a:cs typeface="Arial" panose="020B0604020202020204" pitchFamily="34" charset="0"/>
              </a:rPr>
              <a:t>final static double PIE = 3.14</a:t>
            </a:r>
          </a:p>
          <a:p>
            <a:pPr marL="800100" lvl="1" indent="-342900">
              <a:buFont typeface="Wingdings" pitchFamily="2" charset="2"/>
              <a:buChar char="Ø"/>
            </a:pPr>
            <a:r>
              <a:rPr lang="en-US" sz="2400" i="1" dirty="0">
                <a:latin typeface="Arial" panose="020B0604020202020204" pitchFamily="34" charset="0"/>
                <a:cs typeface="Arial" panose="020B0604020202020204" pitchFamily="34" charset="0"/>
              </a:rPr>
              <a:t>z = x + y;</a:t>
            </a:r>
          </a:p>
          <a:p>
            <a:pPr marL="800100" lvl="1" indent="-342900">
              <a:buFont typeface="Wingdings" pitchFamily="2" charset="2"/>
              <a:buChar char="Ø"/>
            </a:pPr>
            <a:r>
              <a:rPr lang="en-US" sz="2400" i="1" dirty="0">
                <a:latin typeface="Arial" panose="020B0604020202020204" pitchFamily="34" charset="0"/>
                <a:cs typeface="Arial" panose="020B0604020202020204" pitchFamily="34" charset="0"/>
              </a:rPr>
              <a:t>result = </a:t>
            </a:r>
            <a:r>
              <a:rPr lang="en-US" sz="2400" i="1" dirty="0" err="1">
                <a:latin typeface="Arial" panose="020B0604020202020204" pitchFamily="34" charset="0"/>
                <a:cs typeface="Arial" panose="020B0604020202020204" pitchFamily="34" charset="0"/>
              </a:rPr>
              <a:t>getFactorial</a:t>
            </a:r>
            <a:r>
              <a:rPr lang="en-US" sz="2400" i="1" dirty="0">
                <a:latin typeface="Arial" panose="020B0604020202020204" pitchFamily="34" charset="0"/>
                <a:cs typeface="Arial" panose="020B0604020202020204" pitchFamily="34" charset="0"/>
              </a:rPr>
              <a:t>(z);</a:t>
            </a:r>
          </a:p>
          <a:p>
            <a:pPr marL="800100" lvl="1" indent="-342900">
              <a:buFont typeface="Wingdings" pitchFamily="2" charset="2"/>
              <a:buChar char="Ø"/>
            </a:pPr>
            <a:r>
              <a:rPr lang="en-US" sz="2400" i="1" dirty="0">
                <a:latin typeface="Arial" panose="020B0604020202020204" pitchFamily="34" charset="0"/>
                <a:cs typeface="Arial" panose="020B0604020202020204" pitchFamily="34" charset="0"/>
              </a:rPr>
              <a:t>Date today = new Date();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Method calls are also statements </a:t>
            </a:r>
          </a:p>
          <a:p>
            <a:pPr marL="800100" lvl="1" indent="-342900">
              <a:buFont typeface="Wingdings" pitchFamily="2" charset="2"/>
              <a:buChar char="Ø"/>
            </a:pPr>
            <a:r>
              <a:rPr lang="en-US" sz="2400" i="1" dirty="0" err="1">
                <a:latin typeface="Arial" panose="020B0604020202020204" pitchFamily="34" charset="0"/>
                <a:cs typeface="Arial" panose="020B0604020202020204" pitchFamily="34" charset="0"/>
              </a:rPr>
              <a:t>System.out.println</a:t>
            </a:r>
            <a:r>
              <a:rPr lang="en-US" sz="2400" i="1" dirty="0">
                <a:latin typeface="Arial" panose="020B0604020202020204" pitchFamily="34" charset="0"/>
                <a:cs typeface="Arial" panose="020B0604020202020204" pitchFamily="34" charset="0"/>
              </a:rPr>
              <a:t>(“Hello”);</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800100" lvl="1" indent="-342900"/>
            <a:endParaRPr lang="en-US" sz="2400" i="1"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F330806E-FD53-4875-B76E-D5A541CFCA4A}"/>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6E90764E-2183-4613-BD01-6940E8745317}"/>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22</a:t>
            </a:fld>
            <a:endParaRPr lang="en-US" dirty="0"/>
          </a:p>
        </p:txBody>
      </p:sp>
      <p:sp>
        <p:nvSpPr>
          <p:cNvPr id="5" name="Title 4">
            <a:extLst>
              <a:ext uri="{FF2B5EF4-FFF2-40B4-BE49-F238E27FC236}">
                <a16:creationId xmlns:a16="http://schemas.microsoft.com/office/drawing/2014/main" id="{FEAFB4B1-E876-47A2-9D0F-4051CFAE5336}"/>
              </a:ext>
            </a:extLst>
          </p:cNvPr>
          <p:cNvSpPr>
            <a:spLocks noGrp="1"/>
          </p:cNvSpPr>
          <p:nvPr>
            <p:ph type="title"/>
          </p:nvPr>
        </p:nvSpPr>
        <p:spPr>
          <a:xfrm>
            <a:off x="381000" y="380999"/>
            <a:ext cx="11430000" cy="990601"/>
          </a:xfrm>
        </p:spPr>
        <p:txBody>
          <a:bodyPr/>
          <a:lstStyle/>
          <a:p>
            <a:r>
              <a:rPr lang="en-US" dirty="0"/>
              <a:t>Expressions and Statements</a:t>
            </a:r>
          </a:p>
        </p:txBody>
      </p:sp>
    </p:spTree>
    <p:extLst>
      <p:ext uri="{BB962C8B-B14F-4D97-AF65-F5344CB8AC3E}">
        <p14:creationId xmlns:p14="http://schemas.microsoft.com/office/powerpoint/2010/main" val="352624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FEA30-C054-48DA-AE47-9BCB9AB99D98}"/>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C2DD0E40-238C-43B4-BA7D-362F68CB4E23}"/>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FBAD7B95-E687-47B3-ADEC-B1DFAFE7B572}"/>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23</a:t>
            </a:fld>
            <a:endParaRPr lang="en-US" dirty="0"/>
          </a:p>
        </p:txBody>
      </p:sp>
      <p:sp>
        <p:nvSpPr>
          <p:cNvPr id="5" name="Title 4">
            <a:extLst>
              <a:ext uri="{FF2B5EF4-FFF2-40B4-BE49-F238E27FC236}">
                <a16:creationId xmlns:a16="http://schemas.microsoft.com/office/drawing/2014/main" id="{24B94FCF-58B0-41CB-9A43-88F05E2F8E2B}"/>
              </a:ext>
            </a:extLst>
          </p:cNvPr>
          <p:cNvSpPr>
            <a:spLocks noGrp="1"/>
          </p:cNvSpPr>
          <p:nvPr>
            <p:ph type="title"/>
          </p:nvPr>
        </p:nvSpPr>
        <p:spPr>
          <a:xfrm>
            <a:off x="381000" y="380999"/>
            <a:ext cx="11430000" cy="990601"/>
          </a:xfrm>
        </p:spPr>
        <p:txBody>
          <a:bodyPr/>
          <a:lstStyle/>
          <a:p>
            <a:r>
              <a:rPr lang="en-US" dirty="0"/>
              <a:t>Type Casting</a:t>
            </a:r>
          </a:p>
        </p:txBody>
      </p:sp>
      <p:sp>
        <p:nvSpPr>
          <p:cNvPr id="6" name="Rectangle 3">
            <a:extLst>
              <a:ext uri="{FF2B5EF4-FFF2-40B4-BE49-F238E27FC236}">
                <a16:creationId xmlns:a16="http://schemas.microsoft.com/office/drawing/2014/main" id="{2A690F09-FD13-4F4A-9CC5-ADEA68D0AF14}"/>
              </a:ext>
            </a:extLst>
          </p:cNvPr>
          <p:cNvSpPr txBox="1">
            <a:spLocks noChangeArrowheads="1"/>
          </p:cNvSpPr>
          <p:nvPr/>
        </p:nvSpPr>
        <p:spPr>
          <a:xfrm>
            <a:off x="436879" y="1153887"/>
            <a:ext cx="9577977" cy="4898122"/>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Refers to the conversion of the data type of a </a:t>
            </a:r>
            <a:r>
              <a:rPr lang="en-US" sz="2400">
                <a:solidFill>
                  <a:schemeClr val="accent1"/>
                </a:solidFill>
                <a:latin typeface="Arial" panose="020B0604020202020204" pitchFamily="34" charset="0"/>
                <a:cs typeface="Arial" panose="020B0604020202020204" pitchFamily="34" charset="0"/>
              </a:rPr>
              <a:t>variable</a:t>
            </a:r>
            <a:r>
              <a:rPr lang="en-US" sz="2400">
                <a:latin typeface="Arial" panose="020B0604020202020204" pitchFamily="34" charset="0"/>
                <a:cs typeface="Arial" panose="020B0604020202020204" pitchFamily="34" charset="0"/>
              </a:rPr>
              <a:t> value to another data type.</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Java is strongly typed, meaning it expects that values being assigned to each other be compatible. Casting is a way to express this compatibility.</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a:latin typeface="Arial" panose="020B0604020202020204" pitchFamily="34" charset="0"/>
              <a:cs typeface="Arial" panose="020B0604020202020204" pitchFamily="34" charset="0"/>
            </a:endParaRPr>
          </a:p>
          <a:p>
            <a:pPr marL="800100" lvl="1" indent="-342900"/>
            <a:endParaRPr lang="en-US" sz="2400" i="1">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graphicFrame>
        <p:nvGraphicFramePr>
          <p:cNvPr id="7" name="Diagram 6">
            <a:extLst>
              <a:ext uri="{FF2B5EF4-FFF2-40B4-BE49-F238E27FC236}">
                <a16:creationId xmlns:a16="http://schemas.microsoft.com/office/drawing/2014/main" id="{5B5AE39E-F154-4BAA-9314-24F23835821F}"/>
              </a:ext>
            </a:extLst>
          </p:cNvPr>
          <p:cNvGraphicFramePr/>
          <p:nvPr/>
        </p:nvGraphicFramePr>
        <p:xfrm>
          <a:off x="3048000" y="243683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0267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C46D82-5A21-4839-960A-DE0F00530267}"/>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F0348762-DF35-4E3A-9ECC-12E141C87623}"/>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F194C6CB-AE40-4C9C-A002-654D7B7AB45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24</a:t>
            </a:fld>
            <a:endParaRPr lang="en-US" dirty="0"/>
          </a:p>
        </p:txBody>
      </p:sp>
      <p:sp>
        <p:nvSpPr>
          <p:cNvPr id="5" name="Title 4">
            <a:extLst>
              <a:ext uri="{FF2B5EF4-FFF2-40B4-BE49-F238E27FC236}">
                <a16:creationId xmlns:a16="http://schemas.microsoft.com/office/drawing/2014/main" id="{716EEFE1-C807-404B-A2B9-04454070B7EF}"/>
              </a:ext>
            </a:extLst>
          </p:cNvPr>
          <p:cNvSpPr>
            <a:spLocks noGrp="1"/>
          </p:cNvSpPr>
          <p:nvPr>
            <p:ph type="title"/>
          </p:nvPr>
        </p:nvSpPr>
        <p:spPr>
          <a:xfrm>
            <a:off x="381000" y="380999"/>
            <a:ext cx="11430000" cy="990601"/>
          </a:xfrm>
        </p:spPr>
        <p:txBody>
          <a:bodyPr/>
          <a:lstStyle/>
          <a:p>
            <a:r>
              <a:rPr lang="en-US" dirty="0"/>
              <a:t>Primitive Data Type Casting Flow</a:t>
            </a:r>
          </a:p>
        </p:txBody>
      </p:sp>
      <p:grpSp>
        <p:nvGrpSpPr>
          <p:cNvPr id="6" name="Group 3">
            <a:extLst>
              <a:ext uri="{FF2B5EF4-FFF2-40B4-BE49-F238E27FC236}">
                <a16:creationId xmlns:a16="http://schemas.microsoft.com/office/drawing/2014/main" id="{65CF3E92-B4B2-4273-938B-8FD068C25DE4}"/>
              </a:ext>
            </a:extLst>
          </p:cNvPr>
          <p:cNvGrpSpPr>
            <a:grpSpLocks/>
          </p:cNvGrpSpPr>
          <p:nvPr/>
        </p:nvGrpSpPr>
        <p:grpSpPr bwMode="auto">
          <a:xfrm>
            <a:off x="1738314" y="2860676"/>
            <a:ext cx="8882416" cy="1425575"/>
            <a:chOff x="1440" y="10205"/>
            <a:chExt cx="8746" cy="905"/>
          </a:xfrm>
        </p:grpSpPr>
        <p:sp>
          <p:nvSpPr>
            <p:cNvPr id="7" name="Oval 4">
              <a:extLst>
                <a:ext uri="{FF2B5EF4-FFF2-40B4-BE49-F238E27FC236}">
                  <a16:creationId xmlns:a16="http://schemas.microsoft.com/office/drawing/2014/main" id="{081CDC29-B9FB-4D68-9854-E5385225E245}"/>
                </a:ext>
              </a:extLst>
            </p:cNvPr>
            <p:cNvSpPr>
              <a:spLocks noChangeArrowheads="1"/>
            </p:cNvSpPr>
            <p:nvPr/>
          </p:nvSpPr>
          <p:spPr bwMode="auto">
            <a:xfrm>
              <a:off x="144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byte</a:t>
              </a:r>
            </a:p>
          </p:txBody>
        </p:sp>
        <p:sp>
          <p:nvSpPr>
            <p:cNvPr id="8" name="Line 5">
              <a:extLst>
                <a:ext uri="{FF2B5EF4-FFF2-40B4-BE49-F238E27FC236}">
                  <a16:creationId xmlns:a16="http://schemas.microsoft.com/office/drawing/2014/main" id="{40300633-4F7E-4FE0-8D63-B99E0B65548A}"/>
                </a:ext>
              </a:extLst>
            </p:cNvPr>
            <p:cNvSpPr>
              <a:spLocks noChangeShapeType="1"/>
            </p:cNvSpPr>
            <p:nvPr/>
          </p:nvSpPr>
          <p:spPr bwMode="auto">
            <a:xfrm>
              <a:off x="252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9" name="Oval 6">
              <a:extLst>
                <a:ext uri="{FF2B5EF4-FFF2-40B4-BE49-F238E27FC236}">
                  <a16:creationId xmlns:a16="http://schemas.microsoft.com/office/drawing/2014/main" id="{EC72917F-F03E-4C18-B061-FAC2D76F0F26}"/>
                </a:ext>
              </a:extLst>
            </p:cNvPr>
            <p:cNvSpPr>
              <a:spLocks noChangeArrowheads="1"/>
            </p:cNvSpPr>
            <p:nvPr/>
          </p:nvSpPr>
          <p:spPr bwMode="auto">
            <a:xfrm>
              <a:off x="2880" y="10750"/>
              <a:ext cx="1334"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dirty="0"/>
                <a:t>short</a:t>
              </a:r>
            </a:p>
          </p:txBody>
        </p:sp>
        <p:sp>
          <p:nvSpPr>
            <p:cNvPr id="10" name="Line 7">
              <a:extLst>
                <a:ext uri="{FF2B5EF4-FFF2-40B4-BE49-F238E27FC236}">
                  <a16:creationId xmlns:a16="http://schemas.microsoft.com/office/drawing/2014/main" id="{7D50EB03-9552-450A-B964-C02A48D920F8}"/>
                </a:ext>
              </a:extLst>
            </p:cNvPr>
            <p:cNvSpPr>
              <a:spLocks noChangeShapeType="1"/>
            </p:cNvSpPr>
            <p:nvPr/>
          </p:nvSpPr>
          <p:spPr bwMode="auto">
            <a:xfrm>
              <a:off x="396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11" name="Oval 8">
              <a:extLst>
                <a:ext uri="{FF2B5EF4-FFF2-40B4-BE49-F238E27FC236}">
                  <a16:creationId xmlns:a16="http://schemas.microsoft.com/office/drawing/2014/main" id="{F27AC943-C5D2-4B4D-B251-946B6923F13D}"/>
                </a:ext>
              </a:extLst>
            </p:cNvPr>
            <p:cNvSpPr>
              <a:spLocks noChangeArrowheads="1"/>
            </p:cNvSpPr>
            <p:nvPr/>
          </p:nvSpPr>
          <p:spPr bwMode="auto">
            <a:xfrm>
              <a:off x="4319"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int</a:t>
              </a:r>
            </a:p>
          </p:txBody>
        </p:sp>
        <p:sp>
          <p:nvSpPr>
            <p:cNvPr id="12" name="Line 9">
              <a:extLst>
                <a:ext uri="{FF2B5EF4-FFF2-40B4-BE49-F238E27FC236}">
                  <a16:creationId xmlns:a16="http://schemas.microsoft.com/office/drawing/2014/main" id="{312E2388-BB4C-4ECE-8552-6297F4A76464}"/>
                </a:ext>
              </a:extLst>
            </p:cNvPr>
            <p:cNvSpPr>
              <a:spLocks noChangeShapeType="1"/>
            </p:cNvSpPr>
            <p:nvPr/>
          </p:nvSpPr>
          <p:spPr bwMode="auto">
            <a:xfrm>
              <a:off x="5399" y="10930"/>
              <a:ext cx="361"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13" name="Oval 10">
              <a:extLst>
                <a:ext uri="{FF2B5EF4-FFF2-40B4-BE49-F238E27FC236}">
                  <a16:creationId xmlns:a16="http://schemas.microsoft.com/office/drawing/2014/main" id="{44B0C236-D452-4DA7-A9D2-C501311B8526}"/>
                </a:ext>
              </a:extLst>
            </p:cNvPr>
            <p:cNvSpPr>
              <a:spLocks noChangeArrowheads="1"/>
            </p:cNvSpPr>
            <p:nvPr/>
          </p:nvSpPr>
          <p:spPr bwMode="auto">
            <a:xfrm>
              <a:off x="576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long</a:t>
              </a:r>
            </a:p>
          </p:txBody>
        </p:sp>
        <p:sp>
          <p:nvSpPr>
            <p:cNvPr id="14" name="Line 11">
              <a:extLst>
                <a:ext uri="{FF2B5EF4-FFF2-40B4-BE49-F238E27FC236}">
                  <a16:creationId xmlns:a16="http://schemas.microsoft.com/office/drawing/2014/main" id="{F42B5AC2-806E-4CA8-A4DB-94FDADC9067F}"/>
                </a:ext>
              </a:extLst>
            </p:cNvPr>
            <p:cNvSpPr>
              <a:spLocks noChangeShapeType="1"/>
            </p:cNvSpPr>
            <p:nvPr/>
          </p:nvSpPr>
          <p:spPr bwMode="auto">
            <a:xfrm>
              <a:off x="6841" y="10930"/>
              <a:ext cx="361"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15" name="Oval 12">
              <a:extLst>
                <a:ext uri="{FF2B5EF4-FFF2-40B4-BE49-F238E27FC236}">
                  <a16:creationId xmlns:a16="http://schemas.microsoft.com/office/drawing/2014/main" id="{0D36D58F-8EDD-495D-997E-69040F088E70}"/>
                </a:ext>
              </a:extLst>
            </p:cNvPr>
            <p:cNvSpPr>
              <a:spLocks noChangeArrowheads="1"/>
            </p:cNvSpPr>
            <p:nvPr/>
          </p:nvSpPr>
          <p:spPr bwMode="auto">
            <a:xfrm>
              <a:off x="720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float</a:t>
              </a:r>
            </a:p>
          </p:txBody>
        </p:sp>
        <p:sp>
          <p:nvSpPr>
            <p:cNvPr id="16" name="Line 13">
              <a:extLst>
                <a:ext uri="{FF2B5EF4-FFF2-40B4-BE49-F238E27FC236}">
                  <a16:creationId xmlns:a16="http://schemas.microsoft.com/office/drawing/2014/main" id="{4B524D84-EF6A-45C6-BAAE-07ECAC046365}"/>
                </a:ext>
              </a:extLst>
            </p:cNvPr>
            <p:cNvSpPr>
              <a:spLocks noChangeShapeType="1"/>
            </p:cNvSpPr>
            <p:nvPr/>
          </p:nvSpPr>
          <p:spPr bwMode="auto">
            <a:xfrm>
              <a:off x="828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17" name="Oval 14">
              <a:extLst>
                <a:ext uri="{FF2B5EF4-FFF2-40B4-BE49-F238E27FC236}">
                  <a16:creationId xmlns:a16="http://schemas.microsoft.com/office/drawing/2014/main" id="{4641ACE1-716F-4733-AC59-A1A32BDB62D2}"/>
                </a:ext>
              </a:extLst>
            </p:cNvPr>
            <p:cNvSpPr>
              <a:spLocks noChangeArrowheads="1"/>
            </p:cNvSpPr>
            <p:nvPr/>
          </p:nvSpPr>
          <p:spPr bwMode="auto">
            <a:xfrm>
              <a:off x="8640" y="10750"/>
              <a:ext cx="1546"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dirty="0"/>
                <a:t>double</a:t>
              </a:r>
            </a:p>
          </p:txBody>
        </p:sp>
        <p:sp>
          <p:nvSpPr>
            <p:cNvPr id="18" name="Oval 15">
              <a:extLst>
                <a:ext uri="{FF2B5EF4-FFF2-40B4-BE49-F238E27FC236}">
                  <a16:creationId xmlns:a16="http://schemas.microsoft.com/office/drawing/2014/main" id="{658F03AE-F795-4EFD-B706-439E0CBAE994}"/>
                </a:ext>
              </a:extLst>
            </p:cNvPr>
            <p:cNvSpPr>
              <a:spLocks noChangeArrowheads="1"/>
            </p:cNvSpPr>
            <p:nvPr/>
          </p:nvSpPr>
          <p:spPr bwMode="auto">
            <a:xfrm>
              <a:off x="3330" y="10205"/>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char</a:t>
              </a:r>
            </a:p>
          </p:txBody>
        </p:sp>
        <p:sp>
          <p:nvSpPr>
            <p:cNvPr id="19" name="Line 16">
              <a:extLst>
                <a:ext uri="{FF2B5EF4-FFF2-40B4-BE49-F238E27FC236}">
                  <a16:creationId xmlns:a16="http://schemas.microsoft.com/office/drawing/2014/main" id="{D62CFAEF-3046-49D3-A92C-50AACA146F81}"/>
                </a:ext>
              </a:extLst>
            </p:cNvPr>
            <p:cNvSpPr>
              <a:spLocks noChangeShapeType="1"/>
            </p:cNvSpPr>
            <p:nvPr/>
          </p:nvSpPr>
          <p:spPr bwMode="auto">
            <a:xfrm>
              <a:off x="4140" y="10560"/>
              <a:ext cx="361" cy="23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grpSp>
      <p:sp>
        <p:nvSpPr>
          <p:cNvPr id="20" name="Rectangle 17">
            <a:extLst>
              <a:ext uri="{FF2B5EF4-FFF2-40B4-BE49-F238E27FC236}">
                <a16:creationId xmlns:a16="http://schemas.microsoft.com/office/drawing/2014/main" id="{88CECE05-9D27-40B7-9AA0-E982F1A4FD49}"/>
              </a:ext>
            </a:extLst>
          </p:cNvPr>
          <p:cNvSpPr txBox="1">
            <a:spLocks noChangeArrowheads="1"/>
          </p:cNvSpPr>
          <p:nvPr/>
        </p:nvSpPr>
        <p:spPr>
          <a:xfrm>
            <a:off x="3948113" y="2000251"/>
            <a:ext cx="3719512" cy="34766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a:buFontTx/>
              <a:buNone/>
              <a:defRPr/>
            </a:pPr>
            <a:r>
              <a:rPr lang="en-US" sz="2400" i="1">
                <a:solidFill>
                  <a:schemeClr val="accent6">
                    <a:lumMod val="75000"/>
                  </a:schemeClr>
                </a:solidFill>
                <a:latin typeface="Arial" panose="020B0604020202020204" pitchFamily="34" charset="0"/>
                <a:cs typeface="Arial" panose="020B0604020202020204" pitchFamily="34" charset="0"/>
              </a:rPr>
              <a:t>widening conversion</a:t>
            </a:r>
            <a:endParaRPr lang="en-US" sz="2400" dirty="0">
              <a:solidFill>
                <a:schemeClr val="accent6">
                  <a:lumMod val="75000"/>
                </a:schemeClr>
              </a:solidFill>
              <a:latin typeface="Arial" panose="020B0604020202020204" pitchFamily="34" charset="0"/>
              <a:cs typeface="Arial" panose="020B0604020202020204" pitchFamily="34" charset="0"/>
            </a:endParaRPr>
          </a:p>
        </p:txBody>
      </p:sp>
      <p:sp>
        <p:nvSpPr>
          <p:cNvPr id="21" name="Line 18">
            <a:extLst>
              <a:ext uri="{FF2B5EF4-FFF2-40B4-BE49-F238E27FC236}">
                <a16:creationId xmlns:a16="http://schemas.microsoft.com/office/drawing/2014/main" id="{9F7E5BC0-7F63-4660-84FD-EAE643488545}"/>
              </a:ext>
            </a:extLst>
          </p:cNvPr>
          <p:cNvSpPr>
            <a:spLocks noChangeShapeType="1"/>
          </p:cNvSpPr>
          <p:nvPr/>
        </p:nvSpPr>
        <p:spPr bwMode="auto">
          <a:xfrm>
            <a:off x="4022725" y="2387600"/>
            <a:ext cx="3792538" cy="0"/>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en-GB"/>
          </a:p>
        </p:txBody>
      </p:sp>
      <p:grpSp>
        <p:nvGrpSpPr>
          <p:cNvPr id="22" name="Group 21">
            <a:extLst>
              <a:ext uri="{FF2B5EF4-FFF2-40B4-BE49-F238E27FC236}">
                <a16:creationId xmlns:a16="http://schemas.microsoft.com/office/drawing/2014/main" id="{94D5F80A-389F-4F23-AFA0-16AB66E3278C}"/>
              </a:ext>
            </a:extLst>
          </p:cNvPr>
          <p:cNvGrpSpPr>
            <a:grpSpLocks/>
          </p:cNvGrpSpPr>
          <p:nvPr/>
        </p:nvGrpSpPr>
        <p:grpSpPr bwMode="auto">
          <a:xfrm>
            <a:off x="4089401" y="4945064"/>
            <a:ext cx="4091086" cy="340969"/>
            <a:chOff x="2565400" y="4945063"/>
            <a:chExt cx="4091085" cy="340969"/>
          </a:xfrm>
        </p:grpSpPr>
        <p:sp>
          <p:nvSpPr>
            <p:cNvPr id="23" name="Line 19">
              <a:extLst>
                <a:ext uri="{FF2B5EF4-FFF2-40B4-BE49-F238E27FC236}">
                  <a16:creationId xmlns:a16="http://schemas.microsoft.com/office/drawing/2014/main" id="{88BDD174-58E1-4DB2-AB8E-DC4465AA69BE}"/>
                </a:ext>
              </a:extLst>
            </p:cNvPr>
            <p:cNvSpPr>
              <a:spLocks noChangeShapeType="1"/>
            </p:cNvSpPr>
            <p:nvPr/>
          </p:nvSpPr>
          <p:spPr bwMode="auto">
            <a:xfrm flipH="1">
              <a:off x="2565400" y="4945063"/>
              <a:ext cx="3809999" cy="0"/>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en-GB"/>
            </a:p>
          </p:txBody>
        </p:sp>
        <p:sp>
          <p:nvSpPr>
            <p:cNvPr id="24" name="Rectangle 20">
              <a:extLst>
                <a:ext uri="{FF2B5EF4-FFF2-40B4-BE49-F238E27FC236}">
                  <a16:creationId xmlns:a16="http://schemas.microsoft.com/office/drawing/2014/main" id="{43F0F3CD-789D-4677-88FB-34347B45F9BA}"/>
                </a:ext>
              </a:extLst>
            </p:cNvPr>
            <p:cNvSpPr>
              <a:spLocks noChangeArrowheads="1"/>
            </p:cNvSpPr>
            <p:nvPr/>
          </p:nvSpPr>
          <p:spPr bwMode="auto">
            <a:xfrm>
              <a:off x="2971899" y="4973295"/>
              <a:ext cx="3684586" cy="312737"/>
            </a:xfrm>
            <a:prstGeom prst="rect">
              <a:avLst/>
            </a:prstGeom>
            <a:noFill/>
            <a:ln w="9525">
              <a:noFill/>
              <a:miter lim="800000"/>
              <a:headEnd/>
              <a:tailEnd/>
            </a:ln>
          </p:spPr>
          <p:txBody>
            <a:bodyPr lIns="90488" tIns="44450" rIns="90488" bIns="44450"/>
            <a:lstStyle/>
            <a:p>
              <a:pPr marL="274638" indent="-274638">
                <a:buClr>
                  <a:schemeClr val="tx1"/>
                </a:buClr>
                <a:defRPr/>
              </a:pPr>
              <a:r>
                <a:rPr lang="en-US" sz="2400" i="1" dirty="0">
                  <a:solidFill>
                    <a:schemeClr val="accent6">
                      <a:lumMod val="75000"/>
                    </a:schemeClr>
                  </a:solidFill>
                </a:rPr>
                <a:t>narrowing conversion</a:t>
              </a:r>
            </a:p>
          </p:txBody>
        </p:sp>
      </p:grpSp>
    </p:spTree>
    <p:extLst>
      <p:ext uri="{BB962C8B-B14F-4D97-AF65-F5344CB8AC3E}">
        <p14:creationId xmlns:p14="http://schemas.microsoft.com/office/powerpoint/2010/main" val="99533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righ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46944D9-D334-4168-8E95-441982788521}"/>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C2F7012A-F151-4501-87DB-0529A7AA98F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25</a:t>
            </a:fld>
            <a:endParaRPr lang="en-US" dirty="0"/>
          </a:p>
        </p:txBody>
      </p:sp>
      <p:sp>
        <p:nvSpPr>
          <p:cNvPr id="5" name="Title 4">
            <a:extLst>
              <a:ext uri="{FF2B5EF4-FFF2-40B4-BE49-F238E27FC236}">
                <a16:creationId xmlns:a16="http://schemas.microsoft.com/office/drawing/2014/main" id="{2A0E09BE-4D39-401E-A2A7-AA3E18CB0E0B}"/>
              </a:ext>
            </a:extLst>
          </p:cNvPr>
          <p:cNvSpPr>
            <a:spLocks noGrp="1"/>
          </p:cNvSpPr>
          <p:nvPr>
            <p:ph type="title"/>
          </p:nvPr>
        </p:nvSpPr>
        <p:spPr>
          <a:xfrm>
            <a:off x="381000" y="380999"/>
            <a:ext cx="11430000" cy="990601"/>
          </a:xfrm>
        </p:spPr>
        <p:txBody>
          <a:bodyPr/>
          <a:lstStyle/>
          <a:p>
            <a:r>
              <a:rPr lang="en-US" dirty="0"/>
              <a:t>Implicit Casting</a:t>
            </a:r>
          </a:p>
        </p:txBody>
      </p:sp>
      <p:sp>
        <p:nvSpPr>
          <p:cNvPr id="6" name="Rectangle 3">
            <a:extLst>
              <a:ext uri="{FF2B5EF4-FFF2-40B4-BE49-F238E27FC236}">
                <a16:creationId xmlns:a16="http://schemas.microsoft.com/office/drawing/2014/main" id="{8CB6A33C-6250-471B-8D72-AE44ECFBF265}"/>
              </a:ext>
            </a:extLst>
          </p:cNvPr>
          <p:cNvSpPr txBox="1">
            <a:spLocks noChangeArrowheads="1"/>
          </p:cNvSpPr>
          <p:nvPr/>
        </p:nvSpPr>
        <p:spPr>
          <a:xfrm>
            <a:off x="381000" y="1081183"/>
            <a:ext cx="10096184" cy="2714434"/>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Implicit casting is an implied casting operation.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Implicit casting usually takes place when casting from a narrower data type to a broader data type, this can also be referred to as widening conversion.</a:t>
            </a:r>
            <a:r>
              <a:rPr lang="en-US" sz="2400" i="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Since a double is ‘wider’ than either an integer or a floating point, it is able to accept and cast their values implicitly.</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4BEFB8FE-7913-4A5C-97AE-0A1F23AEA39E}"/>
              </a:ext>
            </a:extLst>
          </p:cNvPr>
          <p:cNvSpPr>
            <a:spLocks noChangeArrowheads="1"/>
          </p:cNvSpPr>
          <p:nvPr/>
        </p:nvSpPr>
        <p:spPr bwMode="auto">
          <a:xfrm>
            <a:off x="2909887" y="3429000"/>
            <a:ext cx="4076700" cy="15843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endParaRPr lang="en-US" sz="1600" b="1" dirty="0">
              <a:solidFill>
                <a:srgbClr val="000000"/>
              </a:solidFill>
            </a:endParaRPr>
          </a:p>
          <a:p>
            <a:pPr marL="342900" indent="-342900">
              <a:defRPr/>
            </a:pPr>
            <a:endParaRPr lang="en-US" sz="1600" b="1" dirty="0">
              <a:solidFill>
                <a:srgbClr val="000000"/>
              </a:solidFill>
            </a:endParaRPr>
          </a:p>
          <a:p>
            <a:pPr marL="342900" indent="-342900">
              <a:defRPr/>
            </a:pPr>
            <a:r>
              <a:rPr lang="en-US" sz="1600" b="1" dirty="0">
                <a:solidFill>
                  <a:srgbClr val="000000"/>
                </a:solidFill>
              </a:rPr>
              <a:t>Example A: 	</a:t>
            </a:r>
            <a:r>
              <a:rPr lang="en-US" sz="1600" b="1" dirty="0" err="1">
                <a:solidFill>
                  <a:srgbClr val="000000"/>
                </a:solidFill>
              </a:rPr>
              <a:t>int</a:t>
            </a:r>
            <a:r>
              <a:rPr lang="en-US" sz="1600" b="1" dirty="0">
                <a:solidFill>
                  <a:srgbClr val="000000"/>
                </a:solidFill>
              </a:rPr>
              <a:t> a = 1;</a:t>
            </a:r>
          </a:p>
          <a:p>
            <a:pPr marL="342900" lvl="4" indent="-342900">
              <a:defRPr/>
            </a:pPr>
            <a:r>
              <a:rPr lang="en-US" sz="1600" b="1" dirty="0">
                <a:solidFill>
                  <a:srgbClr val="000000"/>
                </a:solidFill>
              </a:rPr>
              <a:t>			double b = a;</a:t>
            </a:r>
          </a:p>
          <a:p>
            <a:pPr marL="342900" lvl="4" indent="-342900">
              <a:defRPr/>
            </a:pPr>
            <a:endParaRPr lang="en-US" sz="1600" b="1" dirty="0">
              <a:solidFill>
                <a:srgbClr val="000000"/>
              </a:solidFill>
            </a:endParaRPr>
          </a:p>
          <a:p>
            <a:pPr marL="342900" indent="-342900">
              <a:defRPr/>
            </a:pPr>
            <a:r>
              <a:rPr lang="en-US" sz="1600" b="1" dirty="0">
                <a:solidFill>
                  <a:srgbClr val="000000"/>
                </a:solidFill>
              </a:rPr>
              <a:t>Example B: 	float x = 1.0;</a:t>
            </a:r>
          </a:p>
          <a:p>
            <a:pPr marL="342900" lvl="4" indent="-342900">
              <a:defRPr/>
            </a:pPr>
            <a:r>
              <a:rPr lang="en-US" sz="1600" b="1" dirty="0">
                <a:solidFill>
                  <a:srgbClr val="000000"/>
                </a:solidFill>
              </a:rPr>
              <a:t>			double y = x;</a:t>
            </a:r>
          </a:p>
          <a:p>
            <a:pPr marL="342900" indent="-342900">
              <a:defRPr/>
            </a:pPr>
            <a:endParaRPr lang="en-US" sz="1600" b="1" dirty="0">
              <a:solidFill>
                <a:srgbClr val="000000"/>
              </a:solidFill>
            </a:endParaRPr>
          </a:p>
          <a:p>
            <a:pPr marL="342900" indent="-342900">
              <a:defRPr/>
            </a:pPr>
            <a:endParaRPr lang="en-US" sz="1600" b="1" dirty="0">
              <a:solidFill>
                <a:srgbClr val="000000"/>
              </a:solidFill>
            </a:endParaRPr>
          </a:p>
        </p:txBody>
      </p:sp>
    </p:spTree>
    <p:extLst>
      <p:ext uri="{BB962C8B-B14F-4D97-AF65-F5344CB8AC3E}">
        <p14:creationId xmlns:p14="http://schemas.microsoft.com/office/powerpoint/2010/main" val="105861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75D106-50C0-43EE-83D3-57034AF142C5}"/>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D5304BC0-D92F-4477-A70E-20B8BBBA075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26</a:t>
            </a:fld>
            <a:endParaRPr lang="en-US" dirty="0"/>
          </a:p>
        </p:txBody>
      </p:sp>
      <p:sp>
        <p:nvSpPr>
          <p:cNvPr id="5" name="Title 4">
            <a:extLst>
              <a:ext uri="{FF2B5EF4-FFF2-40B4-BE49-F238E27FC236}">
                <a16:creationId xmlns:a16="http://schemas.microsoft.com/office/drawing/2014/main" id="{72C68AC2-2930-4BE3-9552-5429255F8CB4}"/>
              </a:ext>
            </a:extLst>
          </p:cNvPr>
          <p:cNvSpPr>
            <a:spLocks noGrp="1"/>
          </p:cNvSpPr>
          <p:nvPr>
            <p:ph type="title"/>
          </p:nvPr>
        </p:nvSpPr>
        <p:spPr>
          <a:xfrm>
            <a:off x="381000" y="190500"/>
            <a:ext cx="11430000" cy="990601"/>
          </a:xfrm>
        </p:spPr>
        <p:txBody>
          <a:bodyPr/>
          <a:lstStyle/>
          <a:p>
            <a:r>
              <a:rPr lang="en-US" dirty="0"/>
              <a:t>Explicit Casting</a:t>
            </a:r>
          </a:p>
        </p:txBody>
      </p:sp>
      <p:sp>
        <p:nvSpPr>
          <p:cNvPr id="7" name="Rectangle 3">
            <a:extLst>
              <a:ext uri="{FF2B5EF4-FFF2-40B4-BE49-F238E27FC236}">
                <a16:creationId xmlns:a16="http://schemas.microsoft.com/office/drawing/2014/main" id="{161EE5CF-94DE-4509-A2B9-9C74B423605D}"/>
              </a:ext>
            </a:extLst>
          </p:cNvPr>
          <p:cNvSpPr txBox="1">
            <a:spLocks noChangeArrowheads="1"/>
          </p:cNvSpPr>
          <p:nvPr/>
        </p:nvSpPr>
        <p:spPr>
          <a:xfrm>
            <a:off x="524809" y="571500"/>
            <a:ext cx="10274663" cy="5029199"/>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Explicit casting is a required casting operation.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 usually takes place when casting from a broader data type to a narrower data type, this can also be referred to as narrowing conversion.</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Because an integer is ‘narrower’ than the double being assigned, it has to be explicitly stated that the assignment is intentional.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narrowing conversion will sometimes lose a part of the original value during conversion. For instance, in Example A, variable ‘b’ will be assigned the value 1.</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8" name="Rectangle 5">
            <a:extLst>
              <a:ext uri="{FF2B5EF4-FFF2-40B4-BE49-F238E27FC236}">
                <a16:creationId xmlns:a16="http://schemas.microsoft.com/office/drawing/2014/main" id="{E9A31C17-B570-4D49-B5D2-2DF76C60F65A}"/>
              </a:ext>
            </a:extLst>
          </p:cNvPr>
          <p:cNvSpPr>
            <a:spLocks noChangeArrowheads="1"/>
          </p:cNvSpPr>
          <p:nvPr/>
        </p:nvSpPr>
        <p:spPr bwMode="auto">
          <a:xfrm>
            <a:off x="770529" y="2607468"/>
            <a:ext cx="8251825" cy="164306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endParaRPr lang="en-US" sz="1600" b="1" dirty="0">
              <a:solidFill>
                <a:srgbClr val="000000"/>
              </a:solidFill>
            </a:endParaRPr>
          </a:p>
          <a:p>
            <a:pPr marL="342900" indent="-342900">
              <a:defRPr/>
            </a:pPr>
            <a:endParaRPr lang="en-US" sz="1600" b="1" dirty="0">
              <a:solidFill>
                <a:srgbClr val="000000"/>
              </a:solidFill>
            </a:endParaRPr>
          </a:p>
          <a:p>
            <a:pPr marL="342900" indent="-342900">
              <a:defRPr/>
            </a:pPr>
            <a:endParaRPr lang="fr-FR" sz="1600" b="1" dirty="0">
              <a:solidFill>
                <a:srgbClr val="000000"/>
              </a:solidFill>
            </a:endParaRPr>
          </a:p>
          <a:p>
            <a:pPr marL="342900" indent="-342900">
              <a:defRPr/>
            </a:pPr>
            <a:r>
              <a:rPr lang="fr-FR" sz="1600" b="1" dirty="0">
                <a:solidFill>
                  <a:srgbClr val="000000"/>
                </a:solidFill>
              </a:rPr>
              <a:t>Syntax:	 &lt;destination variable&gt; = (&lt;destination data type&gt;) &lt;source variable&gt;</a:t>
            </a:r>
          </a:p>
          <a:p>
            <a:pPr marL="342900" indent="-342900">
              <a:defRPr/>
            </a:pPr>
            <a:endParaRPr lang="fr-FR" sz="1600" b="1" dirty="0">
              <a:solidFill>
                <a:srgbClr val="000000"/>
              </a:solidFill>
            </a:endParaRPr>
          </a:p>
          <a:p>
            <a:pPr marL="342900" indent="-342900">
              <a:defRPr/>
            </a:pPr>
            <a:r>
              <a:rPr lang="fr-FR" sz="1600" b="1" dirty="0">
                <a:solidFill>
                  <a:srgbClr val="000000"/>
                </a:solidFill>
              </a:rPr>
              <a:t>Example A: 	double a = 1.5; </a:t>
            </a:r>
          </a:p>
          <a:p>
            <a:pPr marL="342900" indent="-342900">
              <a:defRPr/>
            </a:pPr>
            <a:r>
              <a:rPr lang="fr-FR" sz="1600" b="1" dirty="0">
                <a:solidFill>
                  <a:srgbClr val="000000"/>
                </a:solidFill>
              </a:rPr>
              <a:t>			</a:t>
            </a:r>
            <a:r>
              <a:rPr lang="fr-FR" sz="1600" b="1" dirty="0" err="1">
                <a:solidFill>
                  <a:srgbClr val="000000"/>
                </a:solidFill>
              </a:rPr>
              <a:t>int</a:t>
            </a:r>
            <a:r>
              <a:rPr lang="fr-FR" sz="1600" b="1" dirty="0">
                <a:solidFill>
                  <a:srgbClr val="000000"/>
                </a:solidFill>
              </a:rPr>
              <a:t> b;</a:t>
            </a:r>
          </a:p>
          <a:p>
            <a:pPr marL="342900" indent="-342900">
              <a:defRPr/>
            </a:pPr>
            <a:r>
              <a:rPr lang="fr-FR" sz="1600" b="1" dirty="0">
                <a:solidFill>
                  <a:srgbClr val="000000"/>
                </a:solidFill>
              </a:rPr>
              <a:t>			 b = ( int ) a</a:t>
            </a:r>
          </a:p>
          <a:p>
            <a:pPr marL="342900" indent="-342900">
              <a:defRPr/>
            </a:pPr>
            <a:endParaRPr lang="en-US" sz="1600" b="1" dirty="0">
              <a:solidFill>
                <a:srgbClr val="000000"/>
              </a:solidFill>
            </a:endParaRPr>
          </a:p>
          <a:p>
            <a:pPr marL="342900" indent="-342900">
              <a:defRPr/>
            </a:pPr>
            <a:endParaRPr lang="en-US" sz="1600" b="1" dirty="0">
              <a:solidFill>
                <a:srgbClr val="000000"/>
              </a:solidFill>
            </a:endParaRPr>
          </a:p>
          <a:p>
            <a:pPr marL="342900" indent="-342900">
              <a:defRPr/>
            </a:pPr>
            <a:endParaRPr lang="en-US" sz="1600" b="1" dirty="0">
              <a:solidFill>
                <a:srgbClr val="000000"/>
              </a:solidFill>
            </a:endParaRPr>
          </a:p>
        </p:txBody>
      </p:sp>
    </p:spTree>
    <p:extLst>
      <p:ext uri="{BB962C8B-B14F-4D97-AF65-F5344CB8AC3E}">
        <p14:creationId xmlns:p14="http://schemas.microsoft.com/office/powerpoint/2010/main" val="765859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A88D30-40A9-47B7-AF62-620C91F8C558}"/>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A10418FD-F38F-4D1D-9667-56E421CE4D9A}"/>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4A46AE89-A5C5-4558-9810-5C13AD50632A}"/>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27</a:t>
            </a:fld>
            <a:endParaRPr lang="en-US" dirty="0"/>
          </a:p>
        </p:txBody>
      </p:sp>
      <p:sp>
        <p:nvSpPr>
          <p:cNvPr id="5" name="Title 4">
            <a:extLst>
              <a:ext uri="{FF2B5EF4-FFF2-40B4-BE49-F238E27FC236}">
                <a16:creationId xmlns:a16="http://schemas.microsoft.com/office/drawing/2014/main" id="{AE536EBD-4C85-47EB-BAD5-D247F56D6E7E}"/>
              </a:ext>
            </a:extLst>
          </p:cNvPr>
          <p:cNvSpPr>
            <a:spLocks noGrp="1"/>
          </p:cNvSpPr>
          <p:nvPr>
            <p:ph type="title"/>
          </p:nvPr>
        </p:nvSpPr>
        <p:spPr>
          <a:xfrm>
            <a:off x="381000" y="380999"/>
            <a:ext cx="11430000" cy="990601"/>
          </a:xfrm>
        </p:spPr>
        <p:txBody>
          <a:bodyPr/>
          <a:lstStyle/>
          <a:p>
            <a:r>
              <a:rPr lang="en-US" dirty="0"/>
              <a:t>Reference Casting</a:t>
            </a:r>
          </a:p>
        </p:txBody>
      </p:sp>
      <p:sp>
        <p:nvSpPr>
          <p:cNvPr id="6" name="Rectangle 3">
            <a:extLst>
              <a:ext uri="{FF2B5EF4-FFF2-40B4-BE49-F238E27FC236}">
                <a16:creationId xmlns:a16="http://schemas.microsoft.com/office/drawing/2014/main" id="{C06C26EF-A2C5-44A7-8848-C30984F28EA3}"/>
              </a:ext>
            </a:extLst>
          </p:cNvPr>
          <p:cNvSpPr txBox="1">
            <a:spLocks noChangeArrowheads="1"/>
          </p:cNvSpPr>
          <p:nvPr/>
        </p:nvSpPr>
        <p:spPr>
          <a:xfrm>
            <a:off x="381001" y="1055360"/>
            <a:ext cx="9503228"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US" sz="2400">
                <a:latin typeface="Arial" panose="020B0604020202020204" pitchFamily="34" charset="0"/>
                <a:cs typeface="Arial" panose="020B0604020202020204" pitchFamily="34" charset="0"/>
              </a:rPr>
              <a:t>Refers to the conversion of a reference data type (an object) to another reference data type</a:t>
            </a:r>
            <a:endParaRPr lang="en-US" sz="2400" dirty="0">
              <a:latin typeface="Arial" panose="020B0604020202020204" pitchFamily="34" charset="0"/>
              <a:cs typeface="Arial" panose="020B0604020202020204" pitchFamily="34" charset="0"/>
            </a:endParaRPr>
          </a:p>
        </p:txBody>
      </p:sp>
      <p:graphicFrame>
        <p:nvGraphicFramePr>
          <p:cNvPr id="7" name="Diagram 6">
            <a:extLst>
              <a:ext uri="{FF2B5EF4-FFF2-40B4-BE49-F238E27FC236}">
                <a16:creationId xmlns:a16="http://schemas.microsoft.com/office/drawing/2014/main" id="{3D17A3B8-3827-4FB5-81CB-F967A68D0E33}"/>
              </a:ext>
            </a:extLst>
          </p:cNvPr>
          <p:cNvGraphicFramePr/>
          <p:nvPr/>
        </p:nvGraphicFramePr>
        <p:xfrm>
          <a:off x="3333752" y="2000240"/>
          <a:ext cx="554833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Up Arrow 5">
            <a:extLst>
              <a:ext uri="{FF2B5EF4-FFF2-40B4-BE49-F238E27FC236}">
                <a16:creationId xmlns:a16="http://schemas.microsoft.com/office/drawing/2014/main" id="{C59A6FEB-27BA-4E85-B5AC-5BAB8F7B5AB9}"/>
              </a:ext>
            </a:extLst>
          </p:cNvPr>
          <p:cNvSpPr/>
          <p:nvPr/>
        </p:nvSpPr>
        <p:spPr bwMode="auto">
          <a:xfrm>
            <a:off x="4753340" y="1928802"/>
            <a:ext cx="1600024" cy="4389120"/>
          </a:xfrm>
          <a:prstGeom prst="upArrow">
            <a:avLst/>
          </a:prstGeom>
          <a:solidFill>
            <a:srgbClr val="F7FBFF"/>
          </a:solidFill>
          <a:ln w="9525" algn="ctr">
            <a:solidFill>
              <a:srgbClr val="A6ADC4"/>
            </a:solidFill>
            <a:miter lim="800000"/>
            <a:headEnd/>
            <a:tailEnd/>
          </a:ln>
        </p:spPr>
        <p:txBody>
          <a:bodyPr vert="wordArtVert" anchor="ctr"/>
          <a:lstStyle/>
          <a:p>
            <a:pPr marL="174625" indent="-174625">
              <a:spcBef>
                <a:spcPct val="50000"/>
              </a:spcBef>
              <a:defRPr/>
            </a:pPr>
            <a:r>
              <a:rPr lang="en-GB" sz="2100" b="1" dirty="0"/>
              <a:t>UPCASTING</a:t>
            </a:r>
          </a:p>
        </p:txBody>
      </p:sp>
      <p:sp>
        <p:nvSpPr>
          <p:cNvPr id="9" name="Down Arrow 6">
            <a:extLst>
              <a:ext uri="{FF2B5EF4-FFF2-40B4-BE49-F238E27FC236}">
                <a16:creationId xmlns:a16="http://schemas.microsoft.com/office/drawing/2014/main" id="{1FE381BA-8B05-4A63-86AA-8A47C2AF04A9}"/>
              </a:ext>
            </a:extLst>
          </p:cNvPr>
          <p:cNvSpPr/>
          <p:nvPr/>
        </p:nvSpPr>
        <p:spPr bwMode="auto">
          <a:xfrm>
            <a:off x="5853298" y="1928802"/>
            <a:ext cx="1600024" cy="4389120"/>
          </a:xfrm>
          <a:prstGeom prst="downArrow">
            <a:avLst/>
          </a:prstGeom>
          <a:solidFill>
            <a:srgbClr val="F7FBFF"/>
          </a:solidFill>
          <a:ln w="9525" algn="ctr">
            <a:solidFill>
              <a:srgbClr val="A6ADC4"/>
            </a:solidFill>
            <a:miter lim="800000"/>
            <a:headEnd/>
            <a:tailEnd/>
          </a:ln>
        </p:spPr>
        <p:txBody>
          <a:bodyPr vert="wordArtVert" anchor="ctr"/>
          <a:lstStyle/>
          <a:p>
            <a:pPr marL="174625" indent="-174625">
              <a:spcBef>
                <a:spcPct val="50000"/>
              </a:spcBef>
              <a:defRPr/>
            </a:pPr>
            <a:r>
              <a:rPr lang="en-GB" sz="2100" b="1" dirty="0"/>
              <a:t>DOWNCASTING</a:t>
            </a:r>
          </a:p>
        </p:txBody>
      </p:sp>
    </p:spTree>
    <p:extLst>
      <p:ext uri="{BB962C8B-B14F-4D97-AF65-F5344CB8AC3E}">
        <p14:creationId xmlns:p14="http://schemas.microsoft.com/office/powerpoint/2010/main" val="208297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E9DB78-595E-413B-9052-1C0ADE4CD787}"/>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CACB1315-6F32-4ED2-985E-180CDCAB3731}"/>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0D6C9248-48CF-491D-BC15-68E30DE9A427}"/>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28</a:t>
            </a:fld>
            <a:endParaRPr lang="en-US" dirty="0"/>
          </a:p>
        </p:txBody>
      </p:sp>
      <p:sp>
        <p:nvSpPr>
          <p:cNvPr id="5" name="Title 4">
            <a:extLst>
              <a:ext uri="{FF2B5EF4-FFF2-40B4-BE49-F238E27FC236}">
                <a16:creationId xmlns:a16="http://schemas.microsoft.com/office/drawing/2014/main" id="{228338F3-087F-4A6E-B61F-1E6D80E5E0B9}"/>
              </a:ext>
            </a:extLst>
          </p:cNvPr>
          <p:cNvSpPr>
            <a:spLocks noGrp="1"/>
          </p:cNvSpPr>
          <p:nvPr>
            <p:ph type="title"/>
          </p:nvPr>
        </p:nvSpPr>
        <p:spPr>
          <a:xfrm>
            <a:off x="381000" y="380999"/>
            <a:ext cx="11430000" cy="990601"/>
          </a:xfrm>
        </p:spPr>
        <p:txBody>
          <a:bodyPr/>
          <a:lstStyle/>
          <a:p>
            <a:r>
              <a:rPr lang="en-US" dirty="0"/>
              <a:t>Java Operators</a:t>
            </a:r>
          </a:p>
        </p:txBody>
      </p:sp>
      <p:sp>
        <p:nvSpPr>
          <p:cNvPr id="6" name="Rectangle 3">
            <a:extLst>
              <a:ext uri="{FF2B5EF4-FFF2-40B4-BE49-F238E27FC236}">
                <a16:creationId xmlns:a16="http://schemas.microsoft.com/office/drawing/2014/main" id="{1D2E3D94-F272-48A9-9AA8-C023F448F312}"/>
              </a:ext>
            </a:extLst>
          </p:cNvPr>
          <p:cNvSpPr txBox="1">
            <a:spLocks noChangeArrowheads="1"/>
          </p:cNvSpPr>
          <p:nvPr/>
        </p:nvSpPr>
        <p:spPr>
          <a:xfrm>
            <a:off x="409584" y="1070848"/>
            <a:ext cx="76082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US" sz="2400" i="1">
                <a:latin typeface="Arial" panose="020B0604020202020204" pitchFamily="34" charset="0"/>
                <a:cs typeface="Arial" panose="020B0604020202020204" pitchFamily="34" charset="0"/>
              </a:rPr>
              <a:t>Arithmetic operators </a:t>
            </a:r>
            <a:r>
              <a:rPr lang="en-US" sz="2400">
                <a:latin typeface="Arial" panose="020B0604020202020204" pitchFamily="34" charset="0"/>
                <a:cs typeface="Arial" panose="020B0604020202020204" pitchFamily="34" charset="0"/>
              </a:rPr>
              <a:t>are used to perform mathematical operations on numeric values</a:t>
            </a:r>
          </a:p>
          <a:p>
            <a:pPr lvl="1">
              <a:buFontTx/>
              <a:buNone/>
            </a:pPr>
            <a:endParaRPr lang="en-US" sz="2400" i="1">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633B52B2-E415-48C8-9768-D90DB132C698}"/>
              </a:ext>
            </a:extLst>
          </p:cNvPr>
          <p:cNvSpPr>
            <a:spLocks noChangeArrowheads="1"/>
          </p:cNvSpPr>
          <p:nvPr/>
        </p:nvSpPr>
        <p:spPr bwMode="auto">
          <a:xfrm>
            <a:off x="2855913" y="2276476"/>
            <a:ext cx="5688012" cy="249396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endParaRPr lang="en-US" sz="1600" b="1" dirty="0">
              <a:solidFill>
                <a:srgbClr val="000000"/>
              </a:solidFill>
            </a:endParaRPr>
          </a:p>
          <a:p>
            <a:pPr marL="342900" indent="-342900">
              <a:defRPr/>
            </a:pPr>
            <a:endParaRPr lang="en-US" sz="1600" b="1" dirty="0">
              <a:solidFill>
                <a:srgbClr val="000000"/>
              </a:solidFill>
            </a:endParaRPr>
          </a:p>
          <a:p>
            <a:pPr marL="342900" indent="-342900">
              <a:defRPr/>
            </a:pPr>
            <a:endParaRPr lang="fr-FR" sz="1600" b="1" dirty="0">
              <a:solidFill>
                <a:srgbClr val="000000"/>
              </a:solidFill>
            </a:endParaRPr>
          </a:p>
          <a:p>
            <a:pPr marL="342900" indent="-342900">
              <a:defRPr/>
            </a:pPr>
            <a:endParaRPr lang="en-US" sz="1600" b="1" dirty="0">
              <a:solidFill>
                <a:srgbClr val="000000"/>
              </a:solidFill>
            </a:endParaRPr>
          </a:p>
          <a:p>
            <a:pPr marL="342900" indent="-342900">
              <a:defRPr/>
            </a:pPr>
            <a:r>
              <a:rPr lang="en-US" sz="1600" b="1" dirty="0">
                <a:solidFill>
                  <a:srgbClr val="000000"/>
                </a:solidFill>
              </a:rPr>
              <a:t>&lt;operand 1&gt; + &lt;operand 2&gt;		Addition</a:t>
            </a:r>
          </a:p>
          <a:p>
            <a:pPr marL="342900" indent="-342900">
              <a:defRPr/>
            </a:pPr>
            <a:r>
              <a:rPr lang="en-US" sz="1600" b="1" dirty="0">
                <a:solidFill>
                  <a:srgbClr val="000000"/>
                </a:solidFill>
              </a:rPr>
              <a:t>&lt;operand 1&gt; - &lt;operand 2&gt;		Subtraction</a:t>
            </a:r>
          </a:p>
          <a:p>
            <a:pPr marL="342900" indent="-342900">
              <a:defRPr/>
            </a:pPr>
            <a:r>
              <a:rPr lang="en-US" sz="1600" b="1" dirty="0">
                <a:solidFill>
                  <a:srgbClr val="000000"/>
                </a:solidFill>
              </a:rPr>
              <a:t>&lt;operand 1&gt; / &lt;operand 2&gt;		Division</a:t>
            </a:r>
          </a:p>
          <a:p>
            <a:pPr marL="342900" indent="-342900">
              <a:defRPr/>
            </a:pPr>
            <a:r>
              <a:rPr lang="en-US" sz="1600" b="1" dirty="0">
                <a:solidFill>
                  <a:srgbClr val="000000"/>
                </a:solidFill>
              </a:rPr>
              <a:t>&lt;operand 1&gt; * &lt;operand 2&gt; 	 	Multiplication</a:t>
            </a:r>
          </a:p>
          <a:p>
            <a:pPr marL="342900" indent="-342900">
              <a:defRPr/>
            </a:pPr>
            <a:r>
              <a:rPr lang="en-US" sz="1600" b="1" dirty="0">
                <a:solidFill>
                  <a:srgbClr val="000000"/>
                </a:solidFill>
              </a:rPr>
              <a:t>&lt;operand 1&gt; % &lt;operand 2&gt;		Modulo</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Examples:</a:t>
            </a:r>
          </a:p>
          <a:p>
            <a:pPr marL="342900" indent="-342900">
              <a:defRPr/>
            </a:pPr>
            <a:r>
              <a:rPr lang="en-US" sz="1600" b="1" dirty="0">
                <a:solidFill>
                  <a:srgbClr val="000000"/>
                </a:solidFill>
              </a:rPr>
              <a:t>1 + 1</a:t>
            </a:r>
          </a:p>
          <a:p>
            <a:pPr marL="342900" indent="-342900">
              <a:defRPr/>
            </a:pPr>
            <a:r>
              <a:rPr lang="en-US" sz="1600" b="1" dirty="0">
                <a:solidFill>
                  <a:srgbClr val="000000"/>
                </a:solidFill>
              </a:rPr>
              <a:t>A * (Z + 1)</a:t>
            </a:r>
          </a:p>
          <a:p>
            <a:pPr marL="342900" indent="-342900">
              <a:defRPr/>
            </a:pPr>
            <a:endParaRPr lang="en-US" sz="1600" b="1" dirty="0">
              <a:solidFill>
                <a:srgbClr val="000000"/>
              </a:solidFill>
            </a:endParaRPr>
          </a:p>
          <a:p>
            <a:pPr marL="342900" indent="-342900">
              <a:defRPr/>
            </a:pPr>
            <a:endParaRPr lang="en-US" sz="1600" b="1" dirty="0">
              <a:solidFill>
                <a:srgbClr val="000000"/>
              </a:solidFill>
            </a:endParaRPr>
          </a:p>
          <a:p>
            <a:pPr marL="342900" indent="-342900">
              <a:defRPr/>
            </a:pPr>
            <a:endParaRPr lang="en-US" sz="1600" b="1" dirty="0">
              <a:solidFill>
                <a:srgbClr val="000000"/>
              </a:solidFill>
            </a:endParaRPr>
          </a:p>
          <a:p>
            <a:pPr marL="342900" indent="-342900">
              <a:defRPr/>
            </a:pPr>
            <a:endParaRPr lang="en-US" sz="1600" b="1" dirty="0">
              <a:solidFill>
                <a:srgbClr val="000000"/>
              </a:solidFill>
            </a:endParaRPr>
          </a:p>
        </p:txBody>
      </p:sp>
    </p:spTree>
    <p:extLst>
      <p:ext uri="{BB962C8B-B14F-4D97-AF65-F5344CB8AC3E}">
        <p14:creationId xmlns:p14="http://schemas.microsoft.com/office/powerpoint/2010/main" val="374126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F89D3D-8B98-43AD-8B3D-19973BB7A852}"/>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301D56FA-5124-41EB-B6F2-484269314FF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29</a:t>
            </a:fld>
            <a:endParaRPr lang="en-US" dirty="0"/>
          </a:p>
        </p:txBody>
      </p:sp>
      <p:sp>
        <p:nvSpPr>
          <p:cNvPr id="5" name="Title 4">
            <a:extLst>
              <a:ext uri="{FF2B5EF4-FFF2-40B4-BE49-F238E27FC236}">
                <a16:creationId xmlns:a16="http://schemas.microsoft.com/office/drawing/2014/main" id="{AB01E713-9DA4-4E22-9253-7D6BC5B2D636}"/>
              </a:ext>
            </a:extLst>
          </p:cNvPr>
          <p:cNvSpPr>
            <a:spLocks noGrp="1"/>
          </p:cNvSpPr>
          <p:nvPr>
            <p:ph type="title"/>
          </p:nvPr>
        </p:nvSpPr>
        <p:spPr>
          <a:xfrm>
            <a:off x="380999" y="157549"/>
            <a:ext cx="11430000" cy="990601"/>
          </a:xfrm>
        </p:spPr>
        <p:txBody>
          <a:bodyPr/>
          <a:lstStyle/>
          <a:p>
            <a:r>
              <a:rPr lang="en-US" dirty="0"/>
              <a:t>Java Operators</a:t>
            </a:r>
          </a:p>
        </p:txBody>
      </p:sp>
      <p:sp>
        <p:nvSpPr>
          <p:cNvPr id="6" name="Rectangle 3">
            <a:extLst>
              <a:ext uri="{FF2B5EF4-FFF2-40B4-BE49-F238E27FC236}">
                <a16:creationId xmlns:a16="http://schemas.microsoft.com/office/drawing/2014/main" id="{21C2481B-BAB6-4BCA-85A0-03783F37878E}"/>
              </a:ext>
            </a:extLst>
          </p:cNvPr>
          <p:cNvSpPr txBox="1">
            <a:spLocks noChangeArrowheads="1"/>
          </p:cNvSpPr>
          <p:nvPr/>
        </p:nvSpPr>
        <p:spPr>
          <a:xfrm>
            <a:off x="574837" y="558609"/>
            <a:ext cx="76082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lnSpc>
                <a:spcPct val="80000"/>
              </a:lnSpc>
              <a:buFont typeface="Arial" panose="020B0604020202020204" pitchFamily="34" charset="0"/>
              <a:buChar char="•"/>
            </a:pPr>
            <a:r>
              <a:rPr lang="en-US" sz="2400" i="1" dirty="0">
                <a:latin typeface="Arial" panose="020B0604020202020204" pitchFamily="34" charset="0"/>
                <a:cs typeface="Arial" panose="020B0604020202020204" pitchFamily="34" charset="0"/>
              </a:rPr>
              <a:t>Assignment operators </a:t>
            </a:r>
            <a:r>
              <a:rPr lang="en-US" sz="2400" dirty="0">
                <a:latin typeface="Arial" panose="020B0604020202020204" pitchFamily="34" charset="0"/>
                <a:cs typeface="Arial" panose="020B0604020202020204" pitchFamily="34" charset="0"/>
              </a:rPr>
              <a:t>are used to assign values to variables</a:t>
            </a:r>
          </a:p>
          <a:p>
            <a:pPr marL="342900" indent="-342900">
              <a:lnSpc>
                <a:spcPct val="8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nSpc>
                <a:spcPct val="8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nSpc>
                <a:spcPct val="8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nSpc>
                <a:spcPct val="8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nSpc>
                <a:spcPct val="8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nSpc>
                <a:spcPct val="8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following are unary operators</a:t>
            </a:r>
          </a:p>
          <a:p>
            <a:pPr marL="800100" lvl="1" indent="-342900">
              <a:lnSpc>
                <a:spcPct val="80000"/>
              </a:lnSpc>
              <a:buFont typeface="Wingdings" pitchFamily="2" charset="2"/>
              <a:buChar char="Ø"/>
            </a:pPr>
            <a:r>
              <a:rPr lang="en-US" sz="2400" dirty="0">
                <a:latin typeface="Arial" panose="020B0604020202020204" pitchFamily="34" charset="0"/>
                <a:cs typeface="Arial" panose="020B0604020202020204" pitchFamily="34" charset="0"/>
              </a:rPr>
              <a:t>prefix</a:t>
            </a:r>
          </a:p>
          <a:p>
            <a:pPr lvl="2">
              <a:lnSpc>
                <a:spcPct val="80000"/>
              </a:lnSpc>
            </a:pPr>
            <a:r>
              <a:rPr lang="en-US" sz="2400" i="1" dirty="0">
                <a:latin typeface="Arial" panose="020B0604020202020204" pitchFamily="34" charset="0"/>
                <a:cs typeface="Arial" panose="020B0604020202020204" pitchFamily="34" charset="0"/>
              </a:rPr>
              <a:t>Y = ++x; Add 1 to x before being assigned to y</a:t>
            </a:r>
          </a:p>
          <a:p>
            <a:pPr lvl="2">
              <a:lnSpc>
                <a:spcPct val="80000"/>
              </a:lnSpc>
            </a:pPr>
            <a:r>
              <a:rPr lang="en-US" sz="2400" i="1" dirty="0">
                <a:latin typeface="Arial" panose="020B0604020202020204" pitchFamily="34" charset="0"/>
                <a:cs typeface="Arial" panose="020B0604020202020204" pitchFamily="34" charset="0"/>
              </a:rPr>
              <a:t>Y = --x; Subtract 1 from x before being assigned to y</a:t>
            </a:r>
            <a:endParaRPr lang="en-US" sz="2400" dirty="0">
              <a:latin typeface="Arial" panose="020B0604020202020204" pitchFamily="34" charset="0"/>
              <a:cs typeface="Arial" panose="020B0604020202020204" pitchFamily="34" charset="0"/>
            </a:endParaRPr>
          </a:p>
          <a:p>
            <a:pPr marL="800100" lvl="1" indent="-342900">
              <a:lnSpc>
                <a:spcPct val="80000"/>
              </a:lnSpc>
              <a:buFont typeface="Wingdings" pitchFamily="2" charset="2"/>
              <a:buChar char="Ø"/>
            </a:pPr>
            <a:r>
              <a:rPr lang="en-US" sz="2400" dirty="0">
                <a:latin typeface="Arial" panose="020B0604020202020204" pitchFamily="34" charset="0"/>
                <a:cs typeface="Arial" panose="020B0604020202020204" pitchFamily="34" charset="0"/>
              </a:rPr>
              <a:t>postfix:</a:t>
            </a:r>
            <a:r>
              <a:rPr lang="en-US" sz="2400" i="1" dirty="0">
                <a:latin typeface="Arial" panose="020B0604020202020204" pitchFamily="34" charset="0"/>
                <a:cs typeface="Arial" panose="020B0604020202020204" pitchFamily="34" charset="0"/>
              </a:rPr>
              <a:t>	</a:t>
            </a:r>
          </a:p>
          <a:p>
            <a:pPr lvl="2">
              <a:lnSpc>
                <a:spcPct val="80000"/>
              </a:lnSpc>
            </a:pPr>
            <a:r>
              <a:rPr lang="en-US" sz="2400" i="1" dirty="0">
                <a:latin typeface="Arial" panose="020B0604020202020204" pitchFamily="34" charset="0"/>
                <a:cs typeface="Arial" panose="020B0604020202020204" pitchFamily="34" charset="0"/>
              </a:rPr>
              <a:t>Y = x++; Assign x to y before adding 1</a:t>
            </a:r>
          </a:p>
          <a:p>
            <a:pPr lvl="2">
              <a:lnSpc>
                <a:spcPct val="80000"/>
              </a:lnSpc>
            </a:pPr>
            <a:r>
              <a:rPr lang="en-US" sz="2400" i="1" dirty="0">
                <a:latin typeface="Arial" panose="020B0604020202020204" pitchFamily="34" charset="0"/>
                <a:cs typeface="Arial" panose="020B0604020202020204" pitchFamily="34" charset="0"/>
              </a:rPr>
              <a:t>Y = x--; Assign x to y before subtracting 1</a:t>
            </a:r>
          </a:p>
        </p:txBody>
      </p:sp>
      <p:sp>
        <p:nvSpPr>
          <p:cNvPr id="7" name="Rectangle 5">
            <a:extLst>
              <a:ext uri="{FF2B5EF4-FFF2-40B4-BE49-F238E27FC236}">
                <a16:creationId xmlns:a16="http://schemas.microsoft.com/office/drawing/2014/main" id="{A0CB5F70-78AD-4357-8F57-21F6E7D1E8C8}"/>
              </a:ext>
            </a:extLst>
          </p:cNvPr>
          <p:cNvSpPr>
            <a:spLocks noChangeArrowheads="1"/>
          </p:cNvSpPr>
          <p:nvPr/>
        </p:nvSpPr>
        <p:spPr bwMode="auto">
          <a:xfrm>
            <a:off x="1484358" y="1470293"/>
            <a:ext cx="3673475" cy="1846262"/>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	&lt;variable&gt; = &lt;expression&gt;;</a:t>
            </a:r>
          </a:p>
          <a:p>
            <a:pPr marL="342900" indent="-342900">
              <a:defRPr/>
            </a:pPr>
            <a:r>
              <a:rPr lang="en-US" sz="1600" b="1" dirty="0">
                <a:solidFill>
                  <a:srgbClr val="000000"/>
                </a:solidFill>
              </a:rPr>
              <a:t>	Examples: </a:t>
            </a:r>
          </a:p>
          <a:p>
            <a:pPr marL="342900" indent="-342900">
              <a:defRPr/>
            </a:pPr>
            <a:r>
              <a:rPr lang="en-US" sz="1600" b="1" dirty="0">
                <a:solidFill>
                  <a:srgbClr val="000000"/>
                </a:solidFill>
              </a:rPr>
              <a:t>	name = “John Doe”; </a:t>
            </a:r>
          </a:p>
          <a:p>
            <a:pPr marL="342900" indent="-342900">
              <a:defRPr/>
            </a:pPr>
            <a:r>
              <a:rPr lang="en-US" sz="1600" b="1" dirty="0">
                <a:solidFill>
                  <a:srgbClr val="000000"/>
                </a:solidFill>
              </a:rPr>
              <a:t>	age = 23;</a:t>
            </a:r>
          </a:p>
          <a:p>
            <a:pPr marL="342900" indent="-342900">
              <a:defRPr/>
            </a:pPr>
            <a:r>
              <a:rPr lang="en-US" sz="1600" b="1" dirty="0">
                <a:solidFill>
                  <a:srgbClr val="000000"/>
                </a:solidFill>
              </a:rPr>
              <a:t>	Date today = new Date();</a:t>
            </a:r>
          </a:p>
        </p:txBody>
      </p:sp>
    </p:spTree>
    <p:extLst>
      <p:ext uri="{BB962C8B-B14F-4D97-AF65-F5344CB8AC3E}">
        <p14:creationId xmlns:p14="http://schemas.microsoft.com/office/powerpoint/2010/main" val="390069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744322-B9E6-4F9E-8DD1-E194FA18CD25}"/>
              </a:ext>
            </a:extLst>
          </p:cNvPr>
          <p:cNvSpPr>
            <a:spLocks noGrp="1"/>
          </p:cNvSpPr>
          <p:nvPr>
            <p:ph sz="quarter" idx="10"/>
          </p:nvPr>
        </p:nvSpPr>
        <p:spPr/>
        <p:txBody>
          <a:bodyPr/>
          <a:lstStyle/>
          <a:p>
            <a:r>
              <a:rPr lang="en-US" sz="2400" dirty="0">
                <a:latin typeface="Arial" panose="020B0604020202020204" pitchFamily="34" charset="0"/>
                <a:cs typeface="Arial" panose="020B0604020202020204" pitchFamily="34" charset="0"/>
              </a:rPr>
              <a:t>At the end of this module, participants will be able to:</a:t>
            </a:r>
          </a:p>
          <a:p>
            <a:pPr lvl="1"/>
            <a:r>
              <a:rPr lang="en-US" sz="2400" dirty="0">
                <a:latin typeface="Arial" panose="020B0604020202020204" pitchFamily="34" charset="0"/>
                <a:cs typeface="Arial" panose="020B0604020202020204" pitchFamily="34" charset="0"/>
              </a:rPr>
              <a:t>Explain the concept of controlling ‘program flow’</a:t>
            </a:r>
          </a:p>
          <a:p>
            <a:pPr lvl="1"/>
            <a:r>
              <a:rPr lang="en-US" sz="2400" dirty="0">
                <a:latin typeface="Arial" panose="020B0604020202020204" pitchFamily="34" charset="0"/>
                <a:cs typeface="Arial" panose="020B0604020202020204" pitchFamily="34" charset="0"/>
              </a:rPr>
              <a:t>Control ‘program flow’ by using the different control flow statements</a:t>
            </a:r>
          </a:p>
          <a:p>
            <a:pPr lvl="1"/>
            <a:r>
              <a:rPr lang="en-US" sz="2400" dirty="0">
                <a:latin typeface="Arial" panose="020B0604020202020204" pitchFamily="34" charset="0"/>
                <a:cs typeface="Arial" panose="020B0604020202020204" pitchFamily="34" charset="0"/>
              </a:rPr>
              <a:t>Describe the concept of methods</a:t>
            </a:r>
          </a:p>
          <a:p>
            <a:pPr lvl="1"/>
            <a:r>
              <a:rPr lang="en-US" sz="2400" dirty="0">
                <a:latin typeface="Arial" panose="020B0604020202020204" pitchFamily="34" charset="0"/>
                <a:cs typeface="Arial" panose="020B0604020202020204" pitchFamily="34" charset="0"/>
              </a:rPr>
              <a:t>Identify and create correctly structured methods</a:t>
            </a:r>
          </a:p>
          <a:p>
            <a:pPr lvl="1"/>
            <a:r>
              <a:rPr lang="en-US" sz="2400" dirty="0">
                <a:latin typeface="Arial" panose="020B0604020202020204" pitchFamily="34" charset="0"/>
                <a:cs typeface="Arial" panose="020B0604020202020204" pitchFamily="34" charset="0"/>
              </a:rPr>
              <a:t>Describe the concept of ‘method calling’</a:t>
            </a:r>
          </a:p>
          <a:p>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78B503E2-D16A-4819-A06D-0EEFE1EEF1D4}"/>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204594BC-51AC-408C-9978-84D3829E5938}"/>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a:t>
            </a:fld>
            <a:endParaRPr lang="en-US" dirty="0"/>
          </a:p>
        </p:txBody>
      </p:sp>
      <p:sp>
        <p:nvSpPr>
          <p:cNvPr id="5" name="Title 4">
            <a:extLst>
              <a:ext uri="{FF2B5EF4-FFF2-40B4-BE49-F238E27FC236}">
                <a16:creationId xmlns:a16="http://schemas.microsoft.com/office/drawing/2014/main" id="{0AD41DA3-F169-46A2-ADE0-04FC980D7E59}"/>
              </a:ext>
            </a:extLst>
          </p:cNvPr>
          <p:cNvSpPr>
            <a:spLocks noGrp="1"/>
          </p:cNvSpPr>
          <p:nvPr>
            <p:ph type="title"/>
          </p:nvPr>
        </p:nvSpPr>
        <p:spPr>
          <a:xfrm>
            <a:off x="381000" y="380999"/>
            <a:ext cx="11430000" cy="990601"/>
          </a:xfrm>
        </p:spPr>
        <p:txBody>
          <a:bodyPr/>
          <a:lstStyle/>
          <a:p>
            <a:r>
              <a:rPr lang="en-US" dirty="0"/>
              <a:t>Module Objectives (cont.)</a:t>
            </a:r>
          </a:p>
        </p:txBody>
      </p:sp>
    </p:spTree>
    <p:extLst>
      <p:ext uri="{BB962C8B-B14F-4D97-AF65-F5344CB8AC3E}">
        <p14:creationId xmlns:p14="http://schemas.microsoft.com/office/powerpoint/2010/main" val="189097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335441-FFE3-4FD6-9EAF-765D0D26917A}"/>
              </a:ext>
            </a:extLst>
          </p:cNvPr>
          <p:cNvSpPr>
            <a:spLocks noGrp="1"/>
          </p:cNvSpPr>
          <p:nvPr>
            <p:ph sz="quarter" idx="10"/>
          </p:nvPr>
        </p:nvSpPr>
        <p:spPr/>
        <p:txBody>
          <a:bodyPr/>
          <a:lstStyle/>
          <a:p>
            <a:pPr marL="342900" indent="-342900">
              <a:lnSpc>
                <a:spcPct val="80000"/>
              </a:lnSpc>
              <a:buFont typeface="Arial" panose="020B0604020202020204" pitchFamily="34" charset="0"/>
              <a:buChar char="•"/>
            </a:pPr>
            <a:r>
              <a:rPr lang="en-US" sz="2400" i="1" dirty="0">
                <a:latin typeface="Arial" panose="020B0604020202020204" pitchFamily="34" charset="0"/>
                <a:cs typeface="Arial" panose="020B0604020202020204" pitchFamily="34" charset="0"/>
              </a:rPr>
              <a:t>Logical operators </a:t>
            </a:r>
            <a:r>
              <a:rPr lang="en-US" sz="2400" dirty="0">
                <a:latin typeface="Arial" panose="020B0604020202020204" pitchFamily="34" charset="0"/>
                <a:cs typeface="Arial" panose="020B0604020202020204" pitchFamily="34" charset="0"/>
              </a:rPr>
              <a:t>are used to evaluate </a:t>
            </a:r>
            <a:r>
              <a:rPr lang="en-US" sz="2400" i="1" dirty="0" err="1">
                <a:latin typeface="Arial" panose="020B0604020202020204" pitchFamily="34" charset="0"/>
                <a:cs typeface="Arial" panose="020B0604020202020204" pitchFamily="34" charset="0"/>
              </a:rPr>
              <a:t>boolean</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expressions</a:t>
            </a:r>
          </a:p>
          <a:p>
            <a:pPr>
              <a:lnSpc>
                <a:spcPct val="80000"/>
              </a:lnSpc>
            </a:pPr>
            <a:endParaRPr lang="en-US" sz="2400" i="1" dirty="0">
              <a:latin typeface="Arial" panose="020B0604020202020204" pitchFamily="34" charset="0"/>
              <a:cs typeface="Arial" panose="020B0604020202020204" pitchFamily="34" charset="0"/>
            </a:endParaRPr>
          </a:p>
          <a:p>
            <a:r>
              <a:rPr lang="en-US" sz="2200" i="1" dirty="0">
                <a:latin typeface="Arial" panose="020B0604020202020204" pitchFamily="34" charset="0"/>
                <a:cs typeface="Arial" panose="020B0604020202020204" pitchFamily="34" charset="0"/>
              </a:rPr>
              <a:t>&lt;Expression 1&gt; </a:t>
            </a:r>
            <a:r>
              <a:rPr lang="en-US" sz="2200" b="1" i="1" dirty="0">
                <a:latin typeface="Arial" panose="020B0604020202020204" pitchFamily="34" charset="0"/>
                <a:cs typeface="Arial" panose="020B0604020202020204" pitchFamily="34" charset="0"/>
              </a:rPr>
              <a:t>&amp;&amp; </a:t>
            </a:r>
            <a:r>
              <a:rPr lang="en-US" sz="2200" i="1" dirty="0">
                <a:latin typeface="Arial" panose="020B0604020202020204" pitchFamily="34" charset="0"/>
                <a:cs typeface="Arial" panose="020B0604020202020204" pitchFamily="34" charset="0"/>
              </a:rPr>
              <a:t>&lt;Expression 2&gt;	Short-circuited AND</a:t>
            </a:r>
          </a:p>
          <a:p>
            <a:r>
              <a:rPr lang="en-US" sz="2200" i="1" dirty="0">
                <a:latin typeface="Arial" panose="020B0604020202020204" pitchFamily="34" charset="0"/>
                <a:cs typeface="Arial" panose="020B0604020202020204" pitchFamily="34" charset="0"/>
              </a:rPr>
              <a:t>&lt;Expression 1&gt; </a:t>
            </a:r>
            <a:r>
              <a:rPr lang="en-US" sz="2200" b="1" i="1"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&lt;Expression 2&gt;	Short-circuited OR</a:t>
            </a:r>
          </a:p>
          <a:p>
            <a:r>
              <a:rPr lang="en-US" sz="2200" i="1" dirty="0">
                <a:latin typeface="Arial" panose="020B0604020202020204" pitchFamily="34" charset="0"/>
                <a:cs typeface="Arial" panose="020B0604020202020204" pitchFamily="34" charset="0"/>
              </a:rPr>
              <a:t>&lt;Expression 1&gt; </a:t>
            </a:r>
            <a:r>
              <a:rPr lang="en-US" sz="2200" b="1" i="1" dirty="0">
                <a:latin typeface="Arial" panose="020B0604020202020204" pitchFamily="34" charset="0"/>
                <a:cs typeface="Arial" panose="020B0604020202020204" pitchFamily="34" charset="0"/>
              </a:rPr>
              <a:t>&amp; </a:t>
            </a:r>
            <a:r>
              <a:rPr lang="en-US" sz="2200" i="1" dirty="0">
                <a:latin typeface="Arial" panose="020B0604020202020204" pitchFamily="34" charset="0"/>
                <a:cs typeface="Arial" panose="020B0604020202020204" pitchFamily="34" charset="0"/>
              </a:rPr>
              <a:t>&lt;Expression 2&gt;	bitwise AND	(Non Short Circuited AND)</a:t>
            </a:r>
          </a:p>
          <a:p>
            <a:r>
              <a:rPr lang="en-US" sz="2200" i="1" dirty="0">
                <a:latin typeface="Arial" panose="020B0604020202020204" pitchFamily="34" charset="0"/>
                <a:cs typeface="Arial" panose="020B0604020202020204" pitchFamily="34" charset="0"/>
              </a:rPr>
              <a:t>&lt;Expression 1</a:t>
            </a:r>
            <a:r>
              <a:rPr lang="en-US" sz="2200" b="1" i="1"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&gt;</a:t>
            </a:r>
            <a:r>
              <a:rPr lang="en-US" sz="2200" b="1" i="1" dirty="0">
                <a:latin typeface="Arial" panose="020B0604020202020204" pitchFamily="34" charset="0"/>
                <a:cs typeface="Arial" panose="020B0604020202020204" pitchFamily="34" charset="0"/>
              </a:rPr>
              <a:t> | </a:t>
            </a:r>
            <a:r>
              <a:rPr lang="en-US" sz="2200" i="1" dirty="0">
                <a:latin typeface="Arial" panose="020B0604020202020204" pitchFamily="34" charset="0"/>
                <a:cs typeface="Arial" panose="020B0604020202020204" pitchFamily="34" charset="0"/>
              </a:rPr>
              <a:t>&lt;Expression 2&gt; 	bitwise OR	(Non Short Circuited OR)</a:t>
            </a:r>
          </a:p>
          <a:p>
            <a:r>
              <a:rPr lang="en-US" sz="2200" i="1" dirty="0">
                <a:latin typeface="Arial" panose="020B0604020202020204" pitchFamily="34" charset="0"/>
                <a:cs typeface="Arial" panose="020B0604020202020204" pitchFamily="34" charset="0"/>
              </a:rPr>
              <a:t>&lt;Expression 1 &gt; </a:t>
            </a:r>
            <a:r>
              <a:rPr lang="en-US" sz="2200" b="1" i="1"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&lt;Expression 2&gt;	XOR</a:t>
            </a:r>
          </a:p>
          <a:p>
            <a:r>
              <a:rPr lang="en-US" sz="2200" dirty="0">
                <a:latin typeface="Arial" panose="020B0604020202020204" pitchFamily="34" charset="0"/>
                <a:cs typeface="Arial" panose="020B0604020202020204" pitchFamily="34" charset="0"/>
              </a:rPr>
              <a:t>!(</a:t>
            </a:r>
            <a:r>
              <a:rPr lang="en-US" sz="2200" i="1" dirty="0">
                <a:latin typeface="Arial" panose="020B0604020202020204" pitchFamily="34" charset="0"/>
                <a:cs typeface="Arial" panose="020B0604020202020204" pitchFamily="34" charset="0"/>
              </a:rPr>
              <a:t>&lt;Expression 2&gt;)		           NOT</a:t>
            </a:r>
          </a:p>
          <a:p>
            <a:endParaRPr lang="en-US" sz="2400" i="1"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	Example:</a:t>
            </a:r>
          </a:p>
          <a:p>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boolean</a:t>
            </a:r>
            <a:r>
              <a:rPr lang="en-US" sz="2400" i="1" dirty="0">
                <a:latin typeface="Arial" panose="020B0604020202020204" pitchFamily="34" charset="0"/>
                <a:cs typeface="Arial" panose="020B0604020202020204" pitchFamily="34" charset="0"/>
              </a:rPr>
              <a:t> test = x &gt;= 1 &amp;&amp; x &lt;= 10</a:t>
            </a:r>
          </a:p>
          <a:p>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p>
          <a:p>
            <a:pPr lvl="1">
              <a:buNone/>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7E565754-ED4A-4003-8B05-7995D31B3736}"/>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D2123815-61BF-4678-AA8F-A5225E8DAB2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30</a:t>
            </a:fld>
            <a:endParaRPr lang="en-US" dirty="0"/>
          </a:p>
        </p:txBody>
      </p:sp>
      <p:sp>
        <p:nvSpPr>
          <p:cNvPr id="5" name="Title 4">
            <a:extLst>
              <a:ext uri="{FF2B5EF4-FFF2-40B4-BE49-F238E27FC236}">
                <a16:creationId xmlns:a16="http://schemas.microsoft.com/office/drawing/2014/main" id="{9AB79D8E-792E-480D-93C2-2F093480B173}"/>
              </a:ext>
            </a:extLst>
          </p:cNvPr>
          <p:cNvSpPr>
            <a:spLocks noGrp="1"/>
          </p:cNvSpPr>
          <p:nvPr>
            <p:ph type="title"/>
          </p:nvPr>
        </p:nvSpPr>
        <p:spPr>
          <a:xfrm>
            <a:off x="381000" y="380999"/>
            <a:ext cx="11430000" cy="990601"/>
          </a:xfrm>
        </p:spPr>
        <p:txBody>
          <a:bodyPr/>
          <a:lstStyle/>
          <a:p>
            <a:r>
              <a:rPr lang="en-US" dirty="0"/>
              <a:t>Java Operators</a:t>
            </a:r>
          </a:p>
        </p:txBody>
      </p:sp>
    </p:spTree>
    <p:extLst>
      <p:ext uri="{BB962C8B-B14F-4D97-AF65-F5344CB8AC3E}">
        <p14:creationId xmlns:p14="http://schemas.microsoft.com/office/powerpoint/2010/main" val="177692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E02226-F585-45B8-8121-B7E608572F0C}"/>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‘OperatorActivity.java’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400" dirty="0">
                <a:latin typeface="Arial" panose="020B0604020202020204" pitchFamily="34" charset="0"/>
                <a:cs typeface="Arial" panose="020B0604020202020204" pitchFamily="34" charset="0"/>
              </a:rPr>
              <a:t>Find the sum of the given integers</a:t>
            </a:r>
          </a:p>
          <a:p>
            <a:pPr marL="800100" lvl="1" indent="-342900">
              <a:lnSpc>
                <a:spcPct val="150000"/>
              </a:lnSpc>
            </a:pPr>
            <a:r>
              <a:rPr lang="en-US" sz="2400" dirty="0">
                <a:latin typeface="Arial" panose="020B0604020202020204" pitchFamily="34" charset="0"/>
                <a:cs typeface="Arial" panose="020B0604020202020204" pitchFamily="34" charset="0"/>
              </a:rPr>
              <a:t>Print the result</a:t>
            </a:r>
          </a:p>
          <a:p>
            <a:endParaRPr lang="en-US" dirty="0"/>
          </a:p>
        </p:txBody>
      </p:sp>
      <p:sp>
        <p:nvSpPr>
          <p:cNvPr id="3" name="Date Placeholder 2">
            <a:extLst>
              <a:ext uri="{FF2B5EF4-FFF2-40B4-BE49-F238E27FC236}">
                <a16:creationId xmlns:a16="http://schemas.microsoft.com/office/drawing/2014/main" id="{0D2FA168-4EAE-4021-BBEE-1FC9E4EAC46D}"/>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0F5E03C0-D563-4F2F-8AE6-598B2AC36C38}"/>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31</a:t>
            </a:fld>
            <a:endParaRPr lang="en-US" dirty="0"/>
          </a:p>
        </p:txBody>
      </p:sp>
      <p:sp>
        <p:nvSpPr>
          <p:cNvPr id="5" name="Title 4">
            <a:extLst>
              <a:ext uri="{FF2B5EF4-FFF2-40B4-BE49-F238E27FC236}">
                <a16:creationId xmlns:a16="http://schemas.microsoft.com/office/drawing/2014/main" id="{84FCD923-C5F3-4989-9DB3-F9DE9471AD24}"/>
              </a:ext>
            </a:extLst>
          </p:cNvPr>
          <p:cNvSpPr>
            <a:spLocks noGrp="1"/>
          </p:cNvSpPr>
          <p:nvPr>
            <p:ph type="title"/>
          </p:nvPr>
        </p:nvSpPr>
        <p:spPr>
          <a:xfrm>
            <a:off x="381000" y="380999"/>
            <a:ext cx="11430000" cy="990601"/>
          </a:xfrm>
        </p:spPr>
        <p:txBody>
          <a:bodyPr/>
          <a:lstStyle/>
          <a:p>
            <a:r>
              <a:rPr lang="en-US" dirty="0"/>
              <a:t>Activity 2</a:t>
            </a:r>
          </a:p>
        </p:txBody>
      </p:sp>
    </p:spTree>
    <p:extLst>
      <p:ext uri="{BB962C8B-B14F-4D97-AF65-F5344CB8AC3E}">
        <p14:creationId xmlns:p14="http://schemas.microsoft.com/office/powerpoint/2010/main" val="3485410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AB299A-1C86-4AB7-8EE2-11D840042518}"/>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19375AE7-C594-43E8-BE27-5FC71683BD33}"/>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43FEB48C-AAE5-4BB1-BC63-45F9E4FA142C}"/>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32</a:t>
            </a:fld>
            <a:endParaRPr lang="en-US" dirty="0"/>
          </a:p>
        </p:txBody>
      </p:sp>
      <p:sp>
        <p:nvSpPr>
          <p:cNvPr id="5" name="Title 4">
            <a:extLst>
              <a:ext uri="{FF2B5EF4-FFF2-40B4-BE49-F238E27FC236}">
                <a16:creationId xmlns:a16="http://schemas.microsoft.com/office/drawing/2014/main" id="{D9A07C7C-EF41-4768-916B-89794FF4B576}"/>
              </a:ext>
            </a:extLst>
          </p:cNvPr>
          <p:cNvSpPr>
            <a:spLocks noGrp="1"/>
          </p:cNvSpPr>
          <p:nvPr>
            <p:ph type="title"/>
          </p:nvPr>
        </p:nvSpPr>
        <p:spPr>
          <a:xfrm>
            <a:off x="381000" y="380999"/>
            <a:ext cx="11430000" cy="990601"/>
          </a:xfrm>
        </p:spPr>
        <p:txBody>
          <a:bodyPr/>
          <a:lstStyle/>
          <a:p>
            <a:r>
              <a:rPr lang="en-US" dirty="0"/>
              <a:t>Flow Control</a:t>
            </a:r>
          </a:p>
        </p:txBody>
      </p:sp>
      <p:sp>
        <p:nvSpPr>
          <p:cNvPr id="6" name="Rectangle 3">
            <a:extLst>
              <a:ext uri="{FF2B5EF4-FFF2-40B4-BE49-F238E27FC236}">
                <a16:creationId xmlns:a16="http://schemas.microsoft.com/office/drawing/2014/main" id="{30836D11-D456-4F16-9FBA-72032645A9D6}"/>
              </a:ext>
            </a:extLst>
          </p:cNvPr>
          <p:cNvSpPr txBox="1">
            <a:spLocks noChangeArrowheads="1"/>
          </p:cNvSpPr>
          <p:nvPr/>
        </p:nvSpPr>
        <p:spPr>
          <a:xfrm>
            <a:off x="315666" y="1206501"/>
            <a:ext cx="96488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programs ‘flow’ refers to the order in which statements are executed.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By default, statements are executed sequentially.</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Flow control statements are used to alter or modify the path of execution of instructions when certain conditions are present.</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grpSp>
        <p:nvGrpSpPr>
          <p:cNvPr id="7" name="Group 18">
            <a:extLst>
              <a:ext uri="{FF2B5EF4-FFF2-40B4-BE49-F238E27FC236}">
                <a16:creationId xmlns:a16="http://schemas.microsoft.com/office/drawing/2014/main" id="{10184220-98CA-447A-B495-4C7FEC412121}"/>
              </a:ext>
            </a:extLst>
          </p:cNvPr>
          <p:cNvGrpSpPr>
            <a:grpSpLocks/>
          </p:cNvGrpSpPr>
          <p:nvPr/>
        </p:nvGrpSpPr>
        <p:grpSpPr bwMode="auto">
          <a:xfrm rot="-5400000">
            <a:off x="7342188" y="4030927"/>
            <a:ext cx="882650" cy="1911350"/>
            <a:chOff x="3896" y="912"/>
            <a:chExt cx="536" cy="1160"/>
          </a:xfrm>
        </p:grpSpPr>
        <p:sp>
          <p:nvSpPr>
            <p:cNvPr id="8" name="AutoShape 19">
              <a:extLst>
                <a:ext uri="{FF2B5EF4-FFF2-40B4-BE49-F238E27FC236}">
                  <a16:creationId xmlns:a16="http://schemas.microsoft.com/office/drawing/2014/main" id="{BCCD4ED8-3914-4ED1-81FC-C65A8BB89EDC}"/>
                </a:ext>
              </a:extLst>
            </p:cNvPr>
            <p:cNvSpPr>
              <a:spLocks noChangeArrowheads="1"/>
            </p:cNvSpPr>
            <p:nvPr/>
          </p:nvSpPr>
          <p:spPr bwMode="auto">
            <a:xfrm>
              <a:off x="3896" y="1048"/>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9" name="AutoShape 20">
              <a:extLst>
                <a:ext uri="{FF2B5EF4-FFF2-40B4-BE49-F238E27FC236}">
                  <a16:creationId xmlns:a16="http://schemas.microsoft.com/office/drawing/2014/main" id="{D016EED2-4E9E-411F-B5B5-C3641D647D94}"/>
                </a:ext>
              </a:extLst>
            </p:cNvPr>
            <p:cNvSpPr>
              <a:spLocks noChangeArrowheads="1"/>
            </p:cNvSpPr>
            <p:nvPr/>
          </p:nvSpPr>
          <p:spPr bwMode="auto">
            <a:xfrm>
              <a:off x="3896" y="1336"/>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10" name="AutoShape 21">
              <a:extLst>
                <a:ext uri="{FF2B5EF4-FFF2-40B4-BE49-F238E27FC236}">
                  <a16:creationId xmlns:a16="http://schemas.microsoft.com/office/drawing/2014/main" id="{F2CDC61F-4C65-4F13-801B-BE2BA9B5095C}"/>
                </a:ext>
              </a:extLst>
            </p:cNvPr>
            <p:cNvSpPr>
              <a:spLocks noChangeArrowheads="1"/>
            </p:cNvSpPr>
            <p:nvPr/>
          </p:nvSpPr>
          <p:spPr bwMode="auto">
            <a:xfrm>
              <a:off x="3896" y="1632"/>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cxnSp>
          <p:nvCxnSpPr>
            <p:cNvPr id="11" name="AutoShape 23">
              <a:extLst>
                <a:ext uri="{FF2B5EF4-FFF2-40B4-BE49-F238E27FC236}">
                  <a16:creationId xmlns:a16="http://schemas.microsoft.com/office/drawing/2014/main" id="{7EE5ACD4-154A-498C-9202-E6DDC6953D87}"/>
                </a:ext>
              </a:extLst>
            </p:cNvPr>
            <p:cNvCxnSpPr>
              <a:cxnSpLocks noChangeShapeType="1"/>
              <a:stCxn id="8" idx="2"/>
              <a:endCxn id="9" idx="0"/>
            </p:cNvCxnSpPr>
            <p:nvPr/>
          </p:nvCxnSpPr>
          <p:spPr bwMode="auto">
            <a:xfrm>
              <a:off x="4164" y="1208"/>
              <a:ext cx="0" cy="128"/>
            </a:xfrm>
            <a:prstGeom prst="straightConnector1">
              <a:avLst/>
            </a:prstGeom>
            <a:noFill/>
            <a:ln w="12700">
              <a:solidFill>
                <a:schemeClr val="tx1"/>
              </a:solidFill>
              <a:round/>
              <a:headEnd/>
              <a:tailEnd type="triangle" w="med" len="med"/>
            </a:ln>
          </p:spPr>
        </p:cxnSp>
        <p:cxnSp>
          <p:nvCxnSpPr>
            <p:cNvPr id="12" name="AutoShape 24">
              <a:extLst>
                <a:ext uri="{FF2B5EF4-FFF2-40B4-BE49-F238E27FC236}">
                  <a16:creationId xmlns:a16="http://schemas.microsoft.com/office/drawing/2014/main" id="{AFE76373-F51F-4CD7-99B3-6BA2E3F93CA3}"/>
                </a:ext>
              </a:extLst>
            </p:cNvPr>
            <p:cNvCxnSpPr>
              <a:cxnSpLocks noChangeShapeType="1"/>
              <a:stCxn id="9" idx="2"/>
              <a:endCxn id="10" idx="0"/>
            </p:cNvCxnSpPr>
            <p:nvPr/>
          </p:nvCxnSpPr>
          <p:spPr bwMode="auto">
            <a:xfrm>
              <a:off x="4164" y="1496"/>
              <a:ext cx="0" cy="136"/>
            </a:xfrm>
            <a:prstGeom prst="straightConnector1">
              <a:avLst/>
            </a:prstGeom>
            <a:noFill/>
            <a:ln w="12700">
              <a:solidFill>
                <a:schemeClr val="tx1"/>
              </a:solidFill>
              <a:round/>
              <a:headEnd/>
              <a:tailEnd type="triangle" w="med" len="med"/>
            </a:ln>
          </p:spPr>
        </p:cxnSp>
        <p:cxnSp>
          <p:nvCxnSpPr>
            <p:cNvPr id="13" name="AutoShape 25">
              <a:extLst>
                <a:ext uri="{FF2B5EF4-FFF2-40B4-BE49-F238E27FC236}">
                  <a16:creationId xmlns:a16="http://schemas.microsoft.com/office/drawing/2014/main" id="{E4B21496-167C-4E13-87E9-FD1CBCA4F555}"/>
                </a:ext>
              </a:extLst>
            </p:cNvPr>
            <p:cNvCxnSpPr>
              <a:cxnSpLocks noChangeShapeType="1"/>
              <a:endCxn id="17" idx="0"/>
            </p:cNvCxnSpPr>
            <p:nvPr/>
          </p:nvCxnSpPr>
          <p:spPr bwMode="auto">
            <a:xfrm>
              <a:off x="4172" y="1784"/>
              <a:ext cx="0" cy="128"/>
            </a:xfrm>
            <a:prstGeom prst="straightConnector1">
              <a:avLst/>
            </a:prstGeom>
            <a:noFill/>
            <a:ln w="12700">
              <a:solidFill>
                <a:schemeClr val="tx1"/>
              </a:solidFill>
              <a:round/>
              <a:headEnd/>
              <a:tailEnd type="triangle" w="med" len="med"/>
            </a:ln>
          </p:spPr>
        </p:cxnSp>
        <p:cxnSp>
          <p:nvCxnSpPr>
            <p:cNvPr id="14" name="AutoShape 26">
              <a:extLst>
                <a:ext uri="{FF2B5EF4-FFF2-40B4-BE49-F238E27FC236}">
                  <a16:creationId xmlns:a16="http://schemas.microsoft.com/office/drawing/2014/main" id="{69E2F54F-DEE3-408A-B649-B7CF4BB7B7A8}"/>
                </a:ext>
              </a:extLst>
            </p:cNvPr>
            <p:cNvCxnSpPr>
              <a:cxnSpLocks noChangeShapeType="1"/>
              <a:endCxn id="8" idx="0"/>
            </p:cNvCxnSpPr>
            <p:nvPr/>
          </p:nvCxnSpPr>
          <p:spPr bwMode="auto">
            <a:xfrm>
              <a:off x="4160" y="912"/>
              <a:ext cx="4" cy="136"/>
            </a:xfrm>
            <a:prstGeom prst="straightConnector1">
              <a:avLst/>
            </a:prstGeom>
            <a:noFill/>
            <a:ln w="12700">
              <a:solidFill>
                <a:schemeClr val="tx1"/>
              </a:solidFill>
              <a:round/>
              <a:headEnd/>
              <a:tailEnd type="triangle" w="med" len="med"/>
            </a:ln>
          </p:spPr>
        </p:cxnSp>
        <p:grpSp>
          <p:nvGrpSpPr>
            <p:cNvPr id="15" name="Group 27">
              <a:extLst>
                <a:ext uri="{FF2B5EF4-FFF2-40B4-BE49-F238E27FC236}">
                  <a16:creationId xmlns:a16="http://schemas.microsoft.com/office/drawing/2014/main" id="{71479FD6-EA2A-43E1-BA7C-04E2302063AF}"/>
                </a:ext>
              </a:extLst>
            </p:cNvPr>
            <p:cNvGrpSpPr>
              <a:grpSpLocks/>
            </p:cNvGrpSpPr>
            <p:nvPr/>
          </p:nvGrpSpPr>
          <p:grpSpPr bwMode="auto">
            <a:xfrm>
              <a:off x="4088" y="1912"/>
              <a:ext cx="168" cy="160"/>
              <a:chOff x="4712" y="1944"/>
              <a:chExt cx="168" cy="160"/>
            </a:xfrm>
          </p:grpSpPr>
          <p:sp>
            <p:nvSpPr>
              <p:cNvPr id="16" name="AutoShape 28">
                <a:extLst>
                  <a:ext uri="{FF2B5EF4-FFF2-40B4-BE49-F238E27FC236}">
                    <a16:creationId xmlns:a16="http://schemas.microsoft.com/office/drawing/2014/main" id="{824A77F0-5676-459F-9B4E-35227EF6C9EC}"/>
                  </a:ext>
                </a:extLst>
              </p:cNvPr>
              <p:cNvSpPr>
                <a:spLocks noChangeArrowheads="1"/>
              </p:cNvSpPr>
              <p:nvPr/>
            </p:nvSpPr>
            <p:spPr bwMode="auto">
              <a:xfrm>
                <a:off x="4712" y="1944"/>
                <a:ext cx="168" cy="160"/>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17" name="AutoShape 29">
                <a:extLst>
                  <a:ext uri="{FF2B5EF4-FFF2-40B4-BE49-F238E27FC236}">
                    <a16:creationId xmlns:a16="http://schemas.microsoft.com/office/drawing/2014/main" id="{7681DDB0-8BD0-4573-830F-022EAF402716}"/>
                  </a:ext>
                </a:extLst>
              </p:cNvPr>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a:p>
            </p:txBody>
          </p:sp>
        </p:grpSp>
      </p:grpSp>
      <p:grpSp>
        <p:nvGrpSpPr>
          <p:cNvPr id="18" name="Group 5">
            <a:extLst>
              <a:ext uri="{FF2B5EF4-FFF2-40B4-BE49-F238E27FC236}">
                <a16:creationId xmlns:a16="http://schemas.microsoft.com/office/drawing/2014/main" id="{37746E91-F2F9-499A-AF62-7FBBE452AE00}"/>
              </a:ext>
            </a:extLst>
          </p:cNvPr>
          <p:cNvGrpSpPr>
            <a:grpSpLocks/>
          </p:cNvGrpSpPr>
          <p:nvPr/>
        </p:nvGrpSpPr>
        <p:grpSpPr bwMode="auto">
          <a:xfrm>
            <a:off x="4803775" y="3772165"/>
            <a:ext cx="2025650" cy="1782762"/>
            <a:chOff x="4184" y="1832"/>
            <a:chExt cx="1320" cy="1128"/>
          </a:xfrm>
        </p:grpSpPr>
        <p:sp>
          <p:nvSpPr>
            <p:cNvPr id="19" name="AutoShape 7">
              <a:extLst>
                <a:ext uri="{FF2B5EF4-FFF2-40B4-BE49-F238E27FC236}">
                  <a16:creationId xmlns:a16="http://schemas.microsoft.com/office/drawing/2014/main" id="{544A0011-BE46-408B-A438-107A13CDFD5B}"/>
                </a:ext>
              </a:extLst>
            </p:cNvPr>
            <p:cNvSpPr>
              <a:spLocks noChangeArrowheads="1"/>
            </p:cNvSpPr>
            <p:nvPr/>
          </p:nvSpPr>
          <p:spPr bwMode="auto">
            <a:xfrm>
              <a:off x="4780" y="2837"/>
              <a:ext cx="144" cy="123"/>
            </a:xfrm>
            <a:prstGeom prst="flowChartConnector">
              <a:avLst/>
            </a:prstGeom>
            <a:solidFill>
              <a:srgbClr val="333333"/>
            </a:solidFill>
            <a:ln w="12700" algn="ctr">
              <a:solidFill>
                <a:srgbClr val="00B050"/>
              </a:solidFill>
              <a:round/>
              <a:headEnd/>
              <a:tailEnd/>
            </a:ln>
          </p:spPr>
          <p:txBody>
            <a:bodyPr wrap="none" lIns="90488" tIns="44450" rIns="90488" bIns="44450" anchor="ctr"/>
            <a:lstStyle/>
            <a:p>
              <a:endParaRPr lang="en-PH"/>
            </a:p>
          </p:txBody>
        </p:sp>
        <p:sp>
          <p:nvSpPr>
            <p:cNvPr id="20" name="AutoShape 9">
              <a:extLst>
                <a:ext uri="{FF2B5EF4-FFF2-40B4-BE49-F238E27FC236}">
                  <a16:creationId xmlns:a16="http://schemas.microsoft.com/office/drawing/2014/main" id="{5F8A6784-494F-4F55-9304-7FB72008BCFF}"/>
                </a:ext>
              </a:extLst>
            </p:cNvPr>
            <p:cNvSpPr>
              <a:spLocks noChangeArrowheads="1"/>
            </p:cNvSpPr>
            <p:nvPr/>
          </p:nvSpPr>
          <p:spPr bwMode="auto">
            <a:xfrm>
              <a:off x="4184" y="2536"/>
              <a:ext cx="536" cy="160"/>
            </a:xfrm>
            <a:prstGeom prst="roundRect">
              <a:avLst>
                <a:gd name="adj" fmla="val 16667"/>
              </a:avLst>
            </a:prstGeom>
            <a:noFill/>
            <a:ln w="12700" algn="ctr">
              <a:solidFill>
                <a:srgbClr val="00B050"/>
              </a:solidFill>
              <a:round/>
              <a:headEnd/>
              <a:tailEnd/>
            </a:ln>
          </p:spPr>
          <p:txBody>
            <a:bodyPr wrap="none" lIns="90488" tIns="44450" rIns="90488" bIns="44450" anchor="ctr"/>
            <a:lstStyle/>
            <a:p>
              <a:endParaRPr lang="en-PH"/>
            </a:p>
          </p:txBody>
        </p:sp>
        <p:sp>
          <p:nvSpPr>
            <p:cNvPr id="21" name="AutoShape 10">
              <a:extLst>
                <a:ext uri="{FF2B5EF4-FFF2-40B4-BE49-F238E27FC236}">
                  <a16:creationId xmlns:a16="http://schemas.microsoft.com/office/drawing/2014/main" id="{2C9B5320-F066-496A-9FC2-125A0BB4782E}"/>
                </a:ext>
              </a:extLst>
            </p:cNvPr>
            <p:cNvSpPr>
              <a:spLocks noChangeArrowheads="1"/>
            </p:cNvSpPr>
            <p:nvPr/>
          </p:nvSpPr>
          <p:spPr bwMode="auto">
            <a:xfrm>
              <a:off x="4968" y="2528"/>
              <a:ext cx="536" cy="160"/>
            </a:xfrm>
            <a:prstGeom prst="roundRect">
              <a:avLst>
                <a:gd name="adj" fmla="val 16667"/>
              </a:avLst>
            </a:prstGeom>
            <a:noFill/>
            <a:ln w="12700" algn="ctr">
              <a:solidFill>
                <a:srgbClr val="00B050"/>
              </a:solidFill>
              <a:round/>
              <a:headEnd/>
              <a:tailEnd/>
            </a:ln>
          </p:spPr>
          <p:txBody>
            <a:bodyPr wrap="none" lIns="90488" tIns="44450" rIns="90488" bIns="44450" anchor="ctr"/>
            <a:lstStyle/>
            <a:p>
              <a:endParaRPr lang="en-PH"/>
            </a:p>
          </p:txBody>
        </p:sp>
        <p:sp>
          <p:nvSpPr>
            <p:cNvPr id="22" name="AutoShape 11">
              <a:extLst>
                <a:ext uri="{FF2B5EF4-FFF2-40B4-BE49-F238E27FC236}">
                  <a16:creationId xmlns:a16="http://schemas.microsoft.com/office/drawing/2014/main" id="{DD9B2943-018D-4249-8690-6B0FBE88BBB4}"/>
                </a:ext>
              </a:extLst>
            </p:cNvPr>
            <p:cNvSpPr>
              <a:spLocks noChangeArrowheads="1"/>
            </p:cNvSpPr>
            <p:nvPr/>
          </p:nvSpPr>
          <p:spPr bwMode="auto">
            <a:xfrm>
              <a:off x="4680" y="2064"/>
              <a:ext cx="312" cy="296"/>
            </a:xfrm>
            <a:prstGeom prst="diamond">
              <a:avLst/>
            </a:prstGeom>
            <a:noFill/>
            <a:ln w="12700" algn="ctr">
              <a:solidFill>
                <a:srgbClr val="00B050"/>
              </a:solidFill>
              <a:miter lim="800000"/>
              <a:headEnd/>
              <a:tailEnd/>
            </a:ln>
          </p:spPr>
          <p:txBody>
            <a:bodyPr wrap="none" lIns="90488" tIns="44450" rIns="90488" bIns="44450" anchor="ctr"/>
            <a:lstStyle/>
            <a:p>
              <a:endParaRPr lang="en-PH"/>
            </a:p>
          </p:txBody>
        </p:sp>
        <p:cxnSp>
          <p:nvCxnSpPr>
            <p:cNvPr id="23" name="AutoShape 12">
              <a:extLst>
                <a:ext uri="{FF2B5EF4-FFF2-40B4-BE49-F238E27FC236}">
                  <a16:creationId xmlns:a16="http://schemas.microsoft.com/office/drawing/2014/main" id="{9AC0091B-A4E8-4F17-9910-31B4D0BAE57D}"/>
                </a:ext>
              </a:extLst>
            </p:cNvPr>
            <p:cNvCxnSpPr>
              <a:cxnSpLocks noChangeShapeType="1"/>
              <a:stCxn id="22" idx="3"/>
              <a:endCxn id="21" idx="0"/>
            </p:cNvCxnSpPr>
            <p:nvPr/>
          </p:nvCxnSpPr>
          <p:spPr bwMode="auto">
            <a:xfrm>
              <a:off x="4992" y="2212"/>
              <a:ext cx="244" cy="316"/>
            </a:xfrm>
            <a:prstGeom prst="bentConnector2">
              <a:avLst/>
            </a:prstGeom>
            <a:noFill/>
            <a:ln w="12700">
              <a:solidFill>
                <a:srgbClr val="00B050"/>
              </a:solidFill>
              <a:miter lim="800000"/>
              <a:headEnd/>
              <a:tailEnd type="triangle" w="med" len="med"/>
            </a:ln>
          </p:spPr>
        </p:cxnSp>
        <p:cxnSp>
          <p:nvCxnSpPr>
            <p:cNvPr id="24" name="AutoShape 13">
              <a:extLst>
                <a:ext uri="{FF2B5EF4-FFF2-40B4-BE49-F238E27FC236}">
                  <a16:creationId xmlns:a16="http://schemas.microsoft.com/office/drawing/2014/main" id="{B8C5A13F-3A1B-4924-9F63-6EDFAA2B4ACE}"/>
                </a:ext>
              </a:extLst>
            </p:cNvPr>
            <p:cNvCxnSpPr>
              <a:cxnSpLocks noChangeShapeType="1"/>
              <a:stCxn id="22" idx="1"/>
              <a:endCxn id="20" idx="0"/>
            </p:cNvCxnSpPr>
            <p:nvPr/>
          </p:nvCxnSpPr>
          <p:spPr bwMode="auto">
            <a:xfrm rot="10800000" flipV="1">
              <a:off x="4452" y="2212"/>
              <a:ext cx="228" cy="324"/>
            </a:xfrm>
            <a:prstGeom prst="bentConnector2">
              <a:avLst/>
            </a:prstGeom>
            <a:noFill/>
            <a:ln w="12700">
              <a:solidFill>
                <a:srgbClr val="00B050"/>
              </a:solidFill>
              <a:miter lim="800000"/>
              <a:headEnd/>
              <a:tailEnd type="triangle" w="med" len="med"/>
            </a:ln>
          </p:spPr>
        </p:cxnSp>
        <p:cxnSp>
          <p:nvCxnSpPr>
            <p:cNvPr id="25" name="AutoShape 14">
              <a:extLst>
                <a:ext uri="{FF2B5EF4-FFF2-40B4-BE49-F238E27FC236}">
                  <a16:creationId xmlns:a16="http://schemas.microsoft.com/office/drawing/2014/main" id="{56A41BF1-70A5-44E5-8A4C-4CBE57179108}"/>
                </a:ext>
              </a:extLst>
            </p:cNvPr>
            <p:cNvCxnSpPr>
              <a:cxnSpLocks noChangeShapeType="1"/>
              <a:stCxn id="20" idx="2"/>
            </p:cNvCxnSpPr>
            <p:nvPr/>
          </p:nvCxnSpPr>
          <p:spPr bwMode="auto">
            <a:xfrm rot="16200000" flipH="1">
              <a:off x="4502" y="2646"/>
              <a:ext cx="208" cy="308"/>
            </a:xfrm>
            <a:prstGeom prst="bentConnector2">
              <a:avLst/>
            </a:prstGeom>
            <a:noFill/>
            <a:ln w="12700">
              <a:solidFill>
                <a:srgbClr val="00B050"/>
              </a:solidFill>
              <a:miter lim="800000"/>
              <a:headEnd/>
              <a:tailEnd type="triangle" w="med" len="med"/>
            </a:ln>
          </p:spPr>
        </p:cxnSp>
        <p:cxnSp>
          <p:nvCxnSpPr>
            <p:cNvPr id="26" name="AutoShape 15">
              <a:extLst>
                <a:ext uri="{FF2B5EF4-FFF2-40B4-BE49-F238E27FC236}">
                  <a16:creationId xmlns:a16="http://schemas.microsoft.com/office/drawing/2014/main" id="{B7B2FAB0-852E-4821-86DD-C9B287E9CCCC}"/>
                </a:ext>
              </a:extLst>
            </p:cNvPr>
            <p:cNvCxnSpPr>
              <a:cxnSpLocks noChangeShapeType="1"/>
              <a:stCxn id="21" idx="2"/>
            </p:cNvCxnSpPr>
            <p:nvPr/>
          </p:nvCxnSpPr>
          <p:spPr bwMode="auto">
            <a:xfrm rot="5400000">
              <a:off x="4980" y="2640"/>
              <a:ext cx="208" cy="304"/>
            </a:xfrm>
            <a:prstGeom prst="bentConnector2">
              <a:avLst/>
            </a:prstGeom>
            <a:noFill/>
            <a:ln w="12700">
              <a:solidFill>
                <a:srgbClr val="00B050"/>
              </a:solidFill>
              <a:miter lim="800000"/>
              <a:headEnd/>
              <a:tailEnd type="triangle" w="med" len="med"/>
            </a:ln>
          </p:spPr>
        </p:cxnSp>
        <p:sp>
          <p:nvSpPr>
            <p:cNvPr id="27" name="AutoShape 16">
              <a:extLst>
                <a:ext uri="{FF2B5EF4-FFF2-40B4-BE49-F238E27FC236}">
                  <a16:creationId xmlns:a16="http://schemas.microsoft.com/office/drawing/2014/main" id="{99F3F17B-8165-4F7D-9417-1B568A30C5D8}"/>
                </a:ext>
              </a:extLst>
            </p:cNvPr>
            <p:cNvSpPr>
              <a:spLocks noChangeArrowheads="1"/>
            </p:cNvSpPr>
            <p:nvPr/>
          </p:nvSpPr>
          <p:spPr bwMode="auto">
            <a:xfrm>
              <a:off x="4792" y="1832"/>
              <a:ext cx="96" cy="112"/>
            </a:xfrm>
            <a:prstGeom prst="flowChartConnector">
              <a:avLst/>
            </a:prstGeom>
            <a:solidFill>
              <a:srgbClr val="333333"/>
            </a:solidFill>
            <a:ln w="12700" algn="ctr">
              <a:solidFill>
                <a:srgbClr val="00B050"/>
              </a:solidFill>
              <a:round/>
              <a:headEnd/>
              <a:tailEnd/>
            </a:ln>
          </p:spPr>
          <p:txBody>
            <a:bodyPr wrap="none" lIns="90488" tIns="44450" rIns="90488" bIns="44450" anchor="ctr"/>
            <a:lstStyle/>
            <a:p>
              <a:endParaRPr lang="en-PH"/>
            </a:p>
          </p:txBody>
        </p:sp>
        <p:cxnSp>
          <p:nvCxnSpPr>
            <p:cNvPr id="28" name="AutoShape 17">
              <a:extLst>
                <a:ext uri="{FF2B5EF4-FFF2-40B4-BE49-F238E27FC236}">
                  <a16:creationId xmlns:a16="http://schemas.microsoft.com/office/drawing/2014/main" id="{8A4CD918-7CB6-4688-9A13-9395CB0C75BB}"/>
                </a:ext>
              </a:extLst>
            </p:cNvPr>
            <p:cNvCxnSpPr>
              <a:cxnSpLocks noChangeShapeType="1"/>
              <a:stCxn id="27" idx="4"/>
              <a:endCxn id="22" idx="0"/>
            </p:cNvCxnSpPr>
            <p:nvPr/>
          </p:nvCxnSpPr>
          <p:spPr bwMode="auto">
            <a:xfrm flipH="1">
              <a:off x="4836" y="1944"/>
              <a:ext cx="4" cy="120"/>
            </a:xfrm>
            <a:prstGeom prst="straightConnector1">
              <a:avLst/>
            </a:prstGeom>
            <a:noFill/>
            <a:ln w="12700">
              <a:solidFill>
                <a:srgbClr val="00B050"/>
              </a:solidFill>
              <a:round/>
              <a:headEnd/>
              <a:tailEnd type="triangle" w="med" len="med"/>
            </a:ln>
          </p:spPr>
        </p:cxnSp>
      </p:grpSp>
      <p:grpSp>
        <p:nvGrpSpPr>
          <p:cNvPr id="29" name="Group 18">
            <a:extLst>
              <a:ext uri="{FF2B5EF4-FFF2-40B4-BE49-F238E27FC236}">
                <a16:creationId xmlns:a16="http://schemas.microsoft.com/office/drawing/2014/main" id="{B866D404-5019-4CEC-A3B5-B1BDC0324A7D}"/>
              </a:ext>
            </a:extLst>
          </p:cNvPr>
          <p:cNvGrpSpPr>
            <a:grpSpLocks/>
          </p:cNvGrpSpPr>
          <p:nvPr/>
        </p:nvGrpSpPr>
        <p:grpSpPr bwMode="auto">
          <a:xfrm rot="5400000" flipH="1">
            <a:off x="3442907" y="4089284"/>
            <a:ext cx="882650" cy="1886714"/>
            <a:chOff x="3896" y="912"/>
            <a:chExt cx="536" cy="1146"/>
          </a:xfrm>
        </p:grpSpPr>
        <p:sp>
          <p:nvSpPr>
            <p:cNvPr id="30" name="AutoShape 19">
              <a:extLst>
                <a:ext uri="{FF2B5EF4-FFF2-40B4-BE49-F238E27FC236}">
                  <a16:creationId xmlns:a16="http://schemas.microsoft.com/office/drawing/2014/main" id="{68756D28-E9EB-42A8-93EE-839ABF2C351A}"/>
                </a:ext>
              </a:extLst>
            </p:cNvPr>
            <p:cNvSpPr>
              <a:spLocks noChangeArrowheads="1"/>
            </p:cNvSpPr>
            <p:nvPr/>
          </p:nvSpPr>
          <p:spPr bwMode="auto">
            <a:xfrm>
              <a:off x="3896" y="1035"/>
              <a:ext cx="536" cy="159"/>
            </a:xfrm>
            <a:prstGeom prst="roundRect">
              <a:avLst>
                <a:gd name="adj" fmla="val 16667"/>
              </a:avLst>
            </a:prstGeom>
            <a:noFill/>
            <a:ln w="12700" algn="ctr">
              <a:solidFill>
                <a:schemeClr val="tx1"/>
              </a:solidFill>
              <a:round/>
              <a:headEnd/>
              <a:tailEnd/>
            </a:ln>
          </p:spPr>
          <p:txBody>
            <a:bodyPr wrap="none" lIns="90488" tIns="44450" rIns="90488" bIns="44450" anchor="ctr"/>
            <a:lstStyle/>
            <a:p>
              <a:pPr>
                <a:defRPr/>
              </a:pPr>
              <a:endParaRPr lang="en-PH"/>
            </a:p>
          </p:txBody>
        </p:sp>
        <p:sp>
          <p:nvSpPr>
            <p:cNvPr id="31" name="AutoShape 20">
              <a:extLst>
                <a:ext uri="{FF2B5EF4-FFF2-40B4-BE49-F238E27FC236}">
                  <a16:creationId xmlns:a16="http://schemas.microsoft.com/office/drawing/2014/main" id="{7AB49A7A-79A4-4DBE-BD55-5972B9B85486}"/>
                </a:ext>
              </a:extLst>
            </p:cNvPr>
            <p:cNvSpPr>
              <a:spLocks noChangeArrowheads="1"/>
            </p:cNvSpPr>
            <p:nvPr/>
          </p:nvSpPr>
          <p:spPr bwMode="auto">
            <a:xfrm>
              <a:off x="3896" y="1323"/>
              <a:ext cx="536" cy="158"/>
            </a:xfrm>
            <a:prstGeom prst="roundRect">
              <a:avLst>
                <a:gd name="adj" fmla="val 16667"/>
              </a:avLst>
            </a:prstGeom>
            <a:noFill/>
            <a:ln w="12700" algn="ctr">
              <a:solidFill>
                <a:schemeClr val="tx1"/>
              </a:solidFill>
              <a:round/>
              <a:headEnd/>
              <a:tailEnd/>
            </a:ln>
          </p:spPr>
          <p:txBody>
            <a:bodyPr wrap="none" lIns="90488" tIns="44450" rIns="90488" bIns="44450" anchor="ctr"/>
            <a:lstStyle/>
            <a:p>
              <a:pPr>
                <a:defRPr/>
              </a:pPr>
              <a:endParaRPr lang="en-PH"/>
            </a:p>
          </p:txBody>
        </p:sp>
        <p:sp>
          <p:nvSpPr>
            <p:cNvPr id="32" name="AutoShape 21">
              <a:extLst>
                <a:ext uri="{FF2B5EF4-FFF2-40B4-BE49-F238E27FC236}">
                  <a16:creationId xmlns:a16="http://schemas.microsoft.com/office/drawing/2014/main" id="{32A265EC-8AD0-4EAC-8FBF-25C304FC2350}"/>
                </a:ext>
              </a:extLst>
            </p:cNvPr>
            <p:cNvSpPr>
              <a:spLocks noChangeArrowheads="1"/>
            </p:cNvSpPr>
            <p:nvPr/>
          </p:nvSpPr>
          <p:spPr bwMode="auto">
            <a:xfrm>
              <a:off x="3896" y="1627"/>
              <a:ext cx="536" cy="150"/>
            </a:xfrm>
            <a:prstGeom prst="roundRect">
              <a:avLst>
                <a:gd name="adj" fmla="val 16667"/>
              </a:avLst>
            </a:prstGeom>
            <a:noFill/>
            <a:ln w="12700" algn="ctr">
              <a:solidFill>
                <a:schemeClr val="tx1"/>
              </a:solidFill>
              <a:round/>
              <a:headEnd/>
              <a:tailEnd/>
            </a:ln>
          </p:spPr>
          <p:txBody>
            <a:bodyPr wrap="none" lIns="90488" tIns="44450" rIns="90488" bIns="44450" anchor="ctr"/>
            <a:lstStyle/>
            <a:p>
              <a:pPr>
                <a:defRPr/>
              </a:pPr>
              <a:endParaRPr lang="en-PH"/>
            </a:p>
          </p:txBody>
        </p:sp>
        <p:cxnSp>
          <p:nvCxnSpPr>
            <p:cNvPr id="33" name="AutoShape 23">
              <a:extLst>
                <a:ext uri="{FF2B5EF4-FFF2-40B4-BE49-F238E27FC236}">
                  <a16:creationId xmlns:a16="http://schemas.microsoft.com/office/drawing/2014/main" id="{751A29F2-E59A-4897-BCC6-ED810016B081}"/>
                </a:ext>
              </a:extLst>
            </p:cNvPr>
            <p:cNvCxnSpPr>
              <a:cxnSpLocks noChangeShapeType="1"/>
              <a:stCxn id="30" idx="2"/>
              <a:endCxn id="31" idx="0"/>
            </p:cNvCxnSpPr>
            <p:nvPr/>
          </p:nvCxnSpPr>
          <p:spPr bwMode="auto">
            <a:xfrm>
              <a:off x="4164" y="1208"/>
              <a:ext cx="0" cy="128"/>
            </a:xfrm>
            <a:prstGeom prst="straightConnector1">
              <a:avLst/>
            </a:prstGeom>
            <a:noFill/>
            <a:ln w="12700">
              <a:solidFill>
                <a:schemeClr val="tx1"/>
              </a:solidFill>
              <a:round/>
              <a:headEnd/>
              <a:tailEnd type="triangle" w="med" len="med"/>
            </a:ln>
          </p:spPr>
        </p:cxnSp>
        <p:cxnSp>
          <p:nvCxnSpPr>
            <p:cNvPr id="34" name="AutoShape 24">
              <a:extLst>
                <a:ext uri="{FF2B5EF4-FFF2-40B4-BE49-F238E27FC236}">
                  <a16:creationId xmlns:a16="http://schemas.microsoft.com/office/drawing/2014/main" id="{9DCD640B-80AE-4EE0-A8E5-3E8D8E4B45EA}"/>
                </a:ext>
              </a:extLst>
            </p:cNvPr>
            <p:cNvCxnSpPr>
              <a:cxnSpLocks noChangeShapeType="1"/>
              <a:stCxn id="31" idx="2"/>
              <a:endCxn id="32" idx="0"/>
            </p:cNvCxnSpPr>
            <p:nvPr/>
          </p:nvCxnSpPr>
          <p:spPr bwMode="auto">
            <a:xfrm>
              <a:off x="4164" y="1496"/>
              <a:ext cx="0" cy="136"/>
            </a:xfrm>
            <a:prstGeom prst="straightConnector1">
              <a:avLst/>
            </a:prstGeom>
            <a:noFill/>
            <a:ln w="12700">
              <a:solidFill>
                <a:schemeClr val="tx1"/>
              </a:solidFill>
              <a:round/>
              <a:headEnd/>
              <a:tailEnd type="triangle" w="med" len="med"/>
            </a:ln>
          </p:spPr>
        </p:cxnSp>
        <p:cxnSp>
          <p:nvCxnSpPr>
            <p:cNvPr id="35" name="AutoShape 25">
              <a:extLst>
                <a:ext uri="{FF2B5EF4-FFF2-40B4-BE49-F238E27FC236}">
                  <a16:creationId xmlns:a16="http://schemas.microsoft.com/office/drawing/2014/main" id="{7D770E1D-4838-4C7B-B836-25B23CBBC898}"/>
                </a:ext>
              </a:extLst>
            </p:cNvPr>
            <p:cNvCxnSpPr>
              <a:cxnSpLocks noChangeShapeType="1"/>
              <a:endCxn id="39" idx="0"/>
            </p:cNvCxnSpPr>
            <p:nvPr/>
          </p:nvCxnSpPr>
          <p:spPr bwMode="auto">
            <a:xfrm>
              <a:off x="4172" y="1784"/>
              <a:ext cx="0" cy="128"/>
            </a:xfrm>
            <a:prstGeom prst="straightConnector1">
              <a:avLst/>
            </a:prstGeom>
            <a:noFill/>
            <a:ln w="12700">
              <a:solidFill>
                <a:schemeClr val="tx1"/>
              </a:solidFill>
              <a:round/>
              <a:headEnd/>
              <a:tailEnd type="triangle" w="med" len="med"/>
            </a:ln>
          </p:spPr>
        </p:cxnSp>
        <p:cxnSp>
          <p:nvCxnSpPr>
            <p:cNvPr id="36" name="AutoShape 26">
              <a:extLst>
                <a:ext uri="{FF2B5EF4-FFF2-40B4-BE49-F238E27FC236}">
                  <a16:creationId xmlns:a16="http://schemas.microsoft.com/office/drawing/2014/main" id="{159231A9-06BD-447D-81B6-C9F0AB936812}"/>
                </a:ext>
              </a:extLst>
            </p:cNvPr>
            <p:cNvCxnSpPr>
              <a:cxnSpLocks noChangeShapeType="1"/>
              <a:endCxn id="30" idx="0"/>
            </p:cNvCxnSpPr>
            <p:nvPr/>
          </p:nvCxnSpPr>
          <p:spPr bwMode="auto">
            <a:xfrm>
              <a:off x="4160" y="912"/>
              <a:ext cx="4" cy="136"/>
            </a:xfrm>
            <a:prstGeom prst="straightConnector1">
              <a:avLst/>
            </a:prstGeom>
            <a:noFill/>
            <a:ln w="12700">
              <a:solidFill>
                <a:schemeClr val="tx1"/>
              </a:solidFill>
              <a:round/>
              <a:headEnd/>
              <a:tailEnd type="triangle" w="med" len="med"/>
            </a:ln>
          </p:spPr>
        </p:cxnSp>
        <p:grpSp>
          <p:nvGrpSpPr>
            <p:cNvPr id="37" name="Group 27">
              <a:extLst>
                <a:ext uri="{FF2B5EF4-FFF2-40B4-BE49-F238E27FC236}">
                  <a16:creationId xmlns:a16="http://schemas.microsoft.com/office/drawing/2014/main" id="{A5541F1C-D4FF-4A94-8651-5EC07CC06795}"/>
                </a:ext>
              </a:extLst>
            </p:cNvPr>
            <p:cNvGrpSpPr>
              <a:grpSpLocks/>
            </p:cNvGrpSpPr>
            <p:nvPr/>
          </p:nvGrpSpPr>
          <p:grpSpPr bwMode="auto">
            <a:xfrm>
              <a:off x="4088" y="1898"/>
              <a:ext cx="168" cy="160"/>
              <a:chOff x="4712" y="1930"/>
              <a:chExt cx="168" cy="160"/>
            </a:xfrm>
          </p:grpSpPr>
          <p:sp>
            <p:nvSpPr>
              <p:cNvPr id="38" name="AutoShape 28">
                <a:extLst>
                  <a:ext uri="{FF2B5EF4-FFF2-40B4-BE49-F238E27FC236}">
                    <a16:creationId xmlns:a16="http://schemas.microsoft.com/office/drawing/2014/main" id="{D289E30C-1CFF-414E-A3E5-2CD5D2E3D955}"/>
                  </a:ext>
                </a:extLst>
              </p:cNvPr>
              <p:cNvSpPr>
                <a:spLocks noChangeArrowheads="1"/>
              </p:cNvSpPr>
              <p:nvPr/>
            </p:nvSpPr>
            <p:spPr bwMode="auto">
              <a:xfrm>
                <a:off x="4712" y="1932"/>
                <a:ext cx="168" cy="158"/>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pPr>
                  <a:defRPr/>
                </a:pPr>
                <a:endParaRPr lang="en-PH"/>
              </a:p>
            </p:txBody>
          </p:sp>
          <p:sp>
            <p:nvSpPr>
              <p:cNvPr id="39" name="AutoShape 29">
                <a:extLst>
                  <a:ext uri="{FF2B5EF4-FFF2-40B4-BE49-F238E27FC236}">
                    <a16:creationId xmlns:a16="http://schemas.microsoft.com/office/drawing/2014/main" id="{69BB9A0D-103B-4BBE-9ADE-5DCC4DB71455}"/>
                  </a:ext>
                </a:extLst>
              </p:cNvPr>
              <p:cNvSpPr>
                <a:spLocks noChangeArrowheads="1"/>
              </p:cNvSpPr>
              <p:nvPr/>
            </p:nvSpPr>
            <p:spPr bwMode="auto">
              <a:xfrm>
                <a:off x="4712" y="1930"/>
                <a:ext cx="168" cy="160"/>
              </a:xfrm>
              <a:prstGeom prst="flowChartConnector">
                <a:avLst/>
              </a:prstGeom>
              <a:noFill/>
              <a:ln w="12700" algn="ctr">
                <a:solidFill>
                  <a:schemeClr val="tx1"/>
                </a:solidFill>
                <a:round/>
                <a:headEnd/>
                <a:tailEnd/>
              </a:ln>
            </p:spPr>
            <p:txBody>
              <a:bodyPr wrap="none" lIns="90488" tIns="44450" rIns="90488" bIns="44450" anchor="ctr"/>
              <a:lstStyle/>
              <a:p>
                <a:pPr>
                  <a:defRPr/>
                </a:pPr>
                <a:endParaRPr lang="en-PH"/>
              </a:p>
            </p:txBody>
          </p:sp>
        </p:grpSp>
      </p:grpSp>
    </p:spTree>
    <p:extLst>
      <p:ext uri="{BB962C8B-B14F-4D97-AF65-F5344CB8AC3E}">
        <p14:creationId xmlns:p14="http://schemas.microsoft.com/office/powerpoint/2010/main" val="1328092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E81C45-0D1B-455E-BC4C-C0205CBB9FD3}"/>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0C0C1BD4-886E-4A59-AA8A-3E34D0CBE110}"/>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9032E9B0-B491-4538-8FCE-1DB647D59343}"/>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33</a:t>
            </a:fld>
            <a:endParaRPr lang="en-US" dirty="0"/>
          </a:p>
        </p:txBody>
      </p:sp>
      <p:sp>
        <p:nvSpPr>
          <p:cNvPr id="5" name="Title 4">
            <a:extLst>
              <a:ext uri="{FF2B5EF4-FFF2-40B4-BE49-F238E27FC236}">
                <a16:creationId xmlns:a16="http://schemas.microsoft.com/office/drawing/2014/main" id="{D1853DD3-4E3D-4BB9-875A-98C06A2753DE}"/>
              </a:ext>
            </a:extLst>
          </p:cNvPr>
          <p:cNvSpPr>
            <a:spLocks noGrp="1"/>
          </p:cNvSpPr>
          <p:nvPr>
            <p:ph type="title"/>
          </p:nvPr>
        </p:nvSpPr>
        <p:spPr>
          <a:xfrm>
            <a:off x="381000" y="380999"/>
            <a:ext cx="11430000" cy="990601"/>
          </a:xfrm>
        </p:spPr>
        <p:txBody>
          <a:bodyPr/>
          <a:lstStyle/>
          <a:p>
            <a:r>
              <a:rPr lang="en-GB" dirty="0"/>
              <a:t>Types of Flow Control</a:t>
            </a:r>
            <a:endParaRPr lang="en-US" dirty="0"/>
          </a:p>
        </p:txBody>
      </p:sp>
      <p:sp>
        <p:nvSpPr>
          <p:cNvPr id="18" name="Rectangle 4">
            <a:extLst>
              <a:ext uri="{FF2B5EF4-FFF2-40B4-BE49-F238E27FC236}">
                <a16:creationId xmlns:a16="http://schemas.microsoft.com/office/drawing/2014/main" id="{6F26E43C-1E3B-49C1-BA5E-9CB449F241C0}"/>
              </a:ext>
            </a:extLst>
          </p:cNvPr>
          <p:cNvSpPr>
            <a:spLocks noChangeArrowheads="1"/>
          </p:cNvSpPr>
          <p:nvPr/>
        </p:nvSpPr>
        <p:spPr bwMode="auto">
          <a:xfrm>
            <a:off x="1795463" y="1238251"/>
            <a:ext cx="5186362" cy="4975225"/>
          </a:xfrm>
          <a:prstGeom prst="rect">
            <a:avLst/>
          </a:prstGeom>
          <a:noFill/>
          <a:ln w="12700">
            <a:noFill/>
            <a:miter lim="800000"/>
            <a:headEnd/>
            <a:tailEnd/>
          </a:ln>
        </p:spPr>
        <p:txBody>
          <a:bodyPr lIns="90488" tIns="44450" rIns="90488" bIns="44450"/>
          <a:lstStyle/>
          <a:p>
            <a:pPr marL="876300" lvl="1" indent="-419100">
              <a:lnSpc>
                <a:spcPct val="90000"/>
              </a:lnSpc>
              <a:spcBef>
                <a:spcPct val="0"/>
              </a:spcBef>
            </a:pPr>
            <a:endParaRPr lang="en-GB" sz="2400"/>
          </a:p>
          <a:p>
            <a:pPr marL="457200" indent="-457200">
              <a:lnSpc>
                <a:spcPct val="90000"/>
              </a:lnSpc>
              <a:spcBef>
                <a:spcPct val="0"/>
              </a:spcBef>
              <a:buFontTx/>
              <a:buChar char="•"/>
            </a:pPr>
            <a:r>
              <a:rPr lang="en-GB" sz="2400" b="1" i="1"/>
              <a:t>Sequential </a:t>
            </a:r>
            <a:r>
              <a:rPr lang="en-GB" sz="2400"/>
              <a:t>statements are executed in the order they are written</a:t>
            </a:r>
          </a:p>
          <a:p>
            <a:pPr marL="876300" lvl="1" indent="-419100">
              <a:lnSpc>
                <a:spcPct val="90000"/>
              </a:lnSpc>
              <a:spcBef>
                <a:spcPct val="0"/>
              </a:spcBef>
              <a:buFontTx/>
              <a:buChar char="•"/>
            </a:pPr>
            <a:endParaRPr lang="en-GB" sz="2200"/>
          </a:p>
          <a:p>
            <a:pPr marL="457200" indent="-457200">
              <a:lnSpc>
                <a:spcPct val="90000"/>
              </a:lnSpc>
              <a:spcBef>
                <a:spcPct val="0"/>
              </a:spcBef>
              <a:buFontTx/>
              <a:buChar char="•"/>
            </a:pPr>
            <a:r>
              <a:rPr lang="en-GB" sz="2400"/>
              <a:t>This is the default flow of a program as instructions are executed in the order they appear</a:t>
            </a:r>
          </a:p>
          <a:p>
            <a:pPr marL="457200" indent="-457200">
              <a:lnSpc>
                <a:spcPct val="90000"/>
              </a:lnSpc>
              <a:spcBef>
                <a:spcPct val="0"/>
              </a:spcBef>
              <a:buFontTx/>
              <a:buAutoNum type="arabicPeriod"/>
            </a:pPr>
            <a:endParaRPr lang="en-GB" sz="2400"/>
          </a:p>
          <a:p>
            <a:pPr marL="457200" indent="-457200">
              <a:lnSpc>
                <a:spcPct val="90000"/>
              </a:lnSpc>
              <a:buFontTx/>
              <a:buChar char="•"/>
            </a:pPr>
            <a:endParaRPr lang="en-US" sz="2400"/>
          </a:p>
        </p:txBody>
      </p:sp>
      <p:grpSp>
        <p:nvGrpSpPr>
          <p:cNvPr id="19" name="Group 18">
            <a:extLst>
              <a:ext uri="{FF2B5EF4-FFF2-40B4-BE49-F238E27FC236}">
                <a16:creationId xmlns:a16="http://schemas.microsoft.com/office/drawing/2014/main" id="{158347D1-FB4E-44F8-880E-EBAB5FE9BE2C}"/>
              </a:ext>
            </a:extLst>
          </p:cNvPr>
          <p:cNvGrpSpPr>
            <a:grpSpLocks/>
          </p:cNvGrpSpPr>
          <p:nvPr/>
        </p:nvGrpSpPr>
        <p:grpSpPr bwMode="auto">
          <a:xfrm>
            <a:off x="7464426" y="1673226"/>
            <a:ext cx="1712913" cy="4067175"/>
            <a:chOff x="3896" y="800"/>
            <a:chExt cx="536" cy="1272"/>
          </a:xfrm>
        </p:grpSpPr>
        <p:sp>
          <p:nvSpPr>
            <p:cNvPr id="20" name="AutoShape 19">
              <a:extLst>
                <a:ext uri="{FF2B5EF4-FFF2-40B4-BE49-F238E27FC236}">
                  <a16:creationId xmlns:a16="http://schemas.microsoft.com/office/drawing/2014/main" id="{C383D1E3-7523-4ADB-ADDD-3B88F8379A93}"/>
                </a:ext>
              </a:extLst>
            </p:cNvPr>
            <p:cNvSpPr>
              <a:spLocks noChangeArrowheads="1"/>
            </p:cNvSpPr>
            <p:nvPr/>
          </p:nvSpPr>
          <p:spPr bwMode="auto">
            <a:xfrm>
              <a:off x="3896" y="1048"/>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dirty="0"/>
            </a:p>
          </p:txBody>
        </p:sp>
        <p:sp>
          <p:nvSpPr>
            <p:cNvPr id="21" name="AutoShape 20">
              <a:extLst>
                <a:ext uri="{FF2B5EF4-FFF2-40B4-BE49-F238E27FC236}">
                  <a16:creationId xmlns:a16="http://schemas.microsoft.com/office/drawing/2014/main" id="{34FAC99D-62EB-4BCA-BB88-EB06F7AAC23F}"/>
                </a:ext>
              </a:extLst>
            </p:cNvPr>
            <p:cNvSpPr>
              <a:spLocks noChangeArrowheads="1"/>
            </p:cNvSpPr>
            <p:nvPr/>
          </p:nvSpPr>
          <p:spPr bwMode="auto">
            <a:xfrm>
              <a:off x="3896" y="1336"/>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highlight>
                  <a:srgbClr val="E6DCFF"/>
                </a:highlight>
              </a:endParaRPr>
            </a:p>
          </p:txBody>
        </p:sp>
        <p:sp>
          <p:nvSpPr>
            <p:cNvPr id="22" name="AutoShape 21">
              <a:extLst>
                <a:ext uri="{FF2B5EF4-FFF2-40B4-BE49-F238E27FC236}">
                  <a16:creationId xmlns:a16="http://schemas.microsoft.com/office/drawing/2014/main" id="{A84AD4F8-8352-470C-8D54-09B9ECD76FD4}"/>
                </a:ext>
              </a:extLst>
            </p:cNvPr>
            <p:cNvSpPr>
              <a:spLocks noChangeArrowheads="1"/>
            </p:cNvSpPr>
            <p:nvPr/>
          </p:nvSpPr>
          <p:spPr bwMode="auto">
            <a:xfrm>
              <a:off x="3896" y="1632"/>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highlight>
                  <a:srgbClr val="E6DCFF"/>
                </a:highlight>
              </a:endParaRPr>
            </a:p>
          </p:txBody>
        </p:sp>
        <p:sp>
          <p:nvSpPr>
            <p:cNvPr id="23" name="AutoShape 22">
              <a:extLst>
                <a:ext uri="{FF2B5EF4-FFF2-40B4-BE49-F238E27FC236}">
                  <a16:creationId xmlns:a16="http://schemas.microsoft.com/office/drawing/2014/main" id="{FB9D6BB9-E131-416D-A279-CB038406510B}"/>
                </a:ext>
              </a:extLst>
            </p:cNvPr>
            <p:cNvSpPr>
              <a:spLocks noChangeArrowheads="1"/>
            </p:cNvSpPr>
            <p:nvPr/>
          </p:nvSpPr>
          <p:spPr bwMode="auto">
            <a:xfrm>
              <a:off x="4112" y="800"/>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dirty="0">
                <a:highlight>
                  <a:srgbClr val="E6DCFF"/>
                </a:highlight>
              </a:endParaRPr>
            </a:p>
          </p:txBody>
        </p:sp>
        <p:cxnSp>
          <p:nvCxnSpPr>
            <p:cNvPr id="24" name="AutoShape 23">
              <a:extLst>
                <a:ext uri="{FF2B5EF4-FFF2-40B4-BE49-F238E27FC236}">
                  <a16:creationId xmlns:a16="http://schemas.microsoft.com/office/drawing/2014/main" id="{C88CE5EF-7E2F-4422-9B3D-1344242DFB87}"/>
                </a:ext>
              </a:extLst>
            </p:cNvPr>
            <p:cNvCxnSpPr>
              <a:cxnSpLocks noChangeShapeType="1"/>
              <a:stCxn id="20" idx="2"/>
              <a:endCxn id="21" idx="0"/>
            </p:cNvCxnSpPr>
            <p:nvPr/>
          </p:nvCxnSpPr>
          <p:spPr bwMode="auto">
            <a:xfrm>
              <a:off x="4164" y="1208"/>
              <a:ext cx="0" cy="128"/>
            </a:xfrm>
            <a:prstGeom prst="straightConnector1">
              <a:avLst/>
            </a:prstGeom>
            <a:noFill/>
            <a:ln w="12700">
              <a:solidFill>
                <a:schemeClr val="tx1"/>
              </a:solidFill>
              <a:round/>
              <a:headEnd/>
              <a:tailEnd type="triangle" w="med" len="med"/>
            </a:ln>
          </p:spPr>
        </p:cxnSp>
        <p:cxnSp>
          <p:nvCxnSpPr>
            <p:cNvPr id="25" name="AutoShape 24">
              <a:extLst>
                <a:ext uri="{FF2B5EF4-FFF2-40B4-BE49-F238E27FC236}">
                  <a16:creationId xmlns:a16="http://schemas.microsoft.com/office/drawing/2014/main" id="{F439167A-9258-4EF4-89F7-BF045FEAA848}"/>
                </a:ext>
              </a:extLst>
            </p:cNvPr>
            <p:cNvCxnSpPr>
              <a:cxnSpLocks noChangeShapeType="1"/>
              <a:stCxn id="21" idx="2"/>
              <a:endCxn id="22" idx="0"/>
            </p:cNvCxnSpPr>
            <p:nvPr/>
          </p:nvCxnSpPr>
          <p:spPr bwMode="auto">
            <a:xfrm>
              <a:off x="4164" y="1496"/>
              <a:ext cx="0" cy="136"/>
            </a:xfrm>
            <a:prstGeom prst="straightConnector1">
              <a:avLst/>
            </a:prstGeom>
            <a:noFill/>
            <a:ln w="12700">
              <a:solidFill>
                <a:schemeClr val="tx1"/>
              </a:solidFill>
              <a:round/>
              <a:headEnd/>
              <a:tailEnd type="triangle" w="med" len="med"/>
            </a:ln>
          </p:spPr>
        </p:cxnSp>
        <p:cxnSp>
          <p:nvCxnSpPr>
            <p:cNvPr id="26" name="AutoShape 25">
              <a:extLst>
                <a:ext uri="{FF2B5EF4-FFF2-40B4-BE49-F238E27FC236}">
                  <a16:creationId xmlns:a16="http://schemas.microsoft.com/office/drawing/2014/main" id="{80AEA202-AB99-4D36-8477-7FF8BC40053B}"/>
                </a:ext>
              </a:extLst>
            </p:cNvPr>
            <p:cNvCxnSpPr>
              <a:cxnSpLocks noChangeShapeType="1"/>
              <a:endCxn id="30" idx="0"/>
            </p:cNvCxnSpPr>
            <p:nvPr/>
          </p:nvCxnSpPr>
          <p:spPr bwMode="auto">
            <a:xfrm>
              <a:off x="4172" y="1784"/>
              <a:ext cx="0" cy="128"/>
            </a:xfrm>
            <a:prstGeom prst="straightConnector1">
              <a:avLst/>
            </a:prstGeom>
            <a:noFill/>
            <a:ln w="12700">
              <a:solidFill>
                <a:schemeClr val="tx1"/>
              </a:solidFill>
              <a:round/>
              <a:headEnd/>
              <a:tailEnd type="triangle" w="med" len="med"/>
            </a:ln>
          </p:spPr>
        </p:cxnSp>
        <p:cxnSp>
          <p:nvCxnSpPr>
            <p:cNvPr id="27" name="AutoShape 26">
              <a:extLst>
                <a:ext uri="{FF2B5EF4-FFF2-40B4-BE49-F238E27FC236}">
                  <a16:creationId xmlns:a16="http://schemas.microsoft.com/office/drawing/2014/main" id="{96280575-C051-411F-83A3-ED12001A9DA8}"/>
                </a:ext>
              </a:extLst>
            </p:cNvPr>
            <p:cNvCxnSpPr>
              <a:cxnSpLocks noChangeShapeType="1"/>
              <a:stCxn id="23" idx="4"/>
              <a:endCxn id="20" idx="0"/>
            </p:cNvCxnSpPr>
            <p:nvPr/>
          </p:nvCxnSpPr>
          <p:spPr bwMode="auto">
            <a:xfrm>
              <a:off x="4160" y="912"/>
              <a:ext cx="4" cy="136"/>
            </a:xfrm>
            <a:prstGeom prst="straightConnector1">
              <a:avLst/>
            </a:prstGeom>
            <a:noFill/>
            <a:ln w="12700">
              <a:solidFill>
                <a:schemeClr val="tx1"/>
              </a:solidFill>
              <a:round/>
              <a:headEnd/>
              <a:tailEnd type="triangle" w="med" len="med"/>
            </a:ln>
          </p:spPr>
        </p:cxnSp>
        <p:grpSp>
          <p:nvGrpSpPr>
            <p:cNvPr id="28" name="Group 27">
              <a:extLst>
                <a:ext uri="{FF2B5EF4-FFF2-40B4-BE49-F238E27FC236}">
                  <a16:creationId xmlns:a16="http://schemas.microsoft.com/office/drawing/2014/main" id="{9EA19759-340A-4142-ADED-55E01604A25C}"/>
                </a:ext>
              </a:extLst>
            </p:cNvPr>
            <p:cNvGrpSpPr>
              <a:grpSpLocks/>
            </p:cNvGrpSpPr>
            <p:nvPr/>
          </p:nvGrpSpPr>
          <p:grpSpPr bwMode="auto">
            <a:xfrm>
              <a:off x="4088" y="1912"/>
              <a:ext cx="168" cy="160"/>
              <a:chOff x="4712" y="1944"/>
              <a:chExt cx="168" cy="160"/>
            </a:xfrm>
          </p:grpSpPr>
          <p:sp>
            <p:nvSpPr>
              <p:cNvPr id="29" name="AutoShape 28">
                <a:extLst>
                  <a:ext uri="{FF2B5EF4-FFF2-40B4-BE49-F238E27FC236}">
                    <a16:creationId xmlns:a16="http://schemas.microsoft.com/office/drawing/2014/main" id="{B2BE3B40-87AB-483B-BC9F-D31B1DC2B7D9}"/>
                  </a:ext>
                </a:extLst>
              </p:cNvPr>
              <p:cNvSpPr>
                <a:spLocks noChangeArrowheads="1"/>
              </p:cNvSpPr>
              <p:nvPr/>
            </p:nvSpPr>
            <p:spPr bwMode="auto">
              <a:xfrm>
                <a:off x="4712" y="1944"/>
                <a:ext cx="168" cy="160"/>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highlight>
                    <a:srgbClr val="E6DCFF"/>
                  </a:highlight>
                </a:endParaRPr>
              </a:p>
            </p:txBody>
          </p:sp>
          <p:sp>
            <p:nvSpPr>
              <p:cNvPr id="30" name="AutoShape 29">
                <a:extLst>
                  <a:ext uri="{FF2B5EF4-FFF2-40B4-BE49-F238E27FC236}">
                    <a16:creationId xmlns:a16="http://schemas.microsoft.com/office/drawing/2014/main" id="{0DFB1473-24A8-4AF2-A132-D813562F23CE}"/>
                  </a:ext>
                </a:extLst>
              </p:cNvPr>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dirty="0">
                  <a:highlight>
                    <a:srgbClr val="E6DCFF"/>
                  </a:highlight>
                </a:endParaRPr>
              </a:p>
            </p:txBody>
          </p:sp>
        </p:grpSp>
      </p:grpSp>
    </p:spTree>
    <p:extLst>
      <p:ext uri="{BB962C8B-B14F-4D97-AF65-F5344CB8AC3E}">
        <p14:creationId xmlns:p14="http://schemas.microsoft.com/office/powerpoint/2010/main" val="375042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333523-AC27-4B01-A54D-480B372E70BD}"/>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C12BBA50-686C-4D4D-87F4-ABA9B91D97E3}"/>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308EC2F5-87CE-4153-8EDA-63D9E06CED73}"/>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34</a:t>
            </a:fld>
            <a:endParaRPr lang="en-US" dirty="0"/>
          </a:p>
        </p:txBody>
      </p:sp>
      <p:sp>
        <p:nvSpPr>
          <p:cNvPr id="5" name="Title 4">
            <a:extLst>
              <a:ext uri="{FF2B5EF4-FFF2-40B4-BE49-F238E27FC236}">
                <a16:creationId xmlns:a16="http://schemas.microsoft.com/office/drawing/2014/main" id="{E37CCB6E-A56C-498F-BBB8-78AD535BFB8E}"/>
              </a:ext>
            </a:extLst>
          </p:cNvPr>
          <p:cNvSpPr>
            <a:spLocks noGrp="1"/>
          </p:cNvSpPr>
          <p:nvPr>
            <p:ph type="title"/>
          </p:nvPr>
        </p:nvSpPr>
        <p:spPr>
          <a:xfrm>
            <a:off x="381000" y="380999"/>
            <a:ext cx="11430000" cy="990601"/>
          </a:xfrm>
        </p:spPr>
        <p:txBody>
          <a:bodyPr/>
          <a:lstStyle/>
          <a:p>
            <a:r>
              <a:rPr lang="en-GB" dirty="0"/>
              <a:t>Types of Flow Control</a:t>
            </a:r>
            <a:endParaRPr lang="en-US" dirty="0"/>
          </a:p>
        </p:txBody>
      </p:sp>
      <p:sp>
        <p:nvSpPr>
          <p:cNvPr id="6" name="Rectangle 4">
            <a:extLst>
              <a:ext uri="{FF2B5EF4-FFF2-40B4-BE49-F238E27FC236}">
                <a16:creationId xmlns:a16="http://schemas.microsoft.com/office/drawing/2014/main" id="{1B594557-12C8-4AE9-A8EC-FBCC25D420D5}"/>
              </a:ext>
            </a:extLst>
          </p:cNvPr>
          <p:cNvSpPr>
            <a:spLocks noChangeArrowheads="1"/>
          </p:cNvSpPr>
          <p:nvPr/>
        </p:nvSpPr>
        <p:spPr bwMode="auto">
          <a:xfrm>
            <a:off x="1795464" y="1238251"/>
            <a:ext cx="4765675" cy="4975225"/>
          </a:xfrm>
          <a:prstGeom prst="rect">
            <a:avLst/>
          </a:prstGeom>
          <a:noFill/>
          <a:ln w="12700">
            <a:noFill/>
            <a:miter lim="800000"/>
            <a:headEnd/>
            <a:tailEnd/>
          </a:ln>
        </p:spPr>
        <p:txBody>
          <a:bodyPr lIns="90488" tIns="44450" rIns="90488" bIns="44450"/>
          <a:lstStyle/>
          <a:p>
            <a:pPr marL="457200" indent="-457200">
              <a:lnSpc>
                <a:spcPct val="90000"/>
              </a:lnSpc>
              <a:spcBef>
                <a:spcPct val="0"/>
              </a:spcBef>
              <a:buFontTx/>
              <a:buAutoNum type="arabicPeriod"/>
            </a:pPr>
            <a:endParaRPr lang="en-GB" sz="2400"/>
          </a:p>
          <a:p>
            <a:pPr marL="457200" indent="-457200">
              <a:lnSpc>
                <a:spcPct val="90000"/>
              </a:lnSpc>
              <a:spcBef>
                <a:spcPct val="0"/>
              </a:spcBef>
              <a:buFontTx/>
              <a:buChar char="•"/>
            </a:pPr>
            <a:r>
              <a:rPr lang="en-GB" sz="2400"/>
              <a:t>Selection structures execute a certain branch based on the results of a boolean condition</a:t>
            </a:r>
          </a:p>
          <a:p>
            <a:pPr marL="876300" lvl="1" indent="-419100">
              <a:lnSpc>
                <a:spcPct val="90000"/>
              </a:lnSpc>
              <a:spcBef>
                <a:spcPct val="0"/>
              </a:spcBef>
              <a:buFontTx/>
              <a:buChar char="•"/>
            </a:pPr>
            <a:endParaRPr lang="en-GB" sz="2200"/>
          </a:p>
          <a:p>
            <a:pPr marL="457200" indent="-457200">
              <a:lnSpc>
                <a:spcPct val="90000"/>
              </a:lnSpc>
              <a:spcBef>
                <a:spcPct val="0"/>
              </a:spcBef>
              <a:buFontTx/>
              <a:buChar char="•"/>
            </a:pPr>
            <a:r>
              <a:rPr lang="en-GB" sz="2400"/>
              <a:t>This flow is useful in decision-making scenarios and can be implemented by using the if-else or switch-case statements</a:t>
            </a:r>
            <a:endParaRPr lang="en-US" sz="2400"/>
          </a:p>
        </p:txBody>
      </p:sp>
      <p:grpSp>
        <p:nvGrpSpPr>
          <p:cNvPr id="7" name="Group 5">
            <a:extLst>
              <a:ext uri="{FF2B5EF4-FFF2-40B4-BE49-F238E27FC236}">
                <a16:creationId xmlns:a16="http://schemas.microsoft.com/office/drawing/2014/main" id="{13FFE851-8533-453B-9BB4-71EC998C2FAC}"/>
              </a:ext>
            </a:extLst>
          </p:cNvPr>
          <p:cNvGrpSpPr>
            <a:grpSpLocks/>
          </p:cNvGrpSpPr>
          <p:nvPr/>
        </p:nvGrpSpPr>
        <p:grpSpPr bwMode="auto">
          <a:xfrm>
            <a:off x="6896100" y="1939926"/>
            <a:ext cx="3409950" cy="3065463"/>
            <a:chOff x="4184" y="1832"/>
            <a:chExt cx="1320" cy="1152"/>
          </a:xfrm>
        </p:grpSpPr>
        <p:grpSp>
          <p:nvGrpSpPr>
            <p:cNvPr id="8" name="Group 6">
              <a:extLst>
                <a:ext uri="{FF2B5EF4-FFF2-40B4-BE49-F238E27FC236}">
                  <a16:creationId xmlns:a16="http://schemas.microsoft.com/office/drawing/2014/main" id="{416092D0-A2BF-44E6-A742-59E8F0F20E17}"/>
                </a:ext>
              </a:extLst>
            </p:cNvPr>
            <p:cNvGrpSpPr>
              <a:grpSpLocks/>
            </p:cNvGrpSpPr>
            <p:nvPr/>
          </p:nvGrpSpPr>
          <p:grpSpPr bwMode="auto">
            <a:xfrm>
              <a:off x="4760" y="2824"/>
              <a:ext cx="168" cy="160"/>
              <a:chOff x="4712" y="1944"/>
              <a:chExt cx="168" cy="160"/>
            </a:xfrm>
          </p:grpSpPr>
          <p:sp>
            <p:nvSpPr>
              <p:cNvPr id="18" name="AutoShape 7">
                <a:extLst>
                  <a:ext uri="{FF2B5EF4-FFF2-40B4-BE49-F238E27FC236}">
                    <a16:creationId xmlns:a16="http://schemas.microsoft.com/office/drawing/2014/main" id="{C2F06E79-384A-45A6-B8CF-5328936F3A84}"/>
                  </a:ext>
                </a:extLst>
              </p:cNvPr>
              <p:cNvSpPr>
                <a:spLocks noChangeArrowheads="1"/>
              </p:cNvSpPr>
              <p:nvPr/>
            </p:nvSpPr>
            <p:spPr bwMode="auto">
              <a:xfrm>
                <a:off x="4712" y="1944"/>
                <a:ext cx="168" cy="160"/>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pPr>
                  <a:defRPr/>
                </a:pPr>
                <a:endParaRPr lang="en-PH" dirty="0"/>
              </a:p>
            </p:txBody>
          </p:sp>
          <p:sp>
            <p:nvSpPr>
              <p:cNvPr id="19" name="AutoShape 8">
                <a:extLst>
                  <a:ext uri="{FF2B5EF4-FFF2-40B4-BE49-F238E27FC236}">
                    <a16:creationId xmlns:a16="http://schemas.microsoft.com/office/drawing/2014/main" id="{C47FCC0A-2867-4FDA-B2F2-16F2E9DFC6F0}"/>
                  </a:ext>
                </a:extLst>
              </p:cNvPr>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pPr>
                  <a:defRPr/>
                </a:pPr>
                <a:endParaRPr lang="en-PH" dirty="0"/>
              </a:p>
            </p:txBody>
          </p:sp>
        </p:grpSp>
        <p:sp>
          <p:nvSpPr>
            <p:cNvPr id="9" name="AutoShape 9">
              <a:extLst>
                <a:ext uri="{FF2B5EF4-FFF2-40B4-BE49-F238E27FC236}">
                  <a16:creationId xmlns:a16="http://schemas.microsoft.com/office/drawing/2014/main" id="{4029BDE3-9C72-4E99-9557-A87AEE8FD9A6}"/>
                </a:ext>
              </a:extLst>
            </p:cNvPr>
            <p:cNvSpPr>
              <a:spLocks noChangeArrowheads="1"/>
            </p:cNvSpPr>
            <p:nvPr/>
          </p:nvSpPr>
          <p:spPr bwMode="auto">
            <a:xfrm>
              <a:off x="4184" y="2536"/>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pPr>
                <a:defRPr/>
              </a:pPr>
              <a:endParaRPr lang="en-PH"/>
            </a:p>
          </p:txBody>
        </p:sp>
        <p:sp>
          <p:nvSpPr>
            <p:cNvPr id="10" name="AutoShape 10">
              <a:extLst>
                <a:ext uri="{FF2B5EF4-FFF2-40B4-BE49-F238E27FC236}">
                  <a16:creationId xmlns:a16="http://schemas.microsoft.com/office/drawing/2014/main" id="{99DE9287-48BC-4116-A1BB-9BF079B037AF}"/>
                </a:ext>
              </a:extLst>
            </p:cNvPr>
            <p:cNvSpPr>
              <a:spLocks noChangeArrowheads="1"/>
            </p:cNvSpPr>
            <p:nvPr/>
          </p:nvSpPr>
          <p:spPr bwMode="auto">
            <a:xfrm>
              <a:off x="4968" y="2528"/>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pPr>
                <a:defRPr/>
              </a:pPr>
              <a:endParaRPr lang="en-PH"/>
            </a:p>
          </p:txBody>
        </p:sp>
        <p:sp>
          <p:nvSpPr>
            <p:cNvPr id="11" name="AutoShape 11">
              <a:extLst>
                <a:ext uri="{FF2B5EF4-FFF2-40B4-BE49-F238E27FC236}">
                  <a16:creationId xmlns:a16="http://schemas.microsoft.com/office/drawing/2014/main" id="{A55B3FCE-4FE4-4214-A790-BCC0DDB597E3}"/>
                </a:ext>
              </a:extLst>
            </p:cNvPr>
            <p:cNvSpPr>
              <a:spLocks noChangeArrowheads="1"/>
            </p:cNvSpPr>
            <p:nvPr/>
          </p:nvSpPr>
          <p:spPr bwMode="auto">
            <a:xfrm>
              <a:off x="4680" y="2064"/>
              <a:ext cx="312" cy="296"/>
            </a:xfrm>
            <a:prstGeom prst="diamond">
              <a:avLst/>
            </a:prstGeom>
            <a:noFill/>
            <a:ln w="12700" algn="ctr">
              <a:solidFill>
                <a:schemeClr val="tx1"/>
              </a:solidFill>
              <a:miter lim="800000"/>
              <a:headEnd/>
              <a:tailEnd/>
            </a:ln>
          </p:spPr>
          <p:txBody>
            <a:bodyPr wrap="none" lIns="90488" tIns="44450" rIns="90488" bIns="44450" anchor="ctr"/>
            <a:lstStyle/>
            <a:p>
              <a:pPr>
                <a:defRPr/>
              </a:pPr>
              <a:endParaRPr lang="en-PH"/>
            </a:p>
          </p:txBody>
        </p:sp>
        <p:cxnSp>
          <p:nvCxnSpPr>
            <p:cNvPr id="12" name="AutoShape 12">
              <a:extLst>
                <a:ext uri="{FF2B5EF4-FFF2-40B4-BE49-F238E27FC236}">
                  <a16:creationId xmlns:a16="http://schemas.microsoft.com/office/drawing/2014/main" id="{9EC2476A-EF98-40FD-9D42-7E19DF05C05B}"/>
                </a:ext>
              </a:extLst>
            </p:cNvPr>
            <p:cNvCxnSpPr>
              <a:cxnSpLocks noChangeShapeType="1"/>
              <a:stCxn id="11" idx="3"/>
              <a:endCxn id="10" idx="0"/>
            </p:cNvCxnSpPr>
            <p:nvPr/>
          </p:nvCxnSpPr>
          <p:spPr bwMode="auto">
            <a:xfrm>
              <a:off x="4992" y="2212"/>
              <a:ext cx="244" cy="316"/>
            </a:xfrm>
            <a:prstGeom prst="bentConnector2">
              <a:avLst/>
            </a:prstGeom>
            <a:noFill/>
            <a:ln w="12700">
              <a:solidFill>
                <a:schemeClr val="tx1"/>
              </a:solidFill>
              <a:miter lim="800000"/>
              <a:headEnd/>
              <a:tailEnd type="triangle" w="med" len="med"/>
            </a:ln>
          </p:spPr>
        </p:cxnSp>
        <p:cxnSp>
          <p:nvCxnSpPr>
            <p:cNvPr id="13" name="AutoShape 13">
              <a:extLst>
                <a:ext uri="{FF2B5EF4-FFF2-40B4-BE49-F238E27FC236}">
                  <a16:creationId xmlns:a16="http://schemas.microsoft.com/office/drawing/2014/main" id="{AB4A8C5C-6CDE-4F79-9D72-66499AB17B7A}"/>
                </a:ext>
              </a:extLst>
            </p:cNvPr>
            <p:cNvCxnSpPr>
              <a:cxnSpLocks noChangeShapeType="1"/>
              <a:stCxn id="11" idx="1"/>
              <a:endCxn id="9" idx="0"/>
            </p:cNvCxnSpPr>
            <p:nvPr/>
          </p:nvCxnSpPr>
          <p:spPr bwMode="auto">
            <a:xfrm rot="10800000" flipV="1">
              <a:off x="4452" y="2212"/>
              <a:ext cx="228" cy="324"/>
            </a:xfrm>
            <a:prstGeom prst="bentConnector2">
              <a:avLst/>
            </a:prstGeom>
            <a:noFill/>
            <a:ln w="12700">
              <a:solidFill>
                <a:schemeClr val="tx1"/>
              </a:solidFill>
              <a:miter lim="800000"/>
              <a:headEnd/>
              <a:tailEnd type="triangle" w="med" len="med"/>
            </a:ln>
          </p:spPr>
        </p:cxnSp>
        <p:cxnSp>
          <p:nvCxnSpPr>
            <p:cNvPr id="14" name="AutoShape 14">
              <a:extLst>
                <a:ext uri="{FF2B5EF4-FFF2-40B4-BE49-F238E27FC236}">
                  <a16:creationId xmlns:a16="http://schemas.microsoft.com/office/drawing/2014/main" id="{1DC3DC9B-B78E-45AD-933E-DC4C4447FFF8}"/>
                </a:ext>
              </a:extLst>
            </p:cNvPr>
            <p:cNvCxnSpPr>
              <a:cxnSpLocks noChangeShapeType="1"/>
              <a:stCxn id="9" idx="2"/>
              <a:endCxn id="19" idx="2"/>
            </p:cNvCxnSpPr>
            <p:nvPr/>
          </p:nvCxnSpPr>
          <p:spPr bwMode="auto">
            <a:xfrm rot="16200000" flipH="1">
              <a:off x="4502" y="2646"/>
              <a:ext cx="208" cy="308"/>
            </a:xfrm>
            <a:prstGeom prst="bentConnector2">
              <a:avLst/>
            </a:prstGeom>
            <a:noFill/>
            <a:ln w="12700">
              <a:solidFill>
                <a:schemeClr val="tx1"/>
              </a:solidFill>
              <a:miter lim="800000"/>
              <a:headEnd/>
              <a:tailEnd type="triangle" w="med" len="med"/>
            </a:ln>
          </p:spPr>
        </p:cxnSp>
        <p:cxnSp>
          <p:nvCxnSpPr>
            <p:cNvPr id="15" name="AutoShape 15">
              <a:extLst>
                <a:ext uri="{FF2B5EF4-FFF2-40B4-BE49-F238E27FC236}">
                  <a16:creationId xmlns:a16="http://schemas.microsoft.com/office/drawing/2014/main" id="{6182EC15-FA0C-47CB-B31F-00D8559F028C}"/>
                </a:ext>
              </a:extLst>
            </p:cNvPr>
            <p:cNvCxnSpPr>
              <a:cxnSpLocks noChangeShapeType="1"/>
              <a:stCxn id="10" idx="2"/>
            </p:cNvCxnSpPr>
            <p:nvPr/>
          </p:nvCxnSpPr>
          <p:spPr bwMode="auto">
            <a:xfrm rot="5400000">
              <a:off x="4980" y="2640"/>
              <a:ext cx="208" cy="304"/>
            </a:xfrm>
            <a:prstGeom prst="bentConnector2">
              <a:avLst/>
            </a:prstGeom>
            <a:noFill/>
            <a:ln w="12700">
              <a:solidFill>
                <a:schemeClr val="tx1"/>
              </a:solidFill>
              <a:miter lim="800000"/>
              <a:headEnd/>
              <a:tailEnd type="triangle" w="med" len="med"/>
            </a:ln>
          </p:spPr>
        </p:cxnSp>
        <p:sp>
          <p:nvSpPr>
            <p:cNvPr id="16" name="AutoShape 16">
              <a:extLst>
                <a:ext uri="{FF2B5EF4-FFF2-40B4-BE49-F238E27FC236}">
                  <a16:creationId xmlns:a16="http://schemas.microsoft.com/office/drawing/2014/main" id="{C14F0FCC-C479-494B-AA97-A19057B0F72D}"/>
                </a:ext>
              </a:extLst>
            </p:cNvPr>
            <p:cNvSpPr>
              <a:spLocks noChangeArrowheads="1"/>
            </p:cNvSpPr>
            <p:nvPr/>
          </p:nvSpPr>
          <p:spPr bwMode="auto">
            <a:xfrm>
              <a:off x="4792" y="1832"/>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pPr>
                <a:defRPr/>
              </a:pPr>
              <a:endParaRPr lang="en-PH" dirty="0"/>
            </a:p>
          </p:txBody>
        </p:sp>
        <p:cxnSp>
          <p:nvCxnSpPr>
            <p:cNvPr id="17" name="AutoShape 17">
              <a:extLst>
                <a:ext uri="{FF2B5EF4-FFF2-40B4-BE49-F238E27FC236}">
                  <a16:creationId xmlns:a16="http://schemas.microsoft.com/office/drawing/2014/main" id="{C4C436FA-3F5B-4B6C-B5ED-F33BC2BF9FAC}"/>
                </a:ext>
              </a:extLst>
            </p:cNvPr>
            <p:cNvCxnSpPr>
              <a:cxnSpLocks noChangeShapeType="1"/>
              <a:stCxn id="16" idx="4"/>
              <a:endCxn id="11" idx="0"/>
            </p:cNvCxnSpPr>
            <p:nvPr/>
          </p:nvCxnSpPr>
          <p:spPr bwMode="auto">
            <a:xfrm flipH="1">
              <a:off x="4836" y="1944"/>
              <a:ext cx="4" cy="120"/>
            </a:xfrm>
            <a:prstGeom prst="straightConnector1">
              <a:avLst/>
            </a:prstGeom>
            <a:noFill/>
            <a:ln w="12700">
              <a:solidFill>
                <a:schemeClr val="tx1"/>
              </a:solidFill>
              <a:round/>
              <a:headEnd/>
              <a:tailEnd type="triangle" w="med" len="med"/>
            </a:ln>
          </p:spPr>
        </p:cxnSp>
      </p:grpSp>
    </p:spTree>
    <p:extLst>
      <p:ext uri="{BB962C8B-B14F-4D97-AF65-F5344CB8AC3E}">
        <p14:creationId xmlns:p14="http://schemas.microsoft.com/office/powerpoint/2010/main" val="933640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54EF9B-9A16-4B99-85C4-44796D1C1693}"/>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6B5C41E7-3D58-4D98-89D0-6A348D0C1050}"/>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DE95E067-6721-4CCF-8812-7E14CA0A245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35</a:t>
            </a:fld>
            <a:endParaRPr lang="en-US" dirty="0"/>
          </a:p>
        </p:txBody>
      </p:sp>
      <p:sp>
        <p:nvSpPr>
          <p:cNvPr id="5" name="Title 4">
            <a:extLst>
              <a:ext uri="{FF2B5EF4-FFF2-40B4-BE49-F238E27FC236}">
                <a16:creationId xmlns:a16="http://schemas.microsoft.com/office/drawing/2014/main" id="{E8A70A7C-D657-4756-91C4-572296ACA90D}"/>
              </a:ext>
            </a:extLst>
          </p:cNvPr>
          <p:cNvSpPr>
            <a:spLocks noGrp="1"/>
          </p:cNvSpPr>
          <p:nvPr>
            <p:ph type="title"/>
          </p:nvPr>
        </p:nvSpPr>
        <p:spPr>
          <a:xfrm>
            <a:off x="381000" y="380999"/>
            <a:ext cx="11430000" cy="990601"/>
          </a:xfrm>
        </p:spPr>
        <p:txBody>
          <a:bodyPr/>
          <a:lstStyle/>
          <a:p>
            <a:r>
              <a:rPr lang="en-GB" dirty="0"/>
              <a:t>Types of Flow Control</a:t>
            </a:r>
            <a:endParaRPr lang="en-US" dirty="0"/>
          </a:p>
        </p:txBody>
      </p:sp>
      <p:sp>
        <p:nvSpPr>
          <p:cNvPr id="6" name="Rectangle 4">
            <a:extLst>
              <a:ext uri="{FF2B5EF4-FFF2-40B4-BE49-F238E27FC236}">
                <a16:creationId xmlns:a16="http://schemas.microsoft.com/office/drawing/2014/main" id="{34410849-5846-4DD1-A5DC-069275D599F3}"/>
              </a:ext>
            </a:extLst>
          </p:cNvPr>
          <p:cNvSpPr>
            <a:spLocks noChangeArrowheads="1"/>
          </p:cNvSpPr>
          <p:nvPr/>
        </p:nvSpPr>
        <p:spPr bwMode="auto">
          <a:xfrm>
            <a:off x="1795463" y="1238251"/>
            <a:ext cx="5200650" cy="4975225"/>
          </a:xfrm>
          <a:prstGeom prst="rect">
            <a:avLst/>
          </a:prstGeom>
          <a:noFill/>
          <a:ln w="12700">
            <a:noFill/>
            <a:miter lim="800000"/>
            <a:headEnd/>
            <a:tailEnd/>
          </a:ln>
        </p:spPr>
        <p:txBody>
          <a:bodyPr lIns="90488" tIns="44450" rIns="90488" bIns="44450"/>
          <a:lstStyle/>
          <a:p>
            <a:pPr marL="457200" indent="-457200">
              <a:lnSpc>
                <a:spcPct val="90000"/>
              </a:lnSpc>
              <a:spcBef>
                <a:spcPct val="0"/>
              </a:spcBef>
              <a:buFontTx/>
              <a:buAutoNum type="arabicPeriod"/>
            </a:pPr>
            <a:endParaRPr lang="en-GB" sz="2400"/>
          </a:p>
          <a:p>
            <a:pPr marL="457200" indent="-457200">
              <a:lnSpc>
                <a:spcPct val="90000"/>
              </a:lnSpc>
              <a:spcBef>
                <a:spcPct val="0"/>
              </a:spcBef>
              <a:buFontTx/>
              <a:buChar char="•"/>
            </a:pPr>
            <a:r>
              <a:rPr lang="en-GB" sz="2400"/>
              <a:t>Iteration structures execute instructions repeatedly based on a condition</a:t>
            </a:r>
          </a:p>
          <a:p>
            <a:pPr marL="457200" indent="-457200">
              <a:lnSpc>
                <a:spcPct val="90000"/>
              </a:lnSpc>
              <a:spcBef>
                <a:spcPct val="0"/>
              </a:spcBef>
              <a:buFontTx/>
              <a:buChar char="•"/>
            </a:pPr>
            <a:endParaRPr lang="en-GB" sz="2200"/>
          </a:p>
          <a:p>
            <a:pPr marL="457200" indent="-457200">
              <a:lnSpc>
                <a:spcPct val="90000"/>
              </a:lnSpc>
              <a:spcBef>
                <a:spcPct val="0"/>
              </a:spcBef>
              <a:buFontTx/>
              <a:buChar char="•"/>
            </a:pPr>
            <a:r>
              <a:rPr lang="en-GB" sz="2400"/>
              <a:t>This type of flow control can be implemented by making use of the different loop statements:</a:t>
            </a:r>
          </a:p>
          <a:p>
            <a:pPr marL="876300" lvl="1" indent="-419100">
              <a:lnSpc>
                <a:spcPct val="90000"/>
              </a:lnSpc>
              <a:spcBef>
                <a:spcPct val="0"/>
              </a:spcBef>
              <a:buFontTx/>
              <a:buChar char="•"/>
            </a:pPr>
            <a:r>
              <a:rPr lang="en-GB" sz="2400"/>
              <a:t>for-loop</a:t>
            </a:r>
          </a:p>
          <a:p>
            <a:pPr marL="876300" lvl="1" indent="-419100">
              <a:lnSpc>
                <a:spcPct val="90000"/>
              </a:lnSpc>
              <a:spcBef>
                <a:spcPct val="0"/>
              </a:spcBef>
              <a:buFontTx/>
              <a:buChar char="•"/>
            </a:pPr>
            <a:r>
              <a:rPr lang="en-GB" sz="2400"/>
              <a:t>while-loop</a:t>
            </a:r>
          </a:p>
          <a:p>
            <a:pPr marL="876300" lvl="1" indent="-419100">
              <a:lnSpc>
                <a:spcPct val="90000"/>
              </a:lnSpc>
              <a:spcBef>
                <a:spcPct val="0"/>
              </a:spcBef>
              <a:buFontTx/>
              <a:buChar char="•"/>
            </a:pPr>
            <a:r>
              <a:rPr lang="en-GB" sz="2400"/>
              <a:t>do-while loop</a:t>
            </a:r>
          </a:p>
          <a:p>
            <a:pPr marL="457200" indent="-457200">
              <a:lnSpc>
                <a:spcPct val="90000"/>
              </a:lnSpc>
              <a:buFontTx/>
              <a:buChar char="•"/>
            </a:pPr>
            <a:endParaRPr lang="en-US" sz="2400"/>
          </a:p>
        </p:txBody>
      </p:sp>
      <p:grpSp>
        <p:nvGrpSpPr>
          <p:cNvPr id="7" name="Group 30">
            <a:extLst>
              <a:ext uri="{FF2B5EF4-FFF2-40B4-BE49-F238E27FC236}">
                <a16:creationId xmlns:a16="http://schemas.microsoft.com/office/drawing/2014/main" id="{BFE6ABEB-CFD3-4D1C-8A84-3BD6A9405AC1}"/>
              </a:ext>
            </a:extLst>
          </p:cNvPr>
          <p:cNvGrpSpPr>
            <a:grpSpLocks/>
          </p:cNvGrpSpPr>
          <p:nvPr/>
        </p:nvGrpSpPr>
        <p:grpSpPr bwMode="auto">
          <a:xfrm>
            <a:off x="7504114" y="1808163"/>
            <a:ext cx="2706687" cy="3097212"/>
            <a:chOff x="3632" y="2968"/>
            <a:chExt cx="832" cy="952"/>
          </a:xfrm>
        </p:grpSpPr>
        <p:sp>
          <p:nvSpPr>
            <p:cNvPr id="8" name="AutoShape 31">
              <a:extLst>
                <a:ext uri="{FF2B5EF4-FFF2-40B4-BE49-F238E27FC236}">
                  <a16:creationId xmlns:a16="http://schemas.microsoft.com/office/drawing/2014/main" id="{CDCE2C2D-D0DB-4165-BB73-EE249F2C0ACC}"/>
                </a:ext>
              </a:extLst>
            </p:cNvPr>
            <p:cNvSpPr>
              <a:spLocks noChangeArrowheads="1"/>
            </p:cNvSpPr>
            <p:nvPr/>
          </p:nvSpPr>
          <p:spPr bwMode="auto">
            <a:xfrm>
              <a:off x="3744" y="3248"/>
              <a:ext cx="312" cy="296"/>
            </a:xfrm>
            <a:prstGeom prst="diamond">
              <a:avLst/>
            </a:prstGeom>
            <a:noFill/>
            <a:ln w="12700" algn="ctr">
              <a:solidFill>
                <a:srgbClr val="008000"/>
              </a:solidFill>
              <a:miter lim="800000"/>
              <a:headEnd/>
              <a:tailEnd/>
            </a:ln>
          </p:spPr>
          <p:txBody>
            <a:bodyPr wrap="none" lIns="90488" tIns="44450" rIns="90488" bIns="44450" anchor="ctr"/>
            <a:lstStyle/>
            <a:p>
              <a:endParaRPr lang="en-PH"/>
            </a:p>
          </p:txBody>
        </p:sp>
        <p:sp>
          <p:nvSpPr>
            <p:cNvPr id="9" name="AutoShape 32">
              <a:extLst>
                <a:ext uri="{FF2B5EF4-FFF2-40B4-BE49-F238E27FC236}">
                  <a16:creationId xmlns:a16="http://schemas.microsoft.com/office/drawing/2014/main" id="{714DC59A-E004-41DA-9E12-3E6F8451FAA3}"/>
                </a:ext>
              </a:extLst>
            </p:cNvPr>
            <p:cNvSpPr>
              <a:spLocks noChangeArrowheads="1"/>
            </p:cNvSpPr>
            <p:nvPr/>
          </p:nvSpPr>
          <p:spPr bwMode="auto">
            <a:xfrm>
              <a:off x="3632" y="3760"/>
              <a:ext cx="536" cy="160"/>
            </a:xfrm>
            <a:prstGeom prst="roundRect">
              <a:avLst>
                <a:gd name="adj" fmla="val 16667"/>
              </a:avLst>
            </a:prstGeom>
            <a:noFill/>
            <a:ln w="12700" algn="ctr">
              <a:solidFill>
                <a:srgbClr val="008000"/>
              </a:solidFill>
              <a:round/>
              <a:headEnd/>
              <a:tailEnd/>
            </a:ln>
          </p:spPr>
          <p:txBody>
            <a:bodyPr wrap="none" lIns="90488" tIns="44450" rIns="90488" bIns="44450" anchor="ctr"/>
            <a:lstStyle/>
            <a:p>
              <a:endParaRPr lang="en-PH"/>
            </a:p>
          </p:txBody>
        </p:sp>
        <p:sp>
          <p:nvSpPr>
            <p:cNvPr id="10" name="AutoShape 33">
              <a:extLst>
                <a:ext uri="{FF2B5EF4-FFF2-40B4-BE49-F238E27FC236}">
                  <a16:creationId xmlns:a16="http://schemas.microsoft.com/office/drawing/2014/main" id="{AE42E688-484F-4515-82F8-3F7F25BE148F}"/>
                </a:ext>
              </a:extLst>
            </p:cNvPr>
            <p:cNvSpPr>
              <a:spLocks noChangeArrowheads="1"/>
            </p:cNvSpPr>
            <p:nvPr/>
          </p:nvSpPr>
          <p:spPr bwMode="auto">
            <a:xfrm>
              <a:off x="3848" y="2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grpSp>
          <p:nvGrpSpPr>
            <p:cNvPr id="11" name="Group 34">
              <a:extLst>
                <a:ext uri="{FF2B5EF4-FFF2-40B4-BE49-F238E27FC236}">
                  <a16:creationId xmlns:a16="http://schemas.microsoft.com/office/drawing/2014/main" id="{1F849DA9-A554-4D9E-B50F-6D255D222F0F}"/>
                </a:ext>
              </a:extLst>
            </p:cNvPr>
            <p:cNvGrpSpPr>
              <a:grpSpLocks/>
            </p:cNvGrpSpPr>
            <p:nvPr/>
          </p:nvGrpSpPr>
          <p:grpSpPr bwMode="auto">
            <a:xfrm>
              <a:off x="4296" y="3320"/>
              <a:ext cx="168" cy="160"/>
              <a:chOff x="4712" y="1944"/>
              <a:chExt cx="168" cy="160"/>
            </a:xfrm>
          </p:grpSpPr>
          <p:sp>
            <p:nvSpPr>
              <p:cNvPr id="16" name="AutoShape 35">
                <a:extLst>
                  <a:ext uri="{FF2B5EF4-FFF2-40B4-BE49-F238E27FC236}">
                    <a16:creationId xmlns:a16="http://schemas.microsoft.com/office/drawing/2014/main" id="{533E2925-1F76-4FDF-B2E8-20177766F341}"/>
                  </a:ext>
                </a:extLst>
              </p:cNvPr>
              <p:cNvSpPr>
                <a:spLocks noChangeArrowheads="1"/>
              </p:cNvSpPr>
              <p:nvPr/>
            </p:nvSpPr>
            <p:spPr bwMode="auto">
              <a:xfrm>
                <a:off x="4712" y="1944"/>
                <a:ext cx="168" cy="160"/>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17" name="AutoShape 36">
                <a:extLst>
                  <a:ext uri="{FF2B5EF4-FFF2-40B4-BE49-F238E27FC236}">
                    <a16:creationId xmlns:a16="http://schemas.microsoft.com/office/drawing/2014/main" id="{6AE05F27-6549-4249-AF33-CD6591ECC945}"/>
                  </a:ext>
                </a:extLst>
              </p:cNvPr>
              <p:cNvSpPr>
                <a:spLocks noChangeArrowheads="1"/>
              </p:cNvSpPr>
              <p:nvPr/>
            </p:nvSpPr>
            <p:spPr bwMode="auto">
              <a:xfrm>
                <a:off x="4712" y="1944"/>
                <a:ext cx="168" cy="160"/>
              </a:xfrm>
              <a:prstGeom prst="flowChartConnector">
                <a:avLst/>
              </a:prstGeom>
              <a:noFill/>
              <a:ln w="12700" algn="ctr">
                <a:solidFill>
                  <a:srgbClr val="008000"/>
                </a:solidFill>
                <a:round/>
                <a:headEnd/>
                <a:tailEnd/>
              </a:ln>
            </p:spPr>
            <p:txBody>
              <a:bodyPr wrap="none" lIns="90488" tIns="44450" rIns="90488" bIns="44450" anchor="ctr"/>
              <a:lstStyle/>
              <a:p>
                <a:endParaRPr lang="en-PH"/>
              </a:p>
            </p:txBody>
          </p:sp>
        </p:grpSp>
        <p:cxnSp>
          <p:nvCxnSpPr>
            <p:cNvPr id="12" name="AutoShape 37">
              <a:extLst>
                <a:ext uri="{FF2B5EF4-FFF2-40B4-BE49-F238E27FC236}">
                  <a16:creationId xmlns:a16="http://schemas.microsoft.com/office/drawing/2014/main" id="{C6471416-A7A6-4E43-8B94-FE220D002F22}"/>
                </a:ext>
              </a:extLst>
            </p:cNvPr>
            <p:cNvCxnSpPr>
              <a:cxnSpLocks noChangeShapeType="1"/>
              <a:stCxn id="10" idx="4"/>
              <a:endCxn id="8" idx="0"/>
            </p:cNvCxnSpPr>
            <p:nvPr/>
          </p:nvCxnSpPr>
          <p:spPr bwMode="auto">
            <a:xfrm>
              <a:off x="3896" y="3080"/>
              <a:ext cx="4" cy="168"/>
            </a:xfrm>
            <a:prstGeom prst="straightConnector1">
              <a:avLst/>
            </a:prstGeom>
            <a:noFill/>
            <a:ln w="12700">
              <a:solidFill>
                <a:srgbClr val="008000"/>
              </a:solidFill>
              <a:round/>
              <a:headEnd/>
              <a:tailEnd type="triangle" w="med" len="med"/>
            </a:ln>
          </p:spPr>
        </p:cxnSp>
        <p:cxnSp>
          <p:nvCxnSpPr>
            <p:cNvPr id="13" name="AutoShape 38">
              <a:extLst>
                <a:ext uri="{FF2B5EF4-FFF2-40B4-BE49-F238E27FC236}">
                  <a16:creationId xmlns:a16="http://schemas.microsoft.com/office/drawing/2014/main" id="{BA43F010-AD41-4FCC-80E4-A72B134215B8}"/>
                </a:ext>
              </a:extLst>
            </p:cNvPr>
            <p:cNvCxnSpPr>
              <a:cxnSpLocks noChangeShapeType="1"/>
              <a:stCxn id="8" idx="3"/>
              <a:endCxn id="17" idx="2"/>
            </p:cNvCxnSpPr>
            <p:nvPr/>
          </p:nvCxnSpPr>
          <p:spPr bwMode="auto">
            <a:xfrm>
              <a:off x="4056" y="3396"/>
              <a:ext cx="240" cy="4"/>
            </a:xfrm>
            <a:prstGeom prst="straightConnector1">
              <a:avLst/>
            </a:prstGeom>
            <a:noFill/>
            <a:ln w="12700">
              <a:solidFill>
                <a:srgbClr val="008000"/>
              </a:solidFill>
              <a:round/>
              <a:headEnd/>
              <a:tailEnd type="triangle" w="med" len="med"/>
            </a:ln>
          </p:spPr>
        </p:cxnSp>
        <p:cxnSp>
          <p:nvCxnSpPr>
            <p:cNvPr id="14" name="AutoShape 39">
              <a:extLst>
                <a:ext uri="{FF2B5EF4-FFF2-40B4-BE49-F238E27FC236}">
                  <a16:creationId xmlns:a16="http://schemas.microsoft.com/office/drawing/2014/main" id="{D17B6593-AED0-402E-B29A-757F4FF50428}"/>
                </a:ext>
              </a:extLst>
            </p:cNvPr>
            <p:cNvCxnSpPr>
              <a:cxnSpLocks noChangeShapeType="1"/>
              <a:stCxn id="8" idx="2"/>
              <a:endCxn id="9" idx="0"/>
            </p:cNvCxnSpPr>
            <p:nvPr/>
          </p:nvCxnSpPr>
          <p:spPr bwMode="auto">
            <a:xfrm>
              <a:off x="3900" y="3544"/>
              <a:ext cx="0" cy="216"/>
            </a:xfrm>
            <a:prstGeom prst="straightConnector1">
              <a:avLst/>
            </a:prstGeom>
            <a:noFill/>
            <a:ln w="12700">
              <a:solidFill>
                <a:srgbClr val="008000"/>
              </a:solidFill>
              <a:round/>
              <a:headEnd/>
              <a:tailEnd type="triangle" w="med" len="med"/>
            </a:ln>
          </p:spPr>
        </p:cxnSp>
        <p:cxnSp>
          <p:nvCxnSpPr>
            <p:cNvPr id="15" name="AutoShape 40">
              <a:extLst>
                <a:ext uri="{FF2B5EF4-FFF2-40B4-BE49-F238E27FC236}">
                  <a16:creationId xmlns:a16="http://schemas.microsoft.com/office/drawing/2014/main" id="{17EAFBED-933F-4449-B396-3D1CCDE01917}"/>
                </a:ext>
              </a:extLst>
            </p:cNvPr>
            <p:cNvCxnSpPr>
              <a:cxnSpLocks noChangeShapeType="1"/>
              <a:stCxn id="9" idx="1"/>
              <a:endCxn id="8" idx="1"/>
            </p:cNvCxnSpPr>
            <p:nvPr/>
          </p:nvCxnSpPr>
          <p:spPr bwMode="auto">
            <a:xfrm rot="10800000" flipH="1">
              <a:off x="3632" y="3396"/>
              <a:ext cx="112" cy="444"/>
            </a:xfrm>
            <a:prstGeom prst="bentConnector3">
              <a:avLst>
                <a:gd name="adj1" fmla="val -128569"/>
              </a:avLst>
            </a:prstGeom>
            <a:noFill/>
            <a:ln w="12700">
              <a:solidFill>
                <a:srgbClr val="008000"/>
              </a:solidFill>
              <a:miter lim="800000"/>
              <a:headEnd/>
              <a:tailEnd type="triangle" w="med" len="med"/>
            </a:ln>
          </p:spPr>
        </p:cxnSp>
      </p:grpSp>
    </p:spTree>
    <p:extLst>
      <p:ext uri="{BB962C8B-B14F-4D97-AF65-F5344CB8AC3E}">
        <p14:creationId xmlns:p14="http://schemas.microsoft.com/office/powerpoint/2010/main" val="979389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2F29696-4DCF-4EE6-94F6-7C3A508709A4}"/>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2E571F45-9BB8-4851-8F8E-023302FF3EBE}"/>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36</a:t>
            </a:fld>
            <a:endParaRPr lang="en-US" dirty="0"/>
          </a:p>
        </p:txBody>
      </p:sp>
      <p:sp>
        <p:nvSpPr>
          <p:cNvPr id="5" name="Title 4">
            <a:extLst>
              <a:ext uri="{FF2B5EF4-FFF2-40B4-BE49-F238E27FC236}">
                <a16:creationId xmlns:a16="http://schemas.microsoft.com/office/drawing/2014/main" id="{2186D3D1-9049-4667-AFEB-6C17A313D0EA}"/>
              </a:ext>
            </a:extLst>
          </p:cNvPr>
          <p:cNvSpPr>
            <a:spLocks noGrp="1"/>
          </p:cNvSpPr>
          <p:nvPr>
            <p:ph type="title"/>
          </p:nvPr>
        </p:nvSpPr>
        <p:spPr>
          <a:xfrm>
            <a:off x="381000" y="380999"/>
            <a:ext cx="11430000" cy="990601"/>
          </a:xfrm>
        </p:spPr>
        <p:txBody>
          <a:bodyPr/>
          <a:lstStyle/>
          <a:p>
            <a:r>
              <a:rPr lang="en-US" dirty="0"/>
              <a:t>If-Else</a:t>
            </a:r>
          </a:p>
        </p:txBody>
      </p:sp>
      <p:sp>
        <p:nvSpPr>
          <p:cNvPr id="6" name="Rectangle 3">
            <a:extLst>
              <a:ext uri="{FF2B5EF4-FFF2-40B4-BE49-F238E27FC236}">
                <a16:creationId xmlns:a16="http://schemas.microsoft.com/office/drawing/2014/main" id="{FBC3052C-0680-41A6-8E03-2649135CF7D2}"/>
              </a:ext>
            </a:extLst>
          </p:cNvPr>
          <p:cNvSpPr txBox="1">
            <a:spLocks noChangeArrowheads="1"/>
          </p:cNvSpPr>
          <p:nvPr/>
        </p:nvSpPr>
        <p:spPr>
          <a:xfrm>
            <a:off x="409584" y="1114391"/>
            <a:ext cx="76082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a:spcBef>
                <a:spcPct val="0"/>
              </a:spcBef>
            </a:pPr>
            <a:r>
              <a:rPr lang="en-GB" sz="2400">
                <a:latin typeface="Arial" panose="020B0604020202020204" pitchFamily="34" charset="0"/>
                <a:cs typeface="Arial" panose="020B0604020202020204" pitchFamily="34" charset="0"/>
              </a:rPr>
              <a:t>The outcome of an if-else performs statement is based on a condition</a:t>
            </a: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a:latin typeface="Arial" panose="020B0604020202020204" pitchFamily="34" charset="0"/>
              <a:cs typeface="Arial" panose="020B0604020202020204" pitchFamily="34" charset="0"/>
            </a:endParaRPr>
          </a:p>
          <a:p>
            <a:pPr lvl="1">
              <a:buFontTx/>
              <a:buNone/>
            </a:pPr>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36CD3B8F-2C9D-4320-811B-D0DABF38BDA6}"/>
              </a:ext>
            </a:extLst>
          </p:cNvPr>
          <p:cNvSpPr>
            <a:spLocks noChangeArrowheads="1"/>
          </p:cNvSpPr>
          <p:nvPr/>
        </p:nvSpPr>
        <p:spPr bwMode="auto">
          <a:xfrm>
            <a:off x="1703388" y="2259014"/>
            <a:ext cx="8686800" cy="324167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if ( condition ) {</a:t>
            </a:r>
          </a:p>
          <a:p>
            <a:pPr marL="342900" indent="-342900">
              <a:defRPr/>
            </a:pPr>
            <a:r>
              <a:rPr lang="en-US" sz="1600" b="1" dirty="0">
                <a:solidFill>
                  <a:srgbClr val="000000"/>
                </a:solidFill>
              </a:rPr>
              <a:t>			 // statement(s) to be executed If condition is met</a:t>
            </a:r>
          </a:p>
          <a:p>
            <a:pPr marL="342900" indent="-342900">
              <a:defRPr/>
            </a:pPr>
            <a:r>
              <a:rPr lang="en-US" sz="1600" b="1" dirty="0">
                <a:solidFill>
                  <a:srgbClr val="000000"/>
                </a:solidFill>
              </a:rPr>
              <a:t> 		 } else { // ( else statement is optional )</a:t>
            </a:r>
          </a:p>
          <a:p>
            <a:pPr marL="342900" indent="-342900">
              <a:defRPr/>
            </a:pPr>
            <a:r>
              <a:rPr lang="en-US" sz="1600" b="1" dirty="0">
                <a:solidFill>
                  <a:srgbClr val="000000"/>
                </a:solidFill>
              </a:rPr>
              <a:t>			 // statement(s) to be executed If condition is NOT met</a:t>
            </a:r>
          </a:p>
          <a:p>
            <a:pPr marL="342900" indent="-342900">
              <a:defRPr/>
            </a:pPr>
            <a:r>
              <a:rPr lang="en-US" sz="1600" b="1" dirty="0">
                <a:solidFill>
                  <a:srgbClr val="000000"/>
                </a:solidFill>
              </a:rPr>
              <a:t>		 }</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 </a:t>
            </a:r>
            <a:r>
              <a:rPr lang="en-US" sz="1600" b="1" dirty="0" err="1">
                <a:solidFill>
                  <a:srgbClr val="000000"/>
                </a:solidFill>
              </a:rPr>
              <a:t>int</a:t>
            </a:r>
            <a:r>
              <a:rPr lang="en-US" sz="1600" b="1" dirty="0">
                <a:solidFill>
                  <a:srgbClr val="000000"/>
                </a:solidFill>
              </a:rPr>
              <a:t> x = 1;</a:t>
            </a:r>
          </a:p>
          <a:p>
            <a:pPr marL="342900" indent="-342900">
              <a:defRPr/>
            </a:pPr>
            <a:r>
              <a:rPr lang="en-US" sz="1600" b="1" dirty="0">
                <a:solidFill>
                  <a:srgbClr val="000000"/>
                </a:solidFill>
              </a:rPr>
              <a:t>		 if ( x &gt; 0 ) {</a:t>
            </a:r>
          </a:p>
          <a:p>
            <a:pPr marL="342900" indent="-342900">
              <a:defRPr/>
            </a:pPr>
            <a:r>
              <a:rPr lang="en-US" sz="1600" b="1" dirty="0">
                <a:solidFill>
                  <a:srgbClr val="000000"/>
                </a:solidFill>
              </a:rPr>
              <a:t>			 </a:t>
            </a:r>
            <a:r>
              <a:rPr lang="en-US" sz="1600" b="1" dirty="0" err="1">
                <a:solidFill>
                  <a:srgbClr val="000000"/>
                </a:solidFill>
              </a:rPr>
              <a:t>System.out.println</a:t>
            </a:r>
            <a:r>
              <a:rPr lang="en-US" sz="1600" b="1" dirty="0">
                <a:solidFill>
                  <a:srgbClr val="000000"/>
                </a:solidFill>
              </a:rPr>
              <a:t>( “The value of x is greater than zero” );</a:t>
            </a:r>
          </a:p>
          <a:p>
            <a:pPr marL="342900" indent="-342900">
              <a:defRPr/>
            </a:pPr>
            <a:r>
              <a:rPr lang="en-US" sz="1600" b="1" dirty="0">
                <a:solidFill>
                  <a:srgbClr val="000000"/>
                </a:solidFill>
              </a:rPr>
              <a:t>		 } else {</a:t>
            </a:r>
          </a:p>
          <a:p>
            <a:pPr marL="342900" indent="-342900">
              <a:defRPr/>
            </a:pPr>
            <a:r>
              <a:rPr lang="en-US" sz="1600" b="1" dirty="0">
                <a:solidFill>
                  <a:srgbClr val="000000"/>
                </a:solidFill>
              </a:rPr>
              <a:t>			 </a:t>
            </a:r>
            <a:r>
              <a:rPr lang="en-US" sz="1600" b="1" dirty="0" err="1">
                <a:solidFill>
                  <a:srgbClr val="000000"/>
                </a:solidFill>
              </a:rPr>
              <a:t>System.out.println</a:t>
            </a:r>
            <a:r>
              <a:rPr lang="en-US" sz="1600" b="1" dirty="0">
                <a:solidFill>
                  <a:srgbClr val="000000"/>
                </a:solidFill>
              </a:rPr>
              <a:t>( “The value of x is less than or equal to zero” );</a:t>
            </a:r>
          </a:p>
          <a:p>
            <a:pPr marL="342900" indent="-342900">
              <a:defRPr/>
            </a:pPr>
            <a:r>
              <a:rPr lang="en-US" sz="1600" b="1" dirty="0">
                <a:solidFill>
                  <a:srgbClr val="000000"/>
                </a:solidFill>
              </a:rPr>
              <a:t>		 }</a:t>
            </a:r>
          </a:p>
        </p:txBody>
      </p:sp>
    </p:spTree>
    <p:extLst>
      <p:ext uri="{BB962C8B-B14F-4D97-AF65-F5344CB8AC3E}">
        <p14:creationId xmlns:p14="http://schemas.microsoft.com/office/powerpoint/2010/main" val="368445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DDCBBC-3307-47FD-B4A7-73401B27AA51}"/>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‘FindLargest.java’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400" dirty="0">
                <a:latin typeface="Arial" panose="020B0604020202020204" pitchFamily="34" charset="0"/>
                <a:cs typeface="Arial" panose="020B0604020202020204" pitchFamily="34" charset="0"/>
              </a:rPr>
              <a:t>Complete the code. Use if-else statement to find the larger of the two given numbers</a:t>
            </a:r>
          </a:p>
          <a:p>
            <a:pPr marL="800100" lvl="1" indent="-342900">
              <a:lnSpc>
                <a:spcPct val="150000"/>
              </a:lnSpc>
            </a:pPr>
            <a:r>
              <a:rPr lang="en-US" sz="2400" dirty="0">
                <a:latin typeface="Arial" panose="020B0604020202020204" pitchFamily="34" charset="0"/>
                <a:cs typeface="Arial" panose="020B0604020202020204" pitchFamily="34" charset="0"/>
              </a:rPr>
              <a:t>Print the result</a:t>
            </a:r>
          </a:p>
          <a:p>
            <a:endParaRPr lang="en-US" dirty="0"/>
          </a:p>
        </p:txBody>
      </p:sp>
      <p:sp>
        <p:nvSpPr>
          <p:cNvPr id="3" name="Date Placeholder 2">
            <a:extLst>
              <a:ext uri="{FF2B5EF4-FFF2-40B4-BE49-F238E27FC236}">
                <a16:creationId xmlns:a16="http://schemas.microsoft.com/office/drawing/2014/main" id="{142A4CBC-A318-4D57-B51B-49F30C75703B}"/>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1FEE2141-A438-4865-A81C-85EE9BB5768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37</a:t>
            </a:fld>
            <a:endParaRPr lang="en-US" dirty="0"/>
          </a:p>
        </p:txBody>
      </p:sp>
      <p:sp>
        <p:nvSpPr>
          <p:cNvPr id="5" name="Title 4">
            <a:extLst>
              <a:ext uri="{FF2B5EF4-FFF2-40B4-BE49-F238E27FC236}">
                <a16:creationId xmlns:a16="http://schemas.microsoft.com/office/drawing/2014/main" id="{646025BE-4395-439F-903D-61D014C0B8CF}"/>
              </a:ext>
            </a:extLst>
          </p:cNvPr>
          <p:cNvSpPr>
            <a:spLocks noGrp="1"/>
          </p:cNvSpPr>
          <p:nvPr>
            <p:ph type="title"/>
          </p:nvPr>
        </p:nvSpPr>
        <p:spPr>
          <a:xfrm>
            <a:off x="381000" y="380999"/>
            <a:ext cx="11430000" cy="990601"/>
          </a:xfrm>
        </p:spPr>
        <p:txBody>
          <a:bodyPr/>
          <a:lstStyle/>
          <a:p>
            <a:r>
              <a:rPr lang="en-US" dirty="0"/>
              <a:t>Activity 3</a:t>
            </a:r>
          </a:p>
        </p:txBody>
      </p:sp>
    </p:spTree>
    <p:extLst>
      <p:ext uri="{BB962C8B-B14F-4D97-AF65-F5344CB8AC3E}">
        <p14:creationId xmlns:p14="http://schemas.microsoft.com/office/powerpoint/2010/main" val="820988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1162082-DBCA-4D96-BDC9-D64773AC0754}"/>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DA5BABFF-CFA1-4038-A839-5D5C021DFF2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38</a:t>
            </a:fld>
            <a:endParaRPr lang="en-US" dirty="0"/>
          </a:p>
        </p:txBody>
      </p:sp>
      <p:sp>
        <p:nvSpPr>
          <p:cNvPr id="5" name="Title 4">
            <a:extLst>
              <a:ext uri="{FF2B5EF4-FFF2-40B4-BE49-F238E27FC236}">
                <a16:creationId xmlns:a16="http://schemas.microsoft.com/office/drawing/2014/main" id="{9B3F16CE-8159-4106-92EC-01CEDD25D97A}"/>
              </a:ext>
            </a:extLst>
          </p:cNvPr>
          <p:cNvSpPr>
            <a:spLocks noGrp="1"/>
          </p:cNvSpPr>
          <p:nvPr>
            <p:ph type="title"/>
          </p:nvPr>
        </p:nvSpPr>
        <p:spPr>
          <a:xfrm>
            <a:off x="381000" y="380999"/>
            <a:ext cx="11430000" cy="990601"/>
          </a:xfrm>
        </p:spPr>
        <p:txBody>
          <a:bodyPr/>
          <a:lstStyle/>
          <a:p>
            <a:r>
              <a:rPr lang="en-US" dirty="0"/>
              <a:t>Switch-Case</a:t>
            </a:r>
          </a:p>
        </p:txBody>
      </p:sp>
      <p:sp>
        <p:nvSpPr>
          <p:cNvPr id="6" name="Rectangle 3">
            <a:extLst>
              <a:ext uri="{FF2B5EF4-FFF2-40B4-BE49-F238E27FC236}">
                <a16:creationId xmlns:a16="http://schemas.microsoft.com/office/drawing/2014/main" id="{BB891E8C-A124-43E0-B103-C0E66A8E93F1}"/>
              </a:ext>
            </a:extLst>
          </p:cNvPr>
          <p:cNvSpPr txBox="1">
            <a:spLocks noChangeArrowheads="1"/>
          </p:cNvSpPr>
          <p:nvPr/>
        </p:nvSpPr>
        <p:spPr>
          <a:xfrm>
            <a:off x="409584" y="1132115"/>
            <a:ext cx="7635512" cy="4919894"/>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a:lnSpc>
                <a:spcPct val="90000"/>
              </a:lnSpc>
            </a:pPr>
            <a:r>
              <a:rPr lang="en-US" sz="2400">
                <a:latin typeface="Arial" panose="020B0604020202020204" pitchFamily="34" charset="0"/>
                <a:cs typeface="Arial" panose="020B0604020202020204" pitchFamily="34" charset="0"/>
              </a:rPr>
              <a:t>A switch-case allows the program to choose which statement(s) to perform based on a condition</a:t>
            </a: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pPr>
            <a:endParaRPr lang="en-US" sz="2400">
              <a:latin typeface="Arial" panose="020B0604020202020204" pitchFamily="34" charset="0"/>
              <a:cs typeface="Arial" panose="020B0604020202020204" pitchFamily="34" charset="0"/>
            </a:endParaRPr>
          </a:p>
          <a:p>
            <a:pPr>
              <a:lnSpc>
                <a:spcPct val="90000"/>
              </a:lnSpc>
              <a:buFontTx/>
              <a:buNone/>
            </a:pPr>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E4B59041-C08F-44E7-8D25-2A15DFE09901}"/>
              </a:ext>
            </a:extLst>
          </p:cNvPr>
          <p:cNvSpPr>
            <a:spLocks noChangeArrowheads="1"/>
          </p:cNvSpPr>
          <p:nvPr/>
        </p:nvSpPr>
        <p:spPr bwMode="auto">
          <a:xfrm>
            <a:off x="1050925" y="2128395"/>
            <a:ext cx="7570788" cy="417671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switch (exp) { </a:t>
            </a:r>
          </a:p>
          <a:p>
            <a:pPr marL="342900" indent="-342900">
              <a:defRPr/>
            </a:pPr>
            <a:r>
              <a:rPr lang="en-US" sz="1600" b="1" dirty="0">
                <a:solidFill>
                  <a:srgbClr val="000000"/>
                </a:solidFill>
              </a:rPr>
              <a:t>			case val1: // statements here</a:t>
            </a:r>
          </a:p>
          <a:p>
            <a:pPr marL="342900" indent="-342900">
              <a:defRPr/>
            </a:pPr>
            <a:r>
              <a:rPr lang="en-US" sz="1600" b="1" dirty="0">
                <a:solidFill>
                  <a:srgbClr val="000000"/>
                </a:solidFill>
              </a:rPr>
              <a:t>				 break;</a:t>
            </a:r>
          </a:p>
          <a:p>
            <a:pPr marL="342900" indent="-342900">
              <a:defRPr/>
            </a:pPr>
            <a:r>
              <a:rPr lang="en-US" sz="1600" b="1" dirty="0">
                <a:solidFill>
                  <a:srgbClr val="000000"/>
                </a:solidFill>
              </a:rPr>
              <a:t>			case val2: // statements here</a:t>
            </a:r>
          </a:p>
          <a:p>
            <a:pPr marL="342900" indent="-342900">
              <a:defRPr/>
            </a:pPr>
            <a:r>
              <a:rPr lang="en-US" sz="1600" b="1" dirty="0">
                <a:solidFill>
                  <a:srgbClr val="000000"/>
                </a:solidFill>
              </a:rPr>
              <a:t>				break;</a:t>
            </a:r>
          </a:p>
          <a:p>
            <a:pPr marL="342900" indent="-342900">
              <a:defRPr/>
            </a:pPr>
            <a:r>
              <a:rPr lang="en-US" sz="1600" b="1" dirty="0">
                <a:solidFill>
                  <a:srgbClr val="000000"/>
                </a:solidFill>
              </a:rPr>
              <a:t>			default: 	// statements here				</a:t>
            </a:r>
          </a:p>
          <a:p>
            <a:pPr marL="342900" indent="-342900">
              <a:defRPr/>
            </a:pPr>
            <a:r>
              <a:rPr lang="en-US" sz="1600" b="1" dirty="0">
                <a:solidFill>
                  <a:srgbClr val="000000"/>
                </a:solidFill>
              </a:rPr>
              <a:t>			}</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		int x = 1;</a:t>
            </a:r>
          </a:p>
          <a:p>
            <a:pPr marL="342900" indent="-342900">
              <a:defRPr/>
            </a:pPr>
            <a:r>
              <a:rPr lang="en-US" sz="1600" b="1" dirty="0">
                <a:solidFill>
                  <a:srgbClr val="000000"/>
                </a:solidFill>
              </a:rPr>
              <a:t>			switch (x) { </a:t>
            </a:r>
          </a:p>
          <a:p>
            <a:pPr marL="342900" indent="-342900">
              <a:defRPr/>
            </a:pPr>
            <a:r>
              <a:rPr lang="en-US" sz="1600" b="1" dirty="0">
                <a:solidFill>
                  <a:srgbClr val="000000"/>
                </a:solidFill>
              </a:rPr>
              <a:t>			case 1: 	System.out.println ( “Value of x is 1”);</a:t>
            </a:r>
          </a:p>
          <a:p>
            <a:pPr marL="342900" indent="-342900">
              <a:defRPr/>
            </a:pPr>
            <a:r>
              <a:rPr lang="en-US" sz="1600" b="1" dirty="0">
                <a:solidFill>
                  <a:srgbClr val="000000"/>
                </a:solidFill>
              </a:rPr>
              <a:t>				break;</a:t>
            </a:r>
          </a:p>
          <a:p>
            <a:pPr marL="342900" indent="-342900">
              <a:defRPr/>
            </a:pPr>
            <a:r>
              <a:rPr lang="en-US" sz="1600" b="1" dirty="0">
                <a:solidFill>
                  <a:srgbClr val="000000"/>
                </a:solidFill>
              </a:rPr>
              <a:t>			case 2: 	System.out.println ( “Value of x is NOT 1”);</a:t>
            </a:r>
          </a:p>
          <a:p>
            <a:pPr marL="342900" indent="-342900">
              <a:defRPr/>
            </a:pPr>
            <a:r>
              <a:rPr lang="en-US" sz="1600" b="1" dirty="0">
                <a:solidFill>
                  <a:srgbClr val="000000"/>
                </a:solidFill>
              </a:rPr>
              <a:t>				break;</a:t>
            </a:r>
          </a:p>
          <a:p>
            <a:pPr marL="342900" indent="-342900">
              <a:defRPr/>
            </a:pPr>
            <a:r>
              <a:rPr lang="en-US" sz="1600" b="1" dirty="0">
                <a:solidFill>
                  <a:srgbClr val="000000"/>
                </a:solidFill>
              </a:rPr>
              <a:t>			default: 	System.out.println ( “Value of x is NULL”);</a:t>
            </a:r>
          </a:p>
          <a:p>
            <a:pPr marL="342900" indent="-342900">
              <a:defRPr/>
            </a:pPr>
            <a:r>
              <a:rPr lang="en-US" sz="1600" b="1" dirty="0">
                <a:solidFill>
                  <a:srgbClr val="000000"/>
                </a:solidFill>
              </a:rPr>
              <a:t>			}</a:t>
            </a:r>
          </a:p>
        </p:txBody>
      </p:sp>
    </p:spTree>
    <p:extLst>
      <p:ext uri="{BB962C8B-B14F-4D97-AF65-F5344CB8AC3E}">
        <p14:creationId xmlns:p14="http://schemas.microsoft.com/office/powerpoint/2010/main" val="235852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1B021-1A02-48E3-B651-454C17D4225F}"/>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‘NumToWords.java’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400" dirty="0">
                <a:latin typeface="Arial" panose="020B0604020202020204" pitchFamily="34" charset="0"/>
                <a:cs typeface="Arial" panose="020B0604020202020204" pitchFamily="34" charset="0"/>
              </a:rPr>
              <a:t>Complete the switch method implementation to support numbers 1-10.</a:t>
            </a:r>
          </a:p>
          <a:p>
            <a:pPr marL="800100" lvl="1" indent="-342900">
              <a:lnSpc>
                <a:spcPct val="150000"/>
              </a:lnSpc>
            </a:pPr>
            <a:r>
              <a:rPr lang="en-US" sz="2400" dirty="0">
                <a:latin typeface="Arial" panose="020B0604020202020204" pitchFamily="34" charset="0"/>
                <a:cs typeface="Arial" panose="020B0604020202020204" pitchFamily="34" charset="0"/>
              </a:rPr>
              <a:t> Print text value of number 5.</a:t>
            </a:r>
          </a:p>
          <a:p>
            <a:pPr marL="800100" lvl="1" indent="-342900">
              <a:lnSpc>
                <a:spcPct val="150000"/>
              </a:lnSpc>
            </a:pPr>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7024FB6C-64F1-40C1-BF96-71097C025191}"/>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A3D80944-6E03-408A-8D6F-B4D17355553B}"/>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39</a:t>
            </a:fld>
            <a:endParaRPr lang="en-US" dirty="0"/>
          </a:p>
        </p:txBody>
      </p:sp>
      <p:sp>
        <p:nvSpPr>
          <p:cNvPr id="5" name="Title 4">
            <a:extLst>
              <a:ext uri="{FF2B5EF4-FFF2-40B4-BE49-F238E27FC236}">
                <a16:creationId xmlns:a16="http://schemas.microsoft.com/office/drawing/2014/main" id="{520044B7-7E17-42EA-BC35-660DA016436C}"/>
              </a:ext>
            </a:extLst>
          </p:cNvPr>
          <p:cNvSpPr>
            <a:spLocks noGrp="1"/>
          </p:cNvSpPr>
          <p:nvPr>
            <p:ph type="title"/>
          </p:nvPr>
        </p:nvSpPr>
        <p:spPr>
          <a:xfrm>
            <a:off x="381000" y="380999"/>
            <a:ext cx="11430000" cy="990601"/>
          </a:xfrm>
        </p:spPr>
        <p:txBody>
          <a:bodyPr/>
          <a:lstStyle/>
          <a:p>
            <a:r>
              <a:rPr lang="en-US" dirty="0"/>
              <a:t>Activity 4</a:t>
            </a:r>
          </a:p>
        </p:txBody>
      </p:sp>
    </p:spTree>
    <p:extLst>
      <p:ext uri="{BB962C8B-B14F-4D97-AF65-F5344CB8AC3E}">
        <p14:creationId xmlns:p14="http://schemas.microsoft.com/office/powerpoint/2010/main" val="405960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9F893-9A43-4276-8560-6A7A5D3834DA}"/>
              </a:ext>
            </a:extLst>
          </p:cNvPr>
          <p:cNvSpPr>
            <a:spLocks noGrp="1"/>
          </p:cNvSpPr>
          <p:nvPr>
            <p:ph sz="quarter" idx="10"/>
          </p:nvPr>
        </p:nvSpPr>
        <p:spPr/>
        <p:txBody>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Java applications are composed of text files ending with a ‘.java’ suffix that contain source codes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Each Java source file consists of a ‘class declaration’, which follows a specific structure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Java source files are compiled into ‘.class’ files which are then run by the Java interpreter</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F7B96B30-B3F2-44B6-80DB-14E6C9ED3408}"/>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11166D66-3A58-4A8F-AEA5-9F9A13888925}"/>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a:t>
            </a:fld>
            <a:endParaRPr lang="en-US" dirty="0"/>
          </a:p>
        </p:txBody>
      </p:sp>
      <p:sp>
        <p:nvSpPr>
          <p:cNvPr id="5" name="Title 4">
            <a:extLst>
              <a:ext uri="{FF2B5EF4-FFF2-40B4-BE49-F238E27FC236}">
                <a16:creationId xmlns:a16="http://schemas.microsoft.com/office/drawing/2014/main" id="{F6713B3A-8995-4A5A-AD8F-752123196821}"/>
              </a:ext>
            </a:extLst>
          </p:cNvPr>
          <p:cNvSpPr>
            <a:spLocks noGrp="1"/>
          </p:cNvSpPr>
          <p:nvPr>
            <p:ph type="title"/>
          </p:nvPr>
        </p:nvSpPr>
        <p:spPr>
          <a:xfrm>
            <a:off x="381000" y="380999"/>
            <a:ext cx="11430000" cy="990601"/>
          </a:xfrm>
        </p:spPr>
        <p:txBody>
          <a:bodyPr/>
          <a:lstStyle/>
          <a:p>
            <a:r>
              <a:rPr lang="en-US" dirty="0"/>
              <a:t>Java Source File Structure</a:t>
            </a:r>
          </a:p>
        </p:txBody>
      </p:sp>
      <p:sp>
        <p:nvSpPr>
          <p:cNvPr id="6" name="Content Placeholder 9">
            <a:extLst>
              <a:ext uri="{FF2B5EF4-FFF2-40B4-BE49-F238E27FC236}">
                <a16:creationId xmlns:a16="http://schemas.microsoft.com/office/drawing/2014/main" id="{3EE4E631-63F8-46FB-AF4A-FE80734B8921}"/>
              </a:ext>
            </a:extLst>
          </p:cNvPr>
          <p:cNvSpPr txBox="1">
            <a:spLocks/>
          </p:cNvSpPr>
          <p:nvPr/>
        </p:nvSpPr>
        <p:spPr bwMode="gray">
          <a:xfrm>
            <a:off x="840023" y="5312298"/>
            <a:ext cx="7885112" cy="344487"/>
          </a:xfrm>
          <a:prstGeom prst="rect">
            <a:avLst/>
          </a:prstGeom>
          <a:solidFill>
            <a:schemeClr val="accent2">
              <a:lumMod val="50000"/>
            </a:schemeClr>
          </a:solidFill>
          <a:ln w="12700">
            <a:noFill/>
            <a:miter lim="800000"/>
            <a:headEnd/>
            <a:tailEnd/>
          </a:ln>
        </p:spPr>
        <p:txBody>
          <a:bodyPr lIns="90488" tIns="91440" rIns="90488" bIns="91440" anchor="ctr"/>
          <a:lstStyle/>
          <a:p>
            <a:pPr eaLnBrk="0" hangingPunct="0">
              <a:buClr>
                <a:srgbClr val="000000"/>
              </a:buClr>
              <a:defRPr/>
            </a:pPr>
            <a:r>
              <a:rPr lang="en-US" sz="1600" dirty="0"/>
              <a:t>Refer to the MainSample.java sample code</a:t>
            </a:r>
          </a:p>
        </p:txBody>
      </p:sp>
      <p:sp>
        <p:nvSpPr>
          <p:cNvPr id="7" name="Rounded Rectangle 5">
            <a:extLst>
              <a:ext uri="{FF2B5EF4-FFF2-40B4-BE49-F238E27FC236}">
                <a16:creationId xmlns:a16="http://schemas.microsoft.com/office/drawing/2014/main" id="{F27B6868-058F-4E15-A936-9499E1E0EAC3}"/>
              </a:ext>
            </a:extLst>
          </p:cNvPr>
          <p:cNvSpPr/>
          <p:nvPr/>
        </p:nvSpPr>
        <p:spPr bwMode="auto">
          <a:xfrm>
            <a:off x="400285" y="5312881"/>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232744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01147FD-05C3-4B96-8797-B93CBAAD0B7F}"/>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83D94E34-77E7-4FD9-85AA-DC2F6DDC8DC1}"/>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40</a:t>
            </a:fld>
            <a:endParaRPr lang="en-US" dirty="0"/>
          </a:p>
        </p:txBody>
      </p:sp>
      <p:sp>
        <p:nvSpPr>
          <p:cNvPr id="5" name="Title 4">
            <a:extLst>
              <a:ext uri="{FF2B5EF4-FFF2-40B4-BE49-F238E27FC236}">
                <a16:creationId xmlns:a16="http://schemas.microsoft.com/office/drawing/2014/main" id="{42013A5C-FC55-43E0-BD4A-E39C93B8035D}"/>
              </a:ext>
            </a:extLst>
          </p:cNvPr>
          <p:cNvSpPr>
            <a:spLocks noGrp="1"/>
          </p:cNvSpPr>
          <p:nvPr>
            <p:ph type="title"/>
          </p:nvPr>
        </p:nvSpPr>
        <p:spPr>
          <a:xfrm>
            <a:off x="381000" y="380999"/>
            <a:ext cx="11430000" cy="990601"/>
          </a:xfrm>
        </p:spPr>
        <p:txBody>
          <a:bodyPr/>
          <a:lstStyle/>
          <a:p>
            <a:r>
              <a:rPr lang="en-US" dirty="0"/>
              <a:t>For Loop</a:t>
            </a:r>
          </a:p>
        </p:txBody>
      </p:sp>
      <p:sp>
        <p:nvSpPr>
          <p:cNvPr id="6" name="Rectangle 3">
            <a:extLst>
              <a:ext uri="{FF2B5EF4-FFF2-40B4-BE49-F238E27FC236}">
                <a16:creationId xmlns:a16="http://schemas.microsoft.com/office/drawing/2014/main" id="{AE6F0A31-EE6F-417B-AFE7-47263F166AD6}"/>
              </a:ext>
            </a:extLst>
          </p:cNvPr>
          <p:cNvSpPr txBox="1">
            <a:spLocks noChangeArrowheads="1"/>
          </p:cNvSpPr>
          <p:nvPr/>
        </p:nvSpPr>
        <p:spPr>
          <a:xfrm>
            <a:off x="446777" y="1049077"/>
            <a:ext cx="7608216"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GB" sz="2400">
                <a:latin typeface="Arial" panose="020B0604020202020204" pitchFamily="34" charset="0"/>
                <a:cs typeface="Arial" panose="020B0604020202020204" pitchFamily="34" charset="0"/>
              </a:rPr>
              <a:t>A for-loop performs statement(s) repeatedly if a certain condition is satisfied</a:t>
            </a:r>
          </a:p>
          <a:p>
            <a:endParaRPr lang="en-GB"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14C85EB-E62C-4E03-BBAE-2655DE44D993}"/>
              </a:ext>
            </a:extLst>
          </p:cNvPr>
          <p:cNvSpPr>
            <a:spLocks noChangeArrowheads="1"/>
          </p:cNvSpPr>
          <p:nvPr/>
        </p:nvSpPr>
        <p:spPr bwMode="auto">
          <a:xfrm>
            <a:off x="2279650" y="2133601"/>
            <a:ext cx="7570788"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for ( init; condition; exp ) {</a:t>
            </a:r>
          </a:p>
          <a:p>
            <a:pPr marL="342900" indent="-342900">
              <a:defRPr/>
            </a:pPr>
            <a:r>
              <a:rPr lang="en-US" sz="1600" b="1" dirty="0">
                <a:solidFill>
                  <a:srgbClr val="000000"/>
                </a:solidFill>
              </a:rPr>
              <a:t>				//statements here</a:t>
            </a:r>
          </a:p>
          <a:p>
            <a:pPr marL="342900" indent="-342900">
              <a:defRPr/>
            </a:pPr>
            <a:r>
              <a:rPr lang="en-US" sz="1600" b="1" dirty="0">
                <a:solidFill>
                  <a:srgbClr val="000000"/>
                </a:solidFill>
              </a:rPr>
              <a:t>			}</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		for ( int i = 1; i &lt; 11; i++ ) {</a:t>
            </a:r>
          </a:p>
          <a:p>
            <a:pPr marL="342900" indent="-342900">
              <a:defRPr/>
            </a:pPr>
            <a:r>
              <a:rPr lang="en-US" sz="1600" b="1" dirty="0">
                <a:solidFill>
                  <a:srgbClr val="000000"/>
                </a:solidFill>
              </a:rPr>
              <a:t>				System.out.println ( “The value of i is: “ + i );</a:t>
            </a:r>
          </a:p>
          <a:p>
            <a:pPr marL="342900" indent="-342900">
              <a:defRPr/>
            </a:pPr>
            <a:r>
              <a:rPr lang="en-US" sz="1600" b="1" dirty="0">
                <a:solidFill>
                  <a:srgbClr val="000000"/>
                </a:solidFill>
              </a:rPr>
              <a:t>			}</a:t>
            </a:r>
          </a:p>
          <a:p>
            <a:pPr marL="342900" indent="-342900">
              <a:defRPr/>
            </a:pPr>
            <a:endParaRPr lang="en-US" sz="1600" b="1" dirty="0">
              <a:solidFill>
                <a:srgbClr val="000000"/>
              </a:solidFill>
            </a:endParaRPr>
          </a:p>
        </p:txBody>
      </p:sp>
    </p:spTree>
    <p:extLst>
      <p:ext uri="{BB962C8B-B14F-4D97-AF65-F5344CB8AC3E}">
        <p14:creationId xmlns:p14="http://schemas.microsoft.com/office/powerpoint/2010/main" val="680456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91486F-FF37-444D-B832-8C0C299A3D39}"/>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‘AddWholeNum.java’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400" dirty="0">
                <a:latin typeface="Arial" panose="020B0604020202020204" pitchFamily="34" charset="0"/>
                <a:cs typeface="Arial" panose="020B0604020202020204" pitchFamily="34" charset="0"/>
              </a:rPr>
              <a:t>Complete the code and write a for loop to add all whole numbers from 50 to 100</a:t>
            </a:r>
          </a:p>
          <a:p>
            <a:pPr marL="800100" lvl="1" indent="-342900">
              <a:lnSpc>
                <a:spcPct val="150000"/>
              </a:lnSpc>
            </a:pPr>
            <a:r>
              <a:rPr lang="en-US" sz="2400" dirty="0">
                <a:latin typeface="Arial" panose="020B0604020202020204" pitchFamily="34" charset="0"/>
                <a:cs typeface="Arial" panose="020B0604020202020204" pitchFamily="34" charset="0"/>
              </a:rPr>
              <a:t>Print the result</a:t>
            </a:r>
          </a:p>
          <a:p>
            <a:pPr marL="800100" lvl="1" indent="-342900">
              <a:lnSpc>
                <a:spcPct val="150000"/>
              </a:lnSpc>
            </a:pPr>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9A083D1D-332E-4751-8347-5567285C98EB}"/>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54BD1279-36EF-479B-B545-45C883A4990E}"/>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41</a:t>
            </a:fld>
            <a:endParaRPr lang="en-US" dirty="0"/>
          </a:p>
        </p:txBody>
      </p:sp>
      <p:sp>
        <p:nvSpPr>
          <p:cNvPr id="5" name="Title 4">
            <a:extLst>
              <a:ext uri="{FF2B5EF4-FFF2-40B4-BE49-F238E27FC236}">
                <a16:creationId xmlns:a16="http://schemas.microsoft.com/office/drawing/2014/main" id="{9B912730-342B-4719-94F8-1AB28BB09C4A}"/>
              </a:ext>
            </a:extLst>
          </p:cNvPr>
          <p:cNvSpPr>
            <a:spLocks noGrp="1"/>
          </p:cNvSpPr>
          <p:nvPr>
            <p:ph type="title"/>
          </p:nvPr>
        </p:nvSpPr>
        <p:spPr>
          <a:xfrm>
            <a:off x="381000" y="380999"/>
            <a:ext cx="11430000" cy="990601"/>
          </a:xfrm>
        </p:spPr>
        <p:txBody>
          <a:bodyPr/>
          <a:lstStyle/>
          <a:p>
            <a:r>
              <a:rPr lang="en-US" dirty="0"/>
              <a:t>Activity 5</a:t>
            </a:r>
          </a:p>
        </p:txBody>
      </p:sp>
    </p:spTree>
    <p:extLst>
      <p:ext uri="{BB962C8B-B14F-4D97-AF65-F5344CB8AC3E}">
        <p14:creationId xmlns:p14="http://schemas.microsoft.com/office/powerpoint/2010/main" val="1920327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3A3F05-544C-47FF-B175-0CA34DF4FB7F}"/>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‘MultiplicationTable.java’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400" dirty="0">
                <a:latin typeface="Arial" panose="020B0604020202020204" pitchFamily="34" charset="0"/>
                <a:cs typeface="Arial" panose="020B0604020202020204" pitchFamily="34" charset="0"/>
              </a:rPr>
              <a:t>Complete the code and write for loops to print multiplication table from 11 to 20</a:t>
            </a:r>
          </a:p>
          <a:p>
            <a:pPr marL="800100" lvl="1" indent="-342900">
              <a:lnSpc>
                <a:spcPct val="150000"/>
              </a:lnSpc>
            </a:pPr>
            <a:endParaRPr lang="en-US" sz="2400" dirty="0">
              <a:latin typeface="Arial" panose="020B0604020202020204" pitchFamily="34" charset="0"/>
              <a:cs typeface="Arial" panose="020B0604020202020204" pitchFamily="34" charset="0"/>
            </a:endParaRPr>
          </a:p>
          <a:p>
            <a:pPr marL="800100" lvl="1" indent="-342900">
              <a:lnSpc>
                <a:spcPct val="150000"/>
              </a:lnSpc>
            </a:pPr>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B214555E-3D09-4584-8C6B-72753A5075AC}"/>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127A33A8-3891-4164-91FD-D91241BD5987}"/>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42</a:t>
            </a:fld>
            <a:endParaRPr lang="en-US" dirty="0"/>
          </a:p>
        </p:txBody>
      </p:sp>
      <p:sp>
        <p:nvSpPr>
          <p:cNvPr id="5" name="Title 4">
            <a:extLst>
              <a:ext uri="{FF2B5EF4-FFF2-40B4-BE49-F238E27FC236}">
                <a16:creationId xmlns:a16="http://schemas.microsoft.com/office/drawing/2014/main" id="{78C8EDC5-08FB-43EE-9383-42D175A5B45F}"/>
              </a:ext>
            </a:extLst>
          </p:cNvPr>
          <p:cNvSpPr>
            <a:spLocks noGrp="1"/>
          </p:cNvSpPr>
          <p:nvPr>
            <p:ph type="title"/>
          </p:nvPr>
        </p:nvSpPr>
        <p:spPr>
          <a:xfrm>
            <a:off x="381000" y="380999"/>
            <a:ext cx="11430000" cy="990601"/>
          </a:xfrm>
        </p:spPr>
        <p:txBody>
          <a:bodyPr/>
          <a:lstStyle/>
          <a:p>
            <a:r>
              <a:rPr lang="en-US" dirty="0"/>
              <a:t>Activity 6</a:t>
            </a:r>
          </a:p>
        </p:txBody>
      </p:sp>
    </p:spTree>
    <p:extLst>
      <p:ext uri="{BB962C8B-B14F-4D97-AF65-F5344CB8AC3E}">
        <p14:creationId xmlns:p14="http://schemas.microsoft.com/office/powerpoint/2010/main" val="4111996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EB0B03-522D-4595-86CC-EE769AF43D51}"/>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4FBDD45B-111D-4EBC-9976-30663664356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43</a:t>
            </a:fld>
            <a:endParaRPr lang="en-US" dirty="0"/>
          </a:p>
        </p:txBody>
      </p:sp>
      <p:sp>
        <p:nvSpPr>
          <p:cNvPr id="5" name="Title 4">
            <a:extLst>
              <a:ext uri="{FF2B5EF4-FFF2-40B4-BE49-F238E27FC236}">
                <a16:creationId xmlns:a16="http://schemas.microsoft.com/office/drawing/2014/main" id="{60EAB4F8-CCEA-4C8D-809F-CA236E05CA59}"/>
              </a:ext>
            </a:extLst>
          </p:cNvPr>
          <p:cNvSpPr>
            <a:spLocks noGrp="1"/>
          </p:cNvSpPr>
          <p:nvPr>
            <p:ph type="title"/>
          </p:nvPr>
        </p:nvSpPr>
        <p:spPr>
          <a:xfrm>
            <a:off x="381000" y="380999"/>
            <a:ext cx="11430000" cy="990601"/>
          </a:xfrm>
        </p:spPr>
        <p:txBody>
          <a:bodyPr/>
          <a:lstStyle/>
          <a:p>
            <a:r>
              <a:rPr lang="en-US" dirty="0"/>
              <a:t>While Loop</a:t>
            </a:r>
          </a:p>
        </p:txBody>
      </p:sp>
      <p:sp>
        <p:nvSpPr>
          <p:cNvPr id="6" name="Rectangle 5">
            <a:extLst>
              <a:ext uri="{FF2B5EF4-FFF2-40B4-BE49-F238E27FC236}">
                <a16:creationId xmlns:a16="http://schemas.microsoft.com/office/drawing/2014/main" id="{C629A27E-53FA-4EF3-8C34-54A42A533145}"/>
              </a:ext>
            </a:extLst>
          </p:cNvPr>
          <p:cNvSpPr>
            <a:spLocks noChangeArrowheads="1"/>
          </p:cNvSpPr>
          <p:nvPr/>
        </p:nvSpPr>
        <p:spPr bwMode="auto">
          <a:xfrm>
            <a:off x="2563814" y="2205039"/>
            <a:ext cx="7570787"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while ( condition ) {</a:t>
            </a:r>
          </a:p>
          <a:p>
            <a:pPr marL="342900" indent="-342900">
              <a:defRPr/>
            </a:pPr>
            <a:r>
              <a:rPr lang="en-US" sz="1600" b="1" dirty="0">
                <a:solidFill>
                  <a:srgbClr val="000000"/>
                </a:solidFill>
              </a:rPr>
              <a:t>			 //statements here</a:t>
            </a:r>
          </a:p>
          <a:p>
            <a:pPr marL="342900" indent="-342900">
              <a:defRPr/>
            </a:pPr>
            <a:r>
              <a:rPr lang="en-US" sz="1600" b="1" dirty="0">
                <a:solidFill>
                  <a:srgbClr val="000000"/>
                </a:solidFill>
              </a:rPr>
              <a:t>			}</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		int x = 1;			</a:t>
            </a:r>
          </a:p>
          <a:p>
            <a:pPr marL="342900" indent="-342900">
              <a:defRPr/>
            </a:pPr>
            <a:r>
              <a:rPr lang="en-US" sz="1600" b="1" dirty="0">
                <a:solidFill>
                  <a:srgbClr val="000000"/>
                </a:solidFill>
              </a:rPr>
              <a:t>			while ( x &lt; 11) {</a:t>
            </a:r>
          </a:p>
          <a:p>
            <a:pPr marL="342900" indent="-342900">
              <a:defRPr/>
            </a:pPr>
            <a:r>
              <a:rPr lang="en-US" sz="1600" b="1" dirty="0">
                <a:solidFill>
                  <a:srgbClr val="000000"/>
                </a:solidFill>
              </a:rPr>
              <a:t>				System.out.println ( “The value of x is: “ + x );</a:t>
            </a:r>
          </a:p>
          <a:p>
            <a:pPr marL="342900" indent="-342900">
              <a:defRPr/>
            </a:pPr>
            <a:r>
              <a:rPr lang="en-US" sz="1600" b="1" dirty="0">
                <a:solidFill>
                  <a:srgbClr val="000000"/>
                </a:solidFill>
              </a:rPr>
              <a:t>			}</a:t>
            </a:r>
          </a:p>
        </p:txBody>
      </p:sp>
      <p:sp>
        <p:nvSpPr>
          <p:cNvPr id="7" name="Content Placeholder 9">
            <a:extLst>
              <a:ext uri="{FF2B5EF4-FFF2-40B4-BE49-F238E27FC236}">
                <a16:creationId xmlns:a16="http://schemas.microsoft.com/office/drawing/2014/main" id="{CC8C4096-A5B1-44A1-81BB-9150EC9745BD}"/>
              </a:ext>
            </a:extLst>
          </p:cNvPr>
          <p:cNvSpPr txBox="1">
            <a:spLocks/>
          </p:cNvSpPr>
          <p:nvPr/>
        </p:nvSpPr>
        <p:spPr bwMode="gray">
          <a:xfrm>
            <a:off x="2420938" y="5121275"/>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eaLnBrk="0" hangingPunct="0">
              <a:buClr>
                <a:srgbClr val="000000"/>
              </a:buClr>
              <a:defRPr/>
            </a:pPr>
            <a:r>
              <a:rPr lang="en-US" sz="1600" dirty="0"/>
              <a:t>Refer to the WhileLoopSample.java sample code.</a:t>
            </a:r>
          </a:p>
        </p:txBody>
      </p:sp>
      <p:sp>
        <p:nvSpPr>
          <p:cNvPr id="8" name="Rounded Rectangle 8">
            <a:extLst>
              <a:ext uri="{FF2B5EF4-FFF2-40B4-BE49-F238E27FC236}">
                <a16:creationId xmlns:a16="http://schemas.microsoft.com/office/drawing/2014/main" id="{668EFAA8-9437-4A2C-BD26-7A3F4ABFE8B1}"/>
              </a:ext>
            </a:extLst>
          </p:cNvPr>
          <p:cNvSpPr/>
          <p:nvPr/>
        </p:nvSpPr>
        <p:spPr bwMode="auto">
          <a:xfrm>
            <a:off x="1981200" y="512069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199868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FF759B-355D-499F-847D-BA148515B7A5}"/>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‘PrintNumWithWhile.java’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400" dirty="0">
                <a:latin typeface="Arial" panose="020B0604020202020204" pitchFamily="34" charset="0"/>
                <a:cs typeface="Arial" panose="020B0604020202020204" pitchFamily="34" charset="0"/>
              </a:rPr>
              <a:t>Complete the code and write a while loop to print all odd numbers less than 100</a:t>
            </a:r>
          </a:p>
          <a:p>
            <a:pPr marL="800100" lvl="1" indent="-342900">
              <a:lnSpc>
                <a:spcPct val="150000"/>
              </a:lnSpc>
            </a:pPr>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78ECE437-0E09-448D-B16F-1B8DAF61F48B}"/>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C5AB9151-3F34-42D9-8A2B-8077B764A8CA}"/>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44</a:t>
            </a:fld>
            <a:endParaRPr lang="en-US" dirty="0"/>
          </a:p>
        </p:txBody>
      </p:sp>
      <p:sp>
        <p:nvSpPr>
          <p:cNvPr id="5" name="Title 4">
            <a:extLst>
              <a:ext uri="{FF2B5EF4-FFF2-40B4-BE49-F238E27FC236}">
                <a16:creationId xmlns:a16="http://schemas.microsoft.com/office/drawing/2014/main" id="{E0BE4911-55C5-4838-96A5-EBE90E7D888B}"/>
              </a:ext>
            </a:extLst>
          </p:cNvPr>
          <p:cNvSpPr>
            <a:spLocks noGrp="1"/>
          </p:cNvSpPr>
          <p:nvPr>
            <p:ph type="title"/>
          </p:nvPr>
        </p:nvSpPr>
        <p:spPr>
          <a:xfrm>
            <a:off x="381000" y="380999"/>
            <a:ext cx="11430000" cy="990601"/>
          </a:xfrm>
        </p:spPr>
        <p:txBody>
          <a:bodyPr/>
          <a:lstStyle/>
          <a:p>
            <a:r>
              <a:rPr lang="en-US" dirty="0"/>
              <a:t>Activity 7</a:t>
            </a:r>
          </a:p>
        </p:txBody>
      </p:sp>
    </p:spTree>
    <p:extLst>
      <p:ext uri="{BB962C8B-B14F-4D97-AF65-F5344CB8AC3E}">
        <p14:creationId xmlns:p14="http://schemas.microsoft.com/office/powerpoint/2010/main" val="108094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03AB229-7223-4462-BE05-BDA1BD799786}"/>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72EC8D09-C279-42C5-96F2-9A8D4FDEA7FB}"/>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45</a:t>
            </a:fld>
            <a:endParaRPr lang="en-US" dirty="0"/>
          </a:p>
        </p:txBody>
      </p:sp>
      <p:sp>
        <p:nvSpPr>
          <p:cNvPr id="5" name="Title 4">
            <a:extLst>
              <a:ext uri="{FF2B5EF4-FFF2-40B4-BE49-F238E27FC236}">
                <a16:creationId xmlns:a16="http://schemas.microsoft.com/office/drawing/2014/main" id="{5CA30616-3957-4663-98A9-0D9B69BB69CA}"/>
              </a:ext>
            </a:extLst>
          </p:cNvPr>
          <p:cNvSpPr>
            <a:spLocks noGrp="1"/>
          </p:cNvSpPr>
          <p:nvPr>
            <p:ph type="title"/>
          </p:nvPr>
        </p:nvSpPr>
        <p:spPr>
          <a:xfrm>
            <a:off x="381000" y="380999"/>
            <a:ext cx="11430000" cy="990601"/>
          </a:xfrm>
        </p:spPr>
        <p:txBody>
          <a:bodyPr/>
          <a:lstStyle/>
          <a:p>
            <a:r>
              <a:rPr lang="en-US" dirty="0"/>
              <a:t>Do-While Loop</a:t>
            </a:r>
          </a:p>
        </p:txBody>
      </p:sp>
      <p:sp>
        <p:nvSpPr>
          <p:cNvPr id="6" name="Rectangle 3">
            <a:extLst>
              <a:ext uri="{FF2B5EF4-FFF2-40B4-BE49-F238E27FC236}">
                <a16:creationId xmlns:a16="http://schemas.microsoft.com/office/drawing/2014/main" id="{BDBAD58D-B67A-4EA2-A6BA-3E830ACB70D1}"/>
              </a:ext>
            </a:extLst>
          </p:cNvPr>
          <p:cNvSpPr txBox="1">
            <a:spLocks noChangeArrowheads="1"/>
          </p:cNvSpPr>
          <p:nvPr/>
        </p:nvSpPr>
        <p:spPr>
          <a:xfrm>
            <a:off x="409584" y="1179513"/>
            <a:ext cx="9574202" cy="4872496"/>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GB" sz="2400">
                <a:latin typeface="Arial" panose="020B0604020202020204" pitchFamily="34" charset="0"/>
                <a:cs typeface="Arial" panose="020B0604020202020204" pitchFamily="34" charset="0"/>
              </a:rPr>
              <a:t>do-while() performs statements repeatedly (at least once) while condition remains true</a:t>
            </a:r>
          </a:p>
          <a:p>
            <a:endParaRPr lang="en-GB" sz="2400">
              <a:latin typeface="Arial" panose="020B0604020202020204" pitchFamily="34" charset="0"/>
              <a:cs typeface="Arial" panose="020B0604020202020204" pitchFamily="34" charset="0"/>
            </a:endParaRPr>
          </a:p>
          <a:p>
            <a:endParaRPr lang="en-GB" sz="2400">
              <a:latin typeface="Arial" panose="020B0604020202020204" pitchFamily="34" charset="0"/>
              <a:cs typeface="Arial" panose="020B0604020202020204" pitchFamily="34" charset="0"/>
            </a:endParaRPr>
          </a:p>
          <a:p>
            <a:endParaRPr lang="en-GB" sz="2400">
              <a:latin typeface="Arial" panose="020B0604020202020204" pitchFamily="34" charset="0"/>
              <a:cs typeface="Arial" panose="020B0604020202020204" pitchFamily="34" charset="0"/>
            </a:endParaRPr>
          </a:p>
          <a:p>
            <a:endParaRPr lang="en-GB" sz="2400">
              <a:latin typeface="Arial" panose="020B0604020202020204" pitchFamily="34" charset="0"/>
              <a:cs typeface="Arial" panose="020B0604020202020204" pitchFamily="34" charset="0"/>
            </a:endParaRPr>
          </a:p>
          <a:p>
            <a:endParaRPr lang="en-GB" sz="2400">
              <a:latin typeface="Arial" panose="020B0604020202020204" pitchFamily="34" charset="0"/>
              <a:cs typeface="Arial" panose="020B0604020202020204" pitchFamily="34" charset="0"/>
            </a:endParaRPr>
          </a:p>
          <a:p>
            <a:endParaRPr lang="en-GB" sz="2400">
              <a:latin typeface="Arial" panose="020B0604020202020204" pitchFamily="34" charset="0"/>
              <a:cs typeface="Arial" panose="020B0604020202020204" pitchFamily="34" charset="0"/>
            </a:endParaRPr>
          </a:p>
          <a:p>
            <a:endParaRPr lang="en-GB" sz="2400">
              <a:latin typeface="Arial" panose="020B0604020202020204" pitchFamily="34" charset="0"/>
              <a:cs typeface="Arial" panose="020B0604020202020204" pitchFamily="34" charset="0"/>
            </a:endParaRPr>
          </a:p>
          <a:p>
            <a:pPr>
              <a:buFontTx/>
              <a:buNone/>
            </a:pPr>
            <a:endParaRPr lang="en-US" sz="2400">
              <a:latin typeface="Arial" panose="020B0604020202020204" pitchFamily="34" charset="0"/>
              <a:cs typeface="Arial" panose="020B0604020202020204" pitchFamily="34" charset="0"/>
            </a:endParaRPr>
          </a:p>
          <a:p>
            <a:pPr>
              <a:buFontTx/>
              <a:buNone/>
            </a:pPr>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E09D1BCB-A5DE-4DEE-8F2C-D61544466A90}"/>
              </a:ext>
            </a:extLst>
          </p:cNvPr>
          <p:cNvSpPr>
            <a:spLocks noChangeArrowheads="1"/>
          </p:cNvSpPr>
          <p:nvPr/>
        </p:nvSpPr>
        <p:spPr bwMode="auto">
          <a:xfrm>
            <a:off x="2208214" y="2276476"/>
            <a:ext cx="7570787"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do {</a:t>
            </a:r>
          </a:p>
          <a:p>
            <a:pPr marL="342900" indent="-342900">
              <a:defRPr/>
            </a:pPr>
            <a:r>
              <a:rPr lang="en-US" sz="1600" b="1" dirty="0">
                <a:solidFill>
                  <a:srgbClr val="000000"/>
                </a:solidFill>
              </a:rPr>
              <a:t>				//place statements here</a:t>
            </a:r>
          </a:p>
          <a:p>
            <a:pPr marL="342900" indent="-342900">
              <a:defRPr/>
            </a:pPr>
            <a:r>
              <a:rPr lang="en-US" sz="1600" b="1" dirty="0">
                <a:solidFill>
                  <a:srgbClr val="000000"/>
                </a:solidFill>
              </a:rPr>
              <a:t>			} while ( condition )</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		int x = 1;	</a:t>
            </a:r>
          </a:p>
          <a:p>
            <a:pPr marL="342900" indent="-342900">
              <a:defRPr/>
            </a:pPr>
            <a:r>
              <a:rPr lang="en-US" sz="1600" b="1" dirty="0">
                <a:solidFill>
                  <a:srgbClr val="000000"/>
                </a:solidFill>
              </a:rPr>
              <a:t>			do {</a:t>
            </a:r>
          </a:p>
          <a:p>
            <a:pPr marL="342900" indent="-342900">
              <a:defRPr/>
            </a:pPr>
            <a:r>
              <a:rPr lang="en-US" sz="1600" b="1" dirty="0">
                <a:solidFill>
                  <a:srgbClr val="000000"/>
                </a:solidFill>
              </a:rPr>
              <a:t>				System.out.println ( “The value of x is: “ + x );</a:t>
            </a:r>
          </a:p>
          <a:p>
            <a:pPr marL="342900" indent="-342900">
              <a:defRPr/>
            </a:pPr>
            <a:r>
              <a:rPr lang="en-US" sz="1600" b="1" dirty="0">
                <a:solidFill>
                  <a:srgbClr val="000000"/>
                </a:solidFill>
              </a:rPr>
              <a:t>			} while ( x &lt; 11)</a:t>
            </a:r>
          </a:p>
        </p:txBody>
      </p:sp>
      <p:sp>
        <p:nvSpPr>
          <p:cNvPr id="8" name="Content Placeholder 9">
            <a:extLst>
              <a:ext uri="{FF2B5EF4-FFF2-40B4-BE49-F238E27FC236}">
                <a16:creationId xmlns:a16="http://schemas.microsoft.com/office/drawing/2014/main" id="{526739F3-A521-413E-93DB-008CE3AEF0DD}"/>
              </a:ext>
            </a:extLst>
          </p:cNvPr>
          <p:cNvSpPr txBox="1">
            <a:spLocks/>
          </p:cNvSpPr>
          <p:nvPr/>
        </p:nvSpPr>
        <p:spPr bwMode="gray">
          <a:xfrm>
            <a:off x="2420938" y="533558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eaLnBrk="0" hangingPunct="0">
              <a:buClr>
                <a:srgbClr val="000000"/>
              </a:buClr>
              <a:defRPr/>
            </a:pPr>
            <a:r>
              <a:rPr lang="en-US" sz="1600" dirty="0"/>
              <a:t>Refer to the WhileLoopSample.java sample code.</a:t>
            </a:r>
          </a:p>
        </p:txBody>
      </p:sp>
      <p:sp>
        <p:nvSpPr>
          <p:cNvPr id="9" name="Rounded Rectangle 7">
            <a:extLst>
              <a:ext uri="{FF2B5EF4-FFF2-40B4-BE49-F238E27FC236}">
                <a16:creationId xmlns:a16="http://schemas.microsoft.com/office/drawing/2014/main" id="{C4966C6B-F5B8-4502-AA4B-744AEF680DF5}"/>
              </a:ext>
            </a:extLst>
          </p:cNvPr>
          <p:cNvSpPr/>
          <p:nvPr/>
        </p:nvSpPr>
        <p:spPr bwMode="auto">
          <a:xfrm>
            <a:off x="1981200" y="5335006"/>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43013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E8EEC2E-5F42-469A-A6E3-EAC35209FC27}"/>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A782A238-A50D-4D41-B8FC-55D496C0F352}"/>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46</a:t>
            </a:fld>
            <a:endParaRPr lang="en-US" dirty="0"/>
          </a:p>
        </p:txBody>
      </p:sp>
      <p:sp>
        <p:nvSpPr>
          <p:cNvPr id="5" name="Title 4">
            <a:extLst>
              <a:ext uri="{FF2B5EF4-FFF2-40B4-BE49-F238E27FC236}">
                <a16:creationId xmlns:a16="http://schemas.microsoft.com/office/drawing/2014/main" id="{ABD98B70-7658-4EA2-A5F1-A584FBA7627E}"/>
              </a:ext>
            </a:extLst>
          </p:cNvPr>
          <p:cNvSpPr>
            <a:spLocks noGrp="1"/>
          </p:cNvSpPr>
          <p:nvPr>
            <p:ph type="title"/>
          </p:nvPr>
        </p:nvSpPr>
        <p:spPr>
          <a:xfrm>
            <a:off x="381000" y="380999"/>
            <a:ext cx="11430000" cy="990601"/>
          </a:xfrm>
        </p:spPr>
        <p:txBody>
          <a:bodyPr/>
          <a:lstStyle/>
          <a:p>
            <a:r>
              <a:rPr lang="en-US" dirty="0"/>
              <a:t>Arrays</a:t>
            </a:r>
          </a:p>
        </p:txBody>
      </p:sp>
      <p:sp>
        <p:nvSpPr>
          <p:cNvPr id="6" name="Rectangle 3">
            <a:extLst>
              <a:ext uri="{FF2B5EF4-FFF2-40B4-BE49-F238E27FC236}">
                <a16:creationId xmlns:a16="http://schemas.microsoft.com/office/drawing/2014/main" id="{F2732E2B-5441-466E-9A51-186DD058E15E}"/>
              </a:ext>
            </a:extLst>
          </p:cNvPr>
          <p:cNvSpPr txBox="1">
            <a:spLocks noChangeArrowheads="1"/>
          </p:cNvSpPr>
          <p:nvPr/>
        </p:nvSpPr>
        <p:spPr>
          <a:xfrm>
            <a:off x="409585" y="1219200"/>
            <a:ext cx="9613892"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An array is a sequence of either objects or primitives, all of the same type under one identifier name</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Basic array declaration syntax:</a:t>
            </a:r>
          </a:p>
          <a:p>
            <a:r>
              <a:rPr lang="en-US" sz="240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11C9F98B-F301-400E-8D6E-B6FA90E2838D}"/>
              </a:ext>
            </a:extLst>
          </p:cNvPr>
          <p:cNvSpPr>
            <a:spLocks noChangeArrowheads="1"/>
          </p:cNvSpPr>
          <p:nvPr/>
        </p:nvSpPr>
        <p:spPr bwMode="auto">
          <a:xfrm>
            <a:off x="2351089" y="2644775"/>
            <a:ext cx="5940425" cy="2152650"/>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&lt;data_type&gt; [ ] &lt;variable_name&gt;;</a:t>
            </a:r>
          </a:p>
          <a:p>
            <a:pPr marL="342900" indent="-342900">
              <a:defRPr/>
            </a:pPr>
            <a:r>
              <a:rPr lang="en-US" sz="1600" b="1" dirty="0">
                <a:solidFill>
                  <a:srgbClr val="000000"/>
                </a:solidFill>
              </a:rPr>
              <a:t>			&lt;data_type&gt; &lt;variable_name&gt; [ ];</a:t>
            </a:r>
          </a:p>
          <a:p>
            <a:pPr marL="342900" indent="-342900">
              <a:defRPr/>
            </a:pPr>
            <a:r>
              <a:rPr lang="en-US" sz="1600" b="1" dirty="0">
                <a:solidFill>
                  <a:srgbClr val="000000"/>
                </a:solidFill>
              </a:rPr>
              <a:t>			&lt;data_type&gt; [ ] &lt;variable_name&gt; [ ];</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Examples : 	int [ ] myIntegerArray;</a:t>
            </a:r>
          </a:p>
          <a:p>
            <a:pPr marL="342900" indent="-342900">
              <a:defRPr/>
            </a:pPr>
            <a:r>
              <a:rPr lang="en-US" sz="1600" b="1" dirty="0">
                <a:solidFill>
                  <a:srgbClr val="000000"/>
                </a:solidFill>
              </a:rPr>
              <a:t>			String myStringArray [ ];</a:t>
            </a:r>
          </a:p>
          <a:p>
            <a:pPr marL="342900" indent="-342900">
              <a:defRPr/>
            </a:pPr>
            <a:r>
              <a:rPr lang="en-US" sz="1600" b="1" dirty="0">
                <a:solidFill>
                  <a:srgbClr val="000000"/>
                </a:solidFill>
              </a:rPr>
              <a:t>			char [ ] myCharArray [ ];</a:t>
            </a:r>
          </a:p>
        </p:txBody>
      </p:sp>
    </p:spTree>
    <p:extLst>
      <p:ext uri="{BB962C8B-B14F-4D97-AF65-F5344CB8AC3E}">
        <p14:creationId xmlns:p14="http://schemas.microsoft.com/office/powerpoint/2010/main" val="564154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F099D14-AB61-4BF4-B4AC-A375C250FEB6}"/>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15F43DEF-3943-463B-B0BD-4B18D3C2A0B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47</a:t>
            </a:fld>
            <a:endParaRPr lang="en-US" dirty="0"/>
          </a:p>
        </p:txBody>
      </p:sp>
      <p:sp>
        <p:nvSpPr>
          <p:cNvPr id="5" name="Title 4">
            <a:extLst>
              <a:ext uri="{FF2B5EF4-FFF2-40B4-BE49-F238E27FC236}">
                <a16:creationId xmlns:a16="http://schemas.microsoft.com/office/drawing/2014/main" id="{8EA96FEC-FDA4-4C4D-BD59-80362C51494A}"/>
              </a:ext>
            </a:extLst>
          </p:cNvPr>
          <p:cNvSpPr>
            <a:spLocks noGrp="1"/>
          </p:cNvSpPr>
          <p:nvPr>
            <p:ph type="title"/>
          </p:nvPr>
        </p:nvSpPr>
        <p:spPr>
          <a:xfrm>
            <a:off x="381000" y="380999"/>
            <a:ext cx="11430000" cy="990601"/>
          </a:xfrm>
        </p:spPr>
        <p:txBody>
          <a:bodyPr/>
          <a:lstStyle/>
          <a:p>
            <a:r>
              <a:rPr lang="en-US" dirty="0"/>
              <a:t>Arrays: Manipulation</a:t>
            </a:r>
          </a:p>
        </p:txBody>
      </p:sp>
      <p:sp>
        <p:nvSpPr>
          <p:cNvPr id="6" name="Rectangle 3">
            <a:extLst>
              <a:ext uri="{FF2B5EF4-FFF2-40B4-BE49-F238E27FC236}">
                <a16:creationId xmlns:a16="http://schemas.microsoft.com/office/drawing/2014/main" id="{AA603FDC-7F6F-429B-9CCF-1E72B2D6F232}"/>
              </a:ext>
            </a:extLst>
          </p:cNvPr>
          <p:cNvSpPr txBox="1">
            <a:spLocks noChangeArrowheads="1"/>
          </p:cNvSpPr>
          <p:nvPr/>
        </p:nvSpPr>
        <p:spPr>
          <a:xfrm>
            <a:off x="436879" y="1373457"/>
            <a:ext cx="9259569" cy="4678551"/>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i="1">
                <a:latin typeface="Arial" panose="020B0604020202020204" pitchFamily="34" charset="0"/>
                <a:cs typeface="Arial" panose="020B0604020202020204" pitchFamily="34" charset="0"/>
              </a:rPr>
              <a:t>Values</a:t>
            </a:r>
            <a:r>
              <a:rPr lang="en-US" sz="2400">
                <a:latin typeface="Arial" panose="020B0604020202020204" pitchFamily="34" charset="0"/>
                <a:cs typeface="Arial" panose="020B0604020202020204" pitchFamily="34" charset="0"/>
              </a:rPr>
              <a:t> in arrays can be accessed and manipulated by their </a:t>
            </a:r>
            <a:r>
              <a:rPr lang="en-US" sz="2400" i="1">
                <a:latin typeface="Arial" panose="020B0604020202020204" pitchFamily="34" charset="0"/>
                <a:cs typeface="Arial" panose="020B0604020202020204" pitchFamily="34" charset="0"/>
              </a:rPr>
              <a:t>index</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An array’s index always start with 0</a:t>
            </a:r>
          </a:p>
          <a:p>
            <a:endParaRPr lang="en-US" sz="2400" i="1">
              <a:latin typeface="Arial" panose="020B0604020202020204" pitchFamily="34" charset="0"/>
              <a:cs typeface="Arial" panose="020B0604020202020204" pitchFamily="34" charset="0"/>
            </a:endParaRPr>
          </a:p>
          <a:p>
            <a:pPr>
              <a:buFontTx/>
              <a:buNone/>
            </a:pPr>
            <a:r>
              <a:rPr lang="en-US" sz="240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pic>
        <p:nvPicPr>
          <p:cNvPr id="7" name="Picture 32">
            <a:extLst>
              <a:ext uri="{FF2B5EF4-FFF2-40B4-BE49-F238E27FC236}">
                <a16:creationId xmlns:a16="http://schemas.microsoft.com/office/drawing/2014/main" id="{DCADCBFE-278E-4B27-A312-836C28BE36A8}"/>
              </a:ext>
            </a:extLst>
          </p:cNvPr>
          <p:cNvPicPr>
            <a:picLocks noChangeAspect="1" noChangeArrowheads="1"/>
          </p:cNvPicPr>
          <p:nvPr/>
        </p:nvPicPr>
        <p:blipFill>
          <a:blip r:embed="rId3"/>
          <a:srcRect/>
          <a:stretch>
            <a:fillRect/>
          </a:stretch>
        </p:blipFill>
        <p:spPr bwMode="auto">
          <a:xfrm>
            <a:off x="2919414" y="4117975"/>
            <a:ext cx="6156325" cy="920750"/>
          </a:xfrm>
          <a:prstGeom prst="rect">
            <a:avLst/>
          </a:prstGeom>
          <a:noFill/>
          <a:ln w="12700" algn="ctr">
            <a:noFill/>
            <a:prstDash val="dash"/>
            <a:miter lim="800000"/>
            <a:headEnd/>
            <a:tailEnd/>
          </a:ln>
        </p:spPr>
      </p:pic>
      <p:sp>
        <p:nvSpPr>
          <p:cNvPr id="8" name="Rectangle 6">
            <a:extLst>
              <a:ext uri="{FF2B5EF4-FFF2-40B4-BE49-F238E27FC236}">
                <a16:creationId xmlns:a16="http://schemas.microsoft.com/office/drawing/2014/main" id="{F577E36C-4950-4697-B506-2FE4C7861939}"/>
              </a:ext>
            </a:extLst>
          </p:cNvPr>
          <p:cNvSpPr>
            <a:spLocks noChangeArrowheads="1"/>
          </p:cNvSpPr>
          <p:nvPr/>
        </p:nvSpPr>
        <p:spPr bwMode="auto">
          <a:xfrm>
            <a:off x="2495551" y="2708276"/>
            <a:ext cx="7129463" cy="11525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String[] anotherStringArray = {“Hello", “There”, “How“, “Are”, ”You”};</a:t>
            </a:r>
          </a:p>
          <a:p>
            <a:pPr marL="342900" indent="-342900">
              <a:defRPr/>
            </a:pPr>
            <a:r>
              <a:rPr lang="en-US" sz="1600" b="1" dirty="0">
                <a:solidFill>
                  <a:srgbClr val="000000"/>
                </a:solidFill>
              </a:rPr>
              <a:t>System.out.println(“The first string is “ + anotherStringArray[0]);</a:t>
            </a:r>
          </a:p>
        </p:txBody>
      </p:sp>
    </p:spTree>
    <p:extLst>
      <p:ext uri="{BB962C8B-B14F-4D97-AF65-F5344CB8AC3E}">
        <p14:creationId xmlns:p14="http://schemas.microsoft.com/office/powerpoint/2010/main" val="3825054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578AF7-44A6-47DC-9B1F-D0551592DD07}"/>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‘FindInArray.java’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400" dirty="0">
                <a:latin typeface="Arial" panose="020B0604020202020204" pitchFamily="34" charset="0"/>
                <a:cs typeface="Arial" panose="020B0604020202020204" pitchFamily="34" charset="0"/>
              </a:rPr>
              <a:t>Complete the code to find the largest number in the given array</a:t>
            </a:r>
          </a:p>
          <a:p>
            <a:pPr marL="800100" lvl="1" indent="-342900">
              <a:lnSpc>
                <a:spcPct val="150000"/>
              </a:lnSpc>
            </a:pPr>
            <a:endParaRPr lang="en-US" sz="2400" dirty="0">
              <a:latin typeface="Arial" panose="020B0604020202020204" pitchFamily="34" charset="0"/>
              <a:cs typeface="Arial" panose="020B0604020202020204" pitchFamily="34" charset="0"/>
            </a:endParaRPr>
          </a:p>
          <a:p>
            <a:endParaRPr lang="en-US" dirty="0"/>
          </a:p>
        </p:txBody>
      </p:sp>
      <p:sp>
        <p:nvSpPr>
          <p:cNvPr id="3" name="Date Placeholder 2">
            <a:extLst>
              <a:ext uri="{FF2B5EF4-FFF2-40B4-BE49-F238E27FC236}">
                <a16:creationId xmlns:a16="http://schemas.microsoft.com/office/drawing/2014/main" id="{EE3DB415-E25B-40CC-9CBD-5A2A73BAFB70}"/>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1A2594EC-DA37-4523-A0DE-A664ABF6DAA3}"/>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48</a:t>
            </a:fld>
            <a:endParaRPr lang="en-US" dirty="0"/>
          </a:p>
        </p:txBody>
      </p:sp>
      <p:sp>
        <p:nvSpPr>
          <p:cNvPr id="5" name="Title 4">
            <a:extLst>
              <a:ext uri="{FF2B5EF4-FFF2-40B4-BE49-F238E27FC236}">
                <a16:creationId xmlns:a16="http://schemas.microsoft.com/office/drawing/2014/main" id="{824C7FBF-6C73-4EE5-90CB-7B1DBAE78C79}"/>
              </a:ext>
            </a:extLst>
          </p:cNvPr>
          <p:cNvSpPr>
            <a:spLocks noGrp="1"/>
          </p:cNvSpPr>
          <p:nvPr>
            <p:ph type="title"/>
          </p:nvPr>
        </p:nvSpPr>
        <p:spPr>
          <a:xfrm>
            <a:off x="381000" y="380999"/>
            <a:ext cx="11430000" cy="990601"/>
          </a:xfrm>
        </p:spPr>
        <p:txBody>
          <a:bodyPr/>
          <a:lstStyle/>
          <a:p>
            <a:r>
              <a:rPr lang="en-US" dirty="0"/>
              <a:t>Activity 8</a:t>
            </a:r>
          </a:p>
        </p:txBody>
      </p:sp>
    </p:spTree>
    <p:extLst>
      <p:ext uri="{BB962C8B-B14F-4D97-AF65-F5344CB8AC3E}">
        <p14:creationId xmlns:p14="http://schemas.microsoft.com/office/powerpoint/2010/main" val="392072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B25152-536C-4F09-B15E-5D699482B0C8}"/>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AA6F3225-BD4E-432E-9801-7945E3C1CA63}"/>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49</a:t>
            </a:fld>
            <a:endParaRPr lang="en-US" dirty="0"/>
          </a:p>
        </p:txBody>
      </p:sp>
      <p:sp>
        <p:nvSpPr>
          <p:cNvPr id="5" name="Title 4">
            <a:extLst>
              <a:ext uri="{FF2B5EF4-FFF2-40B4-BE49-F238E27FC236}">
                <a16:creationId xmlns:a16="http://schemas.microsoft.com/office/drawing/2014/main" id="{52B12B41-17FE-4FC2-BE3E-6C57E1485648}"/>
              </a:ext>
            </a:extLst>
          </p:cNvPr>
          <p:cNvSpPr>
            <a:spLocks noGrp="1"/>
          </p:cNvSpPr>
          <p:nvPr>
            <p:ph type="title"/>
          </p:nvPr>
        </p:nvSpPr>
        <p:spPr>
          <a:xfrm>
            <a:off x="381000" y="380999"/>
            <a:ext cx="11430000" cy="990601"/>
          </a:xfrm>
        </p:spPr>
        <p:txBody>
          <a:bodyPr/>
          <a:lstStyle/>
          <a:p>
            <a:r>
              <a:rPr lang="en-US" dirty="0"/>
              <a:t>Arrays: Multi-Dimensional Arrays</a:t>
            </a:r>
          </a:p>
        </p:txBody>
      </p:sp>
      <p:sp>
        <p:nvSpPr>
          <p:cNvPr id="6" name="Rectangle 3">
            <a:extLst>
              <a:ext uri="{FF2B5EF4-FFF2-40B4-BE49-F238E27FC236}">
                <a16:creationId xmlns:a16="http://schemas.microsoft.com/office/drawing/2014/main" id="{80D4834C-16AE-4FCA-83D8-5A450562B58A}"/>
              </a:ext>
            </a:extLst>
          </p:cNvPr>
          <p:cNvSpPr txBox="1">
            <a:spLocks noChangeArrowheads="1"/>
          </p:cNvSpPr>
          <p:nvPr/>
        </p:nvSpPr>
        <p:spPr>
          <a:xfrm>
            <a:off x="436879" y="1373457"/>
            <a:ext cx="9043669" cy="4678551"/>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 multi-dimensional array can simply be thought of as arrays of arrays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Each pair of square brackets ( [ ] ), represent one dimension</a:t>
            </a:r>
          </a:p>
          <a:p>
            <a:r>
              <a:rPr lang="en-US" sz="2400" i="1">
                <a:solidFill>
                  <a:srgbClr val="B2B2B2"/>
                </a:solidFill>
                <a:latin typeface="Arial" panose="020B0604020202020204" pitchFamily="34" charset="0"/>
                <a:cs typeface="Arial" panose="020B0604020202020204" pitchFamily="34" charset="0"/>
              </a:rPr>
              <a:t>	</a:t>
            </a:r>
            <a:endParaRPr lang="en-US" sz="2400" i="1">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9D0D9BD9-DC7A-4464-A028-E9FC5F6A3464}"/>
              </a:ext>
            </a:extLst>
          </p:cNvPr>
          <p:cNvSpPr>
            <a:spLocks noChangeArrowheads="1"/>
          </p:cNvSpPr>
          <p:nvPr/>
        </p:nvSpPr>
        <p:spPr bwMode="auto">
          <a:xfrm>
            <a:off x="2711451" y="2708276"/>
            <a:ext cx="5940425" cy="18002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&lt;data type&gt;[ ] [ ] &lt;variable name&gt;;</a:t>
            </a:r>
          </a:p>
          <a:p>
            <a:pPr marL="342900" indent="-342900">
              <a:defRPr/>
            </a:pPr>
            <a:r>
              <a:rPr lang="en-US" sz="1600" b="1" dirty="0">
                <a:solidFill>
                  <a:srgbClr val="000000"/>
                </a:solidFill>
              </a:rPr>
              <a:t>			&lt;data type&gt;[ ] [ ] [ ] &lt;variable name&gt;;</a:t>
            </a:r>
          </a:p>
          <a:p>
            <a:pPr marL="342900" indent="-342900">
              <a:defRPr/>
            </a:pPr>
            <a:endParaRPr lang="en-US" sz="1600" b="1" dirty="0">
              <a:solidFill>
                <a:srgbClr val="000000"/>
              </a:solidFill>
            </a:endParaRPr>
          </a:p>
          <a:p>
            <a:pPr marL="342900" indent="-342900">
              <a:defRPr/>
            </a:pPr>
            <a:r>
              <a:rPr lang="en-US" sz="1600" b="1" dirty="0">
                <a:solidFill>
                  <a:srgbClr val="000000"/>
                </a:solidFill>
              </a:rPr>
              <a:t>Example:		int[ ][ ] aGridOfIntegers;</a:t>
            </a:r>
          </a:p>
          <a:p>
            <a:pPr marL="342900" indent="-342900">
              <a:defRPr/>
            </a:pPr>
            <a:r>
              <a:rPr lang="en-US" sz="1600" b="1" dirty="0">
                <a:solidFill>
                  <a:srgbClr val="000000"/>
                </a:solidFill>
              </a:rPr>
              <a:t>			int[ ][ ][ ] aCubeOfIntegers;</a:t>
            </a:r>
          </a:p>
        </p:txBody>
      </p:sp>
      <p:sp>
        <p:nvSpPr>
          <p:cNvPr id="8" name="Content Placeholder 9">
            <a:extLst>
              <a:ext uri="{FF2B5EF4-FFF2-40B4-BE49-F238E27FC236}">
                <a16:creationId xmlns:a16="http://schemas.microsoft.com/office/drawing/2014/main" id="{FEDAE8DD-8D59-4619-9BA3-6772AF3C0B3B}"/>
              </a:ext>
            </a:extLst>
          </p:cNvPr>
          <p:cNvSpPr txBox="1">
            <a:spLocks/>
          </p:cNvSpPr>
          <p:nvPr/>
        </p:nvSpPr>
        <p:spPr bwMode="gray">
          <a:xfrm>
            <a:off x="2420938" y="562133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eaLnBrk="0" hangingPunct="0">
              <a:buClr>
                <a:srgbClr val="000000"/>
              </a:buClr>
              <a:defRPr/>
            </a:pPr>
            <a:r>
              <a:rPr lang="en-US" sz="1600" dirty="0"/>
              <a:t>Refer to the MultiDimensionalArraySample.java sample code.</a:t>
            </a:r>
          </a:p>
        </p:txBody>
      </p:sp>
      <p:sp>
        <p:nvSpPr>
          <p:cNvPr id="9" name="Rounded Rectangle 6">
            <a:extLst>
              <a:ext uri="{FF2B5EF4-FFF2-40B4-BE49-F238E27FC236}">
                <a16:creationId xmlns:a16="http://schemas.microsoft.com/office/drawing/2014/main" id="{C3C3EBE5-281F-491C-BF5B-EB3AAEFF8F93}"/>
              </a:ext>
            </a:extLst>
          </p:cNvPr>
          <p:cNvSpPr/>
          <p:nvPr/>
        </p:nvSpPr>
        <p:spPr bwMode="auto">
          <a:xfrm>
            <a:off x="1981200" y="562075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222478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347D59-0D7D-4C42-90E3-8B067D9F3780}"/>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F8E9D5F2-ED26-4E55-B6DB-88966D6FAC7C}"/>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BDFA124F-8803-4CB6-96D8-952EA50CA85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a:t>
            </a:fld>
            <a:endParaRPr lang="en-US" dirty="0"/>
          </a:p>
        </p:txBody>
      </p:sp>
      <p:sp>
        <p:nvSpPr>
          <p:cNvPr id="5" name="Title 4">
            <a:extLst>
              <a:ext uri="{FF2B5EF4-FFF2-40B4-BE49-F238E27FC236}">
                <a16:creationId xmlns:a16="http://schemas.microsoft.com/office/drawing/2014/main" id="{A05DE909-F160-4DF1-84D1-A0F42E336E11}"/>
              </a:ext>
            </a:extLst>
          </p:cNvPr>
          <p:cNvSpPr>
            <a:spLocks noGrp="1"/>
          </p:cNvSpPr>
          <p:nvPr>
            <p:ph type="title"/>
          </p:nvPr>
        </p:nvSpPr>
        <p:spPr>
          <a:xfrm>
            <a:off x="381000" y="380999"/>
            <a:ext cx="11430000" cy="990601"/>
          </a:xfrm>
        </p:spPr>
        <p:txBody>
          <a:bodyPr/>
          <a:lstStyle/>
          <a:p>
            <a:r>
              <a:rPr lang="en-US" dirty="0"/>
              <a:t>Java Source File Structure</a:t>
            </a:r>
          </a:p>
        </p:txBody>
      </p:sp>
      <p:sp>
        <p:nvSpPr>
          <p:cNvPr id="18" name="Rectangle 3">
            <a:extLst>
              <a:ext uri="{FF2B5EF4-FFF2-40B4-BE49-F238E27FC236}">
                <a16:creationId xmlns:a16="http://schemas.microsoft.com/office/drawing/2014/main" id="{B0BF127D-CCA6-457D-88D2-9D0A96BE7DB6}"/>
              </a:ext>
            </a:extLst>
          </p:cNvPr>
          <p:cNvSpPr>
            <a:spLocks noChangeArrowheads="1"/>
          </p:cNvSpPr>
          <p:nvPr/>
        </p:nvSpPr>
        <p:spPr bwMode="auto">
          <a:xfrm>
            <a:off x="5254626" y="1435101"/>
            <a:ext cx="5248275" cy="4873625"/>
          </a:xfrm>
          <a:prstGeom prst="rect">
            <a:avLst/>
          </a:prstGeom>
          <a:noFill/>
          <a:ln w="12700">
            <a:solidFill>
              <a:schemeClr val="tx1"/>
            </a:solidFill>
            <a:miter lim="800000"/>
            <a:headEnd/>
            <a:tailEnd/>
          </a:ln>
        </p:spPr>
        <p:txBody>
          <a:bodyPr lIns="90488" tIns="44450" rIns="90488" bIns="44450"/>
          <a:lstStyle/>
          <a:p>
            <a:pPr marL="342900" indent="-342900"/>
            <a:r>
              <a:rPr lang="en-US" sz="1300" b="1" dirty="0">
                <a:solidFill>
                  <a:srgbClr val="339933"/>
                </a:solidFill>
                <a:latin typeface="Courier New" pitchFamily="49" charset="0"/>
              </a:rPr>
              <a:t>/*</a:t>
            </a:r>
          </a:p>
          <a:p>
            <a:pPr marL="342900" indent="-342900"/>
            <a:r>
              <a:rPr lang="en-US" sz="1300" b="1" dirty="0">
                <a:solidFill>
                  <a:srgbClr val="339933"/>
                </a:solidFill>
                <a:latin typeface="Courier New" pitchFamily="49" charset="0"/>
              </a:rPr>
              <a:t> * Created on Jun 25, 2021</a:t>
            </a:r>
          </a:p>
          <a:p>
            <a:pPr marL="342900" indent="-342900"/>
            <a:r>
              <a:rPr lang="en-US" sz="1300" b="1" dirty="0">
                <a:solidFill>
                  <a:srgbClr val="339933"/>
                </a:solidFill>
                <a:latin typeface="Courier New" pitchFamily="49" charset="0"/>
              </a:rPr>
              <a:t> *</a:t>
            </a:r>
          </a:p>
          <a:p>
            <a:pPr marL="342900" indent="-342900"/>
            <a:r>
              <a:rPr lang="en-US" sz="1300" b="1" dirty="0">
                <a:solidFill>
                  <a:srgbClr val="339933"/>
                </a:solidFill>
                <a:latin typeface="Courier New" pitchFamily="49" charset="0"/>
              </a:rPr>
              <a:t> * First Java Program</a:t>
            </a:r>
          </a:p>
          <a:p>
            <a:pPr marL="342900" indent="-342900"/>
            <a:r>
              <a:rPr lang="en-US" sz="1300" b="1" dirty="0">
                <a:solidFill>
                  <a:srgbClr val="339933"/>
                </a:solidFill>
                <a:latin typeface="Courier New" pitchFamily="49" charset="0"/>
              </a:rPr>
              <a:t> */</a:t>
            </a:r>
          </a:p>
          <a:p>
            <a:pPr marL="342900" indent="-342900"/>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r>
              <a:rPr lang="en-US" sz="1300" b="1" dirty="0">
                <a:solidFill>
                  <a:srgbClr val="660033"/>
                </a:solidFill>
                <a:latin typeface="Courier New" pitchFamily="49" charset="0"/>
              </a:rPr>
              <a:t>import</a:t>
            </a:r>
            <a:r>
              <a:rPr lang="en-US" sz="1300" b="1" dirty="0">
                <a:latin typeface="Courier New" pitchFamily="49" charset="0"/>
              </a:rPr>
              <a:t> </a:t>
            </a:r>
            <a:r>
              <a:rPr lang="en-US" sz="1300" b="1" dirty="0" err="1">
                <a:latin typeface="Courier New" pitchFamily="49" charset="0"/>
              </a:rPr>
              <a:t>java.lang</a:t>
            </a:r>
            <a:r>
              <a:rPr lang="en-US" sz="1300" b="1" dirty="0">
                <a:latin typeface="Courier New" pitchFamily="49" charset="0"/>
              </a:rPr>
              <a:t>.*;</a:t>
            </a:r>
          </a:p>
          <a:p>
            <a:pPr marL="342900" indent="-342900"/>
            <a:endParaRPr lang="en-US" sz="1300" b="1" dirty="0">
              <a:latin typeface="Courier New" pitchFamily="49" charset="0"/>
            </a:endParaRPr>
          </a:p>
          <a:p>
            <a:pPr marL="342900" indent="-342900"/>
            <a:r>
              <a:rPr lang="en-US" sz="1300" b="1" dirty="0">
                <a:solidFill>
                  <a:srgbClr val="0066CC"/>
                </a:solidFill>
                <a:latin typeface="Courier New" pitchFamily="49" charset="0"/>
              </a:rPr>
              <a:t>/**</a:t>
            </a:r>
          </a:p>
          <a:p>
            <a:pPr marL="342900" indent="-342900"/>
            <a:r>
              <a:rPr lang="en-US" sz="1300" b="1" dirty="0">
                <a:solidFill>
                  <a:srgbClr val="0066CC"/>
                </a:solidFill>
                <a:latin typeface="Courier New" pitchFamily="49" charset="0"/>
              </a:rPr>
              <a:t> * @author SEF</a:t>
            </a:r>
          </a:p>
          <a:p>
            <a:pPr marL="342900" indent="-342900"/>
            <a:r>
              <a:rPr lang="en-US" sz="1300" b="1" dirty="0">
                <a:solidFill>
                  <a:srgbClr val="0066CC"/>
                </a:solidFill>
                <a:latin typeface="Courier New" pitchFamily="49" charset="0"/>
              </a:rPr>
              <a:t> */</a:t>
            </a:r>
            <a:endParaRPr lang="en-US" sz="1300" b="1" dirty="0">
              <a:latin typeface="Courier New" pitchFamily="49" charset="0"/>
            </a:endParaRPr>
          </a:p>
          <a:p>
            <a:pPr marL="342900" indent="-342900"/>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a:t>
            </a:r>
          </a:p>
          <a:p>
            <a:pPr marL="342900" indent="-342900"/>
            <a:endParaRPr lang="en-US" sz="1300" b="1" dirty="0">
              <a:latin typeface="Courier New" pitchFamily="49" charset="0"/>
            </a:endParaRPr>
          </a:p>
          <a:p>
            <a:pPr marL="342900" indent="-342900"/>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 {</a:t>
            </a:r>
          </a:p>
          <a:p>
            <a:pPr marL="342900" indent="-342900"/>
            <a:r>
              <a:rPr lang="en-US" sz="1300" b="1" dirty="0">
                <a:latin typeface="Courier New" pitchFamily="49" charset="0"/>
              </a:rPr>
              <a:t>		</a:t>
            </a:r>
            <a:r>
              <a:rPr lang="en-US" sz="1300" b="1" dirty="0">
                <a:solidFill>
                  <a:srgbClr val="339933"/>
                </a:solidFill>
                <a:latin typeface="Courier New" pitchFamily="49" charset="0"/>
              </a:rPr>
              <a:t>// print a message</a:t>
            </a:r>
          </a:p>
          <a:p>
            <a:pPr marL="342900" indent="-342900"/>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a:t>
            </a:r>
            <a:r>
              <a:rPr lang="en-US" sz="1300" b="1" dirty="0">
                <a:solidFill>
                  <a:srgbClr val="0000FF"/>
                </a:solidFill>
                <a:latin typeface="Courier New" pitchFamily="49" charset="0"/>
              </a:rPr>
              <a:t>"Welcome to Java!"</a:t>
            </a:r>
            <a:r>
              <a:rPr lang="en-US" sz="1300" b="1" dirty="0">
                <a:latin typeface="Courier New" pitchFamily="49" charset="0"/>
              </a:rPr>
              <a:t>);</a:t>
            </a:r>
          </a:p>
          <a:p>
            <a:pPr marL="342900" indent="-342900"/>
            <a:r>
              <a:rPr lang="en-US" sz="1300" b="1" dirty="0">
                <a:latin typeface="Courier New" pitchFamily="49" charset="0"/>
              </a:rPr>
              <a:t>	}</a:t>
            </a:r>
          </a:p>
          <a:p>
            <a:pPr marL="342900" indent="-342900"/>
            <a:r>
              <a:rPr lang="en-US" sz="1300" b="1" dirty="0">
                <a:latin typeface="Courier New" pitchFamily="49" charset="0"/>
              </a:rPr>
              <a:t>}</a:t>
            </a:r>
          </a:p>
          <a:p>
            <a:pPr marL="342900" indent="-342900"/>
            <a:endParaRPr lang="en-US" sz="1300" b="1" dirty="0">
              <a:latin typeface="Courier New" pitchFamily="49" charset="0"/>
            </a:endParaRPr>
          </a:p>
        </p:txBody>
      </p:sp>
      <p:sp>
        <p:nvSpPr>
          <p:cNvPr id="19" name="AutoShape 4">
            <a:extLst>
              <a:ext uri="{FF2B5EF4-FFF2-40B4-BE49-F238E27FC236}">
                <a16:creationId xmlns:a16="http://schemas.microsoft.com/office/drawing/2014/main" id="{AE6615D6-310B-4942-A024-E1F155EFEA62}"/>
              </a:ext>
            </a:extLst>
          </p:cNvPr>
          <p:cNvSpPr>
            <a:spLocks/>
          </p:cNvSpPr>
          <p:nvPr/>
        </p:nvSpPr>
        <p:spPr bwMode="auto">
          <a:xfrm>
            <a:off x="577057" y="1435100"/>
            <a:ext cx="2884600" cy="4873625"/>
          </a:xfrm>
          <a:prstGeom prst="accentBorderCallout1">
            <a:avLst>
              <a:gd name="adj1" fmla="val 3148"/>
              <a:gd name="adj2" fmla="val 97102"/>
              <a:gd name="adj3" fmla="val 3148"/>
              <a:gd name="adj4" fmla="val 97102"/>
            </a:avLst>
          </a:prstGeom>
          <a:solidFill>
            <a:schemeClr val="accent3">
              <a:lumMod val="75000"/>
              <a:alpha val="89803"/>
            </a:scheme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b="1" dirty="0"/>
          </a:p>
          <a:p>
            <a:pPr algn="l">
              <a:lnSpc>
                <a:spcPct val="100000"/>
              </a:lnSpc>
              <a:spcBef>
                <a:spcPct val="50000"/>
              </a:spcBef>
              <a:buClrTx/>
            </a:pPr>
            <a:r>
              <a:rPr lang="en-US" b="1" dirty="0"/>
              <a:t>1. Package declaration</a:t>
            </a:r>
          </a:p>
          <a:p>
            <a:pPr algn="l">
              <a:lnSpc>
                <a:spcPct val="100000"/>
              </a:lnSpc>
              <a:spcBef>
                <a:spcPct val="50000"/>
              </a:spcBef>
              <a:buClrTx/>
            </a:pPr>
            <a:r>
              <a:rPr lang="en-US" dirty="0"/>
              <a:t>Used to organize a collection of related classes.</a:t>
            </a:r>
            <a:endParaRPr lang="en-US" dirty="0">
              <a:solidFill>
                <a:srgbClr val="009900"/>
              </a:solidFill>
            </a:endParaRPr>
          </a:p>
          <a:p>
            <a:pPr algn="l">
              <a:lnSpc>
                <a:spcPct val="100000"/>
              </a:lnSpc>
              <a:spcBef>
                <a:spcPct val="50000"/>
              </a:spcBef>
              <a:buClrTx/>
            </a:pPr>
            <a:r>
              <a:rPr lang="en-US" b="1" dirty="0"/>
              <a:t>2. Import statement</a:t>
            </a:r>
          </a:p>
          <a:p>
            <a:pPr algn="l">
              <a:lnSpc>
                <a:spcPct val="100000"/>
              </a:lnSpc>
              <a:spcBef>
                <a:spcPct val="50000"/>
              </a:spcBef>
              <a:buClrTx/>
            </a:pPr>
            <a:r>
              <a:rPr lang="en-US" dirty="0"/>
              <a:t>Used to reference classes and declared in other packages.</a:t>
            </a:r>
          </a:p>
          <a:p>
            <a:pPr algn="l">
              <a:lnSpc>
                <a:spcPct val="100000"/>
              </a:lnSpc>
              <a:spcBef>
                <a:spcPct val="50000"/>
              </a:spcBef>
              <a:buClrTx/>
            </a:pPr>
            <a:r>
              <a:rPr lang="en-US" b="1" dirty="0"/>
              <a:t>3. Class declaration</a:t>
            </a:r>
          </a:p>
          <a:p>
            <a:pPr algn="l" eaLnBrk="0" hangingPunct="0">
              <a:lnSpc>
                <a:spcPct val="100000"/>
              </a:lnSpc>
              <a:buClr>
                <a:schemeClr val="tx1"/>
              </a:buClr>
            </a:pPr>
            <a:r>
              <a:rPr lang="en-US" dirty="0"/>
              <a:t>A Java source file can have several classes but only one public class is allowed.</a:t>
            </a:r>
          </a:p>
          <a:p>
            <a:pPr algn="l">
              <a:lnSpc>
                <a:spcPct val="100000"/>
              </a:lnSpc>
              <a:spcBef>
                <a:spcPct val="50000"/>
              </a:spcBef>
              <a:buClrTx/>
            </a:pPr>
            <a:r>
              <a:rPr lang="en-US" dirty="0"/>
              <a:t> </a:t>
            </a:r>
            <a:endParaRPr lang="en-US" b="1" dirty="0"/>
          </a:p>
        </p:txBody>
      </p:sp>
      <p:sp>
        <p:nvSpPr>
          <p:cNvPr id="20" name="Text Box 5">
            <a:extLst>
              <a:ext uri="{FF2B5EF4-FFF2-40B4-BE49-F238E27FC236}">
                <a16:creationId xmlns:a16="http://schemas.microsoft.com/office/drawing/2014/main" id="{B5EC2B91-B45C-4770-A0DA-61408CBE9950}"/>
              </a:ext>
            </a:extLst>
          </p:cNvPr>
          <p:cNvSpPr txBox="1">
            <a:spLocks noChangeArrowheads="1"/>
          </p:cNvSpPr>
          <p:nvPr/>
        </p:nvSpPr>
        <p:spPr bwMode="auto">
          <a:xfrm>
            <a:off x="751681" y="1222377"/>
            <a:ext cx="1943100" cy="584775"/>
          </a:xfrm>
          <a:prstGeom prst="rect">
            <a:avLst/>
          </a:prstGeom>
          <a:solidFill>
            <a:schemeClr val="accent3">
              <a:lumMod val="75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dirty="0">
                <a:ea typeface="Arial Unicode MS" pitchFamily="34" charset="-128"/>
                <a:cs typeface="Arial Unicode MS" pitchFamily="34" charset="-128"/>
              </a:rPr>
              <a:t>Declaration</a:t>
            </a:r>
            <a:r>
              <a:rPr lang="lv-LV" sz="1600" b="1" dirty="0">
                <a:ea typeface="Arial Unicode MS" pitchFamily="34" charset="-128"/>
                <a:cs typeface="Arial Unicode MS" pitchFamily="34" charset="-128"/>
              </a:rPr>
              <a:t> </a:t>
            </a:r>
            <a:r>
              <a:rPr lang="en-US" sz="1600" b="1" dirty="0">
                <a:ea typeface="Arial Unicode MS" pitchFamily="34" charset="-128"/>
                <a:cs typeface="Arial Unicode MS" pitchFamily="34" charset="-128"/>
              </a:rPr>
              <a:t> order</a:t>
            </a:r>
          </a:p>
        </p:txBody>
      </p:sp>
      <p:sp>
        <p:nvSpPr>
          <p:cNvPr id="21" name="Line 6">
            <a:extLst>
              <a:ext uri="{FF2B5EF4-FFF2-40B4-BE49-F238E27FC236}">
                <a16:creationId xmlns:a16="http://schemas.microsoft.com/office/drawing/2014/main" id="{05039A4D-36BE-4616-A570-6A4FBBFC952D}"/>
              </a:ext>
            </a:extLst>
          </p:cNvPr>
          <p:cNvSpPr>
            <a:spLocks noChangeShapeType="1"/>
          </p:cNvSpPr>
          <p:nvPr/>
        </p:nvSpPr>
        <p:spPr bwMode="auto">
          <a:xfrm>
            <a:off x="3091543" y="2460624"/>
            <a:ext cx="2266270" cy="41275"/>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22" name="Line 7">
            <a:extLst>
              <a:ext uri="{FF2B5EF4-FFF2-40B4-BE49-F238E27FC236}">
                <a16:creationId xmlns:a16="http://schemas.microsoft.com/office/drawing/2014/main" id="{D3C01D3C-9B66-46F7-AD92-37734485D8E1}"/>
              </a:ext>
            </a:extLst>
          </p:cNvPr>
          <p:cNvSpPr>
            <a:spLocks noChangeShapeType="1"/>
          </p:cNvSpPr>
          <p:nvPr/>
        </p:nvSpPr>
        <p:spPr bwMode="auto">
          <a:xfrm flipV="1">
            <a:off x="3091543" y="2698750"/>
            <a:ext cx="2266270" cy="890316"/>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23" name="Line 8">
            <a:extLst>
              <a:ext uri="{FF2B5EF4-FFF2-40B4-BE49-F238E27FC236}">
                <a16:creationId xmlns:a16="http://schemas.microsoft.com/office/drawing/2014/main" id="{796DE5E1-08E1-448F-9CA2-6B237EE55BDF}"/>
              </a:ext>
            </a:extLst>
          </p:cNvPr>
          <p:cNvSpPr>
            <a:spLocks noChangeShapeType="1"/>
          </p:cNvSpPr>
          <p:nvPr/>
        </p:nvSpPr>
        <p:spPr bwMode="auto">
          <a:xfrm flipV="1">
            <a:off x="3091543" y="3686174"/>
            <a:ext cx="2266270" cy="1495425"/>
          </a:xfrm>
          <a:prstGeom prst="line">
            <a:avLst/>
          </a:prstGeom>
          <a:noFill/>
          <a:ln w="12700">
            <a:solidFill>
              <a:srgbClr val="993300"/>
            </a:solidFill>
            <a:round/>
            <a:headEnd/>
            <a:tailEnd type="triangle" w="med" len="med"/>
          </a:ln>
        </p:spPr>
        <p:txBody>
          <a:bodyPr lIns="90488" tIns="44450" rIns="90488" bIns="44450"/>
          <a:lstStyle/>
          <a:p>
            <a:endParaRPr lang="en-GB"/>
          </a:p>
        </p:txBody>
      </p:sp>
    </p:spTree>
    <p:extLst>
      <p:ext uri="{BB962C8B-B14F-4D97-AF65-F5344CB8AC3E}">
        <p14:creationId xmlns:p14="http://schemas.microsoft.com/office/powerpoint/2010/main" val="1508428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7916A0-84E9-49D7-AE12-7B2C9FF4C048}"/>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3653847A-3661-4D00-8839-BD66E2ED4B1A}"/>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50</a:t>
            </a:fld>
            <a:endParaRPr lang="en-US" dirty="0"/>
          </a:p>
        </p:txBody>
      </p:sp>
      <p:sp>
        <p:nvSpPr>
          <p:cNvPr id="5" name="Title 4">
            <a:extLst>
              <a:ext uri="{FF2B5EF4-FFF2-40B4-BE49-F238E27FC236}">
                <a16:creationId xmlns:a16="http://schemas.microsoft.com/office/drawing/2014/main" id="{7A95EB83-92F1-44FA-AB46-24CFF8E1E3F9}"/>
              </a:ext>
            </a:extLst>
          </p:cNvPr>
          <p:cNvSpPr>
            <a:spLocks noGrp="1"/>
          </p:cNvSpPr>
          <p:nvPr>
            <p:ph type="title"/>
          </p:nvPr>
        </p:nvSpPr>
        <p:spPr>
          <a:xfrm>
            <a:off x="381000" y="380999"/>
            <a:ext cx="11430000" cy="990601"/>
          </a:xfrm>
        </p:spPr>
        <p:txBody>
          <a:bodyPr/>
          <a:lstStyle/>
          <a:p>
            <a:r>
              <a:rPr lang="en-US" dirty="0"/>
              <a:t>Arrays: Manipulation</a:t>
            </a:r>
          </a:p>
        </p:txBody>
      </p:sp>
      <p:sp>
        <p:nvSpPr>
          <p:cNvPr id="6" name="Rectangle 3">
            <a:extLst>
              <a:ext uri="{FF2B5EF4-FFF2-40B4-BE49-F238E27FC236}">
                <a16:creationId xmlns:a16="http://schemas.microsoft.com/office/drawing/2014/main" id="{12245E07-3C9D-47DC-8551-69139FD35C0B}"/>
              </a:ext>
            </a:extLst>
          </p:cNvPr>
          <p:cNvSpPr txBox="1">
            <a:spLocks noChangeArrowheads="1"/>
          </p:cNvSpPr>
          <p:nvPr/>
        </p:nvSpPr>
        <p:spPr>
          <a:xfrm>
            <a:off x="409584" y="1088571"/>
            <a:ext cx="7635512" cy="4963437"/>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Multi-dimensional arrays can be accessed the same way</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Each bracket pair represents one dimension of the array</a:t>
            </a:r>
          </a:p>
          <a:p>
            <a:r>
              <a:rPr lang="en-US" sz="240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graphicFrame>
        <p:nvGraphicFramePr>
          <p:cNvPr id="7" name="Group 46">
            <a:extLst>
              <a:ext uri="{FF2B5EF4-FFF2-40B4-BE49-F238E27FC236}">
                <a16:creationId xmlns:a16="http://schemas.microsoft.com/office/drawing/2014/main" id="{D9EE719A-B341-4783-8E15-94DA77976BE6}"/>
              </a:ext>
            </a:extLst>
          </p:cNvPr>
          <p:cNvGraphicFramePr>
            <a:graphicFrameLocks noGrp="1"/>
          </p:cNvGraphicFramePr>
          <p:nvPr/>
        </p:nvGraphicFramePr>
        <p:xfrm>
          <a:off x="4716464" y="4081463"/>
          <a:ext cx="3076575" cy="906780"/>
        </p:xfrm>
        <a:graphic>
          <a:graphicData uri="http://schemas.openxmlformats.org/drawingml/2006/table">
            <a:tbl>
              <a:tblPr/>
              <a:tblGrid>
                <a:gridCol w="10255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a</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c</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d</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e</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f</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g</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a:ln>
                            <a:noFill/>
                          </a:ln>
                          <a:solidFill>
                            <a:srgbClr val="000000"/>
                          </a:solidFill>
                          <a:effectLst/>
                          <a:latin typeface="Arial" charset="0"/>
                        </a:rPr>
                        <a:t>h</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Arial" charset="0"/>
                        </a:rPr>
                        <a:t>i</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80">
            <a:extLst>
              <a:ext uri="{FF2B5EF4-FFF2-40B4-BE49-F238E27FC236}">
                <a16:creationId xmlns:a16="http://schemas.microsoft.com/office/drawing/2014/main" id="{B139DDAB-42C7-4CB9-9D76-8C7AD49EB4A3}"/>
              </a:ext>
            </a:extLst>
          </p:cNvPr>
          <p:cNvGraphicFramePr>
            <a:graphicFrameLocks noGrp="1"/>
          </p:cNvGraphicFramePr>
          <p:nvPr/>
        </p:nvGraphicFramePr>
        <p:xfrm>
          <a:off x="4706938" y="3660776"/>
          <a:ext cx="3086100" cy="30226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a:ln>
                            <a:noFill/>
                          </a:ln>
                          <a:solidFill>
                            <a:srgbClr val="000000"/>
                          </a:solidFill>
                          <a:effectLst/>
                          <a:latin typeface="Arial" charset="0"/>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a:ln>
                            <a:noFill/>
                          </a:ln>
                          <a:solidFill>
                            <a:srgbClr val="000000"/>
                          </a:solidFill>
                          <a:effectLst/>
                          <a:latin typeface="Arial" charset="0"/>
                        </a:rPr>
                        <a:t>2</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78">
            <a:extLst>
              <a:ext uri="{FF2B5EF4-FFF2-40B4-BE49-F238E27FC236}">
                <a16:creationId xmlns:a16="http://schemas.microsoft.com/office/drawing/2014/main" id="{749DFDB7-1F45-466A-95BA-983ABD2036F8}"/>
              </a:ext>
            </a:extLst>
          </p:cNvPr>
          <p:cNvGraphicFramePr>
            <a:graphicFrameLocks noGrp="1"/>
          </p:cNvGraphicFramePr>
          <p:nvPr/>
        </p:nvGraphicFramePr>
        <p:xfrm>
          <a:off x="3933826" y="4081463"/>
          <a:ext cx="682625" cy="906780"/>
        </p:xfrm>
        <a:graphic>
          <a:graphicData uri="http://schemas.openxmlformats.org/drawingml/2006/table">
            <a:tbl>
              <a:tblPr/>
              <a:tblGrid>
                <a:gridCol w="682625">
                  <a:extLst>
                    <a:ext uri="{9D8B030D-6E8A-4147-A177-3AD203B41FA5}">
                      <a16:colId xmlns:a16="http://schemas.microsoft.com/office/drawing/2014/main" val="20000"/>
                    </a:ext>
                  </a:extLst>
                </a:gridCol>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a:ln>
                            <a:noFill/>
                          </a:ln>
                          <a:solidFill>
                            <a:srgbClr val="000000"/>
                          </a:solidFill>
                          <a:effectLst/>
                          <a:latin typeface="Arial" charset="0"/>
                        </a:rPr>
                        <a:t>1</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a:ln>
                            <a:noFill/>
                          </a:ln>
                          <a:solidFill>
                            <a:srgbClr val="000000"/>
                          </a:solidFill>
                          <a:effectLst/>
                          <a:latin typeface="Arial" charset="0"/>
                        </a:rPr>
                        <a:t>2</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Rectangle 43">
            <a:extLst>
              <a:ext uri="{FF2B5EF4-FFF2-40B4-BE49-F238E27FC236}">
                <a16:creationId xmlns:a16="http://schemas.microsoft.com/office/drawing/2014/main" id="{D1009123-19C9-41C1-BD72-404F109F8B53}"/>
              </a:ext>
            </a:extLst>
          </p:cNvPr>
          <p:cNvSpPr>
            <a:spLocks noChangeArrowheads="1"/>
          </p:cNvSpPr>
          <p:nvPr/>
        </p:nvSpPr>
        <p:spPr bwMode="auto">
          <a:xfrm>
            <a:off x="2279650" y="2420939"/>
            <a:ext cx="7423150" cy="8477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char][] anotherCharArray = {{a,b,c},{d,e,f},{g,h,i}};</a:t>
            </a:r>
          </a:p>
          <a:p>
            <a:pPr marL="342900" indent="-342900">
              <a:defRPr/>
            </a:pPr>
            <a:r>
              <a:rPr lang="en-US" sz="1600" b="1" dirty="0">
                <a:solidFill>
                  <a:srgbClr val="000000"/>
                </a:solidFill>
              </a:rPr>
              <a:t>System.out.println(“Accessing center of grid” + anotherCharArray[1][1]);</a:t>
            </a:r>
          </a:p>
        </p:txBody>
      </p:sp>
      <p:sp>
        <p:nvSpPr>
          <p:cNvPr id="11" name="Content Placeholder 9">
            <a:extLst>
              <a:ext uri="{FF2B5EF4-FFF2-40B4-BE49-F238E27FC236}">
                <a16:creationId xmlns:a16="http://schemas.microsoft.com/office/drawing/2014/main" id="{7A4DD730-018E-4053-87FA-D88B25FB6B67}"/>
              </a:ext>
            </a:extLst>
          </p:cNvPr>
          <p:cNvSpPr txBox="1">
            <a:spLocks/>
          </p:cNvSpPr>
          <p:nvPr/>
        </p:nvSpPr>
        <p:spPr bwMode="gray">
          <a:xfrm>
            <a:off x="2420938" y="562133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eaLnBrk="0" hangingPunct="0">
              <a:buClr>
                <a:srgbClr val="000000"/>
              </a:buClr>
              <a:defRPr/>
            </a:pPr>
            <a:r>
              <a:rPr lang="en-US" sz="1600" dirty="0"/>
              <a:t>Refer to the MultiDimensionalArraySample.java sample code.</a:t>
            </a:r>
          </a:p>
        </p:txBody>
      </p:sp>
      <p:sp>
        <p:nvSpPr>
          <p:cNvPr id="12" name="Rounded Rectangle 10">
            <a:extLst>
              <a:ext uri="{FF2B5EF4-FFF2-40B4-BE49-F238E27FC236}">
                <a16:creationId xmlns:a16="http://schemas.microsoft.com/office/drawing/2014/main" id="{89831218-150A-4D15-837D-082DF0E1ED47}"/>
              </a:ext>
            </a:extLst>
          </p:cNvPr>
          <p:cNvSpPr/>
          <p:nvPr/>
        </p:nvSpPr>
        <p:spPr bwMode="auto">
          <a:xfrm>
            <a:off x="1981200" y="562075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395419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7283CB-CEB6-4E05-AC11-36811C3D2256}"/>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0E3BCA7A-B518-4C6B-BEDD-D22C5618ACB4}"/>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51</a:t>
            </a:fld>
            <a:endParaRPr lang="en-US" dirty="0"/>
          </a:p>
        </p:txBody>
      </p:sp>
      <p:sp>
        <p:nvSpPr>
          <p:cNvPr id="5" name="Title 4">
            <a:extLst>
              <a:ext uri="{FF2B5EF4-FFF2-40B4-BE49-F238E27FC236}">
                <a16:creationId xmlns:a16="http://schemas.microsoft.com/office/drawing/2014/main" id="{CBCC49B8-EE07-46E4-A146-3AAD326EF22C}"/>
              </a:ext>
            </a:extLst>
          </p:cNvPr>
          <p:cNvSpPr>
            <a:spLocks noGrp="1"/>
          </p:cNvSpPr>
          <p:nvPr>
            <p:ph type="title"/>
          </p:nvPr>
        </p:nvSpPr>
        <p:spPr>
          <a:xfrm>
            <a:off x="381000" y="380999"/>
            <a:ext cx="11430000" cy="990601"/>
          </a:xfrm>
        </p:spPr>
        <p:txBody>
          <a:bodyPr/>
          <a:lstStyle/>
          <a:p>
            <a:r>
              <a:rPr lang="en-US" dirty="0"/>
              <a:t>Methods</a:t>
            </a:r>
          </a:p>
        </p:txBody>
      </p:sp>
      <p:sp>
        <p:nvSpPr>
          <p:cNvPr id="6" name="Rectangle 3">
            <a:extLst>
              <a:ext uri="{FF2B5EF4-FFF2-40B4-BE49-F238E27FC236}">
                <a16:creationId xmlns:a16="http://schemas.microsoft.com/office/drawing/2014/main" id="{7FD3319F-CFC9-4AC0-AC15-C7154E272CA0}"/>
              </a:ext>
            </a:extLst>
          </p:cNvPr>
          <p:cNvSpPr txBox="1">
            <a:spLocks noChangeArrowheads="1"/>
          </p:cNvSpPr>
          <p:nvPr/>
        </p:nvSpPr>
        <p:spPr>
          <a:xfrm>
            <a:off x="436879" y="957943"/>
            <a:ext cx="9331009" cy="5094065"/>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method is a collection of one or more statements that performs a specific task</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Basic syntax of a Java method declaration:</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method’s </a:t>
            </a:r>
            <a:r>
              <a:rPr lang="en-US" sz="2400" i="1" dirty="0">
                <a:latin typeface="Arial" panose="020B0604020202020204" pitchFamily="34" charset="0"/>
                <a:cs typeface="Arial" panose="020B0604020202020204" pitchFamily="34" charset="0"/>
              </a:rPr>
              <a:t>signature </a:t>
            </a:r>
            <a:r>
              <a:rPr lang="en-US" sz="2400" dirty="0">
                <a:latin typeface="Arial" panose="020B0604020202020204" pitchFamily="34" charset="0"/>
                <a:cs typeface="Arial" panose="020B0604020202020204" pitchFamily="34" charset="0"/>
              </a:rPr>
              <a:t>is a combination of a method’s </a:t>
            </a:r>
            <a:r>
              <a:rPr lang="en-US" sz="2400" i="1" dirty="0">
                <a:latin typeface="Arial" panose="020B0604020202020204" pitchFamily="34" charset="0"/>
                <a:cs typeface="Arial" panose="020B0604020202020204" pitchFamily="34" charset="0"/>
              </a:rPr>
              <a:t>name </a:t>
            </a:r>
            <a:r>
              <a:rPr lang="en-US" sz="2400" dirty="0">
                <a:latin typeface="Arial" panose="020B0604020202020204" pitchFamily="34" charset="0"/>
                <a:cs typeface="Arial" panose="020B0604020202020204" pitchFamily="34" charset="0"/>
              </a:rPr>
              <a:t>and </a:t>
            </a:r>
            <a:r>
              <a:rPr lang="en-US" sz="2400" i="1" dirty="0">
                <a:latin typeface="Arial" panose="020B0604020202020204" pitchFamily="34" charset="0"/>
                <a:cs typeface="Arial" panose="020B0604020202020204" pitchFamily="34" charset="0"/>
              </a:rPr>
              <a:t>parameters </a:t>
            </a:r>
            <a:r>
              <a:rPr lang="en-US" sz="2400" dirty="0">
                <a:latin typeface="Arial" panose="020B0604020202020204" pitchFamily="34" charset="0"/>
                <a:cs typeface="Arial" panose="020B0604020202020204" pitchFamily="34" charset="0"/>
              </a:rPr>
              <a:t>that uniquely identify a method</a:t>
            </a:r>
          </a:p>
          <a:p>
            <a:pPr marL="800100" lvl="1" indent="-342900"/>
            <a:endParaRPr lang="en-US"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i="1" dirty="0">
              <a:solidFill>
                <a:srgbClr val="B2B2B2"/>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55E16B8-DBEA-40B2-B62A-2B3275BECFEE}"/>
              </a:ext>
            </a:extLst>
          </p:cNvPr>
          <p:cNvSpPr>
            <a:spLocks noChangeArrowheads="1"/>
          </p:cNvSpPr>
          <p:nvPr/>
        </p:nvSpPr>
        <p:spPr bwMode="auto">
          <a:xfrm>
            <a:off x="2208214" y="2997201"/>
            <a:ext cx="7559675" cy="13684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defRPr/>
            </a:pPr>
            <a:r>
              <a:rPr lang="en-US" sz="1600" b="1" dirty="0">
                <a:solidFill>
                  <a:srgbClr val="000000"/>
                </a:solidFill>
              </a:rPr>
              <a:t>Syntax:		&lt;return_type&gt; &lt;identifier_name&gt; ( &lt;parameter(s)&gt; ) {</a:t>
            </a:r>
          </a:p>
          <a:p>
            <a:pPr marL="342900" indent="-342900">
              <a:defRPr/>
            </a:pPr>
            <a:r>
              <a:rPr lang="en-US" sz="1600" b="1" dirty="0">
                <a:solidFill>
                  <a:srgbClr val="000000"/>
                </a:solidFill>
              </a:rPr>
              <a:t>				//method implementation here</a:t>
            </a:r>
          </a:p>
          <a:p>
            <a:pPr marL="342900" indent="-342900">
              <a:defRPr/>
            </a:pPr>
            <a:r>
              <a:rPr lang="en-US" sz="1600" b="1" dirty="0">
                <a:solidFill>
                  <a:srgbClr val="000000"/>
                </a:solidFill>
              </a:rPr>
              <a:t>				return &lt;return_value&gt;;</a:t>
            </a:r>
          </a:p>
          <a:p>
            <a:pPr marL="342900" indent="-342900">
              <a:defRPr/>
            </a:pPr>
            <a:r>
              <a:rPr lang="en-US" sz="1600" b="1" dirty="0">
                <a:solidFill>
                  <a:srgbClr val="000000"/>
                </a:solidFill>
              </a:rPr>
              <a:t>			}</a:t>
            </a:r>
          </a:p>
        </p:txBody>
      </p:sp>
    </p:spTree>
    <p:extLst>
      <p:ext uri="{BB962C8B-B14F-4D97-AF65-F5344CB8AC3E}">
        <p14:creationId xmlns:p14="http://schemas.microsoft.com/office/powerpoint/2010/main" val="2803817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254D9B-FE2E-4707-AF5D-DC0AFF4EEADE}"/>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C0D20CEA-1B77-42A9-890B-5FCF266A930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52</a:t>
            </a:fld>
            <a:endParaRPr lang="en-US" dirty="0"/>
          </a:p>
        </p:txBody>
      </p:sp>
      <p:sp>
        <p:nvSpPr>
          <p:cNvPr id="5" name="Title 4">
            <a:extLst>
              <a:ext uri="{FF2B5EF4-FFF2-40B4-BE49-F238E27FC236}">
                <a16:creationId xmlns:a16="http://schemas.microsoft.com/office/drawing/2014/main" id="{5ADE36DF-5A07-4A72-BE06-C6BC7FB12002}"/>
              </a:ext>
            </a:extLst>
          </p:cNvPr>
          <p:cNvSpPr>
            <a:spLocks noGrp="1"/>
          </p:cNvSpPr>
          <p:nvPr>
            <p:ph type="title"/>
          </p:nvPr>
        </p:nvSpPr>
        <p:spPr>
          <a:xfrm>
            <a:off x="381000" y="380999"/>
            <a:ext cx="11430000" cy="990601"/>
          </a:xfrm>
        </p:spPr>
        <p:txBody>
          <a:bodyPr/>
          <a:lstStyle/>
          <a:p>
            <a:r>
              <a:rPr lang="en-US" dirty="0"/>
              <a:t>Method Declaration</a:t>
            </a:r>
          </a:p>
        </p:txBody>
      </p:sp>
      <p:sp>
        <p:nvSpPr>
          <p:cNvPr id="23" name="Rectangle 2">
            <a:extLst>
              <a:ext uri="{FF2B5EF4-FFF2-40B4-BE49-F238E27FC236}">
                <a16:creationId xmlns:a16="http://schemas.microsoft.com/office/drawing/2014/main" id="{364AE61B-AFF0-42A3-9099-7220D3EB2D3F}"/>
              </a:ext>
            </a:extLst>
          </p:cNvPr>
          <p:cNvSpPr>
            <a:spLocks noChangeArrowheads="1"/>
          </p:cNvSpPr>
          <p:nvPr/>
        </p:nvSpPr>
        <p:spPr bwMode="auto">
          <a:xfrm>
            <a:off x="4180568" y="4144961"/>
            <a:ext cx="5672138" cy="860031"/>
          </a:xfrm>
          <a:prstGeom prst="rect">
            <a:avLst/>
          </a:prstGeom>
          <a:solidFill>
            <a:schemeClr val="accent2">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24" name="Rectangle 3">
            <a:extLst>
              <a:ext uri="{FF2B5EF4-FFF2-40B4-BE49-F238E27FC236}">
                <a16:creationId xmlns:a16="http://schemas.microsoft.com/office/drawing/2014/main" id="{D009320D-CDF0-4622-9D85-8114104DF177}"/>
              </a:ext>
            </a:extLst>
          </p:cNvPr>
          <p:cNvSpPr>
            <a:spLocks noChangeArrowheads="1"/>
          </p:cNvSpPr>
          <p:nvPr/>
        </p:nvSpPr>
        <p:spPr bwMode="auto">
          <a:xfrm>
            <a:off x="4180568" y="2886072"/>
            <a:ext cx="5672138" cy="1180589"/>
          </a:xfrm>
          <a:prstGeom prst="rect">
            <a:avLst/>
          </a:prstGeom>
          <a:solidFill>
            <a:schemeClr val="accent5">
              <a:lumMod val="60000"/>
              <a:lumOff val="40000"/>
              <a:alpha val="50195"/>
            </a:schemeClr>
          </a:solidFill>
          <a:ln w="12700" algn="ctr">
            <a:noFill/>
            <a:miter lim="800000"/>
            <a:headEnd/>
            <a:tailEnd/>
          </a:ln>
        </p:spPr>
        <p:txBody>
          <a:bodyPr wrap="none" lIns="90488" tIns="44450" rIns="90488" bIns="44450" anchor="ctr"/>
          <a:lstStyle/>
          <a:p>
            <a:pPr>
              <a:defRPr/>
            </a:pPr>
            <a:endParaRPr lang="en-PH"/>
          </a:p>
        </p:txBody>
      </p:sp>
      <p:sp>
        <p:nvSpPr>
          <p:cNvPr id="25" name="Rectangle 4">
            <a:extLst>
              <a:ext uri="{FF2B5EF4-FFF2-40B4-BE49-F238E27FC236}">
                <a16:creationId xmlns:a16="http://schemas.microsoft.com/office/drawing/2014/main" id="{49C68BE6-8395-4F33-B040-0A618C590E0F}"/>
              </a:ext>
            </a:extLst>
          </p:cNvPr>
          <p:cNvSpPr>
            <a:spLocks noChangeArrowheads="1"/>
          </p:cNvSpPr>
          <p:nvPr/>
        </p:nvSpPr>
        <p:spPr bwMode="auto">
          <a:xfrm>
            <a:off x="4180569" y="2001837"/>
            <a:ext cx="5672137" cy="896532"/>
          </a:xfrm>
          <a:prstGeom prst="rect">
            <a:avLst/>
          </a:prstGeom>
          <a:solidFill>
            <a:srgbClr val="D6EDBD">
              <a:alpha val="50195"/>
            </a:srgbClr>
          </a:solidFill>
          <a:ln w="12700" algn="ctr">
            <a:noFill/>
            <a:miter lim="800000"/>
            <a:headEnd/>
            <a:tailEnd/>
          </a:ln>
        </p:spPr>
        <p:txBody>
          <a:bodyPr wrap="none" lIns="90488" tIns="44450" rIns="90488" bIns="44450" anchor="ctr"/>
          <a:lstStyle/>
          <a:p>
            <a:endParaRPr lang="en-PH"/>
          </a:p>
        </p:txBody>
      </p:sp>
      <p:sp>
        <p:nvSpPr>
          <p:cNvPr id="26" name="Rectangle 6">
            <a:extLst>
              <a:ext uri="{FF2B5EF4-FFF2-40B4-BE49-F238E27FC236}">
                <a16:creationId xmlns:a16="http://schemas.microsoft.com/office/drawing/2014/main" id="{3A9ADAD8-F64F-40F6-B3BA-F7F565451BB2}"/>
              </a:ext>
            </a:extLst>
          </p:cNvPr>
          <p:cNvSpPr>
            <a:spLocks noChangeArrowheads="1"/>
          </p:cNvSpPr>
          <p:nvPr/>
        </p:nvSpPr>
        <p:spPr bwMode="auto">
          <a:xfrm>
            <a:off x="3845606" y="992187"/>
            <a:ext cx="6064250" cy="5237582"/>
          </a:xfrm>
          <a:prstGeom prst="rect">
            <a:avLst/>
          </a:prstGeom>
          <a:noFill/>
          <a:ln w="12700">
            <a:noFill/>
            <a:miter lim="800000"/>
            <a:headEnd/>
            <a:tailEnd/>
          </a:ln>
        </p:spPr>
        <p:txBody>
          <a:bodyPr lIns="90488" tIns="44450" rIns="90488" bIns="44450"/>
          <a:lstStyle/>
          <a:p>
            <a:pPr marL="342900" indent="-342900"/>
            <a:r>
              <a:rPr lang="en-US" sz="1600" b="1" dirty="0">
                <a:solidFill>
                  <a:srgbClr val="660033"/>
                </a:solidFill>
                <a:latin typeface="Courier New" pitchFamily="49" charset="0"/>
              </a:rPr>
              <a:t>package </a:t>
            </a:r>
            <a:r>
              <a:rPr lang="en-US" sz="1600" b="1" dirty="0">
                <a:latin typeface="Courier New" pitchFamily="49" charset="0"/>
              </a:rPr>
              <a:t>sef.module3.sample;</a:t>
            </a:r>
          </a:p>
          <a:p>
            <a:pPr marL="342900" indent="-342900"/>
            <a:endParaRPr lang="en-US" sz="1600" b="1" dirty="0">
              <a:latin typeface="Courier New" pitchFamily="49" charset="0"/>
            </a:endParaRPr>
          </a:p>
          <a:p>
            <a:pPr marL="342900" indent="-342900"/>
            <a:r>
              <a:rPr lang="en-US" sz="1600" b="1" dirty="0">
                <a:solidFill>
                  <a:srgbClr val="660033"/>
                </a:solidFill>
                <a:latin typeface="Courier New" pitchFamily="49" charset="0"/>
              </a:rPr>
              <a:t>public class</a:t>
            </a:r>
            <a:r>
              <a:rPr lang="en-US" sz="1600" b="1" dirty="0">
                <a:latin typeface="Courier New" pitchFamily="49" charset="0"/>
              </a:rPr>
              <a:t> </a:t>
            </a:r>
            <a:r>
              <a:rPr lang="en-US" sz="1600" b="1" dirty="0" err="1">
                <a:latin typeface="Courier New" pitchFamily="49" charset="0"/>
              </a:rPr>
              <a:t>MethodSample</a:t>
            </a:r>
            <a:r>
              <a:rPr lang="en-US" sz="1600" b="1" dirty="0">
                <a:solidFill>
                  <a:srgbClr val="339933"/>
                </a:solidFill>
                <a:latin typeface="Courier New" pitchFamily="49" charset="0"/>
              </a:rPr>
              <a:t> </a:t>
            </a:r>
            <a:r>
              <a:rPr lang="en-US" sz="1600" b="1" dirty="0">
                <a:latin typeface="Courier New" pitchFamily="49" charset="0"/>
              </a:rPr>
              <a:t>{</a:t>
            </a:r>
          </a:p>
          <a:p>
            <a:pPr marL="342900" indent="-342900"/>
            <a:r>
              <a:rPr lang="en-US" sz="1600" b="1" dirty="0">
                <a:latin typeface="Courier New" pitchFamily="49" charset="0"/>
              </a:rPr>
              <a:t>	</a:t>
            </a:r>
          </a:p>
          <a:p>
            <a:pPr marL="342900" indent="-342900"/>
            <a:r>
              <a:rPr lang="en-US" sz="1600" b="1" dirty="0">
                <a:latin typeface="Courier New" pitchFamily="49" charset="0"/>
              </a:rPr>
              <a:t>	public void greet(){</a:t>
            </a:r>
          </a:p>
          <a:p>
            <a:pPr marL="342900" indent="-342900"/>
            <a:r>
              <a:rPr lang="en-US" sz="1600" b="1" dirty="0">
                <a:latin typeface="Courier New" pitchFamily="49" charset="0"/>
              </a:rPr>
              <a:t>		</a:t>
            </a:r>
            <a:r>
              <a:rPr lang="en-US" sz="1600" b="1" dirty="0" err="1">
                <a:latin typeface="Courier New" pitchFamily="49" charset="0"/>
              </a:rPr>
              <a:t>System.out.println</a:t>
            </a:r>
            <a:r>
              <a:rPr lang="en-US" sz="1600" b="1" dirty="0">
                <a:latin typeface="Courier New" pitchFamily="49" charset="0"/>
              </a:rPr>
              <a:t>(“Hello!”);</a:t>
            </a:r>
          </a:p>
          <a:p>
            <a:pPr marL="342900" indent="-342900"/>
            <a:r>
              <a:rPr lang="en-US" sz="1600" b="1" dirty="0">
                <a:latin typeface="Courier New" pitchFamily="49" charset="0"/>
              </a:rPr>
              <a:t>	}</a:t>
            </a:r>
          </a:p>
          <a:p>
            <a:pPr marL="342900" indent="-342900"/>
            <a:endParaRPr lang="en-US" sz="1600" b="1" dirty="0">
              <a:latin typeface="Courier New" pitchFamily="49" charset="0"/>
            </a:endParaRPr>
          </a:p>
          <a:p>
            <a:pPr marL="342900" indent="-342900"/>
            <a:r>
              <a:rPr lang="en-US" sz="1600" b="1" dirty="0">
                <a:latin typeface="Courier New" pitchFamily="49" charset="0"/>
              </a:rPr>
              <a:t>	public static void greet(String name){</a:t>
            </a:r>
          </a:p>
          <a:p>
            <a:pPr marL="342900" indent="-342900"/>
            <a:r>
              <a:rPr lang="en-US" sz="1600" b="1" dirty="0">
                <a:latin typeface="Courier New" pitchFamily="49" charset="0"/>
              </a:rPr>
              <a:t>		</a:t>
            </a:r>
            <a:r>
              <a:rPr lang="en-US" sz="1600" b="1" dirty="0" err="1">
                <a:latin typeface="Courier New" pitchFamily="49" charset="0"/>
              </a:rPr>
              <a:t>System.out.println</a:t>
            </a:r>
            <a:r>
              <a:rPr lang="en-US" sz="1600" b="1" dirty="0">
                <a:latin typeface="Courier New" pitchFamily="49" charset="0"/>
              </a:rPr>
              <a:t>(“Hello “ + name + “!”);</a:t>
            </a:r>
          </a:p>
          <a:p>
            <a:pPr marL="342900" indent="-342900"/>
            <a:r>
              <a:rPr lang="en-US" sz="1600" b="1" dirty="0">
                <a:latin typeface="Courier New" pitchFamily="49" charset="0"/>
              </a:rPr>
              <a:t>	}</a:t>
            </a:r>
          </a:p>
          <a:p>
            <a:pPr marL="342900" indent="-342900"/>
            <a:endParaRPr lang="en-US" sz="1600" b="1" dirty="0">
              <a:latin typeface="Courier New" pitchFamily="49" charset="0"/>
            </a:endParaRPr>
          </a:p>
          <a:p>
            <a:pPr marL="342900" indent="-342900"/>
            <a:r>
              <a:rPr lang="en-US" sz="1600" b="1" dirty="0">
                <a:latin typeface="Courier New" pitchFamily="49" charset="0"/>
              </a:rPr>
              <a:t>	public </a:t>
            </a:r>
            <a:r>
              <a:rPr lang="en-US" sz="1600" b="1" dirty="0" err="1">
                <a:latin typeface="Courier New" pitchFamily="49" charset="0"/>
              </a:rPr>
              <a:t>int</a:t>
            </a:r>
            <a:r>
              <a:rPr lang="en-US" sz="1600" b="1" dirty="0">
                <a:latin typeface="Courier New" pitchFamily="49" charset="0"/>
              </a:rPr>
              <a:t> sum(</a:t>
            </a:r>
            <a:r>
              <a:rPr lang="en-US" sz="1600" b="1" dirty="0" err="1">
                <a:latin typeface="Courier New" pitchFamily="49" charset="0"/>
              </a:rPr>
              <a:t>int</a:t>
            </a:r>
            <a:r>
              <a:rPr lang="en-US" sz="1600" b="1" dirty="0">
                <a:latin typeface="Courier New" pitchFamily="49" charset="0"/>
              </a:rPr>
              <a:t> x, </a:t>
            </a:r>
            <a:r>
              <a:rPr lang="en-US" sz="1600" b="1" dirty="0" err="1">
                <a:latin typeface="Courier New" pitchFamily="49" charset="0"/>
              </a:rPr>
              <a:t>int</a:t>
            </a:r>
            <a:r>
              <a:rPr lang="en-US" sz="1600" b="1" dirty="0">
                <a:latin typeface="Courier New" pitchFamily="49" charset="0"/>
              </a:rPr>
              <a:t> y) {</a:t>
            </a:r>
          </a:p>
          <a:p>
            <a:pPr marL="342900" indent="-342900"/>
            <a:r>
              <a:rPr lang="en-US" sz="1600" b="1" dirty="0">
                <a:latin typeface="Courier New" pitchFamily="49" charset="0"/>
              </a:rPr>
              <a:t>		return x + y;</a:t>
            </a:r>
          </a:p>
          <a:p>
            <a:pPr marL="342900" indent="-342900"/>
            <a:r>
              <a:rPr lang="en-US" sz="1600" b="1" dirty="0">
                <a:latin typeface="Courier New" pitchFamily="49" charset="0"/>
              </a:rPr>
              <a:t>	}</a:t>
            </a:r>
          </a:p>
          <a:p>
            <a:pPr marL="342900" indent="-342900"/>
            <a:r>
              <a:rPr lang="en-US" sz="1600" b="1" dirty="0">
                <a:latin typeface="Courier New" pitchFamily="49" charset="0"/>
              </a:rPr>
              <a:t>}</a:t>
            </a:r>
          </a:p>
          <a:p>
            <a:pPr marL="342900" indent="-342900"/>
            <a:endParaRPr lang="en-US" sz="1600" b="1" dirty="0">
              <a:latin typeface="Courier New" pitchFamily="49" charset="0"/>
            </a:endParaRPr>
          </a:p>
        </p:txBody>
      </p:sp>
      <p:sp>
        <p:nvSpPr>
          <p:cNvPr id="27" name="AutoShape 7">
            <a:extLst>
              <a:ext uri="{FF2B5EF4-FFF2-40B4-BE49-F238E27FC236}">
                <a16:creationId xmlns:a16="http://schemas.microsoft.com/office/drawing/2014/main" id="{0513DF86-432F-4294-8075-FBB50005547C}"/>
              </a:ext>
            </a:extLst>
          </p:cNvPr>
          <p:cNvSpPr>
            <a:spLocks/>
          </p:cNvSpPr>
          <p:nvPr/>
        </p:nvSpPr>
        <p:spPr bwMode="auto">
          <a:xfrm>
            <a:off x="1300844" y="1236662"/>
            <a:ext cx="2284413" cy="1388727"/>
          </a:xfrm>
          <a:prstGeom prst="accentBorderCallout2">
            <a:avLst>
              <a:gd name="adj1" fmla="val 8847"/>
              <a:gd name="adj2" fmla="val 103338"/>
              <a:gd name="adj3" fmla="val 8847"/>
              <a:gd name="adj4" fmla="val 113690"/>
              <a:gd name="adj5" fmla="val 71009"/>
              <a:gd name="adj6" fmla="val 125366"/>
            </a:avLst>
          </a:prstGeom>
          <a:solidFill>
            <a:srgbClr val="D6EDBD"/>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pPr>
            <a:r>
              <a:rPr lang="en-US" sz="1400"/>
              <a:t>No parameters with a ‘void’ return type. This means the method does not return any value</a:t>
            </a:r>
          </a:p>
        </p:txBody>
      </p:sp>
      <p:sp>
        <p:nvSpPr>
          <p:cNvPr id="28" name="AutoShape 8">
            <a:extLst>
              <a:ext uri="{FF2B5EF4-FFF2-40B4-BE49-F238E27FC236}">
                <a16:creationId xmlns:a16="http://schemas.microsoft.com/office/drawing/2014/main" id="{3922047F-2B55-471E-8B2A-0457EB111A1D}"/>
              </a:ext>
            </a:extLst>
          </p:cNvPr>
          <p:cNvSpPr>
            <a:spLocks/>
          </p:cNvSpPr>
          <p:nvPr/>
        </p:nvSpPr>
        <p:spPr bwMode="auto">
          <a:xfrm>
            <a:off x="1300844" y="2862262"/>
            <a:ext cx="2284413" cy="3449639"/>
          </a:xfrm>
          <a:prstGeom prst="accentBorderCallout2">
            <a:avLst>
              <a:gd name="adj1" fmla="val 3560"/>
              <a:gd name="adj2" fmla="val 103338"/>
              <a:gd name="adj3" fmla="val 3560"/>
              <a:gd name="adj4" fmla="val 113065"/>
              <a:gd name="adj5" fmla="val 8153"/>
              <a:gd name="adj6" fmla="val 128870"/>
            </a:avLst>
          </a:prstGeom>
          <a:solidFill>
            <a:schemeClr val="bg1">
              <a:lumMod val="95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1400" dirty="0"/>
          </a:p>
          <a:p>
            <a:pPr algn="l">
              <a:lnSpc>
                <a:spcPct val="100000"/>
              </a:lnSpc>
              <a:spcBef>
                <a:spcPct val="50000"/>
              </a:spcBef>
              <a:buClrTx/>
              <a:buFontTx/>
              <a:buChar char="•"/>
              <a:defRPr/>
            </a:pPr>
            <a:r>
              <a:rPr lang="en-US" sz="1400" dirty="0"/>
              <a:t> You can pass parameters to a method. These are considered local variables</a:t>
            </a:r>
          </a:p>
          <a:p>
            <a:pPr algn="l">
              <a:lnSpc>
                <a:spcPct val="100000"/>
              </a:lnSpc>
              <a:spcBef>
                <a:spcPct val="50000"/>
              </a:spcBef>
              <a:buClrTx/>
              <a:buFontTx/>
              <a:buChar char="•"/>
              <a:defRPr/>
            </a:pPr>
            <a:r>
              <a:rPr lang="en-US" sz="1400" dirty="0"/>
              <a:t> It has the same name as the previous method, but different parameters</a:t>
            </a:r>
          </a:p>
          <a:p>
            <a:pPr algn="l">
              <a:lnSpc>
                <a:spcPct val="100000"/>
              </a:lnSpc>
              <a:spcBef>
                <a:spcPct val="50000"/>
              </a:spcBef>
              <a:buClrTx/>
              <a:buFontTx/>
              <a:buChar char="•"/>
              <a:defRPr/>
            </a:pPr>
            <a:r>
              <a:rPr lang="en-US" sz="1400" dirty="0"/>
              <a:t>Note a ‘static’ modifier. This means this method is a class method and can be called without an object reference</a:t>
            </a:r>
          </a:p>
        </p:txBody>
      </p:sp>
      <p:sp>
        <p:nvSpPr>
          <p:cNvPr id="29" name="Text Box 10">
            <a:extLst>
              <a:ext uri="{FF2B5EF4-FFF2-40B4-BE49-F238E27FC236}">
                <a16:creationId xmlns:a16="http://schemas.microsoft.com/office/drawing/2014/main" id="{C923C223-004F-4895-B9D3-02E7D67D44BC}"/>
              </a:ext>
            </a:extLst>
          </p:cNvPr>
          <p:cNvSpPr txBox="1">
            <a:spLocks noChangeArrowheads="1"/>
          </p:cNvSpPr>
          <p:nvPr/>
        </p:nvSpPr>
        <p:spPr bwMode="auto">
          <a:xfrm>
            <a:off x="1516743" y="1063624"/>
            <a:ext cx="1822450" cy="346075"/>
          </a:xfrm>
          <a:prstGeom prst="rect">
            <a:avLst/>
          </a:prstGeom>
          <a:solidFill>
            <a:srgbClr val="92D050"/>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greet()</a:t>
            </a:r>
          </a:p>
        </p:txBody>
      </p:sp>
      <p:sp>
        <p:nvSpPr>
          <p:cNvPr id="30" name="Text Box 11">
            <a:extLst>
              <a:ext uri="{FF2B5EF4-FFF2-40B4-BE49-F238E27FC236}">
                <a16:creationId xmlns:a16="http://schemas.microsoft.com/office/drawing/2014/main" id="{33962103-2603-48A2-A1AA-00BA97F1FAA2}"/>
              </a:ext>
            </a:extLst>
          </p:cNvPr>
          <p:cNvSpPr txBox="1">
            <a:spLocks noChangeArrowheads="1"/>
          </p:cNvSpPr>
          <p:nvPr/>
        </p:nvSpPr>
        <p:spPr bwMode="auto">
          <a:xfrm>
            <a:off x="1554843" y="2689224"/>
            <a:ext cx="1822450" cy="346075"/>
          </a:xfrm>
          <a:prstGeom prst="rect">
            <a:avLst/>
          </a:prstGeom>
          <a:solidFill>
            <a:schemeClr val="accent5"/>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greet(String)</a:t>
            </a:r>
          </a:p>
        </p:txBody>
      </p:sp>
      <p:sp>
        <p:nvSpPr>
          <p:cNvPr id="31" name="Text Box 12">
            <a:extLst>
              <a:ext uri="{FF2B5EF4-FFF2-40B4-BE49-F238E27FC236}">
                <a16:creationId xmlns:a16="http://schemas.microsoft.com/office/drawing/2014/main" id="{33AD3983-ED38-42AC-B3A1-8D77E1395F09}"/>
              </a:ext>
            </a:extLst>
          </p:cNvPr>
          <p:cNvSpPr txBox="1">
            <a:spLocks noChangeArrowheads="1"/>
          </p:cNvSpPr>
          <p:nvPr/>
        </p:nvSpPr>
        <p:spPr bwMode="auto">
          <a:xfrm>
            <a:off x="6569756" y="4945230"/>
            <a:ext cx="1822450" cy="346075"/>
          </a:xfrm>
          <a:prstGeom prst="rect">
            <a:avLst/>
          </a:prstGeom>
          <a:solidFill>
            <a:schemeClr val="accent6">
              <a:lumMod val="60000"/>
              <a:lumOff val="40000"/>
            </a:schemeClr>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thirdMethod</a:t>
            </a:r>
          </a:p>
        </p:txBody>
      </p:sp>
      <p:pic>
        <p:nvPicPr>
          <p:cNvPr id="44" name="Picture 43">
            <a:extLst>
              <a:ext uri="{FF2B5EF4-FFF2-40B4-BE49-F238E27FC236}">
                <a16:creationId xmlns:a16="http://schemas.microsoft.com/office/drawing/2014/main" id="{30BC1697-96DE-4745-BD78-973CD92C41F1}"/>
              </a:ext>
            </a:extLst>
          </p:cNvPr>
          <p:cNvPicPr>
            <a:picLocks noChangeAspect="1"/>
          </p:cNvPicPr>
          <p:nvPr/>
        </p:nvPicPr>
        <p:blipFill>
          <a:blip r:embed="rId3"/>
          <a:stretch>
            <a:fillRect/>
          </a:stretch>
        </p:blipFill>
        <p:spPr>
          <a:xfrm>
            <a:off x="4389888" y="4631358"/>
            <a:ext cx="4529721" cy="2182557"/>
          </a:xfrm>
          <a:prstGeom prst="rect">
            <a:avLst/>
          </a:prstGeom>
        </p:spPr>
      </p:pic>
    </p:spTree>
    <p:extLst>
      <p:ext uri="{BB962C8B-B14F-4D97-AF65-F5344CB8AC3E}">
        <p14:creationId xmlns:p14="http://schemas.microsoft.com/office/powerpoint/2010/main" val="2410055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924458-C302-48DD-8A4C-70A5667A2F6B}"/>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‘call’ a method, use the method’s name and pass the appropriate number and type of parameters according to the method’s signature.</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calling a method, flow control will ‘jump’ to that method.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the method finishes, flow control will return to the point where the method was called.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Instance methods are attached to an instance of an object. These will need to be called through an object reference.</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Static methods are attached to a class, and can be called via its class name.</a:t>
            </a:r>
          </a:p>
          <a:p>
            <a:endParaRPr lang="en-US" dirty="0"/>
          </a:p>
        </p:txBody>
      </p:sp>
      <p:sp>
        <p:nvSpPr>
          <p:cNvPr id="3" name="Date Placeholder 2">
            <a:extLst>
              <a:ext uri="{FF2B5EF4-FFF2-40B4-BE49-F238E27FC236}">
                <a16:creationId xmlns:a16="http://schemas.microsoft.com/office/drawing/2014/main" id="{65542DFD-3AE6-4842-ADAD-422B44B60C9C}"/>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F6168D15-BDAD-4058-BE1F-04769EABBAD4}"/>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53</a:t>
            </a:fld>
            <a:endParaRPr lang="en-US" dirty="0"/>
          </a:p>
        </p:txBody>
      </p:sp>
      <p:sp>
        <p:nvSpPr>
          <p:cNvPr id="5" name="Title 4">
            <a:extLst>
              <a:ext uri="{FF2B5EF4-FFF2-40B4-BE49-F238E27FC236}">
                <a16:creationId xmlns:a16="http://schemas.microsoft.com/office/drawing/2014/main" id="{A4CF8416-87E2-4C6E-BD17-20C516A03811}"/>
              </a:ext>
            </a:extLst>
          </p:cNvPr>
          <p:cNvSpPr>
            <a:spLocks noGrp="1"/>
          </p:cNvSpPr>
          <p:nvPr>
            <p:ph type="title"/>
          </p:nvPr>
        </p:nvSpPr>
        <p:spPr>
          <a:xfrm>
            <a:off x="381000" y="380999"/>
            <a:ext cx="11430000" cy="990601"/>
          </a:xfrm>
        </p:spPr>
        <p:txBody>
          <a:bodyPr/>
          <a:lstStyle/>
          <a:p>
            <a:r>
              <a:rPr lang="en-US" dirty="0"/>
              <a:t>Calling Methods</a:t>
            </a:r>
          </a:p>
        </p:txBody>
      </p:sp>
    </p:spTree>
    <p:extLst>
      <p:ext uri="{BB962C8B-B14F-4D97-AF65-F5344CB8AC3E}">
        <p14:creationId xmlns:p14="http://schemas.microsoft.com/office/powerpoint/2010/main" val="2822419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769688-B325-4858-A8CC-D1479062CE5F}"/>
              </a:ext>
            </a:extLst>
          </p:cNvPr>
          <p:cNvSpPr>
            <a:spLocks noGrp="1"/>
          </p:cNvSpPr>
          <p:nvPr>
            <p:ph sz="quarter" idx="10"/>
          </p:nvPr>
        </p:nvSpPr>
        <p:spPr>
          <a:xfrm>
            <a:off x="381000" y="580784"/>
            <a:ext cx="11430000" cy="4940300"/>
          </a:xfrm>
        </p:spPr>
        <p:txBody>
          <a:bodyPr/>
          <a:lstStyle/>
          <a:p>
            <a:pPr marL="342900" indent="-342900">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Parameters in Java are Passed By Value </a:t>
            </a:r>
          </a:p>
          <a:p>
            <a:pPr marL="342900" indent="-342900">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800100" lvl="1" indent="-342900">
              <a:lnSpc>
                <a:spcPct val="90000"/>
              </a:lnSpc>
              <a:buFont typeface="Wingdings" pitchFamily="2" charset="2"/>
              <a:buChar char="Ø"/>
            </a:pPr>
            <a:r>
              <a:rPr lang="en-US" sz="2400" dirty="0">
                <a:latin typeface="Arial" panose="020B0604020202020204" pitchFamily="34" charset="0"/>
                <a:cs typeface="Arial" panose="020B0604020202020204" pitchFamily="34" charset="0"/>
              </a:rPr>
              <a:t>Passing Primitive Data Type Arguments</a:t>
            </a:r>
          </a:p>
          <a:p>
            <a:pPr lvl="2">
              <a:lnSpc>
                <a:spcPct val="90000"/>
              </a:lnSpc>
            </a:pPr>
            <a:r>
              <a:rPr lang="en-US" sz="2400" dirty="0">
                <a:latin typeface="Arial" panose="020B0604020202020204" pitchFamily="34" charset="0"/>
                <a:cs typeface="Arial" panose="020B0604020202020204" pitchFamily="34" charset="0"/>
              </a:rPr>
              <a:t>A copy of the value is passed to the method.</a:t>
            </a:r>
          </a:p>
          <a:p>
            <a:pPr lvl="2">
              <a:lnSpc>
                <a:spcPct val="90000"/>
              </a:lnSpc>
            </a:pPr>
            <a:r>
              <a:rPr lang="en-US" sz="2400" dirty="0">
                <a:latin typeface="Arial" panose="020B0604020202020204" pitchFamily="34" charset="0"/>
                <a:cs typeface="Arial" panose="020B0604020202020204" pitchFamily="34" charset="0"/>
              </a:rPr>
              <a:t>Any changes to the value exists only within the scope of the method. </a:t>
            </a:r>
          </a:p>
          <a:p>
            <a:pPr lvl="2">
              <a:lnSpc>
                <a:spcPct val="90000"/>
              </a:lnSpc>
            </a:pPr>
            <a:r>
              <a:rPr lang="en-US" sz="2400" dirty="0">
                <a:latin typeface="Arial" panose="020B0604020202020204" pitchFamily="34" charset="0"/>
                <a:cs typeface="Arial" panose="020B0604020202020204" pitchFamily="34" charset="0"/>
              </a:rPr>
              <a:t>When the method returns, any changes to the value are lost. The original value remains.</a:t>
            </a:r>
          </a:p>
          <a:p>
            <a:pPr lvl="2">
              <a:lnSpc>
                <a:spcPct val="90000"/>
              </a:lnSpc>
            </a:pPr>
            <a:endParaRPr lang="en-US" sz="2400" dirty="0">
              <a:latin typeface="Arial" panose="020B0604020202020204" pitchFamily="34" charset="0"/>
              <a:cs typeface="Arial" panose="020B0604020202020204" pitchFamily="34" charset="0"/>
            </a:endParaRPr>
          </a:p>
          <a:p>
            <a:pPr marL="800100" lvl="1" indent="-342900">
              <a:lnSpc>
                <a:spcPct val="90000"/>
              </a:lnSpc>
              <a:buFont typeface="Wingdings" pitchFamily="2" charset="2"/>
              <a:buChar char="Ø"/>
            </a:pPr>
            <a:r>
              <a:rPr lang="en-US" sz="2400" dirty="0">
                <a:latin typeface="Arial" panose="020B0604020202020204" pitchFamily="34" charset="0"/>
                <a:cs typeface="Arial" panose="020B0604020202020204" pitchFamily="34" charset="0"/>
              </a:rPr>
              <a:t>Passing Reference Data Type Arguments</a:t>
            </a:r>
          </a:p>
          <a:p>
            <a:pPr lvl="2">
              <a:lnSpc>
                <a:spcPct val="90000"/>
              </a:lnSpc>
            </a:pPr>
            <a:r>
              <a:rPr lang="en-US" sz="2400" dirty="0">
                <a:latin typeface="Arial" panose="020B0604020202020204" pitchFamily="34" charset="0"/>
                <a:cs typeface="Arial" panose="020B0604020202020204" pitchFamily="34" charset="0"/>
              </a:rPr>
              <a:t>A copy of the object’s reference’s value is being passed.</a:t>
            </a:r>
          </a:p>
          <a:p>
            <a:pPr lvl="2">
              <a:lnSpc>
                <a:spcPct val="90000"/>
              </a:lnSpc>
            </a:pPr>
            <a:r>
              <a:rPr lang="en-US" sz="2400" dirty="0">
                <a:latin typeface="Arial" panose="020B0604020202020204" pitchFamily="34" charset="0"/>
                <a:cs typeface="Arial" panose="020B0604020202020204" pitchFamily="34" charset="0"/>
              </a:rPr>
              <a:t>The values of the object's fields can be changed inside the method, if they have the proper access level. </a:t>
            </a:r>
          </a:p>
          <a:p>
            <a:pPr lvl="2">
              <a:lnSpc>
                <a:spcPct val="90000"/>
              </a:lnSpc>
            </a:pPr>
            <a:r>
              <a:rPr lang="en-US" sz="2400" dirty="0">
                <a:latin typeface="Arial" panose="020B0604020202020204" pitchFamily="34" charset="0"/>
                <a:cs typeface="Arial" panose="020B0604020202020204" pitchFamily="34" charset="0"/>
              </a:rPr>
              <a:t>When the method returns, the passed-in reference still references the same object as before. However, the changes in the object’s fields will be retained.</a:t>
            </a:r>
          </a:p>
          <a:p>
            <a:endParaRPr lang="en-US" dirty="0"/>
          </a:p>
        </p:txBody>
      </p:sp>
      <p:sp>
        <p:nvSpPr>
          <p:cNvPr id="3" name="Date Placeholder 2">
            <a:extLst>
              <a:ext uri="{FF2B5EF4-FFF2-40B4-BE49-F238E27FC236}">
                <a16:creationId xmlns:a16="http://schemas.microsoft.com/office/drawing/2014/main" id="{C247EC07-598D-4295-966C-D75F2582AAB0}"/>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EBCDE218-599D-444E-916A-836C92253E5D}"/>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54</a:t>
            </a:fld>
            <a:endParaRPr lang="en-US" dirty="0"/>
          </a:p>
        </p:txBody>
      </p:sp>
      <p:sp>
        <p:nvSpPr>
          <p:cNvPr id="5" name="Title 4">
            <a:extLst>
              <a:ext uri="{FF2B5EF4-FFF2-40B4-BE49-F238E27FC236}">
                <a16:creationId xmlns:a16="http://schemas.microsoft.com/office/drawing/2014/main" id="{559C8608-C320-4C5E-8CE7-27BA6600A3DC}"/>
              </a:ext>
            </a:extLst>
          </p:cNvPr>
          <p:cNvSpPr>
            <a:spLocks noGrp="1"/>
          </p:cNvSpPr>
          <p:nvPr>
            <p:ph type="title"/>
          </p:nvPr>
        </p:nvSpPr>
        <p:spPr>
          <a:xfrm>
            <a:off x="381000" y="146532"/>
            <a:ext cx="11430000" cy="990601"/>
          </a:xfrm>
        </p:spPr>
        <p:txBody>
          <a:bodyPr/>
          <a:lstStyle/>
          <a:p>
            <a:r>
              <a:rPr lang="en-US" dirty="0"/>
              <a:t>Parameter Passing</a:t>
            </a:r>
          </a:p>
        </p:txBody>
      </p:sp>
    </p:spTree>
    <p:extLst>
      <p:ext uri="{BB962C8B-B14F-4D97-AF65-F5344CB8AC3E}">
        <p14:creationId xmlns:p14="http://schemas.microsoft.com/office/powerpoint/2010/main" val="35033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31114C-333E-4C6E-A210-CD2E3ECFED91}"/>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DC85581D-4FA7-4F76-AAE2-A5C898CDF19D}"/>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55</a:t>
            </a:fld>
            <a:endParaRPr lang="en-US" dirty="0"/>
          </a:p>
        </p:txBody>
      </p:sp>
      <p:sp>
        <p:nvSpPr>
          <p:cNvPr id="5" name="Title 4">
            <a:extLst>
              <a:ext uri="{FF2B5EF4-FFF2-40B4-BE49-F238E27FC236}">
                <a16:creationId xmlns:a16="http://schemas.microsoft.com/office/drawing/2014/main" id="{6E29AA59-90AA-434B-8403-7C976E22F971}"/>
              </a:ext>
            </a:extLst>
          </p:cNvPr>
          <p:cNvSpPr>
            <a:spLocks noGrp="1"/>
          </p:cNvSpPr>
          <p:nvPr>
            <p:ph type="title"/>
          </p:nvPr>
        </p:nvSpPr>
        <p:spPr>
          <a:xfrm>
            <a:off x="381000" y="380999"/>
            <a:ext cx="11430000" cy="990601"/>
          </a:xfrm>
        </p:spPr>
        <p:txBody>
          <a:bodyPr/>
          <a:lstStyle/>
          <a:p>
            <a:r>
              <a:rPr lang="en-US" dirty="0"/>
              <a:t>Method Declaration</a:t>
            </a:r>
          </a:p>
        </p:txBody>
      </p:sp>
      <p:sp>
        <p:nvSpPr>
          <p:cNvPr id="6" name="Rectangle 2">
            <a:extLst>
              <a:ext uri="{FF2B5EF4-FFF2-40B4-BE49-F238E27FC236}">
                <a16:creationId xmlns:a16="http://schemas.microsoft.com/office/drawing/2014/main" id="{5524A4DA-F0BF-42FF-BE13-39E31864F6EB}"/>
              </a:ext>
            </a:extLst>
          </p:cNvPr>
          <p:cNvSpPr>
            <a:spLocks noChangeArrowheads="1"/>
          </p:cNvSpPr>
          <p:nvPr/>
        </p:nvSpPr>
        <p:spPr bwMode="auto">
          <a:xfrm>
            <a:off x="3745139" y="3282951"/>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7" name="Rectangle 3">
            <a:extLst>
              <a:ext uri="{FF2B5EF4-FFF2-40B4-BE49-F238E27FC236}">
                <a16:creationId xmlns:a16="http://schemas.microsoft.com/office/drawing/2014/main" id="{CFF76187-80C7-4E7F-86F9-4B945AC26303}"/>
              </a:ext>
            </a:extLst>
          </p:cNvPr>
          <p:cNvSpPr>
            <a:spLocks noChangeArrowheads="1"/>
          </p:cNvSpPr>
          <p:nvPr/>
        </p:nvSpPr>
        <p:spPr bwMode="auto">
          <a:xfrm>
            <a:off x="3745139" y="2425701"/>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8" name="Rectangle 4">
            <a:extLst>
              <a:ext uri="{FF2B5EF4-FFF2-40B4-BE49-F238E27FC236}">
                <a16:creationId xmlns:a16="http://schemas.microsoft.com/office/drawing/2014/main" id="{72BC7BD8-F8B0-4793-A71C-15917061DC44}"/>
              </a:ext>
            </a:extLst>
          </p:cNvPr>
          <p:cNvSpPr>
            <a:spLocks noChangeArrowheads="1"/>
          </p:cNvSpPr>
          <p:nvPr/>
        </p:nvSpPr>
        <p:spPr bwMode="auto">
          <a:xfrm>
            <a:off x="3745140" y="1654176"/>
            <a:ext cx="5629275"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9" name="Rectangle 6">
            <a:extLst>
              <a:ext uri="{FF2B5EF4-FFF2-40B4-BE49-F238E27FC236}">
                <a16:creationId xmlns:a16="http://schemas.microsoft.com/office/drawing/2014/main" id="{120F154C-1EE5-4751-A432-FD0BFEC887E1}"/>
              </a:ext>
            </a:extLst>
          </p:cNvPr>
          <p:cNvSpPr>
            <a:spLocks noChangeArrowheads="1"/>
          </p:cNvSpPr>
          <p:nvPr/>
        </p:nvSpPr>
        <p:spPr bwMode="auto">
          <a:xfrm>
            <a:off x="3410177" y="889000"/>
            <a:ext cx="6064250" cy="5080000"/>
          </a:xfrm>
          <a:prstGeom prst="rect">
            <a:avLst/>
          </a:prstGeom>
          <a:noFill/>
          <a:ln w="12700">
            <a:noFill/>
            <a:miter lim="800000"/>
            <a:headEnd/>
            <a:tailEnd/>
          </a:ln>
        </p:spPr>
        <p:txBody>
          <a:bodyPr lIns="90488" tIns="44450" rIns="90488" bIns="44450"/>
          <a:lstStyle/>
          <a:p>
            <a:pPr marL="342900" indent="-342900"/>
            <a:r>
              <a:rPr lang="en-US" sz="1300" b="1">
                <a:solidFill>
                  <a:srgbClr val="660033"/>
                </a:solidFill>
                <a:latin typeface="Courier New" pitchFamily="49" charset="0"/>
              </a:rPr>
              <a:t>package </a:t>
            </a:r>
            <a:r>
              <a:rPr lang="en-US" sz="1300" b="1">
                <a:latin typeface="Courier New" pitchFamily="49" charset="0"/>
              </a:rPr>
              <a:t>sef.module3.sample;</a:t>
            </a:r>
          </a:p>
          <a:p>
            <a:pPr marL="342900" indent="-342900"/>
            <a:endParaRPr lang="en-US" sz="1300" b="1">
              <a:latin typeface="Courier New" pitchFamily="49" charset="0"/>
            </a:endParaRPr>
          </a:p>
          <a:p>
            <a:pPr marL="342900" indent="-342900"/>
            <a:r>
              <a:rPr lang="en-US" sz="1300" b="1">
                <a:solidFill>
                  <a:srgbClr val="660033"/>
                </a:solidFill>
                <a:latin typeface="Courier New" pitchFamily="49" charset="0"/>
              </a:rPr>
              <a:t>public class</a:t>
            </a:r>
            <a:r>
              <a:rPr lang="en-US" sz="1300" b="1">
                <a:latin typeface="Courier New" pitchFamily="49" charset="0"/>
              </a:rPr>
              <a:t> MethodSample</a:t>
            </a:r>
            <a:r>
              <a:rPr lang="en-US" sz="1300" b="1">
                <a:solidFill>
                  <a:srgbClr val="339933"/>
                </a:solidFill>
                <a:latin typeface="Courier New" pitchFamily="49" charset="0"/>
              </a:rPr>
              <a:t> </a:t>
            </a:r>
            <a:r>
              <a:rPr lang="en-US" sz="1300" b="1">
                <a:latin typeface="Courier New" pitchFamily="49" charset="0"/>
              </a:rPr>
              <a:t>{</a:t>
            </a:r>
          </a:p>
          <a:p>
            <a:pPr marL="342900" indent="-342900"/>
            <a:r>
              <a:rPr lang="en-US" sz="1300" b="1">
                <a:latin typeface="Courier New" pitchFamily="49" charset="0"/>
              </a:rPr>
              <a:t>	</a:t>
            </a:r>
          </a:p>
          <a:p>
            <a:pPr marL="342900" indent="-342900"/>
            <a:r>
              <a:rPr lang="en-US" sz="1300" b="1">
                <a:latin typeface="Courier New" pitchFamily="49" charset="0"/>
              </a:rPr>
              <a:t>	public void greet(){</a:t>
            </a:r>
          </a:p>
          <a:p>
            <a:pPr marL="342900" indent="-342900"/>
            <a:r>
              <a:rPr lang="en-US" sz="1300" b="1">
                <a:latin typeface="Courier New" pitchFamily="49" charset="0"/>
              </a:rPr>
              <a:t>		System.out.println(“Hello!”);</a:t>
            </a:r>
          </a:p>
          <a:p>
            <a:pPr marL="342900" indent="-342900"/>
            <a:r>
              <a:rPr lang="en-US" sz="1300" b="1">
                <a:latin typeface="Courier New" pitchFamily="49" charset="0"/>
              </a:rPr>
              <a:t>	}</a:t>
            </a:r>
          </a:p>
          <a:p>
            <a:pPr marL="342900" indent="-342900"/>
            <a:endParaRPr lang="en-US" sz="1300" b="1">
              <a:latin typeface="Courier New" pitchFamily="49" charset="0"/>
            </a:endParaRPr>
          </a:p>
          <a:p>
            <a:pPr marL="342900" indent="-342900"/>
            <a:r>
              <a:rPr lang="en-US" sz="1300" b="1">
                <a:latin typeface="Courier New" pitchFamily="49" charset="0"/>
              </a:rPr>
              <a:t>	public static void greet(String name){</a:t>
            </a:r>
          </a:p>
          <a:p>
            <a:pPr marL="342900" indent="-342900"/>
            <a:r>
              <a:rPr lang="en-US" sz="1300" b="1">
                <a:latin typeface="Courier New" pitchFamily="49" charset="0"/>
              </a:rPr>
              <a:t>		System.out.println(“Hello “ + name + “!”);</a:t>
            </a:r>
          </a:p>
          <a:p>
            <a:pPr marL="342900" indent="-342900"/>
            <a:r>
              <a:rPr lang="en-US" sz="1300" b="1">
                <a:latin typeface="Courier New" pitchFamily="49" charset="0"/>
              </a:rPr>
              <a:t>	}</a:t>
            </a:r>
          </a:p>
          <a:p>
            <a:pPr marL="342900" indent="-342900"/>
            <a:endParaRPr lang="en-US" sz="1300" b="1">
              <a:latin typeface="Courier New" pitchFamily="49" charset="0"/>
            </a:endParaRPr>
          </a:p>
          <a:p>
            <a:pPr marL="342900" indent="-342900"/>
            <a:r>
              <a:rPr lang="en-US" sz="1300" b="1">
                <a:latin typeface="Courier New" pitchFamily="49" charset="0"/>
              </a:rPr>
              <a:t>	public int sum(int x, int y) {</a:t>
            </a:r>
          </a:p>
          <a:p>
            <a:pPr marL="342900" indent="-342900"/>
            <a:r>
              <a:rPr lang="en-US" sz="1300" b="1">
                <a:latin typeface="Courier New" pitchFamily="49" charset="0"/>
              </a:rPr>
              <a:t>		return x + y;</a:t>
            </a:r>
          </a:p>
          <a:p>
            <a:pPr marL="342900" indent="-342900"/>
            <a:r>
              <a:rPr lang="en-US" sz="1300" b="1">
                <a:latin typeface="Courier New" pitchFamily="49" charset="0"/>
              </a:rPr>
              <a:t>	}</a:t>
            </a:r>
          </a:p>
          <a:p>
            <a:pPr marL="342900" indent="-342900"/>
            <a:endParaRPr lang="en-US" sz="1300" b="1">
              <a:latin typeface="Courier New" pitchFamily="49" charset="0"/>
            </a:endParaRPr>
          </a:p>
          <a:p>
            <a:pPr marL="342900" indent="-342900"/>
            <a:r>
              <a:rPr lang="en-US" sz="1300" b="1">
                <a:latin typeface="Courier New" pitchFamily="49" charset="0"/>
              </a:rPr>
              <a:t>	public static void main(String arg[]){	</a:t>
            </a:r>
          </a:p>
          <a:p>
            <a:pPr marL="342900" indent="-342900"/>
            <a:r>
              <a:rPr lang="en-US" sz="1300" b="1">
                <a:latin typeface="Courier New" pitchFamily="49" charset="0"/>
              </a:rPr>
              <a:t>		MethodSample sample = new MethodSample();</a:t>
            </a:r>
          </a:p>
          <a:p>
            <a:pPr marL="342900" indent="-342900"/>
            <a:r>
              <a:rPr lang="en-US" sz="1300" b="1">
                <a:latin typeface="Courier New" pitchFamily="49" charset="0"/>
              </a:rPr>
              <a:t>		sample.greet();</a:t>
            </a:r>
          </a:p>
          <a:p>
            <a:pPr marL="342900" indent="-342900"/>
            <a:r>
              <a:rPr lang="en-US" sz="1300" b="1">
                <a:latin typeface="Courier New" pitchFamily="49" charset="0"/>
              </a:rPr>
              <a:t>		greet(“Java Teacher”);</a:t>
            </a:r>
          </a:p>
          <a:p>
            <a:pPr marL="342900" indent="-342900"/>
            <a:r>
              <a:rPr lang="en-US" sz="1300" b="1">
                <a:latin typeface="Courier New" pitchFamily="49" charset="0"/>
              </a:rPr>
              <a:t>		MethodSample.greet(“Java Student”);</a:t>
            </a:r>
          </a:p>
          <a:p>
            <a:pPr marL="342900" indent="-342900"/>
            <a:r>
              <a:rPr lang="en-US" sz="1300" b="1">
                <a:latin typeface="Courier New" pitchFamily="49" charset="0"/>
              </a:rPr>
              <a:t>		System.out.println(“Sum of 1 and 2 is “ + </a:t>
            </a:r>
          </a:p>
          <a:p>
            <a:pPr marL="342900" indent="-342900"/>
            <a:r>
              <a:rPr lang="en-US" sz="1300" b="1">
                <a:latin typeface="Courier New" pitchFamily="49" charset="0"/>
              </a:rPr>
              <a:t>			sample.sum(1, 2));</a:t>
            </a:r>
          </a:p>
          <a:p>
            <a:pPr marL="342900" indent="-342900"/>
            <a:r>
              <a:rPr lang="en-US" sz="1300" b="1">
                <a:latin typeface="Courier New" pitchFamily="49" charset="0"/>
              </a:rPr>
              <a:t>	}</a:t>
            </a:r>
          </a:p>
          <a:p>
            <a:pPr marL="342900" indent="-342900"/>
            <a:r>
              <a:rPr lang="en-US" sz="1300" b="1">
                <a:latin typeface="Courier New" pitchFamily="49" charset="0"/>
              </a:rPr>
              <a:t>}</a:t>
            </a:r>
          </a:p>
          <a:p>
            <a:pPr marL="342900" indent="-342900"/>
            <a:endParaRPr lang="en-US" sz="1300" b="1">
              <a:latin typeface="Courier New" pitchFamily="49" charset="0"/>
            </a:endParaRPr>
          </a:p>
        </p:txBody>
      </p:sp>
      <p:sp>
        <p:nvSpPr>
          <p:cNvPr id="10" name="AutoShape 8">
            <a:extLst>
              <a:ext uri="{FF2B5EF4-FFF2-40B4-BE49-F238E27FC236}">
                <a16:creationId xmlns:a16="http://schemas.microsoft.com/office/drawing/2014/main" id="{E4F951D5-1EA8-4D67-8940-D50DF7E0405A}"/>
              </a:ext>
            </a:extLst>
          </p:cNvPr>
          <p:cNvSpPr>
            <a:spLocks/>
          </p:cNvSpPr>
          <p:nvPr/>
        </p:nvSpPr>
        <p:spPr bwMode="auto">
          <a:xfrm>
            <a:off x="409584" y="1559060"/>
            <a:ext cx="2284413" cy="963612"/>
          </a:xfrm>
          <a:prstGeom prst="accentBorderCallout2">
            <a:avLst>
              <a:gd name="adj1" fmla="val 20338"/>
              <a:gd name="adj2" fmla="val 103338"/>
              <a:gd name="adj3" fmla="val 20338"/>
              <a:gd name="adj4" fmla="val 126269"/>
              <a:gd name="adj5" fmla="val 309781"/>
              <a:gd name="adj6" fmla="val 176055"/>
            </a:avLst>
          </a:prstGeom>
          <a:solidFill>
            <a:schemeClr val="accent5">
              <a:lumMod val="60000"/>
              <a:lumOff val="40000"/>
            </a:schemeClr>
          </a:solidFill>
          <a:ln w="9525" algn="ctr">
            <a:solidFill>
              <a:srgbClr val="A6ADC4"/>
            </a:solidFill>
            <a:miter lim="800000"/>
            <a:headEnd/>
            <a:tailEnd/>
          </a:ln>
        </p:spPr>
        <p:txBody>
          <a:bodyPr/>
          <a:lstStyle/>
          <a:p>
            <a:pPr algn="l">
              <a:lnSpc>
                <a:spcPct val="100000"/>
              </a:lnSpc>
              <a:spcBef>
                <a:spcPct val="50000"/>
              </a:spcBef>
              <a:buClrTx/>
              <a:defRPr/>
            </a:pPr>
            <a:r>
              <a:rPr lang="en-US" sz="1600" dirty="0"/>
              <a:t>Call an instance method through its object</a:t>
            </a:r>
          </a:p>
        </p:txBody>
      </p:sp>
      <p:sp>
        <p:nvSpPr>
          <p:cNvPr id="11" name="AutoShape 13">
            <a:extLst>
              <a:ext uri="{FF2B5EF4-FFF2-40B4-BE49-F238E27FC236}">
                <a16:creationId xmlns:a16="http://schemas.microsoft.com/office/drawing/2014/main" id="{A8CE1813-1D88-4B4E-8CB0-D46D26FE3CA3}"/>
              </a:ext>
            </a:extLst>
          </p:cNvPr>
          <p:cNvSpPr>
            <a:spLocks/>
          </p:cNvSpPr>
          <p:nvPr/>
        </p:nvSpPr>
        <p:spPr bwMode="auto">
          <a:xfrm>
            <a:off x="409583" y="2859882"/>
            <a:ext cx="2284413" cy="846138"/>
          </a:xfrm>
          <a:prstGeom prst="accentBorderCallout2">
            <a:avLst>
              <a:gd name="adj1" fmla="val 13509"/>
              <a:gd name="adj2" fmla="val 103338"/>
              <a:gd name="adj3" fmla="val 13509"/>
              <a:gd name="adj4" fmla="val 125921"/>
              <a:gd name="adj5" fmla="val 230128"/>
              <a:gd name="adj6" fmla="val 175141"/>
            </a:avLst>
          </a:prstGeom>
          <a:solidFill>
            <a:srgbClr val="CAE8AA"/>
          </a:solidFill>
          <a:ln w="9525" algn="ctr">
            <a:solidFill>
              <a:srgbClr val="92D050"/>
            </a:solidFill>
            <a:miter lim="800000"/>
            <a:headEnd/>
            <a:tailEnd/>
          </a:ln>
        </p:spPr>
        <p:txBody>
          <a:bodyPr/>
          <a:lstStyle/>
          <a:p>
            <a:pPr algn="l">
              <a:lnSpc>
                <a:spcPct val="100000"/>
              </a:lnSpc>
              <a:spcBef>
                <a:spcPct val="50000"/>
              </a:spcBef>
              <a:buClrTx/>
            </a:pPr>
            <a:r>
              <a:rPr lang="en-US" sz="1600"/>
              <a:t>Call class methods statically and pass parameters</a:t>
            </a:r>
          </a:p>
        </p:txBody>
      </p:sp>
      <p:sp>
        <p:nvSpPr>
          <p:cNvPr id="12" name="AutoShape 14">
            <a:extLst>
              <a:ext uri="{FF2B5EF4-FFF2-40B4-BE49-F238E27FC236}">
                <a16:creationId xmlns:a16="http://schemas.microsoft.com/office/drawing/2014/main" id="{1E28C1DD-89A6-4C51-83F3-7F23A293F027}"/>
              </a:ext>
            </a:extLst>
          </p:cNvPr>
          <p:cNvSpPr>
            <a:spLocks/>
          </p:cNvSpPr>
          <p:nvPr/>
        </p:nvSpPr>
        <p:spPr bwMode="auto">
          <a:xfrm>
            <a:off x="409582" y="4109903"/>
            <a:ext cx="2284413" cy="1189037"/>
          </a:xfrm>
          <a:prstGeom prst="accentBorderCallout2">
            <a:avLst>
              <a:gd name="adj1" fmla="val 14144"/>
              <a:gd name="adj2" fmla="val 103338"/>
              <a:gd name="adj3" fmla="val 14144"/>
              <a:gd name="adj4" fmla="val 124463"/>
              <a:gd name="adj5" fmla="val 72465"/>
              <a:gd name="adj6" fmla="val 172591"/>
            </a:avLst>
          </a:prstGeom>
          <a:solidFill>
            <a:srgbClr val="00B0F0"/>
          </a:solidFill>
          <a:ln w="9525" algn="ctr">
            <a:solidFill>
              <a:srgbClr val="FFCC66"/>
            </a:solidFill>
            <a:miter lim="800000"/>
            <a:headEnd/>
            <a:tailEnd/>
          </a:ln>
        </p:spPr>
        <p:txBody>
          <a:bodyPr/>
          <a:lstStyle/>
          <a:p>
            <a:pPr algn="l">
              <a:lnSpc>
                <a:spcPct val="100000"/>
              </a:lnSpc>
              <a:spcBef>
                <a:spcPct val="50000"/>
              </a:spcBef>
              <a:buClrTx/>
            </a:pPr>
            <a:r>
              <a:rPr lang="en-US" sz="1600" dirty="0"/>
              <a:t>Call an instance method that accepts parameters and returns values</a:t>
            </a:r>
          </a:p>
        </p:txBody>
      </p:sp>
    </p:spTree>
    <p:extLst>
      <p:ext uri="{BB962C8B-B14F-4D97-AF65-F5344CB8AC3E}">
        <p14:creationId xmlns:p14="http://schemas.microsoft.com/office/powerpoint/2010/main" val="4042356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4AD3D3-9B56-4B65-B224-5627CFA4F6A3}"/>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200" dirty="0">
                <a:latin typeface="Arial" panose="020B0604020202020204" pitchFamily="34" charset="0"/>
                <a:cs typeface="Arial" panose="020B0604020202020204" pitchFamily="34" charset="0"/>
              </a:rPr>
              <a:t>Open the file ‘NumToWordsUsingMethod.java’ in the package sef.module3.activity</a:t>
            </a:r>
          </a:p>
          <a:p>
            <a:pPr marL="342900" indent="-342900">
              <a:lnSpc>
                <a:spcPct val="150000"/>
              </a:lnSpc>
              <a:buFont typeface="Arial" panose="020B0604020202020204" pitchFamily="34" charset="0"/>
              <a:buChar char="•"/>
            </a:pPr>
            <a:r>
              <a:rPr lang="en-US" sz="2200" dirty="0">
                <a:latin typeface="Arial" panose="020B0604020202020204" pitchFamily="34" charset="0"/>
                <a:cs typeface="Arial" panose="020B0604020202020204" pitchFamily="34" charset="0"/>
              </a:rPr>
              <a:t>Perform the following:</a:t>
            </a:r>
          </a:p>
          <a:p>
            <a:pPr marL="800100" lvl="1" indent="-342900">
              <a:lnSpc>
                <a:spcPct val="150000"/>
              </a:lnSpc>
            </a:pPr>
            <a:r>
              <a:rPr lang="en-US" sz="2200" dirty="0">
                <a:latin typeface="Arial" panose="020B0604020202020204" pitchFamily="34" charset="0"/>
                <a:cs typeface="Arial" panose="020B0604020202020204" pitchFamily="34" charset="0"/>
              </a:rPr>
              <a:t>Take a look at NumToWords.java in which we wrote code to convert integer numbers into their text value</a:t>
            </a:r>
          </a:p>
          <a:p>
            <a:pPr marL="800100" lvl="1" indent="-342900">
              <a:lnSpc>
                <a:spcPct val="150000"/>
              </a:lnSpc>
            </a:pPr>
            <a:r>
              <a:rPr lang="en-US" sz="2200" dirty="0">
                <a:latin typeface="Arial" panose="020B0604020202020204" pitchFamily="34" charset="0"/>
                <a:cs typeface="Arial" panose="020B0604020202020204" pitchFamily="34" charset="0"/>
              </a:rPr>
              <a:t>NumToWordsUsingMethod.java will perform the same function using method </a:t>
            </a:r>
            <a:r>
              <a:rPr lang="en-US" sz="2200" dirty="0" err="1">
                <a:latin typeface="Arial" panose="020B0604020202020204" pitchFamily="34" charset="0"/>
                <a:cs typeface="Arial" panose="020B0604020202020204" pitchFamily="34" charset="0"/>
              </a:rPr>
              <a:t>printWord</a:t>
            </a:r>
            <a:r>
              <a:rPr lang="en-US" sz="2200" dirty="0">
                <a:latin typeface="Arial" panose="020B0604020202020204" pitchFamily="34" charset="0"/>
                <a:cs typeface="Arial" panose="020B0604020202020204" pitchFamily="34" charset="0"/>
              </a:rPr>
              <a:t>()</a:t>
            </a:r>
          </a:p>
          <a:p>
            <a:pPr marL="800100" lvl="1" indent="-342900">
              <a:lnSpc>
                <a:spcPct val="150000"/>
              </a:lnSpc>
            </a:pPr>
            <a:r>
              <a:rPr lang="en-US" sz="2200" dirty="0">
                <a:latin typeface="Arial" panose="020B0604020202020204" pitchFamily="34" charset="0"/>
                <a:cs typeface="Arial" panose="020B0604020202020204" pitchFamily="34" charset="0"/>
              </a:rPr>
              <a:t>Complete the code in NumToWordsUsingMethod.java</a:t>
            </a:r>
          </a:p>
          <a:p>
            <a:endParaRPr lang="en-US" dirty="0"/>
          </a:p>
        </p:txBody>
      </p:sp>
      <p:sp>
        <p:nvSpPr>
          <p:cNvPr id="3" name="Date Placeholder 2">
            <a:extLst>
              <a:ext uri="{FF2B5EF4-FFF2-40B4-BE49-F238E27FC236}">
                <a16:creationId xmlns:a16="http://schemas.microsoft.com/office/drawing/2014/main" id="{41F5B045-E21E-4310-9A9E-067BFBEA4EC6}"/>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7908A9AD-9B58-4E4D-972C-31A3FE1E55AC}"/>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56</a:t>
            </a:fld>
            <a:endParaRPr lang="en-US" dirty="0"/>
          </a:p>
        </p:txBody>
      </p:sp>
      <p:sp>
        <p:nvSpPr>
          <p:cNvPr id="5" name="Title 4">
            <a:extLst>
              <a:ext uri="{FF2B5EF4-FFF2-40B4-BE49-F238E27FC236}">
                <a16:creationId xmlns:a16="http://schemas.microsoft.com/office/drawing/2014/main" id="{DA5A7C31-EC5B-4FD5-8D69-A3C936968245}"/>
              </a:ext>
            </a:extLst>
          </p:cNvPr>
          <p:cNvSpPr>
            <a:spLocks noGrp="1"/>
          </p:cNvSpPr>
          <p:nvPr>
            <p:ph type="title"/>
          </p:nvPr>
        </p:nvSpPr>
        <p:spPr>
          <a:xfrm>
            <a:off x="381000" y="380999"/>
            <a:ext cx="11430000" cy="990601"/>
          </a:xfrm>
        </p:spPr>
        <p:txBody>
          <a:bodyPr/>
          <a:lstStyle/>
          <a:p>
            <a:r>
              <a:rPr lang="en-US" dirty="0"/>
              <a:t>Activity 9</a:t>
            </a:r>
          </a:p>
        </p:txBody>
      </p:sp>
    </p:spTree>
    <p:extLst>
      <p:ext uri="{BB962C8B-B14F-4D97-AF65-F5344CB8AC3E}">
        <p14:creationId xmlns:p14="http://schemas.microsoft.com/office/powerpoint/2010/main" val="4268388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EF7D2-EC42-4759-84DB-7034312DD3C8}"/>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Open the file ‘Calculator.java’ in the package sef.module3.activity.</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Notice that method add() and multiply() are called from inside main() method</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Perform following:</a:t>
            </a:r>
          </a:p>
          <a:p>
            <a:pPr marL="800100" lvl="1" indent="-342900">
              <a:lnSpc>
                <a:spcPct val="150000"/>
              </a:lnSpc>
            </a:pPr>
            <a:r>
              <a:rPr lang="en-US" sz="2400" dirty="0">
                <a:latin typeface="Arial" panose="020B0604020202020204" pitchFamily="34" charset="0"/>
                <a:cs typeface="Arial" panose="020B0604020202020204" pitchFamily="34" charset="0"/>
              </a:rPr>
              <a:t>Complete the code for subtract() and divide() methods</a:t>
            </a:r>
          </a:p>
          <a:p>
            <a:pPr marL="800100" lvl="1" indent="-342900">
              <a:lnSpc>
                <a:spcPct val="150000"/>
              </a:lnSpc>
            </a:pPr>
            <a:r>
              <a:rPr lang="en-US" sz="2400" dirty="0">
                <a:latin typeface="Arial" panose="020B0604020202020204" pitchFamily="34" charset="0"/>
                <a:cs typeface="Arial" panose="020B0604020202020204" pitchFamily="34" charset="0"/>
              </a:rPr>
              <a:t>Print the Results</a:t>
            </a:r>
          </a:p>
          <a:p>
            <a:endParaRPr lang="en-US" dirty="0"/>
          </a:p>
        </p:txBody>
      </p:sp>
      <p:sp>
        <p:nvSpPr>
          <p:cNvPr id="3" name="Date Placeholder 2">
            <a:extLst>
              <a:ext uri="{FF2B5EF4-FFF2-40B4-BE49-F238E27FC236}">
                <a16:creationId xmlns:a16="http://schemas.microsoft.com/office/drawing/2014/main" id="{C70E2B6C-9B4E-4D8A-A668-18B87E6B6620}"/>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6DADE79B-E235-4480-8378-344D139AE55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57</a:t>
            </a:fld>
            <a:endParaRPr lang="en-US" dirty="0"/>
          </a:p>
        </p:txBody>
      </p:sp>
      <p:sp>
        <p:nvSpPr>
          <p:cNvPr id="5" name="Title 4">
            <a:extLst>
              <a:ext uri="{FF2B5EF4-FFF2-40B4-BE49-F238E27FC236}">
                <a16:creationId xmlns:a16="http://schemas.microsoft.com/office/drawing/2014/main" id="{E159954E-246D-4B01-B05D-522CD83BA1F7}"/>
              </a:ext>
            </a:extLst>
          </p:cNvPr>
          <p:cNvSpPr>
            <a:spLocks noGrp="1"/>
          </p:cNvSpPr>
          <p:nvPr>
            <p:ph type="title"/>
          </p:nvPr>
        </p:nvSpPr>
        <p:spPr>
          <a:xfrm>
            <a:off x="381000" y="380999"/>
            <a:ext cx="11430000" cy="990601"/>
          </a:xfrm>
        </p:spPr>
        <p:txBody>
          <a:bodyPr/>
          <a:lstStyle/>
          <a:p>
            <a:r>
              <a:rPr lang="en-US" dirty="0"/>
              <a:t>Activity 10</a:t>
            </a:r>
          </a:p>
        </p:txBody>
      </p:sp>
    </p:spTree>
    <p:extLst>
      <p:ext uri="{BB962C8B-B14F-4D97-AF65-F5344CB8AC3E}">
        <p14:creationId xmlns:p14="http://schemas.microsoft.com/office/powerpoint/2010/main" val="2402423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E836-DF27-4085-8791-71C04F4522D0}"/>
              </a:ext>
            </a:extLst>
          </p:cNvPr>
          <p:cNvSpPr>
            <a:spLocks noGrp="1"/>
          </p:cNvSpPr>
          <p:nvPr>
            <p:ph type="title"/>
          </p:nvPr>
        </p:nvSpPr>
        <p:spPr>
          <a:xfrm>
            <a:off x="336931" y="2571661"/>
            <a:ext cx="7040753" cy="2221454"/>
          </a:xfrm>
        </p:spPr>
        <p:txBody>
          <a:bodyPr/>
          <a:lstStyle/>
          <a:p>
            <a:r>
              <a:rPr lang="en-US" dirty="0"/>
              <a:t>Questions and Comments</a:t>
            </a:r>
          </a:p>
        </p:txBody>
      </p:sp>
    </p:spTree>
    <p:extLst>
      <p:ext uri="{BB962C8B-B14F-4D97-AF65-F5344CB8AC3E}">
        <p14:creationId xmlns:p14="http://schemas.microsoft.com/office/powerpoint/2010/main" val="31373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EFF3E4-7F19-46B3-B8CB-4F716756EAC6}"/>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A3DA26A6-F0E1-4A85-9ADD-472BF25A187F}"/>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F53EDB3D-1890-4B29-AE63-0F3FEE75E00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6</a:t>
            </a:fld>
            <a:endParaRPr lang="en-US" dirty="0"/>
          </a:p>
        </p:txBody>
      </p:sp>
      <p:sp>
        <p:nvSpPr>
          <p:cNvPr id="5" name="Title 4">
            <a:extLst>
              <a:ext uri="{FF2B5EF4-FFF2-40B4-BE49-F238E27FC236}">
                <a16:creationId xmlns:a16="http://schemas.microsoft.com/office/drawing/2014/main" id="{71C123E8-BD3A-4EA9-9260-02AF813CA3D6}"/>
              </a:ext>
            </a:extLst>
          </p:cNvPr>
          <p:cNvSpPr>
            <a:spLocks noGrp="1"/>
          </p:cNvSpPr>
          <p:nvPr>
            <p:ph type="title"/>
          </p:nvPr>
        </p:nvSpPr>
        <p:spPr>
          <a:xfrm>
            <a:off x="381000" y="380999"/>
            <a:ext cx="11430000" cy="990601"/>
          </a:xfrm>
        </p:spPr>
        <p:txBody>
          <a:bodyPr/>
          <a:lstStyle/>
          <a:p>
            <a:r>
              <a:rPr lang="en-US" dirty="0"/>
              <a:t>Java Source File Structure</a:t>
            </a:r>
          </a:p>
        </p:txBody>
      </p:sp>
      <p:sp>
        <p:nvSpPr>
          <p:cNvPr id="6" name="AutoShape 3">
            <a:extLst>
              <a:ext uri="{FF2B5EF4-FFF2-40B4-BE49-F238E27FC236}">
                <a16:creationId xmlns:a16="http://schemas.microsoft.com/office/drawing/2014/main" id="{1555C3C9-04B3-485A-AE28-E6470ED98783}"/>
              </a:ext>
            </a:extLst>
          </p:cNvPr>
          <p:cNvSpPr>
            <a:spLocks/>
          </p:cNvSpPr>
          <p:nvPr/>
        </p:nvSpPr>
        <p:spPr bwMode="auto">
          <a:xfrm>
            <a:off x="1689099" y="1457327"/>
            <a:ext cx="2991757" cy="4873626"/>
          </a:xfrm>
          <a:prstGeom prst="accentBorderCallout1">
            <a:avLst>
              <a:gd name="adj1" fmla="val 3306"/>
              <a:gd name="adj2" fmla="val 102704"/>
              <a:gd name="adj3" fmla="val 4407"/>
              <a:gd name="adj4" fmla="val 104222"/>
            </a:avLst>
          </a:prstGeom>
          <a:solidFill>
            <a:schemeClr val="accent3">
              <a:lumMod val="75000"/>
              <a:alpha val="89803"/>
            </a:scheme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600" b="1" dirty="0"/>
          </a:p>
          <a:p>
            <a:pPr algn="l">
              <a:lnSpc>
                <a:spcPct val="100000"/>
              </a:lnSpc>
              <a:spcBef>
                <a:spcPct val="50000"/>
              </a:spcBef>
              <a:buClrTx/>
            </a:pPr>
            <a:r>
              <a:rPr lang="en-US" sz="1600" b="1" dirty="0"/>
              <a:t>1. Block Comment</a:t>
            </a:r>
          </a:p>
          <a:p>
            <a:pPr algn="l">
              <a:lnSpc>
                <a:spcPct val="100000"/>
              </a:lnSpc>
              <a:spcBef>
                <a:spcPct val="50000"/>
              </a:spcBef>
              <a:buClrTx/>
            </a:pPr>
            <a:r>
              <a:rPr lang="en-US" sz="1600" dirty="0">
                <a:solidFill>
                  <a:srgbClr val="008000"/>
                </a:solidFill>
                <a:latin typeface="Courier New" pitchFamily="49" charset="0"/>
              </a:rPr>
              <a:t> /*</a:t>
            </a:r>
          </a:p>
          <a:p>
            <a:pPr algn="l"/>
            <a:r>
              <a:rPr lang="en-US" sz="1600" dirty="0">
                <a:solidFill>
                  <a:srgbClr val="008000"/>
                </a:solidFill>
                <a:latin typeface="Courier New" pitchFamily="49" charset="0"/>
              </a:rPr>
              <a:t> * insert comments here</a:t>
            </a:r>
          </a:p>
          <a:p>
            <a:pPr algn="l"/>
            <a:r>
              <a:rPr lang="en-US" sz="1600" dirty="0">
                <a:solidFill>
                  <a:srgbClr val="008000"/>
                </a:solidFill>
                <a:latin typeface="Courier New" pitchFamily="49" charset="0"/>
              </a:rPr>
              <a:t> */</a:t>
            </a:r>
          </a:p>
          <a:p>
            <a:pPr algn="l">
              <a:lnSpc>
                <a:spcPct val="100000"/>
              </a:lnSpc>
              <a:spcBef>
                <a:spcPct val="50000"/>
              </a:spcBef>
              <a:buClrTx/>
            </a:pPr>
            <a:r>
              <a:rPr lang="en-US" sz="1600" b="1" dirty="0"/>
              <a:t>2. Documentation Comment</a:t>
            </a:r>
          </a:p>
          <a:p>
            <a:pPr algn="l"/>
            <a:r>
              <a:rPr lang="en-US" sz="1600" dirty="0">
                <a:solidFill>
                  <a:srgbClr val="008000"/>
                </a:solidFill>
                <a:latin typeface="Courier New" pitchFamily="49" charset="0"/>
              </a:rPr>
              <a:t> /**</a:t>
            </a:r>
          </a:p>
          <a:p>
            <a:pPr algn="l"/>
            <a:r>
              <a:rPr lang="en-US" sz="1600" dirty="0">
                <a:solidFill>
                  <a:srgbClr val="008000"/>
                </a:solidFill>
                <a:latin typeface="Courier New" pitchFamily="49" charset="0"/>
              </a:rPr>
              <a:t> * insert documentation</a:t>
            </a:r>
          </a:p>
          <a:p>
            <a:pPr algn="l"/>
            <a:r>
              <a:rPr lang="en-US" sz="1600" dirty="0">
                <a:solidFill>
                  <a:srgbClr val="008000"/>
                </a:solidFill>
                <a:latin typeface="Courier New" pitchFamily="49" charset="0"/>
              </a:rPr>
              <a:t> */</a:t>
            </a:r>
          </a:p>
          <a:p>
            <a:pPr algn="l">
              <a:lnSpc>
                <a:spcPct val="100000"/>
              </a:lnSpc>
              <a:spcBef>
                <a:spcPct val="50000"/>
              </a:spcBef>
              <a:buClrTx/>
            </a:pPr>
            <a:r>
              <a:rPr lang="en-US" sz="1600" b="1" dirty="0"/>
              <a:t>3. Single Line Comment</a:t>
            </a:r>
          </a:p>
          <a:p>
            <a:pPr algn="l"/>
            <a:r>
              <a:rPr lang="en-US" sz="1600" dirty="0">
                <a:solidFill>
                  <a:srgbClr val="008000"/>
                </a:solidFill>
                <a:latin typeface="Courier New" pitchFamily="49" charset="0"/>
              </a:rPr>
              <a:t>// insert comments here</a:t>
            </a:r>
          </a:p>
          <a:p>
            <a:pPr algn="l"/>
            <a:endParaRPr lang="en-US" sz="1600" dirty="0">
              <a:solidFill>
                <a:srgbClr val="009900"/>
              </a:solidFill>
              <a:latin typeface="Courier New" pitchFamily="49" charset="0"/>
            </a:endParaRPr>
          </a:p>
          <a:p>
            <a:pPr algn="l" eaLnBrk="0" hangingPunct="0">
              <a:lnSpc>
                <a:spcPct val="100000"/>
              </a:lnSpc>
              <a:buClr>
                <a:schemeClr val="tx1"/>
              </a:buClr>
            </a:pPr>
            <a:r>
              <a:rPr lang="en-US" sz="1600" dirty="0"/>
              <a:t>The compiler ignores comments.</a:t>
            </a:r>
          </a:p>
        </p:txBody>
      </p:sp>
      <p:sp>
        <p:nvSpPr>
          <p:cNvPr id="7" name="Rectangle 4">
            <a:extLst>
              <a:ext uri="{FF2B5EF4-FFF2-40B4-BE49-F238E27FC236}">
                <a16:creationId xmlns:a16="http://schemas.microsoft.com/office/drawing/2014/main" id="{B9C638C4-AD95-4142-9E34-48B6A1927362}"/>
              </a:ext>
            </a:extLst>
          </p:cNvPr>
          <p:cNvSpPr>
            <a:spLocks noChangeArrowheads="1"/>
          </p:cNvSpPr>
          <p:nvPr/>
        </p:nvSpPr>
        <p:spPr bwMode="auto">
          <a:xfrm>
            <a:off x="5524500" y="1435101"/>
            <a:ext cx="4978400" cy="4873625"/>
          </a:xfrm>
          <a:prstGeom prst="rect">
            <a:avLst/>
          </a:prstGeom>
          <a:noFill/>
          <a:ln w="12700">
            <a:solidFill>
              <a:schemeClr val="tx1"/>
            </a:solidFill>
            <a:miter lim="800000"/>
            <a:headEnd/>
            <a:tailEnd/>
          </a:ln>
        </p:spPr>
        <p:txBody>
          <a:bodyPr lIns="90488" tIns="44450" rIns="90488" bIns="44450"/>
          <a:lstStyle/>
          <a:p>
            <a:pPr marL="342900" indent="-342900"/>
            <a:r>
              <a:rPr lang="en-US" sz="1300" b="1">
                <a:solidFill>
                  <a:srgbClr val="339933"/>
                </a:solidFill>
                <a:latin typeface="Courier New" pitchFamily="49" charset="0"/>
              </a:rPr>
              <a:t>/*</a:t>
            </a:r>
          </a:p>
          <a:p>
            <a:pPr marL="342900" indent="-342900"/>
            <a:r>
              <a:rPr lang="en-US" sz="1300" b="1">
                <a:solidFill>
                  <a:srgbClr val="339933"/>
                </a:solidFill>
                <a:latin typeface="Courier New" pitchFamily="49" charset="0"/>
              </a:rPr>
              <a:t> * Created on Jun 25, 2008</a:t>
            </a:r>
          </a:p>
          <a:p>
            <a:pPr marL="342900" indent="-342900"/>
            <a:r>
              <a:rPr lang="en-US" sz="1300" b="1">
                <a:solidFill>
                  <a:srgbClr val="339933"/>
                </a:solidFill>
                <a:latin typeface="Courier New" pitchFamily="49" charset="0"/>
              </a:rPr>
              <a:t> *</a:t>
            </a:r>
          </a:p>
          <a:p>
            <a:pPr marL="342900" indent="-342900"/>
            <a:r>
              <a:rPr lang="en-US" sz="1300" b="1">
                <a:solidFill>
                  <a:srgbClr val="339933"/>
                </a:solidFill>
                <a:latin typeface="Courier New" pitchFamily="49" charset="0"/>
              </a:rPr>
              <a:t> * First Java Program</a:t>
            </a:r>
          </a:p>
          <a:p>
            <a:pPr marL="342900" indent="-342900"/>
            <a:r>
              <a:rPr lang="en-US" sz="1300" b="1">
                <a:solidFill>
                  <a:srgbClr val="339933"/>
                </a:solidFill>
                <a:latin typeface="Courier New" pitchFamily="49" charset="0"/>
              </a:rPr>
              <a:t> */</a:t>
            </a:r>
          </a:p>
          <a:p>
            <a:pPr marL="342900" indent="-342900"/>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r>
              <a:rPr lang="en-US" sz="1300" b="1">
                <a:solidFill>
                  <a:srgbClr val="660033"/>
                </a:solidFill>
                <a:latin typeface="Courier New" pitchFamily="49" charset="0"/>
              </a:rPr>
              <a:t>import</a:t>
            </a:r>
            <a:r>
              <a:rPr lang="en-US" sz="1300" b="1">
                <a:latin typeface="Courier New" pitchFamily="49" charset="0"/>
              </a:rPr>
              <a:t> java.lang.*;</a:t>
            </a:r>
          </a:p>
          <a:p>
            <a:pPr marL="342900" indent="-342900"/>
            <a:endParaRPr lang="en-US" sz="1300" b="1">
              <a:latin typeface="Courier New" pitchFamily="49" charset="0"/>
            </a:endParaRPr>
          </a:p>
          <a:p>
            <a:pPr marL="342900" indent="-342900"/>
            <a:r>
              <a:rPr lang="en-US" sz="1300" b="1">
                <a:solidFill>
                  <a:srgbClr val="0066CC"/>
                </a:solidFill>
                <a:latin typeface="Courier New" pitchFamily="49" charset="0"/>
              </a:rPr>
              <a:t>/**</a:t>
            </a:r>
          </a:p>
          <a:p>
            <a:pPr marL="342900" indent="-342900"/>
            <a:r>
              <a:rPr lang="en-US" sz="1300" b="1">
                <a:solidFill>
                  <a:srgbClr val="0066CC"/>
                </a:solidFill>
                <a:latin typeface="Courier New" pitchFamily="49" charset="0"/>
              </a:rPr>
              <a:t> * @author SEF</a:t>
            </a:r>
          </a:p>
          <a:p>
            <a:pPr marL="342900" indent="-342900"/>
            <a:r>
              <a:rPr lang="en-US" sz="1300" b="1">
                <a:solidFill>
                  <a:srgbClr val="0066CC"/>
                </a:solidFill>
                <a:latin typeface="Courier New" pitchFamily="49" charset="0"/>
              </a:rPr>
              <a:t> */</a:t>
            </a:r>
            <a:endParaRPr lang="en-US" sz="1300" b="1">
              <a:latin typeface="Courier New" pitchFamily="49" charset="0"/>
            </a:endParaRPr>
          </a:p>
          <a:p>
            <a:pPr marL="342900" indent="-342900"/>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endParaRPr lang="en-US" sz="1300" b="1">
              <a:latin typeface="Courier New" pitchFamily="49" charset="0"/>
            </a:endParaRPr>
          </a:p>
          <a:p>
            <a:pPr marL="342900" indent="-342900"/>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r>
              <a:rPr lang="en-US" sz="1300" b="1">
                <a:latin typeface="Courier New" pitchFamily="49" charset="0"/>
              </a:rPr>
              <a:t>		</a:t>
            </a:r>
            <a:r>
              <a:rPr lang="en-US" sz="1300" b="1">
                <a:solidFill>
                  <a:srgbClr val="339933"/>
                </a:solidFill>
                <a:latin typeface="Courier New" pitchFamily="49" charset="0"/>
              </a:rPr>
              <a:t>// print a message</a:t>
            </a:r>
          </a:p>
          <a:p>
            <a:pPr marL="342900" indent="-342900"/>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r>
              <a:rPr lang="en-US" sz="1300" b="1">
                <a:latin typeface="Courier New" pitchFamily="49" charset="0"/>
              </a:rPr>
              <a:t>	}</a:t>
            </a:r>
          </a:p>
          <a:p>
            <a:pPr marL="342900" indent="-342900"/>
            <a:endParaRPr lang="en-US" sz="1300" b="1">
              <a:latin typeface="Courier New" pitchFamily="49" charset="0"/>
            </a:endParaRPr>
          </a:p>
          <a:p>
            <a:pPr marL="342900" indent="-342900"/>
            <a:r>
              <a:rPr lang="en-US" sz="1300" b="1">
                <a:latin typeface="Courier New" pitchFamily="49" charset="0"/>
              </a:rPr>
              <a:t>}</a:t>
            </a:r>
          </a:p>
          <a:p>
            <a:pPr marL="342900" indent="-342900"/>
            <a:endParaRPr lang="en-US" sz="1300" b="1">
              <a:latin typeface="Courier New" pitchFamily="49" charset="0"/>
            </a:endParaRPr>
          </a:p>
          <a:p>
            <a:pPr marL="342900" indent="-342900"/>
            <a:endParaRPr lang="en-US" sz="1300" b="1">
              <a:latin typeface="Courier New" pitchFamily="49" charset="0"/>
            </a:endParaRPr>
          </a:p>
        </p:txBody>
      </p:sp>
      <p:sp>
        <p:nvSpPr>
          <p:cNvPr id="8" name="Text Box 5">
            <a:extLst>
              <a:ext uri="{FF2B5EF4-FFF2-40B4-BE49-F238E27FC236}">
                <a16:creationId xmlns:a16="http://schemas.microsoft.com/office/drawing/2014/main" id="{EE4C6E4B-9B2C-4800-B545-BEF8006CB7E2}"/>
              </a:ext>
            </a:extLst>
          </p:cNvPr>
          <p:cNvSpPr txBox="1">
            <a:spLocks noChangeArrowheads="1"/>
          </p:cNvSpPr>
          <p:nvPr/>
        </p:nvSpPr>
        <p:spPr bwMode="auto">
          <a:xfrm>
            <a:off x="2349500" y="1231901"/>
            <a:ext cx="1752600" cy="346075"/>
          </a:xfrm>
          <a:prstGeom prst="rect">
            <a:avLst/>
          </a:prstGeom>
          <a:solidFill>
            <a:schemeClr val="accent3">
              <a:lumMod val="50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Comments</a:t>
            </a:r>
          </a:p>
        </p:txBody>
      </p:sp>
      <p:sp>
        <p:nvSpPr>
          <p:cNvPr id="9" name="Line 8">
            <a:extLst>
              <a:ext uri="{FF2B5EF4-FFF2-40B4-BE49-F238E27FC236}">
                <a16:creationId xmlns:a16="http://schemas.microsoft.com/office/drawing/2014/main" id="{A76BD7C6-52C1-43B6-B5A6-7B3F57F900F3}"/>
              </a:ext>
            </a:extLst>
          </p:cNvPr>
          <p:cNvSpPr>
            <a:spLocks noChangeShapeType="1"/>
          </p:cNvSpPr>
          <p:nvPr/>
        </p:nvSpPr>
        <p:spPr bwMode="auto">
          <a:xfrm flipV="1">
            <a:off x="4102100" y="1905000"/>
            <a:ext cx="1422400" cy="828928"/>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0" name="Line 9">
            <a:extLst>
              <a:ext uri="{FF2B5EF4-FFF2-40B4-BE49-F238E27FC236}">
                <a16:creationId xmlns:a16="http://schemas.microsoft.com/office/drawing/2014/main" id="{7C7A78FC-85D8-4230-B0C4-09694E729B99}"/>
              </a:ext>
            </a:extLst>
          </p:cNvPr>
          <p:cNvSpPr>
            <a:spLocks noChangeShapeType="1"/>
          </p:cNvSpPr>
          <p:nvPr/>
        </p:nvSpPr>
        <p:spPr bwMode="auto">
          <a:xfrm flipV="1">
            <a:off x="4102100" y="3265487"/>
            <a:ext cx="1422400" cy="528891"/>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1" name="Line 10">
            <a:extLst>
              <a:ext uri="{FF2B5EF4-FFF2-40B4-BE49-F238E27FC236}">
                <a16:creationId xmlns:a16="http://schemas.microsoft.com/office/drawing/2014/main" id="{B7FA3A3B-01F1-42D4-8BC0-F0B45DC28213}"/>
              </a:ext>
            </a:extLst>
          </p:cNvPr>
          <p:cNvSpPr>
            <a:spLocks noChangeShapeType="1"/>
          </p:cNvSpPr>
          <p:nvPr/>
        </p:nvSpPr>
        <p:spPr bwMode="auto">
          <a:xfrm flipV="1">
            <a:off x="4102101" y="4325937"/>
            <a:ext cx="2386014" cy="920971"/>
          </a:xfrm>
          <a:prstGeom prst="line">
            <a:avLst/>
          </a:prstGeom>
          <a:noFill/>
          <a:ln w="12700">
            <a:solidFill>
              <a:srgbClr val="993300"/>
            </a:solidFill>
            <a:round/>
            <a:headEnd/>
            <a:tailEnd type="triangle" w="med" len="med"/>
          </a:ln>
        </p:spPr>
        <p:txBody>
          <a:bodyPr lIns="90488" tIns="44450" rIns="90488" bIns="44450"/>
          <a:lstStyle/>
          <a:p>
            <a:endParaRPr lang="en-GB"/>
          </a:p>
        </p:txBody>
      </p:sp>
    </p:spTree>
    <p:extLst>
      <p:ext uri="{BB962C8B-B14F-4D97-AF65-F5344CB8AC3E}">
        <p14:creationId xmlns:p14="http://schemas.microsoft.com/office/powerpoint/2010/main" val="320053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F6AFD9-081A-4B41-9DEF-63BEDE25D52A}"/>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250B6816-9CBD-4110-A676-DC389595902D}"/>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6247D252-D63B-4869-8E0D-52B3B63F02DC}"/>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7</a:t>
            </a:fld>
            <a:endParaRPr lang="en-US" dirty="0"/>
          </a:p>
        </p:txBody>
      </p:sp>
      <p:sp>
        <p:nvSpPr>
          <p:cNvPr id="5" name="Title 4">
            <a:extLst>
              <a:ext uri="{FF2B5EF4-FFF2-40B4-BE49-F238E27FC236}">
                <a16:creationId xmlns:a16="http://schemas.microsoft.com/office/drawing/2014/main" id="{8F8C6BFD-A49D-4D6B-9919-5F4AEC539041}"/>
              </a:ext>
            </a:extLst>
          </p:cNvPr>
          <p:cNvSpPr>
            <a:spLocks noGrp="1"/>
          </p:cNvSpPr>
          <p:nvPr>
            <p:ph type="title"/>
          </p:nvPr>
        </p:nvSpPr>
        <p:spPr>
          <a:xfrm>
            <a:off x="381000" y="380999"/>
            <a:ext cx="11430000" cy="990601"/>
          </a:xfrm>
        </p:spPr>
        <p:txBody>
          <a:bodyPr/>
          <a:lstStyle/>
          <a:p>
            <a:r>
              <a:rPr lang="en-US" dirty="0"/>
              <a:t>Java Source File Structure</a:t>
            </a:r>
          </a:p>
        </p:txBody>
      </p:sp>
      <p:sp>
        <p:nvSpPr>
          <p:cNvPr id="6" name="AutoShape 3">
            <a:extLst>
              <a:ext uri="{FF2B5EF4-FFF2-40B4-BE49-F238E27FC236}">
                <a16:creationId xmlns:a16="http://schemas.microsoft.com/office/drawing/2014/main" id="{8150D633-620D-407B-B21F-505CE34B51AF}"/>
              </a:ext>
            </a:extLst>
          </p:cNvPr>
          <p:cNvSpPr>
            <a:spLocks/>
          </p:cNvSpPr>
          <p:nvPr/>
        </p:nvSpPr>
        <p:spPr bwMode="auto">
          <a:xfrm>
            <a:off x="1841500" y="1457326"/>
            <a:ext cx="2819400" cy="3457575"/>
          </a:xfrm>
          <a:prstGeom prst="accentBorderCallout1">
            <a:avLst>
              <a:gd name="adj1" fmla="val 3306"/>
              <a:gd name="adj2" fmla="val 102704"/>
              <a:gd name="adj3" fmla="val 4407"/>
              <a:gd name="adj4" fmla="val 104222"/>
            </a:avLst>
          </a:prstGeom>
          <a:solidFill>
            <a:schemeClr val="accent3">
              <a:lumMod val="75000"/>
              <a:alpha val="89803"/>
            </a:scheme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dirty="0"/>
          </a:p>
          <a:p>
            <a:pPr algn="l">
              <a:lnSpc>
                <a:spcPct val="100000"/>
              </a:lnSpc>
              <a:spcBef>
                <a:spcPct val="50000"/>
              </a:spcBef>
              <a:buClrTx/>
            </a:pPr>
            <a:r>
              <a:rPr lang="en-US" sz="1400" b="1" dirty="0"/>
              <a:t>1. Block Comment</a:t>
            </a:r>
          </a:p>
          <a:p>
            <a:pPr algn="l">
              <a:lnSpc>
                <a:spcPct val="100000"/>
              </a:lnSpc>
              <a:spcBef>
                <a:spcPct val="50000"/>
              </a:spcBef>
              <a:buClrTx/>
            </a:pPr>
            <a:r>
              <a:rPr lang="en-US" sz="1200" dirty="0">
                <a:solidFill>
                  <a:srgbClr val="008000"/>
                </a:solidFill>
                <a:latin typeface="Courier New" pitchFamily="49" charset="0"/>
              </a:rPr>
              <a:t> /*</a:t>
            </a:r>
          </a:p>
          <a:p>
            <a:pPr algn="l"/>
            <a:r>
              <a:rPr lang="en-US" sz="1200" dirty="0">
                <a:solidFill>
                  <a:srgbClr val="008000"/>
                </a:solidFill>
                <a:latin typeface="Courier New" pitchFamily="49" charset="0"/>
              </a:rPr>
              <a:t> * insert comments here</a:t>
            </a:r>
          </a:p>
          <a:p>
            <a:pPr algn="l"/>
            <a:r>
              <a:rPr lang="en-US" sz="1200" dirty="0">
                <a:solidFill>
                  <a:srgbClr val="008000"/>
                </a:solidFill>
                <a:latin typeface="Courier New" pitchFamily="49" charset="0"/>
              </a:rPr>
              <a:t> */</a:t>
            </a:r>
          </a:p>
          <a:p>
            <a:pPr algn="l">
              <a:lnSpc>
                <a:spcPct val="100000"/>
              </a:lnSpc>
              <a:spcBef>
                <a:spcPct val="50000"/>
              </a:spcBef>
              <a:buClrTx/>
            </a:pPr>
            <a:r>
              <a:rPr lang="en-US" sz="1400" b="1" dirty="0"/>
              <a:t>2. Documentation Comment</a:t>
            </a:r>
          </a:p>
          <a:p>
            <a:pPr algn="l"/>
            <a:r>
              <a:rPr lang="en-US" sz="1200" dirty="0">
                <a:solidFill>
                  <a:srgbClr val="008000"/>
                </a:solidFill>
                <a:latin typeface="Courier New" pitchFamily="49" charset="0"/>
              </a:rPr>
              <a:t> /**</a:t>
            </a:r>
          </a:p>
          <a:p>
            <a:pPr algn="l"/>
            <a:r>
              <a:rPr lang="en-US" sz="1200" dirty="0">
                <a:solidFill>
                  <a:srgbClr val="008000"/>
                </a:solidFill>
                <a:latin typeface="Courier New" pitchFamily="49" charset="0"/>
              </a:rPr>
              <a:t> * insert documentation</a:t>
            </a:r>
          </a:p>
          <a:p>
            <a:pPr algn="l"/>
            <a:r>
              <a:rPr lang="en-US" sz="1200" dirty="0">
                <a:solidFill>
                  <a:srgbClr val="008000"/>
                </a:solidFill>
                <a:latin typeface="Courier New" pitchFamily="49" charset="0"/>
              </a:rPr>
              <a:t> */</a:t>
            </a:r>
          </a:p>
          <a:p>
            <a:pPr algn="l">
              <a:lnSpc>
                <a:spcPct val="100000"/>
              </a:lnSpc>
              <a:spcBef>
                <a:spcPct val="50000"/>
              </a:spcBef>
              <a:buClrTx/>
            </a:pPr>
            <a:r>
              <a:rPr lang="en-US" sz="1400" b="1" dirty="0"/>
              <a:t>3. Single Line Comment</a:t>
            </a:r>
          </a:p>
          <a:p>
            <a:pPr algn="l"/>
            <a:r>
              <a:rPr lang="en-US" sz="1200" dirty="0">
                <a:solidFill>
                  <a:srgbClr val="008000"/>
                </a:solidFill>
                <a:latin typeface="Courier New" pitchFamily="49" charset="0"/>
              </a:rPr>
              <a:t>// insert comments here</a:t>
            </a:r>
          </a:p>
          <a:p>
            <a:pPr algn="l"/>
            <a:endParaRPr lang="en-US" sz="1200" dirty="0">
              <a:solidFill>
                <a:srgbClr val="009900"/>
              </a:solidFill>
              <a:latin typeface="Courier New" pitchFamily="49" charset="0"/>
            </a:endParaRPr>
          </a:p>
          <a:p>
            <a:pPr algn="l" eaLnBrk="0" hangingPunct="0">
              <a:lnSpc>
                <a:spcPct val="100000"/>
              </a:lnSpc>
              <a:buClr>
                <a:schemeClr val="tx1"/>
              </a:buClr>
            </a:pPr>
            <a:r>
              <a:rPr lang="en-US" sz="1400" dirty="0"/>
              <a:t>The compiler ignores comments.</a:t>
            </a:r>
          </a:p>
        </p:txBody>
      </p:sp>
      <p:sp>
        <p:nvSpPr>
          <p:cNvPr id="7" name="Rectangle 4">
            <a:extLst>
              <a:ext uri="{FF2B5EF4-FFF2-40B4-BE49-F238E27FC236}">
                <a16:creationId xmlns:a16="http://schemas.microsoft.com/office/drawing/2014/main" id="{B36520A7-930E-43F3-A2F2-45552210D56C}"/>
              </a:ext>
            </a:extLst>
          </p:cNvPr>
          <p:cNvSpPr>
            <a:spLocks noChangeArrowheads="1"/>
          </p:cNvSpPr>
          <p:nvPr/>
        </p:nvSpPr>
        <p:spPr bwMode="auto">
          <a:xfrm>
            <a:off x="5524500" y="1435101"/>
            <a:ext cx="4978400" cy="4873625"/>
          </a:xfrm>
          <a:prstGeom prst="rect">
            <a:avLst/>
          </a:prstGeom>
          <a:noFill/>
          <a:ln w="12700">
            <a:solidFill>
              <a:schemeClr val="tx1"/>
            </a:solidFill>
            <a:miter lim="800000"/>
            <a:headEnd/>
            <a:tailEnd/>
          </a:ln>
        </p:spPr>
        <p:txBody>
          <a:bodyPr lIns="90488" tIns="44450" rIns="90488" bIns="44450"/>
          <a:lstStyle/>
          <a:p>
            <a:pPr marL="342900" indent="-342900"/>
            <a:r>
              <a:rPr lang="en-US" sz="1300" b="1">
                <a:solidFill>
                  <a:srgbClr val="339933"/>
                </a:solidFill>
                <a:latin typeface="Courier New" pitchFamily="49" charset="0"/>
              </a:rPr>
              <a:t>/*</a:t>
            </a:r>
          </a:p>
          <a:p>
            <a:pPr marL="342900" indent="-342900"/>
            <a:r>
              <a:rPr lang="en-US" sz="1300" b="1">
                <a:solidFill>
                  <a:srgbClr val="339933"/>
                </a:solidFill>
                <a:latin typeface="Courier New" pitchFamily="49" charset="0"/>
              </a:rPr>
              <a:t> * Created on Jun 25, 2008</a:t>
            </a:r>
          </a:p>
          <a:p>
            <a:pPr marL="342900" indent="-342900"/>
            <a:r>
              <a:rPr lang="en-US" sz="1300" b="1">
                <a:solidFill>
                  <a:srgbClr val="339933"/>
                </a:solidFill>
                <a:latin typeface="Courier New" pitchFamily="49" charset="0"/>
              </a:rPr>
              <a:t> *</a:t>
            </a:r>
          </a:p>
          <a:p>
            <a:pPr marL="342900" indent="-342900"/>
            <a:r>
              <a:rPr lang="en-US" sz="1300" b="1">
                <a:solidFill>
                  <a:srgbClr val="339933"/>
                </a:solidFill>
                <a:latin typeface="Courier New" pitchFamily="49" charset="0"/>
              </a:rPr>
              <a:t> * First Java Program</a:t>
            </a:r>
          </a:p>
          <a:p>
            <a:pPr marL="342900" indent="-342900"/>
            <a:r>
              <a:rPr lang="en-US" sz="1300" b="1">
                <a:solidFill>
                  <a:srgbClr val="339933"/>
                </a:solidFill>
                <a:latin typeface="Courier New" pitchFamily="49" charset="0"/>
              </a:rPr>
              <a:t> */</a:t>
            </a:r>
          </a:p>
          <a:p>
            <a:pPr marL="342900" indent="-342900"/>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r>
              <a:rPr lang="en-US" sz="1300" b="1">
                <a:solidFill>
                  <a:srgbClr val="660033"/>
                </a:solidFill>
                <a:latin typeface="Courier New" pitchFamily="49" charset="0"/>
              </a:rPr>
              <a:t>import</a:t>
            </a:r>
            <a:r>
              <a:rPr lang="en-US" sz="1300" b="1">
                <a:latin typeface="Courier New" pitchFamily="49" charset="0"/>
              </a:rPr>
              <a:t> java.lang.*;</a:t>
            </a:r>
          </a:p>
          <a:p>
            <a:pPr marL="342900" indent="-342900"/>
            <a:endParaRPr lang="en-US" sz="1300" b="1">
              <a:latin typeface="Courier New" pitchFamily="49" charset="0"/>
            </a:endParaRPr>
          </a:p>
          <a:p>
            <a:pPr marL="342900" indent="-342900"/>
            <a:r>
              <a:rPr lang="en-US" sz="1300" b="1">
                <a:solidFill>
                  <a:srgbClr val="0066CC"/>
                </a:solidFill>
                <a:latin typeface="Courier New" pitchFamily="49" charset="0"/>
              </a:rPr>
              <a:t>/**</a:t>
            </a:r>
          </a:p>
          <a:p>
            <a:pPr marL="342900" indent="-342900"/>
            <a:r>
              <a:rPr lang="en-US" sz="1300" b="1">
                <a:solidFill>
                  <a:srgbClr val="0066CC"/>
                </a:solidFill>
                <a:latin typeface="Courier New" pitchFamily="49" charset="0"/>
              </a:rPr>
              <a:t> * @author SEF</a:t>
            </a:r>
          </a:p>
          <a:p>
            <a:pPr marL="342900" indent="-342900"/>
            <a:r>
              <a:rPr lang="en-US" sz="1300" b="1">
                <a:solidFill>
                  <a:srgbClr val="0066CC"/>
                </a:solidFill>
                <a:latin typeface="Courier New" pitchFamily="49" charset="0"/>
              </a:rPr>
              <a:t> */</a:t>
            </a:r>
            <a:endParaRPr lang="en-US" sz="1300" b="1">
              <a:latin typeface="Courier New" pitchFamily="49" charset="0"/>
            </a:endParaRPr>
          </a:p>
          <a:p>
            <a:pPr marL="342900" indent="-342900"/>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endParaRPr lang="en-US" sz="1300" b="1">
              <a:latin typeface="Courier New" pitchFamily="49" charset="0"/>
            </a:endParaRPr>
          </a:p>
          <a:p>
            <a:pPr marL="342900" indent="-342900"/>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r>
              <a:rPr lang="en-US" sz="1300" b="1">
                <a:latin typeface="Courier New" pitchFamily="49" charset="0"/>
              </a:rPr>
              <a:t>		</a:t>
            </a:r>
            <a:r>
              <a:rPr lang="en-US" sz="1300" b="1">
                <a:solidFill>
                  <a:srgbClr val="339933"/>
                </a:solidFill>
                <a:latin typeface="Courier New" pitchFamily="49" charset="0"/>
              </a:rPr>
              <a:t>// print a message</a:t>
            </a:r>
          </a:p>
          <a:p>
            <a:pPr marL="342900" indent="-342900"/>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r>
              <a:rPr lang="en-US" sz="1300" b="1">
                <a:latin typeface="Courier New" pitchFamily="49" charset="0"/>
              </a:rPr>
              <a:t>	}</a:t>
            </a:r>
          </a:p>
          <a:p>
            <a:pPr marL="342900" indent="-342900"/>
            <a:endParaRPr lang="en-US" sz="1300" b="1">
              <a:latin typeface="Courier New" pitchFamily="49" charset="0"/>
            </a:endParaRPr>
          </a:p>
          <a:p>
            <a:pPr marL="342900" indent="-342900"/>
            <a:r>
              <a:rPr lang="en-US" sz="1300" b="1">
                <a:latin typeface="Courier New" pitchFamily="49" charset="0"/>
              </a:rPr>
              <a:t>}</a:t>
            </a:r>
          </a:p>
          <a:p>
            <a:pPr marL="342900" indent="-342900"/>
            <a:endParaRPr lang="en-US" sz="1300" b="1">
              <a:latin typeface="Courier New" pitchFamily="49" charset="0"/>
            </a:endParaRPr>
          </a:p>
          <a:p>
            <a:pPr marL="342900" indent="-342900"/>
            <a:endParaRPr lang="en-US" sz="1300" b="1">
              <a:latin typeface="Courier New" pitchFamily="49" charset="0"/>
            </a:endParaRPr>
          </a:p>
        </p:txBody>
      </p:sp>
      <p:sp>
        <p:nvSpPr>
          <p:cNvPr id="8" name="Text Box 5">
            <a:extLst>
              <a:ext uri="{FF2B5EF4-FFF2-40B4-BE49-F238E27FC236}">
                <a16:creationId xmlns:a16="http://schemas.microsoft.com/office/drawing/2014/main" id="{FE95C7CE-7C31-4E7E-8BA4-7E3745ED3DD6}"/>
              </a:ext>
            </a:extLst>
          </p:cNvPr>
          <p:cNvSpPr txBox="1">
            <a:spLocks noChangeArrowheads="1"/>
          </p:cNvSpPr>
          <p:nvPr/>
        </p:nvSpPr>
        <p:spPr bwMode="auto">
          <a:xfrm>
            <a:off x="2349500" y="1231901"/>
            <a:ext cx="1752600" cy="346075"/>
          </a:xfrm>
          <a:prstGeom prst="rect">
            <a:avLst/>
          </a:prstGeom>
          <a:solidFill>
            <a:schemeClr val="accent3">
              <a:lumMod val="75000"/>
            </a:schemeClr>
          </a:solidFill>
          <a:ln w="9525" algn="ctr">
            <a:solidFill>
              <a:schemeClr val="accent3">
                <a:lumMod val="75000"/>
              </a:schemeClr>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Comments</a:t>
            </a:r>
          </a:p>
        </p:txBody>
      </p:sp>
      <p:sp>
        <p:nvSpPr>
          <p:cNvPr id="9" name="AutoShape 6">
            <a:extLst>
              <a:ext uri="{FF2B5EF4-FFF2-40B4-BE49-F238E27FC236}">
                <a16:creationId xmlns:a16="http://schemas.microsoft.com/office/drawing/2014/main" id="{E15D145D-E2DC-4703-9958-06CE0598814F}"/>
              </a:ext>
            </a:extLst>
          </p:cNvPr>
          <p:cNvSpPr>
            <a:spLocks/>
          </p:cNvSpPr>
          <p:nvPr/>
        </p:nvSpPr>
        <p:spPr bwMode="auto">
          <a:xfrm>
            <a:off x="1866900" y="5321300"/>
            <a:ext cx="2819400" cy="1041400"/>
          </a:xfrm>
          <a:prstGeom prst="accentBorderCallout2">
            <a:avLst>
              <a:gd name="adj1" fmla="val 10977"/>
              <a:gd name="adj2" fmla="val 102704"/>
              <a:gd name="adj3" fmla="val 10977"/>
              <a:gd name="adj4" fmla="val 124551"/>
              <a:gd name="adj5" fmla="val -38870"/>
              <a:gd name="adj6" fmla="val 147074"/>
            </a:avLst>
          </a:prstGeom>
          <a:solidFill>
            <a:schemeClr val="accent3">
              <a:lumMod val="50000"/>
            </a:schemeClr>
          </a:solidFill>
          <a:ln w="9525" algn="ctr">
            <a:solidFill>
              <a:srgbClr val="A6ADC4"/>
            </a:solidFill>
            <a:miter lim="800000"/>
            <a:headEnd/>
            <a:tailEnd/>
          </a:ln>
        </p:spPr>
        <p:txBody>
          <a:bodyPr/>
          <a:lstStyle/>
          <a:p>
            <a:pPr algn="l">
              <a:lnSpc>
                <a:spcPct val="100000"/>
              </a:lnSpc>
              <a:spcBef>
                <a:spcPct val="50000"/>
              </a:spcBef>
              <a:buClrTx/>
            </a:pPr>
            <a:endParaRPr lang="en-US" sz="1400" dirty="0"/>
          </a:p>
          <a:p>
            <a:pPr algn="l">
              <a:lnSpc>
                <a:spcPct val="100000"/>
              </a:lnSpc>
              <a:spcBef>
                <a:spcPct val="50000"/>
              </a:spcBef>
              <a:buClrTx/>
            </a:pPr>
            <a:r>
              <a:rPr lang="en-US" sz="1400" dirty="0"/>
              <a:t>Tabs and spaces are ignored by the compiler. Used to improve readability of code.</a:t>
            </a:r>
          </a:p>
        </p:txBody>
      </p:sp>
      <p:sp>
        <p:nvSpPr>
          <p:cNvPr id="10" name="Text Box 7">
            <a:extLst>
              <a:ext uri="{FF2B5EF4-FFF2-40B4-BE49-F238E27FC236}">
                <a16:creationId xmlns:a16="http://schemas.microsoft.com/office/drawing/2014/main" id="{3305D712-41D9-41EC-BACB-D21F96079A42}"/>
              </a:ext>
            </a:extLst>
          </p:cNvPr>
          <p:cNvSpPr txBox="1">
            <a:spLocks noChangeArrowheads="1"/>
          </p:cNvSpPr>
          <p:nvPr/>
        </p:nvSpPr>
        <p:spPr bwMode="auto">
          <a:xfrm>
            <a:off x="2133600" y="5105401"/>
            <a:ext cx="2286000" cy="346075"/>
          </a:xfrm>
          <a:prstGeom prst="rect">
            <a:avLst/>
          </a:prstGeom>
          <a:solidFill>
            <a:schemeClr val="accent3">
              <a:lumMod val="75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Whitespaces</a:t>
            </a:r>
          </a:p>
        </p:txBody>
      </p:sp>
      <p:sp>
        <p:nvSpPr>
          <p:cNvPr id="11" name="Line 8">
            <a:extLst>
              <a:ext uri="{FF2B5EF4-FFF2-40B4-BE49-F238E27FC236}">
                <a16:creationId xmlns:a16="http://schemas.microsoft.com/office/drawing/2014/main" id="{494167D4-D260-4480-99E0-CF124018BBEE}"/>
              </a:ext>
            </a:extLst>
          </p:cNvPr>
          <p:cNvSpPr>
            <a:spLocks noChangeShapeType="1"/>
          </p:cNvSpPr>
          <p:nvPr/>
        </p:nvSpPr>
        <p:spPr bwMode="auto">
          <a:xfrm>
            <a:off x="4419600" y="1905000"/>
            <a:ext cx="1104900" cy="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2" name="Line 9">
            <a:extLst>
              <a:ext uri="{FF2B5EF4-FFF2-40B4-BE49-F238E27FC236}">
                <a16:creationId xmlns:a16="http://schemas.microsoft.com/office/drawing/2014/main" id="{170AC218-BCD7-4B8F-802F-A24E4302DABA}"/>
              </a:ext>
            </a:extLst>
          </p:cNvPr>
          <p:cNvSpPr>
            <a:spLocks noChangeShapeType="1"/>
          </p:cNvSpPr>
          <p:nvPr/>
        </p:nvSpPr>
        <p:spPr bwMode="auto">
          <a:xfrm>
            <a:off x="4419600" y="2903538"/>
            <a:ext cx="1104900" cy="36195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3" name="Line 10">
            <a:extLst>
              <a:ext uri="{FF2B5EF4-FFF2-40B4-BE49-F238E27FC236}">
                <a16:creationId xmlns:a16="http://schemas.microsoft.com/office/drawing/2014/main" id="{5396F615-8834-4DD4-A40B-2D8053D99D93}"/>
              </a:ext>
            </a:extLst>
          </p:cNvPr>
          <p:cNvSpPr>
            <a:spLocks noChangeShapeType="1"/>
          </p:cNvSpPr>
          <p:nvPr/>
        </p:nvSpPr>
        <p:spPr bwMode="auto">
          <a:xfrm>
            <a:off x="4419601" y="3773488"/>
            <a:ext cx="2068513" cy="552450"/>
          </a:xfrm>
          <a:prstGeom prst="line">
            <a:avLst/>
          </a:prstGeom>
          <a:noFill/>
          <a:ln w="12700">
            <a:solidFill>
              <a:srgbClr val="993300"/>
            </a:solidFill>
            <a:round/>
            <a:headEnd/>
            <a:tailEnd type="triangle" w="med" len="med"/>
          </a:ln>
        </p:spPr>
        <p:txBody>
          <a:bodyPr lIns="90488" tIns="44450" rIns="90488" bIns="44450"/>
          <a:lstStyle/>
          <a:p>
            <a:endParaRPr lang="en-GB"/>
          </a:p>
        </p:txBody>
      </p:sp>
    </p:spTree>
    <p:extLst>
      <p:ext uri="{BB962C8B-B14F-4D97-AF65-F5344CB8AC3E}">
        <p14:creationId xmlns:p14="http://schemas.microsoft.com/office/powerpoint/2010/main" val="385185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DF46A-8299-4D76-80C1-8747578838E5}"/>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3FABC56B-EBE8-42A9-A1D5-938824DB46B7}"/>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8695FE1E-A93B-4E70-8834-E24DC39357DD}"/>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8</a:t>
            </a:fld>
            <a:endParaRPr lang="en-US" dirty="0"/>
          </a:p>
        </p:txBody>
      </p:sp>
      <p:sp>
        <p:nvSpPr>
          <p:cNvPr id="5" name="Title 4">
            <a:extLst>
              <a:ext uri="{FF2B5EF4-FFF2-40B4-BE49-F238E27FC236}">
                <a16:creationId xmlns:a16="http://schemas.microsoft.com/office/drawing/2014/main" id="{5DF6A5A7-3C7A-4C91-9F11-7E02DC55DDFC}"/>
              </a:ext>
            </a:extLst>
          </p:cNvPr>
          <p:cNvSpPr>
            <a:spLocks noGrp="1"/>
          </p:cNvSpPr>
          <p:nvPr>
            <p:ph type="title"/>
          </p:nvPr>
        </p:nvSpPr>
        <p:spPr>
          <a:xfrm>
            <a:off x="381000" y="380999"/>
            <a:ext cx="11430000" cy="990601"/>
          </a:xfrm>
        </p:spPr>
        <p:txBody>
          <a:bodyPr/>
          <a:lstStyle/>
          <a:p>
            <a:r>
              <a:rPr lang="en-US" dirty="0"/>
              <a:t>Java Source File Structure</a:t>
            </a:r>
          </a:p>
        </p:txBody>
      </p:sp>
      <p:sp>
        <p:nvSpPr>
          <p:cNvPr id="6" name="Rectangle 3">
            <a:extLst>
              <a:ext uri="{FF2B5EF4-FFF2-40B4-BE49-F238E27FC236}">
                <a16:creationId xmlns:a16="http://schemas.microsoft.com/office/drawing/2014/main" id="{EFD63BB6-C70B-4201-B889-85834DFA3870}"/>
              </a:ext>
            </a:extLst>
          </p:cNvPr>
          <p:cNvSpPr>
            <a:spLocks noChangeArrowheads="1"/>
          </p:cNvSpPr>
          <p:nvPr/>
        </p:nvSpPr>
        <p:spPr bwMode="auto">
          <a:xfrm>
            <a:off x="5524500" y="3625850"/>
            <a:ext cx="4978400" cy="1017588"/>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7" name="Text Box 4">
            <a:extLst>
              <a:ext uri="{FF2B5EF4-FFF2-40B4-BE49-F238E27FC236}">
                <a16:creationId xmlns:a16="http://schemas.microsoft.com/office/drawing/2014/main" id="{79C961BC-D7C3-4614-A5D4-71F2F62CE11D}"/>
              </a:ext>
            </a:extLst>
          </p:cNvPr>
          <p:cNvSpPr txBox="1">
            <a:spLocks noChangeArrowheads="1"/>
          </p:cNvSpPr>
          <p:nvPr/>
        </p:nvSpPr>
        <p:spPr bwMode="auto">
          <a:xfrm>
            <a:off x="2400300" y="1231901"/>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8" name="AutoShape 5">
            <a:extLst>
              <a:ext uri="{FF2B5EF4-FFF2-40B4-BE49-F238E27FC236}">
                <a16:creationId xmlns:a16="http://schemas.microsoft.com/office/drawing/2014/main" id="{0EA8EAEC-C7E8-480D-8525-7DAE1941FB4A}"/>
              </a:ext>
            </a:extLst>
          </p:cNvPr>
          <p:cNvSpPr>
            <a:spLocks/>
          </p:cNvSpPr>
          <p:nvPr/>
        </p:nvSpPr>
        <p:spPr bwMode="auto">
          <a:xfrm>
            <a:off x="2028825" y="1655763"/>
            <a:ext cx="2819400" cy="4487862"/>
          </a:xfrm>
          <a:prstGeom prst="accentBorderCallout2">
            <a:avLst>
              <a:gd name="adj1" fmla="val 2926"/>
              <a:gd name="adj2" fmla="val 102704"/>
              <a:gd name="adj3" fmla="val 2926"/>
              <a:gd name="adj4" fmla="val 115880"/>
              <a:gd name="adj5" fmla="val 44407"/>
              <a:gd name="adj6" fmla="val 125731"/>
            </a:avLst>
          </a:prstGeom>
          <a:solidFill>
            <a:schemeClr val="accent3">
              <a:lumMod val="75000"/>
            </a:schemeClr>
          </a:solidFill>
          <a:ln w="9525" algn="ctr">
            <a:solidFill>
              <a:srgbClr val="A6ADC4"/>
            </a:solidFill>
            <a:miter lim="800000"/>
            <a:headEnd/>
            <a:tailEnd/>
          </a:ln>
        </p:spPr>
        <p:txBody>
          <a:bodyPr/>
          <a:lstStyle/>
          <a:p>
            <a:pPr marL="174625" indent="-174625">
              <a:spcBef>
                <a:spcPct val="50000"/>
              </a:spcBef>
              <a:buFontTx/>
              <a:buChar char="•"/>
            </a:pPr>
            <a:endParaRPr lang="en-US" sz="1400" dirty="0"/>
          </a:p>
          <a:p>
            <a:pPr marL="174625" indent="-174625" eaLnBrk="0" hangingPunct="0">
              <a:buClr>
                <a:schemeClr val="tx1"/>
              </a:buClr>
              <a:buFontTx/>
              <a:buChar char="•"/>
            </a:pPr>
            <a:r>
              <a:rPr lang="en-US" sz="1400" dirty="0"/>
              <a:t>Class is the fundamental component of all Java programs.</a:t>
            </a:r>
          </a:p>
          <a:p>
            <a:pPr marL="174625" indent="-174625" eaLnBrk="0" hangingPunct="0">
              <a:buClr>
                <a:schemeClr val="tx1"/>
              </a:buClr>
              <a:buFontTx/>
              <a:buChar char="•"/>
            </a:pPr>
            <a:endParaRPr lang="en-US" sz="1400" dirty="0"/>
          </a:p>
          <a:p>
            <a:pPr marL="174625" indent="-174625" eaLnBrk="0" hangingPunct="0">
              <a:buClr>
                <a:schemeClr val="tx1"/>
              </a:buClr>
              <a:buFontTx/>
              <a:buChar char="•"/>
            </a:pPr>
            <a:r>
              <a:rPr lang="en-US" sz="1400" dirty="0"/>
              <a:t>Every Java program includes at least one public class definition. </a:t>
            </a:r>
          </a:p>
          <a:p>
            <a:pPr marL="174625" indent="-174625" eaLnBrk="0" hangingPunct="0">
              <a:buClr>
                <a:schemeClr val="tx1"/>
              </a:buClr>
              <a:buFontTx/>
              <a:buChar char="•"/>
            </a:pPr>
            <a:endParaRPr lang="en-US" sz="800" dirty="0"/>
          </a:p>
          <a:p>
            <a:pPr marL="174625" indent="-174625" eaLnBrk="0" hangingPunct="0">
              <a:buClr>
                <a:schemeClr val="tx1"/>
              </a:buClr>
              <a:buFontTx/>
              <a:buChar char="•"/>
            </a:pPr>
            <a:r>
              <a:rPr lang="en-US" sz="1400" dirty="0"/>
              <a:t>A class definition contains all the variables and methods that make the program work. This is contained in the class body indicated by the opening and closing braces.</a:t>
            </a:r>
          </a:p>
          <a:p>
            <a:pPr marL="174625" indent="-174625" eaLnBrk="0" hangingPunct="0">
              <a:buClr>
                <a:schemeClr val="tx1"/>
              </a:buClr>
              <a:buFontTx/>
              <a:buChar char="•"/>
            </a:pPr>
            <a:endParaRPr lang="en-US" sz="800" dirty="0"/>
          </a:p>
          <a:p>
            <a:pPr marL="174625" indent="-174625" eaLnBrk="0" hangingPunct="0">
              <a:buClr>
                <a:schemeClr val="tx1"/>
              </a:buClr>
              <a:buFontTx/>
              <a:buChar char="•"/>
            </a:pPr>
            <a:r>
              <a:rPr lang="en-US" sz="1400" dirty="0"/>
              <a:t>The name of the public class declaration should be the same as the name of the file (case sensitive).</a:t>
            </a:r>
          </a:p>
          <a:p>
            <a:pPr marL="174625" indent="-174625" eaLnBrk="0" hangingPunct="0">
              <a:spcBef>
                <a:spcPct val="30000"/>
              </a:spcBef>
            </a:pPr>
            <a:endParaRPr lang="en-US" sz="1400" dirty="0"/>
          </a:p>
        </p:txBody>
      </p:sp>
      <p:sp>
        <p:nvSpPr>
          <p:cNvPr id="9" name="Text Box 6">
            <a:extLst>
              <a:ext uri="{FF2B5EF4-FFF2-40B4-BE49-F238E27FC236}">
                <a16:creationId xmlns:a16="http://schemas.microsoft.com/office/drawing/2014/main" id="{1CDBBC53-DD4B-4D05-B8F9-9C28FC7D92AA}"/>
              </a:ext>
            </a:extLst>
          </p:cNvPr>
          <p:cNvSpPr txBox="1">
            <a:spLocks noChangeArrowheads="1"/>
          </p:cNvSpPr>
          <p:nvPr/>
        </p:nvSpPr>
        <p:spPr bwMode="auto">
          <a:xfrm>
            <a:off x="2501900" y="1462089"/>
            <a:ext cx="1828800" cy="346075"/>
          </a:xfrm>
          <a:prstGeom prst="rect">
            <a:avLst/>
          </a:prstGeom>
          <a:solidFill>
            <a:schemeClr val="accent3">
              <a:lumMod val="75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Class</a:t>
            </a:r>
          </a:p>
        </p:txBody>
      </p:sp>
      <p:sp>
        <p:nvSpPr>
          <p:cNvPr id="10" name="Rectangle 7">
            <a:extLst>
              <a:ext uri="{FF2B5EF4-FFF2-40B4-BE49-F238E27FC236}">
                <a16:creationId xmlns:a16="http://schemas.microsoft.com/office/drawing/2014/main" id="{4CD3EE91-C73D-4E49-A4A4-65E547FA45C4}"/>
              </a:ext>
            </a:extLst>
          </p:cNvPr>
          <p:cNvSpPr>
            <a:spLocks noChangeArrowheads="1"/>
          </p:cNvSpPr>
          <p:nvPr/>
        </p:nvSpPr>
        <p:spPr bwMode="auto">
          <a:xfrm>
            <a:off x="5524500" y="1435101"/>
            <a:ext cx="4978400" cy="4873625"/>
          </a:xfrm>
          <a:prstGeom prst="rect">
            <a:avLst/>
          </a:prstGeom>
          <a:noFill/>
          <a:ln w="12700">
            <a:solidFill>
              <a:schemeClr val="tx1"/>
            </a:solidFill>
            <a:miter lim="800000"/>
            <a:headEnd/>
            <a:tailEnd/>
          </a:ln>
        </p:spPr>
        <p:txBody>
          <a:bodyPr lIns="90488" tIns="44450" rIns="90488" bIns="44450"/>
          <a:lstStyle/>
          <a:p>
            <a:pPr marL="342900" indent="-342900"/>
            <a:r>
              <a:rPr lang="en-US" sz="1300" b="1" dirty="0">
                <a:solidFill>
                  <a:srgbClr val="339933"/>
                </a:solidFill>
                <a:latin typeface="Courier New" pitchFamily="49" charset="0"/>
              </a:rPr>
              <a:t>/*</a:t>
            </a:r>
          </a:p>
          <a:p>
            <a:pPr marL="342900" indent="-342900"/>
            <a:r>
              <a:rPr lang="en-US" sz="1300" b="1" dirty="0">
                <a:solidFill>
                  <a:srgbClr val="339933"/>
                </a:solidFill>
                <a:latin typeface="Courier New" pitchFamily="49" charset="0"/>
              </a:rPr>
              <a:t> * Created on Jun 25, 2008</a:t>
            </a:r>
          </a:p>
          <a:p>
            <a:pPr marL="342900" indent="-342900"/>
            <a:r>
              <a:rPr lang="en-US" sz="1300" b="1" dirty="0">
                <a:solidFill>
                  <a:srgbClr val="339933"/>
                </a:solidFill>
                <a:latin typeface="Courier New" pitchFamily="49" charset="0"/>
              </a:rPr>
              <a:t> *</a:t>
            </a:r>
          </a:p>
          <a:p>
            <a:pPr marL="342900" indent="-342900"/>
            <a:r>
              <a:rPr lang="en-US" sz="1300" b="1" dirty="0">
                <a:solidFill>
                  <a:srgbClr val="339933"/>
                </a:solidFill>
                <a:latin typeface="Courier New" pitchFamily="49" charset="0"/>
              </a:rPr>
              <a:t> * First Java Program</a:t>
            </a:r>
          </a:p>
          <a:p>
            <a:pPr marL="342900" indent="-342900"/>
            <a:r>
              <a:rPr lang="en-US" sz="1300" b="1" dirty="0">
                <a:solidFill>
                  <a:srgbClr val="339933"/>
                </a:solidFill>
                <a:latin typeface="Courier New" pitchFamily="49" charset="0"/>
              </a:rPr>
              <a:t> */</a:t>
            </a:r>
          </a:p>
          <a:p>
            <a:pPr marL="342900" indent="-342900"/>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r>
              <a:rPr lang="en-US" sz="1300" b="1" dirty="0">
                <a:solidFill>
                  <a:srgbClr val="660033"/>
                </a:solidFill>
                <a:latin typeface="Courier New" pitchFamily="49" charset="0"/>
              </a:rPr>
              <a:t>import</a:t>
            </a:r>
            <a:r>
              <a:rPr lang="en-US" sz="1300" b="1" dirty="0">
                <a:latin typeface="Courier New" pitchFamily="49" charset="0"/>
              </a:rPr>
              <a:t> </a:t>
            </a:r>
            <a:r>
              <a:rPr lang="en-US" sz="1300" b="1" dirty="0" err="1">
                <a:latin typeface="Courier New" pitchFamily="49" charset="0"/>
              </a:rPr>
              <a:t>java.lang</a:t>
            </a:r>
            <a:r>
              <a:rPr lang="en-US" sz="1300" b="1" dirty="0">
                <a:latin typeface="Courier New" pitchFamily="49" charset="0"/>
              </a:rPr>
              <a:t>.*;</a:t>
            </a:r>
          </a:p>
          <a:p>
            <a:pPr marL="342900" indent="-342900"/>
            <a:endParaRPr lang="en-US" sz="1300" b="1" dirty="0">
              <a:latin typeface="Courier New" pitchFamily="49" charset="0"/>
            </a:endParaRPr>
          </a:p>
          <a:p>
            <a:pPr marL="342900" indent="-342900"/>
            <a:r>
              <a:rPr lang="en-US" sz="1300" b="1" dirty="0">
                <a:solidFill>
                  <a:srgbClr val="0066CC"/>
                </a:solidFill>
                <a:latin typeface="Courier New" pitchFamily="49" charset="0"/>
              </a:rPr>
              <a:t>/**</a:t>
            </a:r>
          </a:p>
          <a:p>
            <a:pPr marL="342900" indent="-342900"/>
            <a:r>
              <a:rPr lang="en-US" sz="1300" b="1" dirty="0">
                <a:solidFill>
                  <a:srgbClr val="0066CC"/>
                </a:solidFill>
                <a:latin typeface="Courier New" pitchFamily="49" charset="0"/>
              </a:rPr>
              <a:t> * @author SEF</a:t>
            </a:r>
          </a:p>
          <a:p>
            <a:pPr marL="342900" indent="-342900"/>
            <a:r>
              <a:rPr lang="en-US" sz="1300" b="1" dirty="0">
                <a:solidFill>
                  <a:srgbClr val="0066CC"/>
                </a:solidFill>
                <a:latin typeface="Courier New" pitchFamily="49" charset="0"/>
              </a:rPr>
              <a:t> */</a:t>
            </a:r>
            <a:endParaRPr lang="en-US" sz="1300" b="1" dirty="0">
              <a:latin typeface="Courier New" pitchFamily="49" charset="0"/>
            </a:endParaRPr>
          </a:p>
          <a:p>
            <a:pPr marL="342900" indent="-342900"/>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a:t>
            </a:r>
          </a:p>
          <a:p>
            <a:pPr marL="342900" indent="-342900"/>
            <a:endParaRPr lang="en-US" sz="1300" b="1" dirty="0">
              <a:latin typeface="Courier New" pitchFamily="49" charset="0"/>
            </a:endParaRPr>
          </a:p>
          <a:p>
            <a:pPr marL="342900" indent="-342900"/>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a:t>
            </a:r>
          </a:p>
          <a:p>
            <a:pPr marL="342900" indent="-342900"/>
            <a:r>
              <a:rPr lang="en-US" sz="1300" b="1" dirty="0">
                <a:latin typeface="Courier New" pitchFamily="49" charset="0"/>
              </a:rPr>
              <a:t>		</a:t>
            </a:r>
            <a:r>
              <a:rPr lang="en-US" sz="1300" b="1" dirty="0">
                <a:solidFill>
                  <a:srgbClr val="339933"/>
                </a:solidFill>
                <a:latin typeface="Courier New" pitchFamily="49" charset="0"/>
              </a:rPr>
              <a:t>// print a message</a:t>
            </a:r>
          </a:p>
          <a:p>
            <a:pPr marL="342900" indent="-342900"/>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a:t>
            </a:r>
            <a:r>
              <a:rPr lang="en-US" sz="1300" b="1" dirty="0">
                <a:solidFill>
                  <a:srgbClr val="0000FF"/>
                </a:solidFill>
                <a:latin typeface="Courier New" pitchFamily="49" charset="0"/>
              </a:rPr>
              <a:t>"Welcome to Java!"</a:t>
            </a:r>
            <a:r>
              <a:rPr lang="en-US" sz="1300" b="1" dirty="0">
                <a:latin typeface="Courier New" pitchFamily="49" charset="0"/>
              </a:rPr>
              <a:t>);</a:t>
            </a:r>
          </a:p>
          <a:p>
            <a:pPr marL="342900" indent="-342900"/>
            <a:r>
              <a:rPr lang="en-US" sz="1300" b="1" dirty="0">
                <a:latin typeface="Courier New" pitchFamily="49" charset="0"/>
              </a:rPr>
              <a:t>	}</a:t>
            </a:r>
          </a:p>
          <a:p>
            <a:pPr marL="342900" indent="-342900"/>
            <a:endParaRPr lang="en-US" sz="1300" b="1" dirty="0">
              <a:latin typeface="Courier New" pitchFamily="49" charset="0"/>
            </a:endParaRPr>
          </a:p>
          <a:p>
            <a:pPr marL="342900" indent="-342900"/>
            <a:r>
              <a:rPr lang="en-US" sz="1300" b="1" dirty="0">
                <a:latin typeface="Courier New" pitchFamily="49" charset="0"/>
              </a:rPr>
              <a:t>}</a:t>
            </a:r>
          </a:p>
          <a:p>
            <a:pPr marL="342900" indent="-342900"/>
            <a:endParaRPr lang="en-US" sz="1300" b="1" dirty="0">
              <a:latin typeface="Courier New" pitchFamily="49" charset="0"/>
            </a:endParaRPr>
          </a:p>
        </p:txBody>
      </p:sp>
    </p:spTree>
    <p:extLst>
      <p:ext uri="{BB962C8B-B14F-4D97-AF65-F5344CB8AC3E}">
        <p14:creationId xmlns:p14="http://schemas.microsoft.com/office/powerpoint/2010/main" val="309421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7178B-1B0D-427B-B568-64B88C31F83A}"/>
              </a:ext>
            </a:extLst>
          </p:cNvPr>
          <p:cNvSpPr>
            <a:spLocks noGrp="1"/>
          </p:cNvSpPr>
          <p:nvPr>
            <p:ph sz="quarter" idx="10"/>
          </p:nvPr>
        </p:nvSpPr>
        <p:spPr/>
        <p:txBody>
          <a:bodyPr/>
          <a:lstStyle/>
          <a:p>
            <a:endParaRPr lang="en-US" dirty="0"/>
          </a:p>
        </p:txBody>
      </p:sp>
      <p:sp>
        <p:nvSpPr>
          <p:cNvPr id="3" name="Date Placeholder 2">
            <a:extLst>
              <a:ext uri="{FF2B5EF4-FFF2-40B4-BE49-F238E27FC236}">
                <a16:creationId xmlns:a16="http://schemas.microsoft.com/office/drawing/2014/main" id="{1EAD7242-B863-4B5A-BAA1-7B86AFD47B96}"/>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594FD48B-CFD5-4F78-9B83-0981B1FD42B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9</a:t>
            </a:fld>
            <a:endParaRPr lang="en-US" dirty="0"/>
          </a:p>
        </p:txBody>
      </p:sp>
      <p:sp>
        <p:nvSpPr>
          <p:cNvPr id="5" name="Title 4">
            <a:extLst>
              <a:ext uri="{FF2B5EF4-FFF2-40B4-BE49-F238E27FC236}">
                <a16:creationId xmlns:a16="http://schemas.microsoft.com/office/drawing/2014/main" id="{BADADEAB-1409-4C4E-BF02-A793D5D4E311}"/>
              </a:ext>
            </a:extLst>
          </p:cNvPr>
          <p:cNvSpPr>
            <a:spLocks noGrp="1"/>
          </p:cNvSpPr>
          <p:nvPr>
            <p:ph type="title"/>
          </p:nvPr>
        </p:nvSpPr>
        <p:spPr>
          <a:xfrm>
            <a:off x="381000" y="380999"/>
            <a:ext cx="11430000" cy="990601"/>
          </a:xfrm>
        </p:spPr>
        <p:txBody>
          <a:bodyPr/>
          <a:lstStyle/>
          <a:p>
            <a:r>
              <a:rPr lang="en-US" dirty="0"/>
              <a:t>Java Source File Structure</a:t>
            </a:r>
          </a:p>
        </p:txBody>
      </p:sp>
      <p:sp>
        <p:nvSpPr>
          <p:cNvPr id="6" name="AutoShape 3">
            <a:extLst>
              <a:ext uri="{FF2B5EF4-FFF2-40B4-BE49-F238E27FC236}">
                <a16:creationId xmlns:a16="http://schemas.microsoft.com/office/drawing/2014/main" id="{DBEA5ECB-56C0-40E2-BCD2-B9E32B501BF9}"/>
              </a:ext>
            </a:extLst>
          </p:cNvPr>
          <p:cNvSpPr>
            <a:spLocks/>
          </p:cNvSpPr>
          <p:nvPr/>
        </p:nvSpPr>
        <p:spPr bwMode="auto">
          <a:xfrm>
            <a:off x="2027239" y="1655762"/>
            <a:ext cx="2816225" cy="4713285"/>
          </a:xfrm>
          <a:prstGeom prst="accentBorderCallout2">
            <a:avLst>
              <a:gd name="adj1" fmla="val 2574"/>
              <a:gd name="adj2" fmla="val 102718"/>
              <a:gd name="adj3" fmla="val 2574"/>
              <a:gd name="adj4" fmla="val 105037"/>
              <a:gd name="adj5" fmla="val 2611"/>
              <a:gd name="adj6" fmla="val 105829"/>
            </a:avLst>
          </a:prstGeom>
          <a:solidFill>
            <a:schemeClr val="accent3">
              <a:lumMod val="75000"/>
            </a:schemeClr>
          </a:solidFill>
          <a:ln w="9525" algn="ctr">
            <a:solidFill>
              <a:srgbClr val="C0C0C0"/>
            </a:solidFill>
            <a:miter lim="800000"/>
            <a:headEnd/>
            <a:tailEnd/>
          </a:ln>
        </p:spPr>
        <p:txBody>
          <a:bodyPr/>
          <a:lstStyle/>
          <a:p>
            <a:pPr algn="l">
              <a:lnSpc>
                <a:spcPct val="100000"/>
              </a:lnSpc>
              <a:spcBef>
                <a:spcPct val="50000"/>
              </a:spcBef>
              <a:buClrTx/>
            </a:pPr>
            <a:endParaRPr lang="en-US" sz="1600" dirty="0"/>
          </a:p>
          <a:p>
            <a:pPr marL="114300" lvl="1">
              <a:spcBef>
                <a:spcPct val="50000"/>
              </a:spcBef>
              <a:buFontTx/>
              <a:buChar char="•"/>
            </a:pPr>
            <a:r>
              <a:rPr lang="en-US" sz="1400" dirty="0"/>
              <a:t> Braces are used for grouping statements or block of codes.</a:t>
            </a:r>
          </a:p>
          <a:p>
            <a:pPr marL="114300" lvl="1">
              <a:spcBef>
                <a:spcPct val="50000"/>
              </a:spcBef>
              <a:buFontTx/>
              <a:buChar char="•"/>
            </a:pPr>
            <a:r>
              <a:rPr lang="en-US" sz="1400" dirty="0"/>
              <a:t> The left brace </a:t>
            </a:r>
            <a:r>
              <a:rPr lang="en-US" sz="1400" dirty="0">
                <a:solidFill>
                  <a:srgbClr val="808080"/>
                </a:solidFill>
              </a:rPr>
              <a:t>(</a:t>
            </a:r>
            <a:r>
              <a:rPr lang="en-US" sz="1400" dirty="0"/>
              <a:t> </a:t>
            </a:r>
            <a:r>
              <a:rPr lang="en-US" sz="1400" b="1" dirty="0">
                <a:latin typeface="Courier New" pitchFamily="49" charset="0"/>
              </a:rPr>
              <a:t>{</a:t>
            </a:r>
            <a:r>
              <a:rPr lang="en-US" sz="1400" dirty="0"/>
              <a:t> </a:t>
            </a:r>
            <a:r>
              <a:rPr lang="en-US" sz="1400" dirty="0">
                <a:solidFill>
                  <a:srgbClr val="808080"/>
                </a:solidFill>
              </a:rPr>
              <a:t>)</a:t>
            </a:r>
            <a:r>
              <a:rPr lang="en-US" sz="1400" dirty="0"/>
              <a:t> indicates the beginning of a class body, which contains variables and methods of the class. </a:t>
            </a:r>
          </a:p>
          <a:p>
            <a:pPr marL="114300" lvl="1">
              <a:spcBef>
                <a:spcPct val="50000"/>
              </a:spcBef>
              <a:buFontTx/>
              <a:buChar char="•"/>
            </a:pPr>
            <a:r>
              <a:rPr lang="en-US" sz="1400" dirty="0"/>
              <a:t> The left brace also indicates the beginning of a method body.</a:t>
            </a:r>
          </a:p>
          <a:p>
            <a:pPr marL="114300" lvl="1">
              <a:spcBef>
                <a:spcPct val="50000"/>
              </a:spcBef>
              <a:buFontTx/>
              <a:buChar char="•"/>
            </a:pPr>
            <a:r>
              <a:rPr lang="en-US" sz="1400" dirty="0"/>
              <a:t> For every left brace that opens a class or method you need a corresponding right brace </a:t>
            </a:r>
            <a:r>
              <a:rPr lang="en-US" sz="1400" dirty="0">
                <a:solidFill>
                  <a:srgbClr val="808080"/>
                </a:solidFill>
              </a:rPr>
              <a:t>(</a:t>
            </a:r>
            <a:r>
              <a:rPr lang="en-US" sz="1400" dirty="0"/>
              <a:t> </a:t>
            </a:r>
            <a:r>
              <a:rPr lang="en-US" sz="1400" b="1" dirty="0">
                <a:latin typeface="Courier New" pitchFamily="49" charset="0"/>
              </a:rPr>
              <a:t>}</a:t>
            </a:r>
            <a:r>
              <a:rPr lang="en-US" sz="1400" dirty="0"/>
              <a:t> </a:t>
            </a:r>
            <a:r>
              <a:rPr lang="en-US" sz="1400" dirty="0">
                <a:solidFill>
                  <a:srgbClr val="808080"/>
                </a:solidFill>
              </a:rPr>
              <a:t>)</a:t>
            </a:r>
            <a:r>
              <a:rPr lang="en-US" sz="1400" dirty="0"/>
              <a:t> to close the class or method.</a:t>
            </a:r>
          </a:p>
          <a:p>
            <a:pPr marL="114300" lvl="1">
              <a:spcBef>
                <a:spcPct val="50000"/>
              </a:spcBef>
              <a:buFontTx/>
              <a:buChar char="•"/>
            </a:pPr>
            <a:r>
              <a:rPr lang="en-US" sz="1400" dirty="0"/>
              <a:t> A right brace always closes its nearest left brace.</a:t>
            </a:r>
          </a:p>
        </p:txBody>
      </p:sp>
      <p:sp>
        <p:nvSpPr>
          <p:cNvPr id="7" name="Text Box 4">
            <a:extLst>
              <a:ext uri="{FF2B5EF4-FFF2-40B4-BE49-F238E27FC236}">
                <a16:creationId xmlns:a16="http://schemas.microsoft.com/office/drawing/2014/main" id="{B57E83D4-D0BA-404A-A5FD-6E33AC0CF9FB}"/>
              </a:ext>
            </a:extLst>
          </p:cNvPr>
          <p:cNvSpPr txBox="1">
            <a:spLocks noChangeArrowheads="1"/>
          </p:cNvSpPr>
          <p:nvPr/>
        </p:nvSpPr>
        <p:spPr bwMode="auto">
          <a:xfrm>
            <a:off x="2309813" y="1428751"/>
            <a:ext cx="2286000" cy="346075"/>
          </a:xfrm>
          <a:prstGeom prst="rect">
            <a:avLst/>
          </a:prstGeom>
          <a:solidFill>
            <a:schemeClr val="accent3">
              <a:lumMod val="50000"/>
            </a:schemeClr>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Braces</a:t>
            </a:r>
          </a:p>
        </p:txBody>
      </p:sp>
      <p:grpSp>
        <p:nvGrpSpPr>
          <p:cNvPr id="8" name="Group 5">
            <a:extLst>
              <a:ext uri="{FF2B5EF4-FFF2-40B4-BE49-F238E27FC236}">
                <a16:creationId xmlns:a16="http://schemas.microsoft.com/office/drawing/2014/main" id="{C951F8B9-5775-4555-BCCF-D632E6E21D20}"/>
              </a:ext>
            </a:extLst>
          </p:cNvPr>
          <p:cNvGrpSpPr>
            <a:grpSpLocks/>
          </p:cNvGrpSpPr>
          <p:nvPr/>
        </p:nvGrpSpPr>
        <p:grpSpPr bwMode="auto">
          <a:xfrm>
            <a:off x="4752975" y="2909888"/>
            <a:ext cx="3136900" cy="723900"/>
            <a:chOff x="1968" y="1536"/>
            <a:chExt cx="2496" cy="336"/>
          </a:xfrm>
        </p:grpSpPr>
        <p:sp>
          <p:nvSpPr>
            <p:cNvPr id="9" name="Line 6">
              <a:extLst>
                <a:ext uri="{FF2B5EF4-FFF2-40B4-BE49-F238E27FC236}">
                  <a16:creationId xmlns:a16="http://schemas.microsoft.com/office/drawing/2014/main" id="{D05D69E2-DDF8-4621-BCB2-745BA61E2407}"/>
                </a:ext>
              </a:extLst>
            </p:cNvPr>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GB"/>
            </a:p>
          </p:txBody>
        </p:sp>
        <p:sp>
          <p:nvSpPr>
            <p:cNvPr id="10" name="Line 7">
              <a:extLst>
                <a:ext uri="{FF2B5EF4-FFF2-40B4-BE49-F238E27FC236}">
                  <a16:creationId xmlns:a16="http://schemas.microsoft.com/office/drawing/2014/main" id="{C7101618-EC28-4233-AB66-26E0BBCC4606}"/>
                </a:ext>
              </a:extLst>
            </p:cNvPr>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GB"/>
            </a:p>
          </p:txBody>
        </p:sp>
      </p:grpSp>
      <p:grpSp>
        <p:nvGrpSpPr>
          <p:cNvPr id="11" name="Group 8">
            <a:extLst>
              <a:ext uri="{FF2B5EF4-FFF2-40B4-BE49-F238E27FC236}">
                <a16:creationId xmlns:a16="http://schemas.microsoft.com/office/drawing/2014/main" id="{BD2056F3-66C7-4FB7-97EE-81922929FC29}"/>
              </a:ext>
            </a:extLst>
          </p:cNvPr>
          <p:cNvGrpSpPr>
            <a:grpSpLocks/>
          </p:cNvGrpSpPr>
          <p:nvPr/>
        </p:nvGrpSpPr>
        <p:grpSpPr bwMode="auto">
          <a:xfrm>
            <a:off x="4900613" y="3832225"/>
            <a:ext cx="4824412" cy="190500"/>
            <a:chOff x="1968" y="2112"/>
            <a:chExt cx="3600" cy="192"/>
          </a:xfrm>
        </p:grpSpPr>
        <p:sp>
          <p:nvSpPr>
            <p:cNvPr id="12" name="Line 9">
              <a:extLst>
                <a:ext uri="{FF2B5EF4-FFF2-40B4-BE49-F238E27FC236}">
                  <a16:creationId xmlns:a16="http://schemas.microsoft.com/office/drawing/2014/main" id="{8BD0B6D0-BED6-4EA2-BE33-1A8629A2AD4E}"/>
                </a:ext>
              </a:extLst>
            </p:cNvPr>
            <p:cNvSpPr>
              <a:spLocks noChangeShapeType="1"/>
            </p:cNvSpPr>
            <p:nvPr/>
          </p:nvSpPr>
          <p:spPr bwMode="auto">
            <a:xfrm>
              <a:off x="1968" y="2112"/>
              <a:ext cx="3600" cy="0"/>
            </a:xfrm>
            <a:prstGeom prst="line">
              <a:avLst/>
            </a:prstGeom>
            <a:noFill/>
            <a:ln w="9525">
              <a:solidFill>
                <a:srgbClr val="993300"/>
              </a:solidFill>
              <a:round/>
              <a:headEnd/>
              <a:tailEnd/>
            </a:ln>
          </p:spPr>
          <p:txBody>
            <a:bodyPr>
              <a:spAutoFit/>
            </a:bodyPr>
            <a:lstStyle/>
            <a:p>
              <a:endParaRPr lang="en-GB"/>
            </a:p>
          </p:txBody>
        </p:sp>
        <p:sp>
          <p:nvSpPr>
            <p:cNvPr id="13" name="Line 10">
              <a:extLst>
                <a:ext uri="{FF2B5EF4-FFF2-40B4-BE49-F238E27FC236}">
                  <a16:creationId xmlns:a16="http://schemas.microsoft.com/office/drawing/2014/main" id="{68479341-DBD9-482C-B01B-4952745BECF8}"/>
                </a:ext>
              </a:extLst>
            </p:cNvPr>
            <p:cNvSpPr>
              <a:spLocks noChangeShapeType="1"/>
            </p:cNvSpPr>
            <p:nvPr/>
          </p:nvSpPr>
          <p:spPr bwMode="auto">
            <a:xfrm>
              <a:off x="5568" y="2112"/>
              <a:ext cx="0" cy="192"/>
            </a:xfrm>
            <a:prstGeom prst="line">
              <a:avLst/>
            </a:prstGeom>
            <a:noFill/>
            <a:ln w="9525">
              <a:solidFill>
                <a:srgbClr val="993300"/>
              </a:solidFill>
              <a:round/>
              <a:headEnd/>
              <a:tailEnd type="triangle" w="med" len="med"/>
            </a:ln>
          </p:spPr>
          <p:txBody>
            <a:bodyPr>
              <a:spAutoFit/>
            </a:bodyPr>
            <a:lstStyle/>
            <a:p>
              <a:endParaRPr lang="en-GB"/>
            </a:p>
          </p:txBody>
        </p:sp>
      </p:grpSp>
      <p:grpSp>
        <p:nvGrpSpPr>
          <p:cNvPr id="14" name="Group 11">
            <a:extLst>
              <a:ext uri="{FF2B5EF4-FFF2-40B4-BE49-F238E27FC236}">
                <a16:creationId xmlns:a16="http://schemas.microsoft.com/office/drawing/2014/main" id="{8C1F1A95-7DA0-4825-9A5F-11C38EAE6B27}"/>
              </a:ext>
            </a:extLst>
          </p:cNvPr>
          <p:cNvGrpSpPr>
            <a:grpSpLocks/>
          </p:cNvGrpSpPr>
          <p:nvPr/>
        </p:nvGrpSpPr>
        <p:grpSpPr bwMode="auto">
          <a:xfrm>
            <a:off x="4684713" y="4405313"/>
            <a:ext cx="1320800" cy="228600"/>
            <a:chOff x="1968" y="1536"/>
            <a:chExt cx="2496" cy="336"/>
          </a:xfrm>
        </p:grpSpPr>
        <p:sp>
          <p:nvSpPr>
            <p:cNvPr id="15" name="Line 12">
              <a:extLst>
                <a:ext uri="{FF2B5EF4-FFF2-40B4-BE49-F238E27FC236}">
                  <a16:creationId xmlns:a16="http://schemas.microsoft.com/office/drawing/2014/main" id="{9C96AB22-29B2-4CD4-86AD-6E4C8F441B3F}"/>
                </a:ext>
              </a:extLst>
            </p:cNvPr>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GB"/>
            </a:p>
          </p:txBody>
        </p:sp>
        <p:sp>
          <p:nvSpPr>
            <p:cNvPr id="16" name="Line 13">
              <a:extLst>
                <a:ext uri="{FF2B5EF4-FFF2-40B4-BE49-F238E27FC236}">
                  <a16:creationId xmlns:a16="http://schemas.microsoft.com/office/drawing/2014/main" id="{33F3EDDA-03EC-4EA8-B9AE-E6A129DB24A8}"/>
                </a:ext>
              </a:extLst>
            </p:cNvPr>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GB"/>
            </a:p>
          </p:txBody>
        </p:sp>
      </p:grpSp>
      <p:sp>
        <p:nvSpPr>
          <p:cNvPr id="17" name="Rectangle 7">
            <a:extLst>
              <a:ext uri="{FF2B5EF4-FFF2-40B4-BE49-F238E27FC236}">
                <a16:creationId xmlns:a16="http://schemas.microsoft.com/office/drawing/2014/main" id="{A5EC378B-144E-4990-A867-1B0D4CC58997}"/>
              </a:ext>
            </a:extLst>
          </p:cNvPr>
          <p:cNvSpPr>
            <a:spLocks noChangeArrowheads="1"/>
          </p:cNvSpPr>
          <p:nvPr/>
        </p:nvSpPr>
        <p:spPr bwMode="auto">
          <a:xfrm>
            <a:off x="5524500" y="1435101"/>
            <a:ext cx="4978400" cy="4873625"/>
          </a:xfrm>
          <a:prstGeom prst="rect">
            <a:avLst/>
          </a:prstGeom>
          <a:noFill/>
          <a:ln w="12700">
            <a:solidFill>
              <a:schemeClr val="tx1"/>
            </a:solidFill>
            <a:miter lim="800000"/>
            <a:headEnd/>
            <a:tailEnd/>
          </a:ln>
        </p:spPr>
        <p:txBody>
          <a:bodyPr lIns="90488" tIns="44450" rIns="90488" bIns="44450"/>
          <a:lstStyle/>
          <a:p>
            <a:pPr marL="342900" indent="-342900"/>
            <a:r>
              <a:rPr lang="en-US" sz="1300" b="1" dirty="0">
                <a:solidFill>
                  <a:srgbClr val="339933"/>
                </a:solidFill>
                <a:latin typeface="Courier New" pitchFamily="49" charset="0"/>
              </a:rPr>
              <a:t>/*</a:t>
            </a:r>
          </a:p>
          <a:p>
            <a:pPr marL="342900" indent="-342900"/>
            <a:r>
              <a:rPr lang="en-US" sz="1300" b="1" dirty="0">
                <a:solidFill>
                  <a:srgbClr val="339933"/>
                </a:solidFill>
                <a:latin typeface="Courier New" pitchFamily="49" charset="0"/>
              </a:rPr>
              <a:t> * Created on Jun 25, 2008</a:t>
            </a:r>
          </a:p>
          <a:p>
            <a:pPr marL="342900" indent="-342900"/>
            <a:r>
              <a:rPr lang="en-US" sz="1300" b="1" dirty="0">
                <a:solidFill>
                  <a:srgbClr val="339933"/>
                </a:solidFill>
                <a:latin typeface="Courier New" pitchFamily="49" charset="0"/>
              </a:rPr>
              <a:t> *</a:t>
            </a:r>
          </a:p>
          <a:p>
            <a:pPr marL="342900" indent="-342900"/>
            <a:r>
              <a:rPr lang="en-US" sz="1300" b="1" dirty="0">
                <a:solidFill>
                  <a:srgbClr val="339933"/>
                </a:solidFill>
                <a:latin typeface="Courier New" pitchFamily="49" charset="0"/>
              </a:rPr>
              <a:t> * First Java Program</a:t>
            </a:r>
          </a:p>
          <a:p>
            <a:pPr marL="342900" indent="-342900"/>
            <a:r>
              <a:rPr lang="en-US" sz="1300" b="1" dirty="0">
                <a:solidFill>
                  <a:srgbClr val="339933"/>
                </a:solidFill>
                <a:latin typeface="Courier New" pitchFamily="49" charset="0"/>
              </a:rPr>
              <a:t> */</a:t>
            </a:r>
          </a:p>
          <a:p>
            <a:pPr marL="342900" indent="-342900"/>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r>
              <a:rPr lang="en-US" sz="1300" b="1" dirty="0">
                <a:solidFill>
                  <a:srgbClr val="660033"/>
                </a:solidFill>
                <a:latin typeface="Courier New" pitchFamily="49" charset="0"/>
              </a:rPr>
              <a:t>import</a:t>
            </a:r>
            <a:r>
              <a:rPr lang="en-US" sz="1300" b="1" dirty="0">
                <a:latin typeface="Courier New" pitchFamily="49" charset="0"/>
              </a:rPr>
              <a:t> </a:t>
            </a:r>
            <a:r>
              <a:rPr lang="en-US" sz="1300" b="1" dirty="0" err="1">
                <a:latin typeface="Courier New" pitchFamily="49" charset="0"/>
              </a:rPr>
              <a:t>java.lang</a:t>
            </a:r>
            <a:r>
              <a:rPr lang="en-US" sz="1300" b="1" dirty="0">
                <a:latin typeface="Courier New" pitchFamily="49" charset="0"/>
              </a:rPr>
              <a:t>.*;</a:t>
            </a:r>
          </a:p>
          <a:p>
            <a:pPr marL="342900" indent="-342900"/>
            <a:endParaRPr lang="en-US" sz="1300" b="1" dirty="0">
              <a:latin typeface="Courier New" pitchFamily="49" charset="0"/>
            </a:endParaRPr>
          </a:p>
          <a:p>
            <a:pPr marL="342900" indent="-342900"/>
            <a:r>
              <a:rPr lang="en-US" sz="1300" b="1" dirty="0">
                <a:solidFill>
                  <a:srgbClr val="0066CC"/>
                </a:solidFill>
                <a:latin typeface="Courier New" pitchFamily="49" charset="0"/>
              </a:rPr>
              <a:t>/**</a:t>
            </a:r>
          </a:p>
          <a:p>
            <a:pPr marL="342900" indent="-342900"/>
            <a:r>
              <a:rPr lang="en-US" sz="1300" b="1" dirty="0">
                <a:solidFill>
                  <a:srgbClr val="0066CC"/>
                </a:solidFill>
                <a:latin typeface="Courier New" pitchFamily="49" charset="0"/>
              </a:rPr>
              <a:t> * @author SEF</a:t>
            </a:r>
          </a:p>
          <a:p>
            <a:pPr marL="342900" indent="-342900"/>
            <a:r>
              <a:rPr lang="en-US" sz="1300" b="1" dirty="0">
                <a:solidFill>
                  <a:srgbClr val="0066CC"/>
                </a:solidFill>
                <a:latin typeface="Courier New" pitchFamily="49" charset="0"/>
              </a:rPr>
              <a:t> */</a:t>
            </a:r>
            <a:endParaRPr lang="en-US" sz="1300" b="1" dirty="0">
              <a:latin typeface="Courier New" pitchFamily="49" charset="0"/>
            </a:endParaRPr>
          </a:p>
          <a:p>
            <a:pPr marL="342900" indent="-342900"/>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a:t>
            </a:r>
          </a:p>
          <a:p>
            <a:pPr marL="342900" indent="-342900"/>
            <a:endParaRPr lang="en-US" sz="1300" b="1" dirty="0">
              <a:latin typeface="Courier New" pitchFamily="49" charset="0"/>
            </a:endParaRPr>
          </a:p>
          <a:p>
            <a:pPr marL="342900" indent="-342900"/>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a:t>
            </a:r>
          </a:p>
          <a:p>
            <a:pPr marL="342900" indent="-342900"/>
            <a:r>
              <a:rPr lang="en-US" sz="1300" b="1" dirty="0">
                <a:latin typeface="Courier New" pitchFamily="49" charset="0"/>
              </a:rPr>
              <a:t>		</a:t>
            </a:r>
            <a:r>
              <a:rPr lang="en-US" sz="1300" b="1" dirty="0">
                <a:solidFill>
                  <a:srgbClr val="339933"/>
                </a:solidFill>
                <a:latin typeface="Courier New" pitchFamily="49" charset="0"/>
              </a:rPr>
              <a:t>// print a message</a:t>
            </a:r>
          </a:p>
          <a:p>
            <a:pPr marL="342900" indent="-342900"/>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a:t>
            </a:r>
            <a:r>
              <a:rPr lang="en-US" sz="1300" b="1" dirty="0">
                <a:solidFill>
                  <a:srgbClr val="0000FF"/>
                </a:solidFill>
                <a:latin typeface="Courier New" pitchFamily="49" charset="0"/>
              </a:rPr>
              <a:t>"Welcome to Java!"</a:t>
            </a:r>
            <a:r>
              <a:rPr lang="en-US" sz="1300" b="1" dirty="0">
                <a:latin typeface="Courier New" pitchFamily="49" charset="0"/>
              </a:rPr>
              <a:t>);</a:t>
            </a:r>
          </a:p>
          <a:p>
            <a:pPr marL="342900" indent="-342900"/>
            <a:r>
              <a:rPr lang="en-US" sz="1300" b="1" dirty="0">
                <a:latin typeface="Courier New" pitchFamily="49" charset="0"/>
              </a:rPr>
              <a:t>	}</a:t>
            </a:r>
          </a:p>
          <a:p>
            <a:pPr marL="342900" indent="-342900"/>
            <a:endParaRPr lang="en-US" sz="1300" b="1" dirty="0">
              <a:latin typeface="Courier New" pitchFamily="49" charset="0"/>
            </a:endParaRPr>
          </a:p>
          <a:p>
            <a:pPr marL="342900" indent="-342900"/>
            <a:r>
              <a:rPr lang="en-US" sz="1300" b="1" dirty="0">
                <a:latin typeface="Courier New" pitchFamily="49" charset="0"/>
              </a:rPr>
              <a:t>}</a:t>
            </a:r>
          </a:p>
          <a:p>
            <a:pPr marL="342900" indent="-342900"/>
            <a:endParaRPr lang="en-US" sz="1300" b="1" dirty="0">
              <a:latin typeface="Courier New" pitchFamily="49" charset="0"/>
            </a:endParaRPr>
          </a:p>
        </p:txBody>
      </p:sp>
    </p:spTree>
    <p:extLst>
      <p:ext uri="{BB962C8B-B14F-4D97-AF65-F5344CB8AC3E}">
        <p14:creationId xmlns:p14="http://schemas.microsoft.com/office/powerpoint/2010/main" val="637087948"/>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Graphik_100820" id="{8F0685C7-E16D-8A4C-81F4-73FFFBFF972B}" vid="{677ECC14-0BA0-0A43-8A07-B2AB5613A92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AC1097D87E0B439E22A4D2CE23160D" ma:contentTypeVersion="13" ma:contentTypeDescription="Create a new document." ma:contentTypeScope="" ma:versionID="a3789811ab42bc17860b6d6372c3688b">
  <xsd:schema xmlns:xsd="http://www.w3.org/2001/XMLSchema" xmlns:xs="http://www.w3.org/2001/XMLSchema" xmlns:p="http://schemas.microsoft.com/office/2006/metadata/properties" xmlns:ns2="542f6e5c-922c-45a4-8ebd-005ee712c0d5" xmlns:ns3="5f348696-cc4d-49a3-872b-20cf2395c533" targetNamespace="http://schemas.microsoft.com/office/2006/metadata/properties" ma:root="true" ma:fieldsID="213deff0eb23785fd2c045001763249f" ns2:_="" ns3:_="">
    <xsd:import namespace="542f6e5c-922c-45a4-8ebd-005ee712c0d5"/>
    <xsd:import namespace="5f348696-cc4d-49a3-872b-20cf2395c53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f6e5c-922c-45a4-8ebd-005ee712c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Comment" ma:index="20" nillable="true" ma:displayName="Comment"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348696-cc4d-49a3-872b-20cf2395c53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542f6e5c-922c-45a4-8ebd-005ee712c0d5" xsi:nil="true"/>
  </documentManagement>
</p:properties>
</file>

<file path=customXml/itemProps1.xml><?xml version="1.0" encoding="utf-8"?>
<ds:datastoreItem xmlns:ds="http://schemas.openxmlformats.org/officeDocument/2006/customXml" ds:itemID="{4D554048-50C4-41D9-BCBB-E5A22FBB9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2f6e5c-922c-45a4-8ebd-005ee712c0d5"/>
    <ds:schemaRef ds:uri="5f348696-cc4d-49a3-872b-20cf2395c5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46BFFC05-B2F6-4CED-BE65-F75B1EB7AD7B}">
  <ds:schemaRefs>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f09dec34-126f-4759-b06d-a920de720ce4"/>
    <ds:schemaRef ds:uri="17c09f85-56e7-4417-b5d2-7fa4154de313"/>
    <ds:schemaRef ds:uri="http://schemas.microsoft.com/office/2006/metadata/properties"/>
    <ds:schemaRef ds:uri="http://purl.org/dc/terms/"/>
    <ds:schemaRef ds:uri="542f6e5c-922c-45a4-8ebd-005ee712c0d5"/>
  </ds:schemaRefs>
</ds:datastoreItem>
</file>

<file path=docProps/app.xml><?xml version="1.0" encoding="utf-8"?>
<Properties xmlns="http://schemas.openxmlformats.org/officeDocument/2006/extended-properties" xmlns:vt="http://schemas.openxmlformats.org/officeDocument/2006/docPropsVTypes">
  <Template>Acc_TechnologyTemplate_Graphik_100820</Template>
  <TotalTime>9201</TotalTime>
  <Words>8510</Words>
  <Application>Microsoft Office PowerPoint</Application>
  <PresentationFormat>Widescreen</PresentationFormat>
  <Paragraphs>1329</Paragraphs>
  <Slides>58</Slides>
  <Notes>54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58</vt:i4>
      </vt:variant>
    </vt:vector>
  </HeadingPairs>
  <TitlesOfParts>
    <vt:vector size="70" baseType="lpstr">
      <vt:lpstr>Arial</vt:lpstr>
      <vt:lpstr>Arial Unicode MS</vt:lpstr>
      <vt:lpstr>Calibri</vt:lpstr>
      <vt:lpstr>Calibri Light</vt:lpstr>
      <vt:lpstr>Courier New</vt:lpstr>
      <vt:lpstr>Graphik</vt:lpstr>
      <vt:lpstr>GT Sectra Fine</vt:lpstr>
      <vt:lpstr>System Font</vt:lpstr>
      <vt:lpstr>Trebuchet MS</vt:lpstr>
      <vt:lpstr>Wingdings</vt:lpstr>
      <vt:lpstr>Office Theme</vt:lpstr>
      <vt:lpstr>Custom Design</vt:lpstr>
      <vt:lpstr>Test Automation  Engineering Fundamentals:  Java  </vt:lpstr>
      <vt:lpstr>Module Objective</vt:lpstr>
      <vt:lpstr>Module Objectives (cont.)</vt:lpstr>
      <vt:lpstr>Java Source File Structure</vt:lpstr>
      <vt:lpstr>Java Source File Structure</vt:lpstr>
      <vt:lpstr>Java Source File Structure</vt:lpstr>
      <vt:lpstr>Java Source File Structure</vt:lpstr>
      <vt:lpstr>Java Source File Structure</vt:lpstr>
      <vt:lpstr>Java Source File Structure</vt:lpstr>
      <vt:lpstr>The ‘main( )’ Method</vt:lpstr>
      <vt:lpstr>The ‘main( )’ Method</vt:lpstr>
      <vt:lpstr>Java Keywords</vt:lpstr>
      <vt:lpstr>Data Types</vt:lpstr>
      <vt:lpstr>Data Types</vt:lpstr>
      <vt:lpstr>Primitive Data Types</vt:lpstr>
      <vt:lpstr>Variables</vt:lpstr>
      <vt:lpstr>Variables: Initialization</vt:lpstr>
      <vt:lpstr>Variable Assignment</vt:lpstr>
      <vt:lpstr>Activity 1</vt:lpstr>
      <vt:lpstr>Variables: Scope</vt:lpstr>
      <vt:lpstr>Variables: Scope</vt:lpstr>
      <vt:lpstr>Expressions and Statements</vt:lpstr>
      <vt:lpstr>Type Casting</vt:lpstr>
      <vt:lpstr>Primitive Data Type Casting Flow</vt:lpstr>
      <vt:lpstr>Implicit Casting</vt:lpstr>
      <vt:lpstr>Explicit Casting</vt:lpstr>
      <vt:lpstr>Reference Casting</vt:lpstr>
      <vt:lpstr>Java Operators</vt:lpstr>
      <vt:lpstr>Java Operators</vt:lpstr>
      <vt:lpstr>Java Operators</vt:lpstr>
      <vt:lpstr>Activity 2</vt:lpstr>
      <vt:lpstr>Flow Control</vt:lpstr>
      <vt:lpstr>Types of Flow Control</vt:lpstr>
      <vt:lpstr>Types of Flow Control</vt:lpstr>
      <vt:lpstr>Types of Flow Control</vt:lpstr>
      <vt:lpstr>If-Else</vt:lpstr>
      <vt:lpstr>Activity 3</vt:lpstr>
      <vt:lpstr>Switch-Case</vt:lpstr>
      <vt:lpstr>Activity 4</vt:lpstr>
      <vt:lpstr>For Loop</vt:lpstr>
      <vt:lpstr>Activity 5</vt:lpstr>
      <vt:lpstr>Activity 6</vt:lpstr>
      <vt:lpstr>While Loop</vt:lpstr>
      <vt:lpstr>Activity 7</vt:lpstr>
      <vt:lpstr>Do-While Loop</vt:lpstr>
      <vt:lpstr>Arrays</vt:lpstr>
      <vt:lpstr>Arrays: Manipulation</vt:lpstr>
      <vt:lpstr>Activity 8</vt:lpstr>
      <vt:lpstr>Arrays: Multi-Dimensional Arrays</vt:lpstr>
      <vt:lpstr>Arrays: Manipulation</vt:lpstr>
      <vt:lpstr>Methods</vt:lpstr>
      <vt:lpstr>Method Declaration</vt:lpstr>
      <vt:lpstr>Calling Methods</vt:lpstr>
      <vt:lpstr>Parameter Passing</vt:lpstr>
      <vt:lpstr>Method Declaration</vt:lpstr>
      <vt:lpstr>Activity 9</vt:lpstr>
      <vt:lpstr>Activity 10</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Engineering Fundamentals:  Java  </dc:title>
  <dc:creator>Lorencs, Martins</dc:creator>
  <cp:lastModifiedBy>Mehta, Disha Kalpeshbhai</cp:lastModifiedBy>
  <cp:revision>28</cp:revision>
  <dcterms:created xsi:type="dcterms:W3CDTF">2021-02-14T16:55:03Z</dcterms:created>
  <dcterms:modified xsi:type="dcterms:W3CDTF">2022-07-25T10:00:32Z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0x010100CCAC1097D87E0B439E22A4D2CE23160D</vt:lpwstr>
  </property>
  <property fmtid="{D5CDD505-2E9C-101B-9397-08002B2CF9AE}" pid="3" name="MSIP_Label_7bef0ac6-58b2-4acb-91cf-d344f8864752_Enabled">
    <vt:lpwstr>true</vt:lpwstr>
  </property>
  <property fmtid="{D5CDD505-2E9C-101B-9397-08002B2CF9AE}" pid="4" name="MSIP_Label_7bef0ac6-58b2-4acb-91cf-d344f8864752_SetDate">
    <vt:lpwstr>2022-06-19T09:57:35Z</vt:lpwstr>
  </property>
  <property fmtid="{D5CDD505-2E9C-101B-9397-08002B2CF9AE}" pid="5" name="MSIP_Label_7bef0ac6-58b2-4acb-91cf-d344f8864752_Method">
    <vt:lpwstr>Privileged</vt:lpwstr>
  </property>
  <property fmtid="{D5CDD505-2E9C-101B-9397-08002B2CF9AE}" pid="6" name="MSIP_Label_7bef0ac6-58b2-4acb-91cf-d344f8864752_Name">
    <vt:lpwstr>Business Available to Public (unencrypted)</vt:lpwstr>
  </property>
  <property fmtid="{D5CDD505-2E9C-101B-9397-08002B2CF9AE}" pid="7" name="MSIP_Label_7bef0ac6-58b2-4acb-91cf-d344f8864752_SiteId">
    <vt:lpwstr>e0793d39-0939-496d-b129-198edd916feb</vt:lpwstr>
  </property>
  <property fmtid="{D5CDD505-2E9C-101B-9397-08002B2CF9AE}" pid="8" name="MSIP_Label_7bef0ac6-58b2-4acb-91cf-d344f8864752_ActionId">
    <vt:lpwstr>74ebf6bf-e8c8-4e65-80ba-e4e6a31d0fd9</vt:lpwstr>
  </property>
  <property fmtid="{D5CDD505-2E9C-101B-9397-08002B2CF9AE}" pid="9" name="MSIP_Label_7bef0ac6-58b2-4acb-91cf-d344f8864752_ContentBits">
    <vt:lpwstr>0</vt:lpwstr>
  </property>
</Properties>
</file>