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0" r:id="rId2"/>
    <p:sldId id="292" r:id="rId3"/>
    <p:sldId id="294" r:id="rId4"/>
    <p:sldId id="297" r:id="rId5"/>
    <p:sldId id="296" r:id="rId6"/>
    <p:sldId id="298" r:id="rId7"/>
    <p:sldId id="300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4"/>
            <p14:sldId id="297"/>
            <p14:sldId id="296"/>
            <p14:sldId id="298"/>
            <p14:sldId id="300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 autoAdjust="0"/>
    <p:restoredTop sz="66793" autoAdjust="0"/>
  </p:normalViewPr>
  <p:slideViewPr>
    <p:cSldViewPr snapToGrid="0">
      <p:cViewPr>
        <p:scale>
          <a:sx n="53" d="100"/>
          <a:sy n="53" d="100"/>
        </p:scale>
        <p:origin x="2174" y="139"/>
      </p:cViewPr>
      <p:guideLst/>
    </p:cSldViewPr>
  </p:slideViewPr>
  <p:notesTextViewPr>
    <p:cViewPr>
      <p:scale>
        <a:sx n="1" d="1"/>
        <a:sy n="1" d="1"/>
      </p:scale>
      <p:origin x="0" y="-37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09/18/2022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Visualizing Data using t-SNE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으로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2008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년에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Geoffrey Hinton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저자인 논문입니다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t-SNE(t-Stochastic Nearest Neighbor)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은 지금까지도 시각화를 하는 데 자주 사용되는 알고리즘입니다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고차원의 벡터로 표현되는 데이터 간의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neighbor structure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보존하는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차원의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embedding vector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학습함으로써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고차원의 데이터를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차원으로 표현할 수 있도록 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3473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912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데이터의 자연스러운 클래스를 잘 들어내 주었습니다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예를 들어 어떤 사람들의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10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이미지가 두 개의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cluster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나뉘는 등의 성능을 보입니다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보통 이미지의 하위 집합이 머리가 크게 다른 방향을 향하고 있기 때문에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또는 매우 다른 표현이나 안경을 가지고 있기 때문에 다른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cluster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인식하였습니다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1416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2074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20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객체 중 많은 부분에서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은 닫힌 루프와 같이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차원 관점의 다양성을 정확하게 나타내는 것을 확인할 수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앞면과 뒷면에서 비슷하게 보이는 물체의 경우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t-SNE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루프를 왜곡하여 앞면과 뒷면의 이미지가 가까운 지점에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매핑됩니다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COIL-20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 세트에 있는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4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가지 유형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(four manifolds)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명확히 구분해냅니다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279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22831"/>
                </a:solidFill>
                <a:effectLst/>
                <a:latin typeface="-apple-system"/>
              </a:rPr>
              <a:t>tSNE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는 데이터 시각화를 위한 다른 기술과 비교하여 유리하지만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22831"/>
                </a:solidFill>
                <a:effectLst/>
                <a:latin typeface="-apple-system"/>
              </a:rPr>
              <a:t>tSNE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는 세 가지 잠재적인 약점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이 일반적인 차원 축소 작업에서 분명하지 않음</a:t>
            </a: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데이터를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2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차원 또는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3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차원으로 축소 할 때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의 알고리즘은 두꺼운 꼬리 때문에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d &gt; 3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차원으로 쉽게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Projection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시키는 건 좋지 않음</a:t>
            </a:r>
          </a:p>
          <a:p>
            <a:pPr algn="l">
              <a:buFont typeface="+mj-lt"/>
              <a:buAutoNum type="arabicPeriod"/>
            </a:pPr>
            <a:endParaRPr lang="ko-KR" altLang="en-US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는 상대적으로 지역적인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성질으로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차원의 저주에 민감</a:t>
            </a: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ko-KR" altLang="en-US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의 비용 함수가 전역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최적값으로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수렴된다는 보장이 없음</a:t>
            </a: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대부분의 최첨단 차원 축소 기술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예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클래식 스케일링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22831"/>
                </a:solidFill>
                <a:effectLst/>
                <a:latin typeface="-apple-system"/>
              </a:rPr>
              <a:t>Isomap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LLE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및 확산 맵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의 좋은 특성은 비용 함수의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볼록성의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특징이 있음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의 주요 단점은 비용 함수가 볼록하지 않다는 것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결과 여러 최적화 매개 변수를 선택해야 함</a:t>
            </a: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목적 함수를 사용하여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저차원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공간에 대한 명시적인 매핑을 제공하는 다층 신경 네트워크를 학습함으로써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테스트 데이터에 일반화 할 수 있는 매개변수 버전의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를 개발하는 것이 목표</a:t>
            </a:r>
          </a:p>
          <a:p>
            <a:pPr algn="l">
              <a:buFont typeface="Arial" panose="020B0604020202020204" pitchFamily="34" charset="0"/>
              <a:buNone/>
            </a:pPr>
            <a:endParaRPr lang="ko-KR" altLang="en-US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ko-KR" altLang="en-US" b="0" i="0" dirty="0">
              <a:solidFill>
                <a:srgbClr val="222831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322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차원 또는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차원 지도에 가지고 있는 데이터 포인트에 위치를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부여함으로서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이를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시각화할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수 있도록 해주는 방법론</a:t>
            </a: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SNE(Stochastic Neighbor Embedding (Hinton and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Roweis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2002))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방법에서 좀 더 개선된 방법론이며 기존에 있던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crowding problem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문제를 해결하기 위해 만들어졌습니다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는 여러 가지 규모에서 구조를 나타내는 단일 지도를 만드는 기존 기술보다 낫다</a:t>
            </a: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특히 여러 관점에서 본 다수 클래스의 개체 이미지와 같이 여러가지이지만 관련성이 낮은 여러 차원의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다양체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(Manifold)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에 있는 고차원 데이터에 중요</a:t>
            </a: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매우 큰 데이터 세트의 구조를 시각화하기 위해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가 인접 그래프에서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random walks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방법을 사용하여 데이터의 암시적인 구조가 데이터의 하위 집합이 표시되는 방식에 영향을 미치도록 함</a:t>
            </a: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endParaRPr lang="ko-KR" altLang="en-US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본 논문에서는 다양한 데이터 세트에서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t-SNE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성능을 보여주고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Sammon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Mapping,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Isomap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및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locally linear embedding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 비교를 수행합니다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68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차원 데이터의 시각화는 많은 도메인 영역에서 주요하게 다루어집니다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당시 현존하던 아이콘그래픽 디스플레이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(iconographic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disaplay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), Chernoff Face (Chernoff, 1973), pixel-based techniques (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Keim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2000)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 같은 시각화 기법은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대두분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두개 이상의 데이터 차원을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시각화할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있도록만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제공해주고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사람이 이를 해석하는 방식으로 진행이 되었는데 이 방식은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몇천개가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넘어가는 수의 매우 높은 차원을 가진 데이터를 분석할 때 문제가 있을 수 있습니다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시각화에는 기존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PCA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등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dimensionality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reducntion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방법을 기대로 적용하기에는 무리가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특히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대부분의 경우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global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및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local structure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정보를 한개의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map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 매핑하는 능력이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부족합니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‘t-SNE’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similarity matrix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결과를 시각화 할 수 있는 방법을 제시합니다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 t-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Helvetica Neue"/>
              </a:rPr>
              <a:t>sne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local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global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정보를 모두 파악하며 시각화 가능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25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Stochastic Neighbor Embedding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은 고차원 데이터에서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유클리시안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거리를 데이터 포인트의 유사성을 표현하는 조건부 확률로 표현하는 방법이다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pj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∣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i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는 고차원 데이터 포인트의 조건부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qj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∣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i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저차원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데이터 포인트의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similarity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입니다</a:t>
            </a:r>
            <a:endParaRPr lang="en-US" altLang="ko-KR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pj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∣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i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qj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∣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i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사이의 불일치를 최소화하는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저차원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데이터 표현을 찾는 것을 목표로 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0" i="0" u="none" strike="noStrike" dirty="0" err="1">
                <a:solidFill>
                  <a:srgbClr val="333333"/>
                </a:solidFill>
                <a:effectLst/>
                <a:latin typeface="MathJax_Math-italic"/>
              </a:rPr>
              <a:t>yi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가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xi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저차원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공간으로 잘 매핑 되었다면 </a:t>
            </a:r>
            <a:r>
              <a:rPr lang="en-US" altLang="ko-KR" b="0" i="0" u="none" strike="noStrike" dirty="0" err="1">
                <a:solidFill>
                  <a:srgbClr val="333333"/>
                </a:solidFill>
                <a:effectLst/>
                <a:latin typeface="MathJax_Math-italic"/>
              </a:rPr>
              <a:t>qi</a:t>
            </a:r>
            <a:r>
              <a:rPr lang="en-US" altLang="ko-KR" b="0" i="0" u="none" strike="noStrike" dirty="0" err="1">
                <a:solidFill>
                  <a:srgbClr val="333333"/>
                </a:solidFill>
                <a:effectLst/>
                <a:latin typeface="MathJax_Main"/>
              </a:rPr>
              <a:t>|</a:t>
            </a:r>
            <a:r>
              <a:rPr lang="en-US" altLang="ko-KR" b="0" i="0" u="none" strike="noStrike" dirty="0" err="1">
                <a:solidFill>
                  <a:srgbClr val="333333"/>
                </a:solidFill>
                <a:effectLst/>
                <a:latin typeface="MathJax_Math-italic"/>
              </a:rPr>
              <a:t>jj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=</a:t>
            </a:r>
            <a:r>
              <a:rPr lang="en-US" altLang="ko-KR" b="0" i="0" u="none" strike="noStrike" dirty="0" err="1">
                <a:solidFill>
                  <a:srgbClr val="333333"/>
                </a:solidFill>
                <a:effectLst/>
                <a:latin typeface="MathJax_Math-italic"/>
              </a:rPr>
              <a:t>pi</a:t>
            </a:r>
            <a:r>
              <a:rPr lang="en-US" altLang="ko-KR" b="0" i="0" u="none" strike="noStrike" dirty="0" err="1">
                <a:solidFill>
                  <a:srgbClr val="333333"/>
                </a:solidFill>
                <a:effectLst/>
                <a:latin typeface="MathJax_Main"/>
              </a:rPr>
              <a:t>|</a:t>
            </a:r>
            <a:r>
              <a:rPr lang="en-US" altLang="ko-KR" b="0" i="0" u="none" strike="noStrike" dirty="0" err="1">
                <a:solidFill>
                  <a:srgbClr val="333333"/>
                </a:solidFill>
                <a:effectLst/>
                <a:latin typeface="MathJax_Math-italic"/>
              </a:rPr>
              <a:t>jj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 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가 되어야할 것 입니다 따라서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q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사이의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KL-divergence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가 낮음을 의미하고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 cost function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은 각 데이터 포인트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 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KL-divergence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의 합으로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optimize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  <a:endParaRPr lang="en-US" altLang="ko-KR" b="0" i="0" u="none" strike="noStrike" dirty="0">
              <a:solidFill>
                <a:srgbClr val="333333"/>
              </a:solidFill>
              <a:effectLst/>
              <a:latin typeface="MathJax_Math-ital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그래디언트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디센트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(gradient descent)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방식으로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yi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들을 업데이트합니다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349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는 합리적인 수준의 시각화를 생성하지만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최적화 하기 어려운 비용 함수와 “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Crowding Problem”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발생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문제를 완화하는 것을 목표로 하는 “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t-Distributed Stochastic Neighbor Embedding”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또는 “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t-SNE”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라는 새로운 기술을 제시</a:t>
            </a: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는 고차원 데이터의 많은 국부적인 구조를 매우 잘 포착 할 수 있을 뿐만 아니라 몇 가지 규모의 클러스터 존재와 같은 글로벌 구조를 나타냄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에 의해 사용된 비용 함수는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에 의해 사용된 비용 함수와 두 가지 방법이 다름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저차원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공간에서 두 점 사이의 유사성을 계산하기 위해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Gaussian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보다는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Student-t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분포를 사용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는 낮은 차원 공간에서 무거운 꼬리 분포를 사용하여 군집 문제와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SNE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의 최적화 문제를 완화</a:t>
            </a:r>
          </a:p>
          <a:p>
            <a:br>
              <a:rPr lang="ko-KR" altLang="en-US" dirty="0"/>
            </a:br>
            <a:endParaRPr lang="ko-KR" altLang="en-US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423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대칭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gradient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비대칭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gradient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상당히 유사하며 실험에서 대칭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비대칭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마찬가지로 좋고 경우에 따라 조금 더 나은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맵을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생성하는 것으로 나타났습니다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비대칭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=&gt;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대칭 점 간의 유사도를 대칭적으로 만들기 위하여 두 확률 값의 평균으로 두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점간의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유사도를 정의</a:t>
            </a:r>
          </a:p>
          <a:p>
            <a:endParaRPr lang="en-US" altLang="ko-KR" b="0" i="0" u="none" strike="noStrike" dirty="0">
              <a:solidFill>
                <a:srgbClr val="22283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변경된 수식</a:t>
            </a:r>
          </a:p>
          <a:p>
            <a:br>
              <a:rPr lang="ko-KR" altLang="en-US" b="0" i="0" u="none" strike="noStrike" dirty="0">
                <a:solidFill>
                  <a:srgbClr val="222831"/>
                </a:solidFill>
                <a:effectLst/>
                <a:latin typeface="-apple-system"/>
              </a:rPr>
            </a:br>
            <a:r>
              <a:rPr lang="ko-KR" altLang="en-US" b="0" i="0" u="none" strike="noStrike" dirty="0">
                <a:solidFill>
                  <a:srgbClr val="222831"/>
                </a:solidFill>
                <a:effectLst/>
                <a:latin typeface="-apple-system"/>
              </a:rPr>
              <a:t>데이터점 </a:t>
            </a:r>
            <a:r>
              <a:rPr lang="en-US" altLang="ko-KR" b="0" i="0" u="none" strike="noStrike" dirty="0">
                <a:solidFill>
                  <a:srgbClr val="222831"/>
                </a:solidFill>
                <a:effectLst/>
                <a:latin typeface="-apple-system"/>
              </a:rPr>
              <a:t>xi</a:t>
            </a:r>
            <a:r>
              <a:rPr lang="ko-KR" altLang="en-US" b="0" i="0" u="none" strike="noStrike" dirty="0">
                <a:solidFill>
                  <a:srgbClr val="222831"/>
                </a:solidFill>
                <a:effectLst/>
                <a:latin typeface="-apple-system"/>
              </a:rPr>
              <a:t>가 </a:t>
            </a:r>
            <a:r>
              <a:rPr lang="en-US" altLang="ko-KR" b="0" i="0" u="none" strike="noStrike" dirty="0">
                <a:solidFill>
                  <a:srgbClr val="222831"/>
                </a:solidFill>
                <a:effectLst/>
                <a:latin typeface="-apple-system"/>
              </a:rPr>
              <a:t>out-</a:t>
            </a:r>
            <a:r>
              <a:rPr lang="en-US" altLang="ko-KR" b="0" i="0" u="none" strike="noStrike" dirty="0" err="1">
                <a:solidFill>
                  <a:srgbClr val="222831"/>
                </a:solidFill>
                <a:effectLst/>
                <a:latin typeface="-apple-system"/>
              </a:rPr>
              <a:t>lier</a:t>
            </a:r>
            <a:r>
              <a:rPr lang="ko-KR" altLang="en-US" b="0" i="0" u="none" strike="noStrike" dirty="0">
                <a:solidFill>
                  <a:srgbClr val="222831"/>
                </a:solidFill>
                <a:effectLst/>
                <a:latin typeface="-apple-system"/>
              </a:rPr>
              <a:t>시에 문제가 발생</a:t>
            </a:r>
            <a:endParaRPr lang="en-US" altLang="ko-KR" b="0" i="0" u="none" strike="noStrike" dirty="0">
              <a:solidFill>
                <a:srgbClr val="222831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891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본질적으로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차원을 갖는 고차원 공간에서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다양체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(manifold)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거리를 정확하게 모델링할 수 없다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고차원에서 저차원으로 점을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Projection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거리가 멀고 가까운 개념이 붕괴되는 경우가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  3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차원에서는 서로 다른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점이 서로와 같은 거리에 위치하도록 할 수 있는데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차원에서는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점이 거리가 달라지게 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고차원에서 멀리 떨어져 있던 점은 저차원에서 더 멀게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고차원에서 가까웠던 점은 저차원에서 더 가깝게 만들어줄 인위적인 장치가 필요하여 고안된 방법이 바로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Student t-Distribution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저차원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지도에 있는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heavy-tailed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분포로서 자유도가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도인 학생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t-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분포를 채용하고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(Cauchy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분포와 동일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분포를 사용하여 공동 확률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qij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다음과 같이 정의합니다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자유도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분포를 이용하는 이유는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맵상에서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큰거리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yi-yj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대하여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Inverse square rule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성립하는데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멀리 떨어진 점에 의한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맵의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스케일 변화에 불변하며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지수가 포함되지 않기 때문에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Student 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분포 아래의 점의 밀도를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가우시안보다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더 빠르게 평가합니다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490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저자는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기존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UNI-SNE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비하여 좋은 이유로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가지 이유를 듭니다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t-SNE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그라디언트는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저차원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표현에서 작은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pairwise distance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모델링 된 다른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datapoints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강하게 반발합니다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작은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pairwise distance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의해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모델링된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다른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datapoint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들 사이에 일으킨 강력한 반발은 무한대로 발산하지 않습니다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요약하자면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t-SNE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(1)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큰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pairwise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거리를 사용하여 서로 다른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datapoints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모델링하고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(2)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작은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pairwise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거리를 사용하여 유사한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datapoints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모델링하는 데 중점을 둡니다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90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해당 결과는 다른 기술에 비해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강력한 성능을 보여줍니다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t-SNE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숫자 클래스들 사이의 분리가 거의 완벽한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맵을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구성합니다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Sammon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매핑은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3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클래스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숫자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0, 1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및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7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나타내는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만 다른 클래스와 약간 분리 된 “공” 형태로 만듭니다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HW3. Visualizing Data using t-SNE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2022/09/18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양동현</a:t>
            </a:r>
            <a:r>
              <a:rPr lang="en-US" altLang="ko-KR" dirty="0"/>
              <a:t>, </a:t>
            </a:r>
            <a:r>
              <a:rPr lang="ko-KR" altLang="en-US" dirty="0"/>
              <a:t>양준영</a:t>
            </a:r>
            <a:r>
              <a:rPr lang="en-US" altLang="ko-KR" dirty="0"/>
              <a:t>, </a:t>
            </a:r>
            <a:r>
              <a:rPr lang="ko-KR" altLang="en-US" dirty="0" err="1"/>
              <a:t>문상원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83D42"/>
                </a:solidFill>
                <a:latin typeface="sohne"/>
              </a:rPr>
              <a:t>Experiment</a:t>
            </a:r>
            <a:r>
              <a:rPr lang="ko-KR" altLang="en-US" dirty="0">
                <a:solidFill>
                  <a:srgbClr val="383D42"/>
                </a:solidFill>
                <a:latin typeface="sohne"/>
              </a:rPr>
              <a:t> </a:t>
            </a:r>
            <a:r>
              <a:rPr lang="en-US" altLang="ko-KR" dirty="0">
                <a:solidFill>
                  <a:srgbClr val="383D42"/>
                </a:solidFill>
                <a:latin typeface="sohne"/>
              </a:rPr>
              <a:t>Results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D7F1D55-5660-19E8-7E27-54B0C7A9B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863" y="1840016"/>
            <a:ext cx="8091487" cy="3238294"/>
          </a:xfrm>
        </p:spPr>
      </p:pic>
    </p:spTree>
    <p:extLst>
      <p:ext uri="{BB962C8B-B14F-4D97-AF65-F5344CB8AC3E}">
        <p14:creationId xmlns:p14="http://schemas.microsoft.com/office/powerpoint/2010/main" val="274223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83D42"/>
                </a:solidFill>
                <a:latin typeface="sohne"/>
              </a:rPr>
              <a:t>Experiment</a:t>
            </a:r>
            <a:r>
              <a:rPr lang="ko-KR" altLang="en-US" dirty="0">
                <a:solidFill>
                  <a:srgbClr val="383D42"/>
                </a:solidFill>
                <a:latin typeface="sohne"/>
              </a:rPr>
              <a:t> </a:t>
            </a:r>
            <a:r>
              <a:rPr lang="en-US" altLang="ko-KR" dirty="0">
                <a:solidFill>
                  <a:srgbClr val="383D42"/>
                </a:solidFill>
                <a:latin typeface="sohne"/>
              </a:rPr>
              <a:t>Results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89FE1-2E38-05E5-5019-4A5090B0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8F2365-323E-D5F9-8570-DAB0E3E31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333500"/>
            <a:ext cx="8115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9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83D42"/>
                </a:solidFill>
                <a:latin typeface="sohne"/>
              </a:rPr>
              <a:t>Experiment</a:t>
            </a:r>
            <a:r>
              <a:rPr lang="ko-KR" altLang="en-US" dirty="0">
                <a:solidFill>
                  <a:srgbClr val="383D42"/>
                </a:solidFill>
                <a:latin typeface="sohne"/>
              </a:rPr>
              <a:t> </a:t>
            </a:r>
            <a:r>
              <a:rPr lang="en-US" altLang="ko-KR" dirty="0">
                <a:solidFill>
                  <a:srgbClr val="383D42"/>
                </a:solidFill>
                <a:latin typeface="sohne"/>
              </a:rPr>
              <a:t>Results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89FE1-2E38-05E5-5019-4A5090B0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DEE9D-BD86-ECDF-31F0-696764CA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9" y="1494972"/>
            <a:ext cx="8426522" cy="38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1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83D42"/>
                </a:solidFill>
                <a:latin typeface="sohne"/>
              </a:rPr>
              <a:t>Experiment</a:t>
            </a:r>
            <a:r>
              <a:rPr lang="ko-KR" altLang="en-US" dirty="0">
                <a:solidFill>
                  <a:srgbClr val="383D42"/>
                </a:solidFill>
                <a:latin typeface="sohne"/>
              </a:rPr>
              <a:t> </a:t>
            </a:r>
            <a:r>
              <a:rPr lang="en-US" altLang="ko-KR" dirty="0">
                <a:solidFill>
                  <a:srgbClr val="383D42"/>
                </a:solidFill>
                <a:latin typeface="sohne"/>
              </a:rPr>
              <a:t>Results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89FE1-2E38-05E5-5019-4A5090B0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8F7CC9-8572-61DF-DF2D-8E20CAD8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376362"/>
            <a:ext cx="88582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8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83D42"/>
                </a:solidFill>
                <a:latin typeface="sohne"/>
              </a:rPr>
              <a:t>Experiment</a:t>
            </a:r>
            <a:r>
              <a:rPr lang="ko-KR" altLang="en-US" dirty="0">
                <a:solidFill>
                  <a:srgbClr val="383D42"/>
                </a:solidFill>
                <a:latin typeface="sohne"/>
              </a:rPr>
              <a:t> </a:t>
            </a:r>
            <a:r>
              <a:rPr lang="en-US" altLang="ko-KR" dirty="0">
                <a:solidFill>
                  <a:srgbClr val="383D42"/>
                </a:solidFill>
                <a:latin typeface="sohne"/>
              </a:rPr>
              <a:t>Results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89FE1-2E38-05E5-5019-4A5090B0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B288B2-5CFA-46E2-CFE8-6EA03582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9468"/>
            <a:ext cx="9144000" cy="41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2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83D42"/>
                </a:solidFill>
                <a:latin typeface="sohne"/>
              </a:rPr>
              <a:t>Weakness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89FE1-2E38-05E5-5019-4A5090B0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6F89BD-5CE7-E01D-6891-94FF71A0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0" y="1144149"/>
            <a:ext cx="7842250" cy="16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2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84194"/>
              </p:ext>
            </p:extLst>
          </p:nvPr>
        </p:nvGraphicFramePr>
        <p:xfrm>
          <a:off x="383381" y="1282184"/>
          <a:ext cx="8303419" cy="4567470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76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Abstract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76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Introduction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76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Stochastic Neighbor Embedding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76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Ⅳ.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t-Distributed Stochastic Neighbor Embedding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718563"/>
                  </a:ext>
                </a:extLst>
              </a:tr>
              <a:tr h="76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Ⅴ.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Experiments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446169"/>
                  </a:ext>
                </a:extLst>
              </a:tr>
              <a:tr h="76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Ⅵ.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Discussion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45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Visualizes high-dimensional data by giving each datapoint a location in a two or three-dimensional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831"/>
                </a:solidFill>
                <a:latin typeface="-apple-system"/>
              </a:rPr>
              <a:t>A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 variation of Stochastic Neighbor Embedding (Hinton and </a:t>
            </a:r>
            <a:r>
              <a:rPr lang="en-US" altLang="ko-KR" b="0" i="0" dirty="0" err="1">
                <a:solidFill>
                  <a:srgbClr val="222831"/>
                </a:solidFill>
                <a:effectLst/>
                <a:latin typeface="-apple-system"/>
              </a:rPr>
              <a:t>Roweis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2002)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Better than existing techniques at creating a single map that reveals structure at many different scales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Random walks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t-SNE visualize significantly better than other techniques(</a:t>
            </a:r>
            <a:r>
              <a:rPr lang="en-US" altLang="ko-KR" dirty="0" err="1"/>
              <a:t>Sammon</a:t>
            </a:r>
            <a:r>
              <a:rPr lang="en-US" altLang="ko-KR" dirty="0"/>
              <a:t> mapping, </a:t>
            </a:r>
            <a:r>
              <a:rPr lang="en-US" altLang="ko-KR" dirty="0" err="1"/>
              <a:t>Isomap</a:t>
            </a:r>
            <a:r>
              <a:rPr lang="en-US" altLang="ko-KR" dirty="0"/>
              <a:t>, and Locally Linear Embedding.)</a:t>
            </a:r>
          </a:p>
        </p:txBody>
      </p:sp>
    </p:spTree>
    <p:extLst>
      <p:ext uri="{BB962C8B-B14F-4D97-AF65-F5344CB8AC3E}">
        <p14:creationId xmlns:p14="http://schemas.microsoft.com/office/powerpoint/2010/main" val="96288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Visualization of high-dimensional data is important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Linear mapping, such as PCA, cannot perform well in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t-SNE is proposed for mapping the high-dimensional data set X to low-dimensional data representation Y, while preserving the high-dimensional data structure.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37662D-70B4-249C-CE57-F6452ECB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2" y="3194817"/>
            <a:ext cx="2777786" cy="25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BA26FA-0FC7-84D7-085A-E9F9512C8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035" y="3194817"/>
            <a:ext cx="4209142" cy="267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Neighbor Embedding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Stochastic Neighbor Embedding (SNE) starts by converting the high-dimensional Euclidean distances between datapoints into conditional probabilities that represent similarities.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83D42"/>
                </a:solidFill>
                <a:effectLst/>
                <a:latin typeface="source-serif-pro"/>
              </a:rPr>
              <a:t>For nearby datapoints, </a:t>
            </a:r>
            <a:r>
              <a:rPr lang="en-US" altLang="ko-KR" b="1" i="1" dirty="0" err="1">
                <a:solidFill>
                  <a:srgbClr val="383D42"/>
                </a:solidFill>
                <a:effectLst/>
                <a:latin typeface="source-serif-pro"/>
              </a:rPr>
              <a:t>pj</a:t>
            </a:r>
            <a:r>
              <a:rPr lang="en-US" altLang="ko-KR" b="1" i="0" dirty="0" err="1">
                <a:solidFill>
                  <a:srgbClr val="383D42"/>
                </a:solidFill>
                <a:effectLst/>
                <a:latin typeface="source-serif-pro"/>
              </a:rPr>
              <a:t>|</a:t>
            </a:r>
            <a:r>
              <a:rPr lang="en-US" altLang="ko-KR" b="1" i="1" dirty="0" err="1">
                <a:solidFill>
                  <a:srgbClr val="383D42"/>
                </a:solidFill>
                <a:effectLst/>
                <a:latin typeface="source-serif-pro"/>
              </a:rPr>
              <a:t>i</a:t>
            </a:r>
            <a:r>
              <a:rPr lang="en-US" altLang="ko-KR" b="1" i="0" dirty="0">
                <a:solidFill>
                  <a:srgbClr val="383D42"/>
                </a:solidFill>
                <a:effectLst/>
                <a:latin typeface="source-serif-pro"/>
              </a:rPr>
              <a:t> is relatively high, whereas for widely separated datapoints, </a:t>
            </a:r>
            <a:r>
              <a:rPr lang="en-US" altLang="ko-KR" b="1" i="1" dirty="0" err="1">
                <a:solidFill>
                  <a:srgbClr val="383D42"/>
                </a:solidFill>
                <a:effectLst/>
                <a:latin typeface="source-serif-pro"/>
              </a:rPr>
              <a:t>pj</a:t>
            </a:r>
            <a:r>
              <a:rPr lang="en-US" altLang="ko-KR" b="1" i="0" dirty="0" err="1">
                <a:solidFill>
                  <a:srgbClr val="383D42"/>
                </a:solidFill>
                <a:effectLst/>
                <a:latin typeface="source-serif-pro"/>
              </a:rPr>
              <a:t>|</a:t>
            </a:r>
            <a:r>
              <a:rPr lang="en-US" altLang="ko-KR" b="1" i="1" dirty="0" err="1">
                <a:solidFill>
                  <a:srgbClr val="383D42"/>
                </a:solidFill>
                <a:effectLst/>
                <a:latin typeface="source-serif-pro"/>
              </a:rPr>
              <a:t>i</a:t>
            </a:r>
            <a:r>
              <a:rPr lang="en-US" altLang="ko-KR" b="1" i="0" dirty="0">
                <a:solidFill>
                  <a:srgbClr val="383D42"/>
                </a:solidFill>
                <a:effectLst/>
                <a:latin typeface="source-serif-pro"/>
              </a:rPr>
              <a:t> will be almost infinitesimal.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83D42"/>
                </a:solidFill>
                <a:effectLst/>
                <a:latin typeface="source-serif-pro"/>
              </a:rPr>
              <a:t>conditional probability </a:t>
            </a:r>
            <a:r>
              <a:rPr lang="en-US" altLang="ko-KR" b="0" i="1" dirty="0" err="1">
                <a:solidFill>
                  <a:srgbClr val="383D42"/>
                </a:solidFill>
                <a:effectLst/>
                <a:latin typeface="source-serif-pro"/>
              </a:rPr>
              <a:t>pj</a:t>
            </a:r>
            <a:r>
              <a:rPr lang="en-US" altLang="ko-KR" b="0" i="0" dirty="0" err="1">
                <a:solidFill>
                  <a:srgbClr val="383D42"/>
                </a:solidFill>
                <a:effectLst/>
                <a:latin typeface="source-serif-pro"/>
              </a:rPr>
              <a:t>|</a:t>
            </a:r>
            <a:r>
              <a:rPr lang="en-US" altLang="ko-KR" b="0" i="1" dirty="0" err="1">
                <a:solidFill>
                  <a:srgbClr val="383D42"/>
                </a:solidFill>
                <a:effectLst/>
                <a:latin typeface="source-serif-pro"/>
              </a:rPr>
              <a:t>I</a:t>
            </a:r>
            <a:r>
              <a:rPr lang="en-US" altLang="ko-KR" i="1" dirty="0">
                <a:solidFill>
                  <a:srgbClr val="383D42"/>
                </a:solidFill>
                <a:latin typeface="source-serif-pro"/>
              </a:rPr>
              <a:t> &amp; </a:t>
            </a:r>
            <a:r>
              <a:rPr lang="en-US" altLang="ko-KR" b="0" i="0" dirty="0">
                <a:solidFill>
                  <a:srgbClr val="383D42"/>
                </a:solidFill>
                <a:effectLst/>
                <a:latin typeface="source-serif-pro"/>
              </a:rPr>
              <a:t>similarity of map point </a:t>
            </a:r>
            <a:r>
              <a:rPr lang="en-US" altLang="ko-KR" b="0" i="1" dirty="0" err="1">
                <a:solidFill>
                  <a:srgbClr val="383D42"/>
                </a:solidFill>
                <a:effectLst/>
                <a:latin typeface="source-serif-pro"/>
              </a:rPr>
              <a:t>yj</a:t>
            </a:r>
            <a:r>
              <a:rPr lang="en-US" altLang="ko-KR" b="0" i="0" dirty="0">
                <a:solidFill>
                  <a:srgbClr val="383D42"/>
                </a:solidFill>
                <a:effectLst/>
                <a:latin typeface="source-serif-pro"/>
              </a:rPr>
              <a:t> to map point </a:t>
            </a:r>
            <a:r>
              <a:rPr lang="en-US" altLang="ko-KR" b="0" i="1" dirty="0" err="1">
                <a:solidFill>
                  <a:srgbClr val="383D42"/>
                </a:solidFill>
                <a:effectLst/>
                <a:latin typeface="source-serif-pro"/>
              </a:rPr>
              <a:t>yi</a:t>
            </a:r>
            <a:endParaRPr lang="en-US" altLang="ko-KR" i="1" dirty="0">
              <a:solidFill>
                <a:srgbClr val="383D42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i="1" dirty="0">
              <a:solidFill>
                <a:srgbClr val="383D42"/>
              </a:solidFill>
              <a:effectLst/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383D42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83D42"/>
              </a:solidFill>
              <a:effectLst/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large cost for using widely separated map points to represent nearby datapoints, small cost for using nearby map points to represent widely separated datapoints.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11602B-ECB7-9AE1-83CB-42A7DA34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9" y="3357395"/>
            <a:ext cx="3251200" cy="7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DFD11F-B7CD-DDAD-CF29-CE081DD42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86" y="3330841"/>
            <a:ext cx="2899841" cy="7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966B56E-EB2D-BFEC-1F71-D6854CA6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281676"/>
            <a:ext cx="31813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8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83D42"/>
                </a:solidFill>
                <a:effectLst/>
                <a:latin typeface="sohne"/>
              </a:rPr>
              <a:t>t-Distributed Stochastic Neighbor Embedding (t-SNE)</a:t>
            </a:r>
            <a:br>
              <a:rPr lang="en-US" altLang="ko-KR" b="1" i="0" dirty="0">
                <a:solidFill>
                  <a:srgbClr val="383D42"/>
                </a:solidFill>
                <a:effectLst/>
                <a:latin typeface="sohne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t-SNE is capable of capturing much of the local structure of the high-dimensional data very well, while also revealing global structure such as the presence of clusters at several scales.</a:t>
            </a:r>
            <a:endParaRPr lang="en-US" altLang="ko-KR" b="1" i="0" dirty="0">
              <a:solidFill>
                <a:srgbClr val="383D42"/>
              </a:solidFill>
              <a:effectLst/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83D42"/>
                </a:solidFill>
                <a:latin typeface="Askan Light" panose="02000503060000020004"/>
              </a:rPr>
              <a:t>The cost function used by t-SNE differs from the one used by SNE in two ways:</a:t>
            </a:r>
          </a:p>
          <a:p>
            <a:pPr marL="1028700" lvl="1" indent="-342900"/>
            <a:r>
              <a:rPr lang="en-US" altLang="ko-KR" b="0" i="0" dirty="0">
                <a:solidFill>
                  <a:srgbClr val="383D42"/>
                </a:solidFill>
                <a:effectLst/>
                <a:latin typeface="source-serif-pro"/>
              </a:rPr>
              <a:t>It uses a symmetrized version of the SNE cost function with simpler gradients.</a:t>
            </a:r>
          </a:p>
          <a:p>
            <a:pPr marL="1028700" lvl="1" indent="-342900"/>
            <a:r>
              <a:rPr lang="en-US" altLang="ko-KR" b="0" i="0" dirty="0">
                <a:solidFill>
                  <a:srgbClr val="383D42"/>
                </a:solidFill>
                <a:effectLst/>
                <a:latin typeface="source-serif-pro"/>
              </a:rPr>
              <a:t>It uses a Student-t distribution rather than a Gaussian to compute the similarity between two points in the low-dimensional space. </a:t>
            </a:r>
          </a:p>
          <a:p>
            <a:endParaRPr lang="en-US" altLang="ko-KR" dirty="0">
              <a:solidFill>
                <a:srgbClr val="383D42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83D42"/>
              </a:solidFill>
              <a:effectLst/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78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83D42"/>
                </a:solidFill>
                <a:effectLst/>
                <a:latin typeface="sohne"/>
              </a:rPr>
              <a:t>t-Distributed Stochastic Neighbor Embedding (t-SNE)</a:t>
            </a:r>
            <a:br>
              <a:rPr lang="en-US" altLang="ko-KR" b="1" i="0" dirty="0">
                <a:solidFill>
                  <a:srgbClr val="383D42"/>
                </a:solidFill>
                <a:effectLst/>
                <a:latin typeface="sohne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SNE</a:t>
            </a:r>
            <a:br>
              <a:rPr lang="en-US" altLang="ko-KR" dirty="0"/>
            </a:br>
            <a:r>
              <a:rPr lang="en-US" altLang="ko-KR" dirty="0"/>
              <a:t>S</a:t>
            </a:r>
            <a:r>
              <a:rPr lang="en-US" altLang="ko-KR" b="0" i="0" dirty="0">
                <a:solidFill>
                  <a:srgbClr val="383D42"/>
                </a:solidFill>
                <a:effectLst/>
                <a:latin typeface="source-serif-pro"/>
              </a:rPr>
              <a:t>ymmetric SNE minimizes a single </a:t>
            </a:r>
            <a:r>
              <a:rPr lang="en-US" altLang="ko-KR" b="0" i="0" dirty="0" err="1">
                <a:solidFill>
                  <a:srgbClr val="383D42"/>
                </a:solidFill>
                <a:effectLst/>
                <a:latin typeface="source-serif-pro"/>
              </a:rPr>
              <a:t>Kullback-Leibler</a:t>
            </a:r>
            <a:r>
              <a:rPr lang="en-US" altLang="ko-KR" b="0" i="0" dirty="0">
                <a:solidFill>
                  <a:srgbClr val="383D42"/>
                </a:solidFill>
                <a:effectLst/>
                <a:latin typeface="source-serif-pro"/>
              </a:rPr>
              <a:t> divergence between a joint probability distribution, </a:t>
            </a:r>
            <a:r>
              <a:rPr lang="en-US" altLang="ko-KR" b="0" i="1" dirty="0">
                <a:solidFill>
                  <a:srgbClr val="383D42"/>
                </a:solidFill>
                <a:effectLst/>
                <a:latin typeface="source-serif-pro"/>
              </a:rPr>
              <a:t>P</a:t>
            </a:r>
            <a:r>
              <a:rPr lang="en-US" altLang="ko-KR" b="0" i="0" dirty="0">
                <a:solidFill>
                  <a:srgbClr val="383D42"/>
                </a:solidFill>
                <a:effectLst/>
                <a:latin typeface="source-serif-pro"/>
              </a:rPr>
              <a:t>, in the high-dimensional space and a joint probability distribution, </a:t>
            </a:r>
            <a:r>
              <a:rPr lang="en-US" altLang="ko-KR" b="0" i="1" dirty="0">
                <a:solidFill>
                  <a:srgbClr val="383D42"/>
                </a:solidFill>
                <a:effectLst/>
                <a:latin typeface="source-serif-pro"/>
              </a:rPr>
              <a:t>Q</a:t>
            </a:r>
            <a:r>
              <a:rPr lang="en-US" altLang="ko-KR" b="0" i="0" dirty="0">
                <a:solidFill>
                  <a:srgbClr val="383D42"/>
                </a:solidFill>
                <a:effectLst/>
                <a:latin typeface="source-serif-pro"/>
              </a:rPr>
              <a:t>, in the low-dimensional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83D42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83D42"/>
              </a:solidFill>
              <a:effectLst/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83D42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83D42"/>
                </a:solidFill>
                <a:effectLst/>
                <a:latin typeface="source-serif-pro"/>
              </a:rPr>
              <a:t>It is observed that symmetric SNE seems to produce maps that are just as good as asymmetric SNE, and sometimes even a little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83D42"/>
              </a:solidFill>
              <a:effectLst/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C4ADF31-554A-2A27-1956-8C42650E1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29" y="2629487"/>
            <a:ext cx="3477882" cy="79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709ABA0-C469-455C-954E-B3F9D438C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4" r="26826"/>
          <a:stretch/>
        </p:blipFill>
        <p:spPr bwMode="auto">
          <a:xfrm>
            <a:off x="1218698" y="2629488"/>
            <a:ext cx="3352798" cy="8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76B0CF27-7F68-BBB7-E188-5D9799B86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6806" b="-19456"/>
          <a:stretch/>
        </p:blipFill>
        <p:spPr bwMode="auto">
          <a:xfrm>
            <a:off x="1739849" y="4819004"/>
            <a:ext cx="1692276" cy="81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30609F8D-94E4-19E3-FADD-DCF78BAE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04" y="4525228"/>
            <a:ext cx="40671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9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83D42"/>
                </a:solidFill>
                <a:effectLst/>
                <a:latin typeface="sohne"/>
              </a:rPr>
              <a:t>t-Distributed Stochastic Neighbor Embedding (t-SNE)</a:t>
            </a:r>
            <a:br>
              <a:rPr lang="en-US" altLang="ko-KR" b="1" i="0" dirty="0">
                <a:solidFill>
                  <a:srgbClr val="383D42"/>
                </a:solidFill>
                <a:effectLst/>
                <a:latin typeface="sohne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The Crowding Problem</a:t>
            </a:r>
            <a:br>
              <a:rPr lang="en-US" altLang="ko-KR" dirty="0"/>
            </a:br>
            <a:endParaRPr lang="en-US" altLang="ko-KR" b="0" i="0" dirty="0">
              <a:solidFill>
                <a:srgbClr val="383D42"/>
              </a:solidFill>
              <a:effectLst/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83D42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83D42"/>
              </a:solidFill>
              <a:effectLst/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83D42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83D42"/>
                </a:solidFill>
                <a:effectLst/>
                <a:latin typeface="source-serif-pro"/>
              </a:rPr>
              <a:t>Student t-distribution with one degree of freedom (which is the same as a Cauchy distribution) is employed as the heavy-tailed distribution in the low-dimensional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1FB407-7FC4-75EC-DF1B-4D157BE3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2" y="1626785"/>
            <a:ext cx="3570514" cy="1316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32F684-6722-1D76-E434-69F3DFB7F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26785"/>
            <a:ext cx="3570514" cy="130906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177F563-1D73-6852-7B9A-2FEF11F2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73" y="4447417"/>
            <a:ext cx="3589527" cy="96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BA785B-CE4E-41DA-E1E9-EBD6C6017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0" t="-222" r="18730" b="-222"/>
          <a:stretch/>
        </p:blipFill>
        <p:spPr bwMode="auto">
          <a:xfrm>
            <a:off x="5261729" y="4288620"/>
            <a:ext cx="3677550" cy="50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1DEB9BD-317E-52C5-AE00-FE3122F30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5"/>
          <a:stretch/>
        </p:blipFill>
        <p:spPr bwMode="auto">
          <a:xfrm>
            <a:off x="5261729" y="5017707"/>
            <a:ext cx="3613406" cy="9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73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83D42"/>
                </a:solidFill>
                <a:effectLst/>
                <a:latin typeface="sohne"/>
              </a:rPr>
              <a:t>t-Distributed Stochastic Neighbor Embedding (t-SNE)</a:t>
            </a:r>
            <a:br>
              <a:rPr lang="en-US" altLang="ko-KR" b="1" i="0" dirty="0">
                <a:solidFill>
                  <a:srgbClr val="383D42"/>
                </a:solidFill>
                <a:effectLst/>
                <a:latin typeface="sohne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18E215D-A7A2-DCCC-B395-945C6B000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5" y="1496679"/>
            <a:ext cx="7623530" cy="42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9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4886</TotalTime>
  <Words>1581</Words>
  <Application>Microsoft Office PowerPoint</Application>
  <PresentationFormat>화면 슬라이드 쇼(4:3)</PresentationFormat>
  <Paragraphs>141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2" baseType="lpstr">
      <vt:lpstr>applesdgothicneo-ultralight</vt:lpstr>
      <vt:lpstr>-apple-system</vt:lpstr>
      <vt:lpstr>Askan Light</vt:lpstr>
      <vt:lpstr>Helvetica Neue</vt:lpstr>
      <vt:lpstr>KaTeX_Main</vt:lpstr>
      <vt:lpstr>KaTeX_Math</vt:lpstr>
      <vt:lpstr>MathJax_Main</vt:lpstr>
      <vt:lpstr>MathJax_Math-italic</vt:lpstr>
      <vt:lpstr>sohne</vt:lpstr>
      <vt:lpstr>source-serif-pro</vt:lpstr>
      <vt:lpstr>맑은 고딕</vt:lpstr>
      <vt:lpstr>Arial</vt:lpstr>
      <vt:lpstr>Calibri</vt:lpstr>
      <vt:lpstr>Open Sans</vt:lpstr>
      <vt:lpstr>Times New Roman</vt:lpstr>
      <vt:lpstr>Office Theme</vt:lpstr>
      <vt:lpstr>HW3. Visualizing Data using t-SNE</vt:lpstr>
      <vt:lpstr>PowerPoint 프레젠테이션</vt:lpstr>
      <vt:lpstr>Abstract</vt:lpstr>
      <vt:lpstr>Introduction</vt:lpstr>
      <vt:lpstr>Stochastic Neighbor Embedding</vt:lpstr>
      <vt:lpstr>t-Distributed Stochastic Neighbor Embedding (t-SNE) </vt:lpstr>
      <vt:lpstr>t-Distributed Stochastic Neighbor Embedding (t-SNE) </vt:lpstr>
      <vt:lpstr>t-Distributed Stochastic Neighbor Embedding (t-SNE) </vt:lpstr>
      <vt:lpstr>t-Distributed Stochastic Neighbor Embedding (t-SNE) </vt:lpstr>
      <vt:lpstr>Experiment Results</vt:lpstr>
      <vt:lpstr>Experiment Results</vt:lpstr>
      <vt:lpstr>Experiment Results</vt:lpstr>
      <vt:lpstr>Experiment Results</vt:lpstr>
      <vt:lpstr>Experiment Results</vt:lpstr>
      <vt:lpstr>Weakness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문상원</cp:lastModifiedBy>
  <cp:revision>58</cp:revision>
  <dcterms:created xsi:type="dcterms:W3CDTF">2021-05-31T23:36:21Z</dcterms:created>
  <dcterms:modified xsi:type="dcterms:W3CDTF">2022-09-18T11:55:29Z</dcterms:modified>
</cp:coreProperties>
</file>