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0" r:id="rId2"/>
    <p:sldId id="29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1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09/04/2022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Cost complexity function </a:t>
            </a:r>
            <a:r>
              <a:rPr lang="ko-KR" altLang="en-US" dirty="0" err="1" smtClean="0"/>
              <a:t>보충설명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l-GR" altLang="ko-KR" dirty="0"/>
              <a:t>α(</a:t>
            </a:r>
            <a:r>
              <a:rPr lang="en-US" altLang="ko-KR" dirty="0"/>
              <a:t>T)=R(T)+</a:t>
            </a:r>
            <a:r>
              <a:rPr lang="el-GR" altLang="ko-KR" dirty="0"/>
              <a:t>α|</a:t>
            </a:r>
            <a:r>
              <a:rPr lang="en-US" altLang="ko-KR" dirty="0"/>
              <a:t>T|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|T|: number of leave in Tree T</a:t>
            </a:r>
          </a:p>
          <a:p>
            <a:endParaRPr kumimoji="1" lang="en-US" altLang="en-US" dirty="0"/>
          </a:p>
          <a:p>
            <a:r>
              <a:rPr kumimoji="1" lang="en-US" altLang="en-US" dirty="0" smtClean="0"/>
              <a:t>Root node: t</a:t>
            </a:r>
          </a:p>
          <a:p>
            <a:r>
              <a:rPr kumimoji="1" lang="en-US" altLang="en-US" dirty="0" smtClean="0"/>
              <a:t>Subtree: Tt</a:t>
            </a:r>
          </a:p>
          <a:p>
            <a:r>
              <a:rPr kumimoji="1" lang="en-US" altLang="en-US" dirty="0" smtClean="0"/>
              <a:t>Minimize the decrease in cost complexity function</a:t>
            </a:r>
          </a:p>
          <a:p>
            <a:r>
              <a:rPr lang="en-US" altLang="ko-KR" dirty="0"/>
              <a:t>C</a:t>
            </a:r>
            <a:r>
              <a:rPr lang="el-GR" altLang="ko-KR" dirty="0"/>
              <a:t>α(</a:t>
            </a:r>
            <a:r>
              <a:rPr lang="en-US" altLang="ko-KR" dirty="0"/>
              <a:t>T−Tt)−C</a:t>
            </a:r>
            <a:r>
              <a:rPr lang="el-GR" altLang="ko-KR" dirty="0"/>
              <a:t>α(</a:t>
            </a:r>
            <a:r>
              <a:rPr lang="en-US" altLang="ko-KR" dirty="0"/>
              <a:t>T)=R(T−Tt)+</a:t>
            </a:r>
            <a:r>
              <a:rPr lang="el-GR" altLang="ko-KR" dirty="0"/>
              <a:t>α|</a:t>
            </a:r>
            <a:r>
              <a:rPr lang="en-US" altLang="ko-KR" dirty="0"/>
              <a:t>T−Tt|−(R(T)+</a:t>
            </a:r>
            <a:r>
              <a:rPr lang="el-GR" altLang="ko-KR" dirty="0"/>
              <a:t>α|</a:t>
            </a:r>
            <a:r>
              <a:rPr lang="en-US" altLang="ko-KR" dirty="0"/>
              <a:t>T|)=R(T−Tt)−R(T)+</a:t>
            </a:r>
            <a:r>
              <a:rPr lang="el-GR" altLang="ko-KR" dirty="0"/>
              <a:t>α(|</a:t>
            </a:r>
            <a:r>
              <a:rPr lang="en-US" altLang="ko-KR" dirty="0"/>
              <a:t>T−Tt|−|T|)=1R(T)−R(Tt)+R(t)−R(T)+</a:t>
            </a:r>
            <a:r>
              <a:rPr lang="el-GR" altLang="ko-KR" dirty="0"/>
              <a:t>α(|</a:t>
            </a:r>
            <a:r>
              <a:rPr lang="en-US" altLang="ko-KR" dirty="0"/>
              <a:t>T|−|Tt|+1−|T|)=R(t)−R(Tt)+</a:t>
            </a:r>
            <a:r>
              <a:rPr lang="el-GR" altLang="ko-KR" dirty="0"/>
              <a:t>α(1−|</a:t>
            </a:r>
            <a:r>
              <a:rPr lang="en-US" altLang="ko-KR" dirty="0"/>
              <a:t>Tt</a:t>
            </a:r>
            <a:r>
              <a:rPr lang="en-US" altLang="ko-KR" dirty="0" smtClean="0"/>
              <a:t>|)</a:t>
            </a:r>
          </a:p>
          <a:p>
            <a:r>
              <a:rPr lang="en-US" altLang="ko-KR" dirty="0" smtClean="0"/>
              <a:t>Above is 0 when </a:t>
            </a:r>
            <a:r>
              <a:rPr lang="el-GR" altLang="ko-KR" dirty="0"/>
              <a:t>α</a:t>
            </a:r>
            <a:r>
              <a:rPr lang="el-GR" altLang="ko-KR" dirty="0" smtClean="0"/>
              <a:t>=</a:t>
            </a:r>
            <a:r>
              <a:rPr lang="en-US" altLang="ko-KR" dirty="0" smtClean="0"/>
              <a:t>(R(t</a:t>
            </a:r>
            <a:r>
              <a:rPr lang="en-US" altLang="ko-KR" dirty="0"/>
              <a:t>)−R(Tt</a:t>
            </a:r>
            <a:r>
              <a:rPr lang="en-US" altLang="ko-KR" dirty="0" smtClean="0"/>
              <a:t>))/(|</a:t>
            </a:r>
            <a:r>
              <a:rPr lang="en-US" altLang="ko-KR" dirty="0"/>
              <a:t>Tt|−</a:t>
            </a:r>
            <a:r>
              <a:rPr lang="en-US" altLang="ko-KR" dirty="0" smtClean="0"/>
              <a:t>1)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>
                <a:latin typeface="+mj-ea"/>
                <a:ea typeface="+mj-ea"/>
              </a:rPr>
              <a:t>Minimizing </a:t>
            </a:r>
            <a:r>
              <a:rPr lang="ko-KR" altLang="ko-KR" sz="2400" dirty="0">
                <a:solidFill>
                  <a:srgbClr val="232629"/>
                </a:solidFill>
                <a:latin typeface="+mj-ea"/>
                <a:ea typeface="+mj-ea"/>
              </a:rPr>
              <a:t>C</a:t>
            </a:r>
            <a:r>
              <a:rPr lang="ko-KR" altLang="ko-KR" sz="1400" dirty="0">
                <a:solidFill>
                  <a:srgbClr val="232629"/>
                </a:solidFill>
                <a:latin typeface="+mj-ea"/>
                <a:ea typeface="+mj-ea"/>
              </a:rPr>
              <a:t>α</a:t>
            </a:r>
            <a:r>
              <a:rPr lang="ko-KR" altLang="ko-KR" sz="2400" dirty="0">
                <a:solidFill>
                  <a:srgbClr val="232629"/>
                </a:solidFill>
                <a:latin typeface="+mj-ea"/>
                <a:ea typeface="+mj-ea"/>
              </a:rPr>
              <a:t>(</a:t>
            </a:r>
            <a:r>
              <a:rPr lang="ko-KR" altLang="ko-KR" sz="2400" dirty="0" err="1">
                <a:solidFill>
                  <a:srgbClr val="232629"/>
                </a:solidFill>
                <a:latin typeface="+mj-ea"/>
                <a:ea typeface="+mj-ea"/>
              </a:rPr>
              <a:t>T−T</a:t>
            </a:r>
            <a:r>
              <a:rPr lang="ko-KR" altLang="ko-KR" sz="1400" dirty="0" err="1">
                <a:solidFill>
                  <a:srgbClr val="232629"/>
                </a:solidFill>
                <a:latin typeface="+mj-ea"/>
                <a:ea typeface="+mj-ea"/>
              </a:rPr>
              <a:t>t</a:t>
            </a:r>
            <a:r>
              <a:rPr lang="ko-KR" altLang="ko-KR" sz="2400" dirty="0">
                <a:solidFill>
                  <a:srgbClr val="232629"/>
                </a:solidFill>
                <a:latin typeface="+mj-ea"/>
                <a:ea typeface="+mj-ea"/>
              </a:rPr>
              <a:t>)−</a:t>
            </a:r>
            <a:r>
              <a:rPr lang="ko-KR" altLang="ko-KR" sz="2400" dirty="0" smtClean="0">
                <a:solidFill>
                  <a:srgbClr val="232629"/>
                </a:solidFill>
                <a:latin typeface="+mj-ea"/>
                <a:ea typeface="+mj-ea"/>
              </a:rPr>
              <a:t>C</a:t>
            </a:r>
            <a:r>
              <a:rPr lang="ko-KR" altLang="ko-KR" sz="1400" dirty="0" smtClean="0">
                <a:solidFill>
                  <a:srgbClr val="232629"/>
                </a:solidFill>
                <a:latin typeface="+mj-ea"/>
                <a:ea typeface="+mj-ea"/>
              </a:rPr>
              <a:t>α</a:t>
            </a:r>
            <a:r>
              <a:rPr lang="ko-KR" altLang="ko-KR" sz="2400" dirty="0" smtClean="0">
                <a:solidFill>
                  <a:srgbClr val="232629"/>
                </a:solidFill>
                <a:latin typeface="+mj-ea"/>
                <a:ea typeface="+mj-ea"/>
              </a:rPr>
              <a:t>(</a:t>
            </a:r>
            <a:r>
              <a:rPr lang="ko-KR" altLang="ko-KR" sz="2400" dirty="0" err="1" smtClean="0">
                <a:solidFill>
                  <a:srgbClr val="232629"/>
                </a:solidFill>
                <a:latin typeface="+mj-ea"/>
                <a:ea typeface="+mj-ea"/>
              </a:rPr>
              <a:t>T</a:t>
            </a:r>
            <a:r>
              <a:rPr lang="ko-KR" altLang="ko-KR" sz="2400" dirty="0" smtClean="0">
                <a:solidFill>
                  <a:srgbClr val="232629"/>
                </a:solidFill>
                <a:latin typeface="+mj-ea"/>
                <a:ea typeface="+mj-ea"/>
              </a:rPr>
              <a:t>)</a:t>
            </a:r>
            <a:r>
              <a:rPr lang="en-US" altLang="ko-KR" dirty="0" smtClean="0">
                <a:solidFill>
                  <a:srgbClr val="232629"/>
                </a:solidFill>
                <a:latin typeface="+mj-ea"/>
                <a:ea typeface="+mj-ea"/>
              </a:rPr>
              <a:t> is same as</a:t>
            </a:r>
            <a:r>
              <a:rPr lang="ko-KR" altLang="ko-KR" dirty="0" smtClean="0">
                <a:solidFill>
                  <a:srgbClr val="232629"/>
                </a:solidFill>
                <a:latin typeface="+mj-ea"/>
                <a:ea typeface="+mj-ea"/>
              </a:rPr>
              <a:t> </a:t>
            </a:r>
            <a:r>
              <a:rPr lang="ko-KR" altLang="ko-KR" dirty="0" err="1">
                <a:solidFill>
                  <a:srgbClr val="232629"/>
                </a:solidFill>
                <a:latin typeface="+mj-ea"/>
                <a:ea typeface="+mj-ea"/>
              </a:rPr>
              <a:t>minimizing</a:t>
            </a:r>
            <a:r>
              <a:rPr lang="ko-KR" altLang="ko-KR" dirty="0">
                <a:solidFill>
                  <a:srgbClr val="232629"/>
                </a:solidFill>
                <a:latin typeface="+mj-ea"/>
                <a:ea typeface="+mj-ea"/>
              </a:rPr>
              <a:t> </a:t>
            </a:r>
            <a:r>
              <a:rPr lang="ko-KR" altLang="ko-KR" sz="2400" dirty="0" smtClean="0">
                <a:solidFill>
                  <a:srgbClr val="232629"/>
                </a:solidFill>
                <a:latin typeface="+mj-ea"/>
                <a:ea typeface="+mj-ea"/>
              </a:rPr>
              <a:t>α</a:t>
            </a:r>
            <a:r>
              <a:rPr lang="en-US" altLang="ko-KR" sz="2400" dirty="0" smtClean="0">
                <a:solidFill>
                  <a:srgbClr val="232629"/>
                </a:solidFill>
                <a:latin typeface="+mj-ea"/>
                <a:ea typeface="+mj-ea"/>
              </a:rPr>
              <a:t>(</a:t>
            </a:r>
            <a:r>
              <a:rPr lang="en-US" altLang="ko-KR" sz="2400" dirty="0" err="1" smtClean="0">
                <a:solidFill>
                  <a:srgbClr val="232629"/>
                </a:solidFill>
                <a:latin typeface="+mj-ea"/>
                <a:ea typeface="+mj-ea"/>
              </a:rPr>
              <a:t>cloase</a:t>
            </a:r>
            <a:r>
              <a:rPr lang="en-US" altLang="ko-KR" sz="2400" dirty="0" smtClean="0">
                <a:solidFill>
                  <a:srgbClr val="232629"/>
                </a:solidFill>
                <a:latin typeface="+mj-ea"/>
                <a:ea typeface="+mj-ea"/>
              </a:rPr>
              <a:t> to 0)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kumimoji="1" lang="en-US" altLang="en-US" dirty="0" smtClean="0">
              <a:latin typeface="+mj-ea"/>
              <a:ea typeface="+mj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4570</TotalTime>
  <Words>13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Askan Light</vt:lpstr>
      <vt:lpstr>맑은 고딕</vt:lpstr>
      <vt:lpstr>Arial</vt:lpstr>
      <vt:lpstr>Calibri</vt:lpstr>
      <vt:lpstr>Times New Roman</vt:lpstr>
      <vt:lpstr>Office Theme</vt:lpstr>
      <vt:lpstr>Cost complexity function 보충설명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user</cp:lastModifiedBy>
  <cp:revision>40</cp:revision>
  <dcterms:created xsi:type="dcterms:W3CDTF">2021-05-31T23:36:21Z</dcterms:created>
  <dcterms:modified xsi:type="dcterms:W3CDTF">2022-09-04T12:12:32Z</dcterms:modified>
</cp:coreProperties>
</file>