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0" r:id="rId2"/>
    <p:sldId id="292" r:id="rId3"/>
    <p:sldId id="308" r:id="rId4"/>
    <p:sldId id="309" r:id="rId5"/>
    <p:sldId id="310" r:id="rId6"/>
    <p:sldId id="311" r:id="rId7"/>
    <p:sldId id="312" r:id="rId8"/>
    <p:sldId id="301" r:id="rId9"/>
    <p:sldId id="303" r:id="rId10"/>
    <p:sldId id="304" r:id="rId11"/>
    <p:sldId id="305" r:id="rId12"/>
    <p:sldId id="302" r:id="rId13"/>
    <p:sldId id="306" r:id="rId14"/>
    <p:sldId id="294" r:id="rId15"/>
    <p:sldId id="307" r:id="rId16"/>
    <p:sldId id="291" r:id="rId17"/>
    <p:sldId id="295" r:id="rId18"/>
    <p:sldId id="296" r:id="rId19"/>
    <p:sldId id="297" r:id="rId20"/>
    <p:sldId id="298" r:id="rId21"/>
    <p:sldId id="299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308"/>
            <p14:sldId id="309"/>
            <p14:sldId id="310"/>
            <p14:sldId id="311"/>
            <p14:sldId id="312"/>
            <p14:sldId id="301"/>
            <p14:sldId id="303"/>
            <p14:sldId id="304"/>
            <p14:sldId id="305"/>
            <p14:sldId id="302"/>
            <p14:sldId id="306"/>
            <p14:sldId id="294"/>
            <p14:sldId id="307"/>
            <p14:sldId id="291"/>
            <p14:sldId id="295"/>
            <p14:sldId id="296"/>
            <p14:sldId id="297"/>
            <p14:sldId id="298"/>
            <p14:sldId id="29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2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09/04/2022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w2shout.com/what-is/what-is-adaboost-boosting-technique.html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en.wikipedia.org/wiki/AdaBoost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hyperlink" Target="https://en.wikipedia.org/wiki/AdaBoost" TargetMode="External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perspace.com/adaboost-optimizer/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bagging-vs-boosting/noteb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/>
              <a:t>Boosting&amp;AdaBoost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November 04</a:t>
            </a:r>
            <a:r>
              <a:rPr lang="en-US" altLang="en-US" baseline="30000" dirty="0" smtClean="0"/>
              <a:t>th</a:t>
            </a:r>
            <a:r>
              <a:rPr lang="en-US" altLang="en-US" dirty="0"/>
              <a:t>, 2022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6029" y="5220551"/>
            <a:ext cx="3965647" cy="207976"/>
          </a:xfrm>
        </p:spPr>
        <p:txBody>
          <a:bodyPr/>
          <a:lstStyle/>
          <a:p>
            <a:r>
              <a:rPr lang="en-US" altLang="ko-KR" dirty="0" smtClean="0"/>
              <a:t>Team3 Members : </a:t>
            </a:r>
            <a:r>
              <a:rPr lang="ko-KR" altLang="en-US" dirty="0" err="1" smtClean="0"/>
              <a:t>이후범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정효찬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황정민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4D52-6883-5FCB-279E-6B6E8244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3" name="Picture 6" descr="Weighted data elements">
            <a:extLst>
              <a:ext uri="{FF2B5EF4-FFF2-40B4-BE49-F238E27FC236}">
                <a16:creationId xmlns:a16="http://schemas.microsoft.com/office/drawing/2014/main" id="{9CE63BCC-96F2-EA5E-71CC-E3749599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8" y="1890522"/>
            <a:ext cx="8018123" cy="307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0A39651-4F78-28E5-E8A7-7E907DEFB478}"/>
              </a:ext>
            </a:extLst>
          </p:cNvPr>
          <p:cNvSpPr txBox="1">
            <a:spLocks/>
          </p:cNvSpPr>
          <p:nvPr/>
        </p:nvSpPr>
        <p:spPr>
          <a:xfrm>
            <a:off x="423929" y="6407153"/>
            <a:ext cx="3094877" cy="2793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Bagging vs Boosting | Kaggle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910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4D52-6883-5FCB-279E-6B6E8244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</a:t>
            </a:r>
          </a:p>
        </p:txBody>
      </p:sp>
      <p:pic>
        <p:nvPicPr>
          <p:cNvPr id="3" name="Picture 2" descr="Classification stage in action">
            <a:extLst>
              <a:ext uri="{FF2B5EF4-FFF2-40B4-BE49-F238E27FC236}">
                <a16:creationId xmlns:a16="http://schemas.microsoft.com/office/drawing/2014/main" id="{B6700A8F-1749-469A-2015-3DDA364B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7" y="1865858"/>
            <a:ext cx="8146666" cy="312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6214402-13D1-33EC-8F16-DF74908DC02A}"/>
              </a:ext>
            </a:extLst>
          </p:cNvPr>
          <p:cNvSpPr txBox="1">
            <a:spLocks/>
          </p:cNvSpPr>
          <p:nvPr/>
        </p:nvSpPr>
        <p:spPr>
          <a:xfrm>
            <a:off x="423930" y="6407152"/>
            <a:ext cx="3094877" cy="2793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Bagging vs Boosting | Kaggle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32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C179-65E2-E477-4DC2-4A8A85B8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2052" name="Picture 4" descr="Difference in procedures">
            <a:extLst>
              <a:ext uri="{FF2B5EF4-FFF2-40B4-BE49-F238E27FC236}">
                <a16:creationId xmlns:a16="http://schemas.microsoft.com/office/drawing/2014/main" id="{F7DADB65-A11E-ADE7-824B-214A7AE1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71688"/>
            <a:ext cx="7620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7FD74DD-0717-BF31-EC6B-34B0865E4395}"/>
              </a:ext>
            </a:extLst>
          </p:cNvPr>
          <p:cNvSpPr txBox="1">
            <a:spLocks/>
          </p:cNvSpPr>
          <p:nvPr/>
        </p:nvSpPr>
        <p:spPr>
          <a:xfrm>
            <a:off x="467473" y="6407152"/>
            <a:ext cx="3094877" cy="2793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Bagging vs Boosting | Kaggle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58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9CA-0362-1E38-3FDD-62F6587C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In a Nutshell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7E321-83C8-C935-A1A8-44B91D59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9" y="1025199"/>
            <a:ext cx="2840931" cy="2278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8A47C-22AC-DD56-CD09-44D7B5AD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74" y="1025199"/>
            <a:ext cx="2067745" cy="2278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6C38B-8C38-00BD-A3F2-315229326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15" y="1025198"/>
            <a:ext cx="2037308" cy="227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7FCE08-31AD-DCA0-022F-E7B38FB25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407" y="3643321"/>
            <a:ext cx="1969867" cy="2189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96F7AA-BDAC-73B4-04F3-DC8424372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438" y="3530201"/>
            <a:ext cx="277216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1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A24B9C-18CA-B5B2-0FD4-01169B61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1" y="1164405"/>
            <a:ext cx="4231777" cy="2633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6FE19-8694-DAC2-C675-F3B88F89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33" y="1179299"/>
            <a:ext cx="3008886" cy="5388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A0641-9297-8FC6-7C61-69B38289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681" y="135198"/>
            <a:ext cx="3848637" cy="752580"/>
          </a:xfrm>
          <a:prstGeom prst="rect">
            <a:avLst/>
          </a:prstGeom>
        </p:spPr>
      </p:pic>
      <p:pic>
        <p:nvPicPr>
          <p:cNvPr id="6146" name="Picture 2" descr="Adaboost Algorithm Explained with Python Example - Data Analytics">
            <a:extLst>
              <a:ext uri="{FF2B5EF4-FFF2-40B4-BE49-F238E27FC236}">
                <a16:creationId xmlns:a16="http://schemas.microsoft.com/office/drawing/2014/main" id="{F282D06C-92DF-010A-FC41-44F581C5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97" y="4074570"/>
            <a:ext cx="2762820" cy="193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13FFAE-0000-6302-ACCD-ACA675C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71" y="6357677"/>
            <a:ext cx="4988379" cy="365125"/>
          </a:xfrm>
        </p:spPr>
        <p:txBody>
          <a:bodyPr/>
          <a:lstStyle/>
          <a:p>
            <a:pPr algn="l"/>
            <a:r>
              <a:rPr lang="en-US" sz="1050" dirty="0">
                <a:hlinkClick r:id="rId6"/>
              </a:rPr>
              <a:t>What is </a:t>
            </a:r>
            <a:r>
              <a:rPr lang="en-US" sz="1050" dirty="0" err="1">
                <a:hlinkClick r:id="rId6"/>
              </a:rPr>
              <a:t>Adaboost</a:t>
            </a:r>
            <a:r>
              <a:rPr lang="en-US" sz="1050" dirty="0">
                <a:hlinkClick r:id="rId6"/>
              </a:rPr>
              <a:t> boosting technique? -</a:t>
            </a:r>
            <a:r>
              <a:rPr lang="en-US" sz="1050" dirty="0" err="1">
                <a:hlinkClick r:id="rId6"/>
              </a:rPr>
              <a:t>H2S</a:t>
            </a:r>
            <a:r>
              <a:rPr lang="en-US" sz="1050" dirty="0">
                <a:hlinkClick r:id="rId6"/>
              </a:rPr>
              <a:t> Media (how2shout.com)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552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B400-2660-E1B6-D23F-C5141FA5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AdaBoost in One Sentence?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761A7-DF62-205C-4201-EE309F6FF272}"/>
              </a:ext>
            </a:extLst>
          </p:cNvPr>
          <p:cNvSpPr txBox="1"/>
          <p:nvPr/>
        </p:nvSpPr>
        <p:spPr>
          <a:xfrm>
            <a:off x="423929" y="3314700"/>
            <a:ext cx="82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 모델의 약점을 보완하면서 학습하는 </a:t>
            </a:r>
            <a:r>
              <a:rPr lang="en-US" altLang="ko-KR" dirty="0"/>
              <a:t>boosting model.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1308C-1A60-4D1E-B091-CCAE84434A78}"/>
              </a:ext>
            </a:extLst>
          </p:cNvPr>
          <p:cNvSpPr txBox="1"/>
          <p:nvPr/>
        </p:nvSpPr>
        <p:spPr>
          <a:xfrm>
            <a:off x="3159270" y="4604657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Ada</a:t>
            </a:r>
            <a:r>
              <a:rPr lang="en-US" dirty="0"/>
              <a:t>ptive </a:t>
            </a:r>
            <a:r>
              <a:rPr lang="en-US" b="1" dirty="0">
                <a:highlight>
                  <a:srgbClr val="FFFF00"/>
                </a:highlight>
              </a:rPr>
              <a:t>Boost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16203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AdaBoost with Binary Classifiers</a:t>
            </a:r>
            <a:endParaRPr kumimoji="1" lang="ko-Kore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CA24-C99E-3DB5-357D-3F9AD123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223827"/>
            <a:ext cx="7666141" cy="471977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7C56-456B-8BAF-73EE-C8D27EE8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29" y="6290135"/>
            <a:ext cx="4686689" cy="365125"/>
          </a:xfrm>
        </p:spPr>
        <p:txBody>
          <a:bodyPr/>
          <a:lstStyle/>
          <a:p>
            <a:pPr algn="l"/>
            <a:r>
              <a:rPr lang="en-US" dirty="0"/>
              <a:t>Hastie et al. The Elements of Statistical Learning, Springer, 2020, </a:t>
            </a:r>
            <a:r>
              <a:rPr lang="en-US" dirty="0" err="1"/>
              <a:t>p.339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FC894-27BE-B113-FE85-7D670715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055771"/>
            <a:ext cx="6001588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E4B11C-F334-CC56-3FE4-F209796BF1D3}"/>
              </a:ext>
            </a:extLst>
          </p:cNvPr>
          <p:cNvSpPr txBox="1"/>
          <p:nvPr/>
        </p:nvSpPr>
        <p:spPr>
          <a:xfrm>
            <a:off x="380217" y="1543104"/>
            <a:ext cx="608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/>
              <a:t>weight</a:t>
            </a:r>
            <a:r>
              <a:rPr lang="ko-KR" altLang="en-US" sz="1400" dirty="0"/>
              <a:t>를 일단 같은 초기값으로 설정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D30B4-2592-4D13-F840-853EA50C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" y="1909496"/>
            <a:ext cx="1991003" cy="36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DB3A3-5725-AAFF-808B-929A4F9A0328}"/>
              </a:ext>
            </a:extLst>
          </p:cNvPr>
          <p:cNvSpPr txBox="1"/>
          <p:nvPr/>
        </p:nvSpPr>
        <p:spPr>
          <a:xfrm>
            <a:off x="2545870" y="1929893"/>
            <a:ext cx="596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모델을 순서대로 학습을 시키고</a:t>
            </a:r>
            <a:r>
              <a:rPr lang="en-US" altLang="ko-KR" sz="1400" dirty="0"/>
              <a:t>, weight update</a:t>
            </a:r>
            <a:r>
              <a:rPr lang="ko-KR" altLang="en-US" sz="1400" dirty="0"/>
              <a:t>할 예정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098174-B3C6-94C9-2C41-0D3321DA5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77" y="2457307"/>
            <a:ext cx="6154009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02324E-4353-167C-12E3-28730A621D2A}"/>
              </a:ext>
            </a:extLst>
          </p:cNvPr>
          <p:cNvSpPr txBox="1"/>
          <p:nvPr/>
        </p:nvSpPr>
        <p:spPr>
          <a:xfrm>
            <a:off x="863877" y="2884883"/>
            <a:ext cx="615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weight</a:t>
            </a:r>
            <a:r>
              <a:rPr lang="ko-KR" altLang="en-US" sz="1400" dirty="0"/>
              <a:t>들로</a:t>
            </a:r>
            <a:r>
              <a:rPr lang="en-US" altLang="ko-KR" sz="1400" dirty="0"/>
              <a:t> classifier G</a:t>
            </a:r>
            <a:r>
              <a:rPr lang="ko-KR" altLang="en-US" sz="1400" dirty="0"/>
              <a:t>를 </a:t>
            </a:r>
            <a:r>
              <a:rPr lang="en-US" altLang="ko-KR" sz="1400" dirty="0"/>
              <a:t>train</a:t>
            </a:r>
            <a:r>
              <a:rPr lang="ko-KR" altLang="en-US" sz="1400" dirty="0"/>
              <a:t>시키기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AB0A50-8891-75C6-95FA-02935A707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77" y="3267762"/>
            <a:ext cx="4896533" cy="1019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BD5A46-B416-21EE-23C8-142450E95E33}"/>
              </a:ext>
            </a:extLst>
          </p:cNvPr>
          <p:cNvSpPr txBox="1"/>
          <p:nvPr/>
        </p:nvSpPr>
        <p:spPr>
          <a:xfrm>
            <a:off x="5874589" y="3623531"/>
            <a:ext cx="273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학습한 결과로 </a:t>
            </a:r>
            <a:r>
              <a:rPr lang="en-US" altLang="ko-KR" sz="1400" dirty="0"/>
              <a:t>error rate </a:t>
            </a:r>
            <a:r>
              <a:rPr lang="ko-KR" altLang="en-US" sz="1400" dirty="0"/>
              <a:t>구하기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CA5F0A-18D3-90F9-6CB1-E63F5E4B1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877" y="4418028"/>
            <a:ext cx="3886742" cy="342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6E2025-A1CB-8174-EE00-721A36127BEE}"/>
              </a:ext>
            </a:extLst>
          </p:cNvPr>
          <p:cNvSpPr txBox="1"/>
          <p:nvPr/>
        </p:nvSpPr>
        <p:spPr>
          <a:xfrm>
            <a:off x="4865297" y="4426515"/>
            <a:ext cx="273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 panose="05050102010706020507" pitchFamily="18" charset="2"/>
              </a:rPr>
              <a:t></a:t>
            </a:r>
            <a:r>
              <a:rPr lang="ko-KR" altLang="en-US" sz="1400" dirty="0">
                <a:sym typeface="Symbol" panose="05050102010706020507" pitchFamily="18" charset="2"/>
              </a:rPr>
              <a:t>값 구하기</a:t>
            </a:r>
            <a:r>
              <a:rPr lang="en-US" sz="1400" dirty="0">
                <a:sym typeface="Symbol" panose="05050102010706020507" pitchFamily="18" charset="2"/>
              </a:rPr>
              <a:t> (</a:t>
            </a:r>
            <a:r>
              <a:rPr lang="ko-KR" altLang="en-US" sz="1400" dirty="0">
                <a:sym typeface="Symbol" panose="05050102010706020507" pitchFamily="18" charset="2"/>
              </a:rPr>
              <a:t>추후 설명</a:t>
            </a:r>
            <a:r>
              <a:rPr lang="en-US" altLang="ko-KR" sz="1400" dirty="0">
                <a:sym typeface="Symbol" panose="05050102010706020507" pitchFamily="18" charset="2"/>
              </a:rPr>
              <a:t>) 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1DEBF0-ABF1-AA6A-A897-9B0878B4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877" y="4879953"/>
            <a:ext cx="5734850" cy="4382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6A6772-AB2B-0B70-48D3-60E480E0CFBA}"/>
              </a:ext>
            </a:extLst>
          </p:cNvPr>
          <p:cNvSpPr txBox="1"/>
          <p:nvPr/>
        </p:nvSpPr>
        <p:spPr>
          <a:xfrm>
            <a:off x="6651563" y="4914392"/>
            <a:ext cx="206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update, using </a:t>
            </a:r>
            <a:r>
              <a:rPr lang="en-US" sz="1800" dirty="0">
                <a:sym typeface="Symbol" panose="05050102010706020507" pitchFamily="18" charset="2"/>
              </a:rPr>
              <a:t>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C68B37-31D0-DC0E-2F6F-D5F0960CB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930" y="5437141"/>
            <a:ext cx="3759881" cy="6036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62B9BC-8F5B-3E89-D787-EEAD32A372C0}"/>
              </a:ext>
            </a:extLst>
          </p:cNvPr>
          <p:cNvSpPr txBox="1"/>
          <p:nvPr/>
        </p:nvSpPr>
        <p:spPr>
          <a:xfrm>
            <a:off x="4334191" y="5540619"/>
            <a:ext cx="3027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모델을 합쳐서 </a:t>
            </a:r>
            <a:r>
              <a:rPr lang="en-US" altLang="ko-KR" sz="1100" dirty="0"/>
              <a:t>‘</a:t>
            </a:r>
            <a:r>
              <a:rPr lang="ko-KR" altLang="en-US" sz="1100" dirty="0"/>
              <a:t>짬뽕</a:t>
            </a:r>
            <a:r>
              <a:rPr lang="en-US" altLang="ko-KR" sz="1100" dirty="0"/>
              <a:t>’ </a:t>
            </a:r>
            <a:r>
              <a:rPr lang="ko-KR" altLang="en-US" sz="1100" dirty="0"/>
              <a:t>모델의 결과값을</a:t>
            </a:r>
            <a:r>
              <a:rPr lang="en-US" altLang="ko-KR" sz="1100" dirty="0"/>
              <a:t> </a:t>
            </a:r>
            <a:r>
              <a:rPr lang="ko-KR" altLang="en-US" sz="1100" dirty="0"/>
              <a:t>출력하기</a:t>
            </a:r>
            <a:endParaRPr lang="en-US" sz="11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7B0161-62F6-A180-4C79-792E728E4C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9870" y="5571172"/>
            <a:ext cx="1377151" cy="5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F21E5-0F60-00DC-184F-15493219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105485"/>
            <a:ext cx="3886742" cy="342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9F740-97E9-B8D5-8F30-AFFCA509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62" y="1749533"/>
            <a:ext cx="3982006" cy="37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5DD81-D4F6-8DEC-3ECC-A4DE87586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99" y="2224956"/>
            <a:ext cx="3010320" cy="32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D459AC-794F-7D2A-F228-0C92EE7FF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862" y="2617011"/>
            <a:ext cx="4363059" cy="752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5CE6C7-AD3C-21DD-5608-59D720CE4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14" y="3455910"/>
            <a:ext cx="3591426" cy="409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5D8298-46EF-AACA-D872-4E6B41A39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163" y="4008173"/>
            <a:ext cx="2238687" cy="724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CB2B67-62CB-629B-1B13-F598D4241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163" y="4874805"/>
            <a:ext cx="3762900" cy="647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E89C80-E608-EEA3-413A-BABDF44DF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5063" y="4831936"/>
            <a:ext cx="3962953" cy="7335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A8A62A-138B-0E28-7319-8A93F8396E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2163" y="5665226"/>
            <a:ext cx="4906060" cy="714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BD749C-8974-7F3D-3487-E6798D8379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2928" y="5791057"/>
            <a:ext cx="2800741" cy="9050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7590D7-0B02-CBE4-6FC6-D3D98372AE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8341" y="1887822"/>
            <a:ext cx="3055328" cy="2718520"/>
          </a:xfrm>
          <a:prstGeom prst="rect">
            <a:avLst/>
          </a:prstGeom>
        </p:spPr>
      </p:pic>
      <p:sp>
        <p:nvSpPr>
          <p:cNvPr id="30" name="Footer Placeholder 18">
            <a:extLst>
              <a:ext uri="{FF2B5EF4-FFF2-40B4-BE49-F238E27FC236}">
                <a16:creationId xmlns:a16="http://schemas.microsoft.com/office/drawing/2014/main" id="{BA44502C-AFDF-49F1-C4B4-C2A6F327D5D4}"/>
              </a:ext>
            </a:extLst>
          </p:cNvPr>
          <p:cNvSpPr txBox="1">
            <a:spLocks/>
          </p:cNvSpPr>
          <p:nvPr/>
        </p:nvSpPr>
        <p:spPr>
          <a:xfrm>
            <a:off x="423930" y="6379701"/>
            <a:ext cx="15430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hlinkClick r:id="rId13"/>
              </a:rPr>
              <a:t>AdaBoost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A6CE1C-3B13-6835-E640-3EFCB698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0"/>
            <a:ext cx="2800741" cy="905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8ACE6-5136-7B6E-FB31-087DDE32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37" y="1023943"/>
            <a:ext cx="4667901" cy="65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432AF-2789-2D0A-AF9F-D1F0A637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0" y="1942819"/>
            <a:ext cx="2924583" cy="266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0FB9F9-FF98-320F-67F8-B56021825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616" y="2384362"/>
            <a:ext cx="3477110" cy="657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FCFDC-0E5E-5305-D588-680ACD8A9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233" y="3128432"/>
            <a:ext cx="5077534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ACBC36-26AB-2B65-8066-884C18E4D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353" y="4101134"/>
            <a:ext cx="2943636" cy="790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D899ED-968E-074D-3DA1-C1C82BA9F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8353" y="4978572"/>
            <a:ext cx="3077004" cy="885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F44057-618D-1C90-BFCB-1E8C95E66B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4090" y="5935616"/>
            <a:ext cx="2857899" cy="895475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5FE6288-5745-41E5-F8C2-33832A40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287" y="6383353"/>
            <a:ext cx="1543050" cy="365125"/>
          </a:xfrm>
        </p:spPr>
        <p:txBody>
          <a:bodyPr/>
          <a:lstStyle/>
          <a:p>
            <a:pPr algn="l"/>
            <a:r>
              <a:rPr lang="en-US" dirty="0">
                <a:hlinkClick r:id="rId10"/>
              </a:rPr>
              <a:t>AdaBoost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58896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Boosting ( </a:t>
                      </a:r>
                      <a:r>
                        <a:rPr 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AdaBoost</a:t>
                      </a: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&amp; Gradient</a:t>
                      </a:r>
                      <a:r>
                        <a:rPr lang="en-US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Boost )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CatBoost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Regular Training vs Bagging vs Boosting &amp; Boosting: In a Nutshell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The Algorithm and Derivation of </a:t>
                      </a:r>
                      <a:r>
                        <a:rPr lang="en-US" altLang="ko-KR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AdaBoost</a:t>
                      </a: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&amp; An </a:t>
                      </a: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example with AdaBoost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22997-D3FD-23C3-96FF-2C1D0B5E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072041"/>
            <a:ext cx="5734850" cy="438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8A232-7705-BD5C-7329-610CFD7F0C1E}"/>
              </a:ext>
            </a:extLst>
          </p:cNvPr>
          <p:cNvSpPr txBox="1"/>
          <p:nvPr/>
        </p:nvSpPr>
        <p:spPr>
          <a:xfrm>
            <a:off x="6211616" y="1106480"/>
            <a:ext cx="206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update, using </a:t>
            </a:r>
            <a:r>
              <a:rPr lang="en-US" sz="1800" dirty="0">
                <a:sym typeface="Symbol" panose="05050102010706020507" pitchFamily="18" charset="2"/>
              </a:rPr>
              <a:t>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804618-0C8E-224B-0A28-8370F0E1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93" y="1950238"/>
            <a:ext cx="5182323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9C96A-B448-540C-692D-E870EC9F3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977" y="2642697"/>
            <a:ext cx="1981477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E2605-5BD8-73E3-C42B-C7F5F7C0B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977" y="3209894"/>
            <a:ext cx="4048690" cy="438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A4D390-6DCF-23D4-72EB-4DCF72F79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293" y="3888838"/>
            <a:ext cx="5020376" cy="438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023CA6-AB4F-088A-118D-513CE56F3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977" y="4436982"/>
            <a:ext cx="1810003" cy="409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5E1F0E-2F82-EB85-382F-8EE8E7E49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977" y="4949757"/>
            <a:ext cx="4363059" cy="485843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4ED7538-CAF0-21C7-A8C4-884E2282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A19AD-AD97-D661-BFA1-E6E4FC33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9" y="1273177"/>
            <a:ext cx="8185503" cy="354934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32EC-1475-BC49-5A92-D487BB5D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29" y="6407152"/>
            <a:ext cx="3835313" cy="365125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A Guide To Understanding AdaBoost | </a:t>
            </a:r>
            <a:r>
              <a:rPr lang="en-US" dirty="0" err="1">
                <a:hlinkClick r:id="rId3"/>
              </a:rPr>
              <a:t>Paperspace</a:t>
            </a:r>
            <a:r>
              <a:rPr lang="en-US" dirty="0">
                <a:hlinkClick r:id="rId3"/>
              </a:rPr>
              <a:t>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8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smtClean="0"/>
              <a:t>Boosting</a:t>
            </a:r>
            <a:endParaRPr kumimoji="1" lang="ko-Kore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23929" y="2137906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Boosting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3929" y="3352178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Boosting ( +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–</a:t>
            </a:r>
            <a:r>
              <a:rPr lang="ko-KR" altLang="en-US" b="1" dirty="0" smtClean="0"/>
              <a:t>로 구성된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분류 문제 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1918" y="2492360"/>
            <a:ext cx="608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가중치를 활용하여 약 </a:t>
            </a:r>
            <a:r>
              <a:rPr lang="ko-KR" altLang="en-US" sz="1500" dirty="0" err="1" smtClean="0"/>
              <a:t>분류기를</a:t>
            </a:r>
            <a:r>
              <a:rPr lang="ko-KR" altLang="en-US" sz="1500" dirty="0" smtClean="0"/>
              <a:t> 강 </a:t>
            </a:r>
            <a:r>
              <a:rPr lang="ko-KR" altLang="en-US" sz="1500" dirty="0" err="1" smtClean="0"/>
              <a:t>분류기로</a:t>
            </a:r>
            <a:r>
              <a:rPr lang="ko-KR" altLang="en-US" sz="1500" dirty="0" smtClean="0"/>
              <a:t> 만드는 방법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423929" y="126005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Ensemble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1918" y="1609293"/>
            <a:ext cx="608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</a:t>
            </a:r>
            <a:r>
              <a:rPr lang="ko-KR" altLang="en-US" sz="1500" dirty="0" smtClean="0"/>
              <a:t>가지 종류 </a:t>
            </a:r>
            <a:r>
              <a:rPr lang="en-US" altLang="ko-KR" sz="1500" dirty="0" smtClean="0"/>
              <a:t>– Bagging and Boosting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721917" y="2812969"/>
            <a:ext cx="88616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처음 모델이 예측하면 예측 결과에 따라 데이터에 가중치 부여 </a:t>
            </a:r>
            <a:r>
              <a:rPr lang="en-US" altLang="ko-KR" sz="1300" dirty="0" smtClean="0"/>
              <a:t>-&gt; </a:t>
            </a:r>
            <a:r>
              <a:rPr lang="ko-KR" altLang="en-US" sz="1300" dirty="0" smtClean="0"/>
              <a:t>부여된 가중치가 다음 모델 영향을 줌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6" y="3857453"/>
            <a:ext cx="7437345" cy="2135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80265" y="6021062"/>
            <a:ext cx="6075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Medium (Boosting and Bagging explained with examples)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474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smtClean="0"/>
              <a:t>Boosting</a:t>
            </a:r>
            <a:endParaRPr kumimoji="1" lang="ko-Kore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23929" y="2281696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Bagging and Boosting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3929" y="126005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Ensemble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1918" y="1609293"/>
            <a:ext cx="608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</a:t>
            </a:r>
            <a:r>
              <a:rPr lang="ko-KR" altLang="en-US" sz="1500" dirty="0" smtClean="0"/>
              <a:t>가지 종류 </a:t>
            </a:r>
            <a:r>
              <a:rPr lang="en-US" altLang="ko-KR" sz="1500" dirty="0" smtClean="0"/>
              <a:t>– Bagging and Boosting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7607242" y="2602203"/>
            <a:ext cx="10436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Swallow.githun.io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8" y="2817647"/>
            <a:ext cx="7793431" cy="21817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1918" y="5214865"/>
            <a:ext cx="22147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 Error</a:t>
            </a:r>
            <a:r>
              <a:rPr lang="ko-KR" altLang="en-US" sz="1500" dirty="0" smtClean="0"/>
              <a:t>가 적다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21918" y="5538030"/>
            <a:ext cx="3858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속도가 느리고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오버 피팅 될 가능성</a:t>
            </a:r>
            <a:endParaRPr lang="ko-KR" altLang="en-US" sz="15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070840" y="5484766"/>
            <a:ext cx="8791" cy="39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err="1" smtClean="0"/>
              <a:t>AdaBoost</a:t>
            </a:r>
            <a:r>
              <a:rPr kumimoji="1" lang="en-US" altLang="en-US" sz="2200" dirty="0" smtClean="0"/>
              <a:t> and Gradient Boost</a:t>
            </a:r>
            <a:endParaRPr kumimoji="1" lang="ko-Kore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61321" y="184070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AdaBoost</a:t>
            </a:r>
            <a:r>
              <a:rPr lang="en-US" altLang="ko-KR" b="1" dirty="0" smtClean="0"/>
              <a:t> (Adaptive boosting)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3929" y="1260055"/>
            <a:ext cx="483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AdaBoost</a:t>
            </a:r>
            <a:r>
              <a:rPr lang="en-US" altLang="ko-KR" sz="2000" b="1" dirty="0" smtClean="0"/>
              <a:t> and Gradient Boost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0138" y="2263301"/>
            <a:ext cx="9099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이전의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약한 분류기 에서 잘못 분류된 데이터에 더 큰 가중치를 주어 그 다음 약한 </a:t>
            </a:r>
            <a:r>
              <a:rPr lang="ko-KR" altLang="en-US" sz="1300" dirty="0" err="1" smtClean="0"/>
              <a:t>분류기에</a:t>
            </a:r>
            <a:r>
              <a:rPr lang="ko-KR" altLang="en-US" sz="1300" dirty="0" smtClean="0"/>
              <a:t> 이를 반영한다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661321" y="4087408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Gradient Boosting ( Gradient = </a:t>
            </a:r>
            <a:r>
              <a:rPr lang="ko-KR" altLang="en-US" b="1" dirty="0" err="1" smtClean="0"/>
              <a:t>잔차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0138" y="4510004"/>
            <a:ext cx="9099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이전 약한 </a:t>
            </a:r>
            <a:r>
              <a:rPr lang="ko-KR" altLang="en-US" sz="1300" dirty="0" err="1" smtClean="0"/>
              <a:t>분류기에서</a:t>
            </a:r>
            <a:r>
              <a:rPr lang="ko-KR" altLang="en-US" sz="1300" dirty="0" smtClean="0"/>
              <a:t> 발생된 </a:t>
            </a:r>
            <a:r>
              <a:rPr lang="ko-KR" altLang="en-US" sz="1300" dirty="0" err="1" smtClean="0"/>
              <a:t>잔차에</a:t>
            </a:r>
            <a:r>
              <a:rPr lang="ko-KR" altLang="en-US" sz="1300" dirty="0" smtClean="0"/>
              <a:t> 대해 다음의 약한 </a:t>
            </a:r>
            <a:r>
              <a:rPr lang="ko-KR" altLang="en-US" sz="1300" dirty="0" err="1" smtClean="0"/>
              <a:t>분류기를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적합시키는</a:t>
            </a:r>
            <a:r>
              <a:rPr lang="ko-KR" altLang="en-US" sz="1300" dirty="0" smtClean="0"/>
              <a:t> 것이 특징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21" y="2608953"/>
            <a:ext cx="5888948" cy="1264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64" y="4933954"/>
            <a:ext cx="5300813" cy="17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err="1" smtClean="0"/>
              <a:t>AdaBoost</a:t>
            </a:r>
            <a:r>
              <a:rPr kumimoji="1" lang="en-US" altLang="en-US" sz="2200" dirty="0" smtClean="0"/>
              <a:t> and Gradient Boost</a:t>
            </a:r>
            <a:endParaRPr kumimoji="1" lang="ko-Kore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61321" y="184070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AdaBoost</a:t>
            </a:r>
            <a:r>
              <a:rPr lang="en-US" altLang="ko-KR" b="1" dirty="0" smtClean="0"/>
              <a:t> (Adaptive boosting)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3929" y="1260055"/>
            <a:ext cx="483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AdaBoost</a:t>
            </a:r>
            <a:r>
              <a:rPr lang="en-US" altLang="ko-KR" sz="2000" b="1" dirty="0" smtClean="0"/>
              <a:t> and Gradient Boost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321" y="2306810"/>
            <a:ext cx="48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Gradient Boosting </a:t>
            </a:r>
            <a:endParaRPr lang="en-US" altLang="ko-KR" b="1" dirty="0"/>
          </a:p>
          <a:p>
            <a:r>
              <a:rPr lang="en-US" altLang="ko-KR" b="1" dirty="0" smtClean="0"/>
              <a:t>= </a:t>
            </a:r>
            <a:r>
              <a:rPr lang="ko-KR" altLang="en-US" b="1" dirty="0" err="1" smtClean="0"/>
              <a:t>경사하강법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Gradiend</a:t>
            </a:r>
            <a:r>
              <a:rPr lang="en-US" altLang="ko-KR" b="1" dirty="0" smtClean="0"/>
              <a:t> Descent)</a:t>
            </a:r>
          </a:p>
          <a:p>
            <a:r>
              <a:rPr lang="en-US" altLang="ko-KR" b="1" dirty="0" smtClean="0"/>
              <a:t>+ </a:t>
            </a:r>
            <a:r>
              <a:rPr lang="ko-KR" altLang="en-US" b="1" dirty="0" err="1" smtClean="0"/>
              <a:t>부스팅</a:t>
            </a:r>
            <a:r>
              <a:rPr lang="en-US" altLang="ko-KR" b="1" dirty="0" smtClean="0"/>
              <a:t>(Boosting)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138" y="3279860"/>
            <a:ext cx="44176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손실함수를</a:t>
            </a:r>
            <a:r>
              <a:rPr lang="ko-KR" altLang="en-US" sz="1300" dirty="0" smtClean="0"/>
              <a:t> 최소화하는 방향으로 </a:t>
            </a:r>
            <a:r>
              <a:rPr lang="ko-KR" altLang="en-US" sz="1300" dirty="0" err="1" smtClean="0"/>
              <a:t>합습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40138" y="3622074"/>
            <a:ext cx="41890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내가 원하는 </a:t>
            </a:r>
            <a:r>
              <a:rPr lang="en-US" altLang="ko-KR" sz="1300" dirty="0" smtClean="0"/>
              <a:t>Loss function </a:t>
            </a:r>
            <a:r>
              <a:rPr lang="ko-KR" altLang="en-US" sz="1300" dirty="0" smtClean="0"/>
              <a:t>사용</a:t>
            </a:r>
            <a:endParaRPr lang="ko-KR" alt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816673" y="3963907"/>
            <a:ext cx="8470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경사하강법은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주어진 함수의 </a:t>
            </a:r>
            <a:r>
              <a:rPr lang="ko-KR" altLang="en-US" sz="1300" dirty="0" err="1" smtClean="0"/>
              <a:t>극소값을</a:t>
            </a:r>
            <a:r>
              <a:rPr lang="ko-KR" altLang="en-US" sz="1300" dirty="0" smtClean="0"/>
              <a:t> 찾는데 </a:t>
            </a:r>
            <a:endParaRPr lang="en-US" altLang="ko-KR" sz="1300" dirty="0" smtClean="0"/>
          </a:p>
          <a:p>
            <a:r>
              <a:rPr lang="ko-KR" altLang="en-US" sz="1300" dirty="0" smtClean="0"/>
              <a:t>사용되는 최적화 알고리즘이다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423929" y="4548314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Gradient Boosting </a:t>
            </a:r>
            <a:r>
              <a:rPr lang="ko-KR" altLang="en-US" b="1" dirty="0" smtClean="0"/>
              <a:t>파생된 </a:t>
            </a:r>
            <a:r>
              <a:rPr lang="en-US" altLang="ko-KR" b="1" dirty="0" smtClean="0"/>
              <a:t>Boosting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1321" y="5085897"/>
            <a:ext cx="41890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 smtClean="0"/>
              <a:t>XGBoost</a:t>
            </a:r>
            <a:r>
              <a:rPr lang="en-US" altLang="ko-KR" sz="1500" b="1" dirty="0" smtClean="0"/>
              <a:t>, </a:t>
            </a:r>
            <a:r>
              <a:rPr lang="en-US" altLang="ko-KR" sz="1500" b="1" dirty="0" err="1" smtClean="0"/>
              <a:t>LightGBM</a:t>
            </a:r>
            <a:r>
              <a:rPr lang="en-US" altLang="ko-KR" sz="1500" b="1" dirty="0" smtClean="0"/>
              <a:t>, </a:t>
            </a:r>
            <a:r>
              <a:rPr lang="en-US" altLang="ko-KR" sz="1500" b="1" dirty="0" err="1" smtClean="0"/>
              <a:t>CatBoost</a:t>
            </a:r>
            <a:endParaRPr lang="ko-KR" altLang="en-US" sz="1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17" y="2378288"/>
            <a:ext cx="3536706" cy="22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err="1" smtClean="0"/>
              <a:t>XGBoost</a:t>
            </a:r>
            <a:r>
              <a:rPr kumimoji="1" lang="en-US" altLang="en-US" sz="2200" dirty="0" smtClean="0"/>
              <a:t>, </a:t>
            </a:r>
            <a:r>
              <a:rPr kumimoji="1" lang="en-US" altLang="en-US" sz="2200" dirty="0" err="1" smtClean="0"/>
              <a:t>LightGBM</a:t>
            </a:r>
            <a:r>
              <a:rPr kumimoji="1" lang="en-US" altLang="en-US" sz="2200" dirty="0" smtClean="0"/>
              <a:t>, </a:t>
            </a:r>
            <a:r>
              <a:rPr kumimoji="1" lang="en-US" altLang="en-US" sz="2200" dirty="0" err="1" smtClean="0"/>
              <a:t>CatBoost</a:t>
            </a:r>
            <a:endParaRPr kumimoji="1" lang="ko-Kore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55812" y="1237294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XGBoost</a:t>
            </a:r>
            <a:r>
              <a:rPr lang="en-US" altLang="ko-KR" b="1" dirty="0" smtClean="0"/>
              <a:t> ( Extreme Gradient Boosting)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8254" y="1665369"/>
            <a:ext cx="9099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Regression, Classification </a:t>
            </a:r>
            <a:r>
              <a:rPr lang="ko-KR" altLang="en-US" sz="1300" dirty="0" smtClean="0"/>
              <a:t>문제를 모두 지원하며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성능과 자원 효율이 좋음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812" y="2878174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Ligth</a:t>
            </a:r>
            <a:r>
              <a:rPr lang="en-US" altLang="ko-KR" b="1" dirty="0" smtClean="0"/>
              <a:t> GBM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1321" y="3311131"/>
            <a:ext cx="613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LightGBM</a:t>
            </a:r>
            <a:r>
              <a:rPr lang="ko-KR" altLang="en-US" sz="1300" dirty="0" smtClean="0"/>
              <a:t>의 메인 기술은 </a:t>
            </a:r>
            <a:r>
              <a:rPr lang="en-US" altLang="ko-KR" sz="1300" dirty="0" smtClean="0"/>
              <a:t>GOSS (Gradient-based One-Side Sampling) </a:t>
            </a:r>
            <a:r>
              <a:rPr lang="ko-KR" altLang="en-US" sz="1300" dirty="0" smtClean="0"/>
              <a:t>이다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708253" y="1953833"/>
            <a:ext cx="9099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GbM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대비 빠른 </a:t>
            </a:r>
            <a:r>
              <a:rPr lang="ko-KR" altLang="en-US" sz="1300" dirty="0" err="1" smtClean="0"/>
              <a:t>수행시간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병렬 처리로 학습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분류 속도가 빠름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61321" y="3610764"/>
            <a:ext cx="90629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Goss</a:t>
            </a:r>
            <a:r>
              <a:rPr lang="ko-KR" altLang="en-US" sz="1300" dirty="0" smtClean="0"/>
              <a:t>는 </a:t>
            </a:r>
            <a:r>
              <a:rPr lang="en-US" altLang="ko-KR" sz="1300" dirty="0" smtClean="0"/>
              <a:t>information gain</a:t>
            </a:r>
            <a:r>
              <a:rPr lang="ko-KR" altLang="en-US" sz="1300" dirty="0" smtClean="0"/>
              <a:t>을 계산할 때 기울기가 작은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가중치가 작은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개체에 </a:t>
            </a:r>
            <a:r>
              <a:rPr lang="ko-KR" altLang="en-US" sz="1300" dirty="0" err="1" smtClean="0"/>
              <a:t>승수상수를</a:t>
            </a:r>
            <a:r>
              <a:rPr lang="ko-KR" altLang="en-US" sz="1300" dirty="0" smtClean="0"/>
              <a:t> 적용하여 데이터를 증폭시킴</a:t>
            </a:r>
            <a:endParaRPr lang="en-US" altLang="ko-KR" sz="1300" dirty="0" smtClean="0"/>
          </a:p>
          <a:p>
            <a:r>
              <a:rPr lang="en-US" altLang="ko-KR" sz="1300" dirty="0" smtClean="0"/>
              <a:t> -&gt; </a:t>
            </a:r>
            <a:r>
              <a:rPr lang="ko-KR" altLang="en-US" sz="1300" dirty="0" smtClean="0"/>
              <a:t>데이터 분포를 많이 변경하지 않고도 훈련이 덜 된 개체에 초점을 보다 잘 맞춤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812" y="4237705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CatBoost</a:t>
            </a:r>
            <a:r>
              <a:rPr lang="en-US" altLang="ko-KR" b="1" dirty="0" smtClean="0"/>
              <a:t> (Categorical Boosting)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1321" y="4618035"/>
            <a:ext cx="41890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Categorical feature</a:t>
            </a:r>
            <a:r>
              <a:rPr lang="ko-KR" altLang="en-US" sz="1300" dirty="0" smtClean="0"/>
              <a:t>를 처리하는데 중점을 둔 알고리즘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08253" y="4932369"/>
            <a:ext cx="82862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기존 </a:t>
            </a:r>
            <a:r>
              <a:rPr lang="en-US" altLang="ko-KR" sz="1300" dirty="0" smtClean="0"/>
              <a:t>GBM</a:t>
            </a:r>
            <a:r>
              <a:rPr lang="ko-KR" altLang="en-US" sz="1300" dirty="0" smtClean="0"/>
              <a:t>기반 알고리즘들이 가지고 있는 </a:t>
            </a:r>
            <a:r>
              <a:rPr lang="en-US" altLang="ko-KR" sz="1300" dirty="0" smtClean="0"/>
              <a:t>Target leakage </a:t>
            </a:r>
            <a:r>
              <a:rPr lang="ko-KR" altLang="en-US" sz="1300" dirty="0" smtClean="0"/>
              <a:t>문제와 범주형 변수 처리 문제를 </a:t>
            </a:r>
            <a:endParaRPr lang="en-US" altLang="ko-KR" sz="1300" dirty="0" smtClean="0"/>
          </a:p>
          <a:p>
            <a:r>
              <a:rPr lang="en-US" altLang="ko-KR" sz="1300" dirty="0" smtClean="0"/>
              <a:t>ordering principle</a:t>
            </a:r>
            <a:r>
              <a:rPr lang="ko-KR" altLang="en-US" sz="1300" dirty="0" smtClean="0"/>
              <a:t>과 새로운 범주형 변수 처리 방법으로 해결</a:t>
            </a:r>
            <a:endParaRPr lang="ko-KR" alt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708252" y="2238579"/>
            <a:ext cx="9099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과적합</a:t>
            </a:r>
            <a:r>
              <a:rPr lang="ko-KR" altLang="en-US" sz="1300" dirty="0" smtClean="0"/>
              <a:t> 규제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표준 </a:t>
            </a:r>
            <a:r>
              <a:rPr lang="en-US" altLang="ko-KR" sz="1300" dirty="0" err="1" smtClean="0"/>
              <a:t>GbM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경우 </a:t>
            </a:r>
            <a:r>
              <a:rPr lang="ko-KR" altLang="en-US" sz="1300" dirty="0" err="1" smtClean="0"/>
              <a:t>과적합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규제기능이</a:t>
            </a:r>
            <a:r>
              <a:rPr lang="ko-KR" altLang="en-US" sz="1300" dirty="0" smtClean="0"/>
              <a:t> 없으나 </a:t>
            </a:r>
            <a:r>
              <a:rPr lang="en-US" altLang="ko-KR" sz="1300" dirty="0" err="1" smtClean="0"/>
              <a:t>XGBoost</a:t>
            </a:r>
            <a:r>
              <a:rPr lang="ko-KR" altLang="en-US" sz="1300" dirty="0" smtClean="0"/>
              <a:t>는 자체에 </a:t>
            </a:r>
            <a:r>
              <a:rPr lang="ko-KR" altLang="en-US" sz="1300" dirty="0" err="1" smtClean="0"/>
              <a:t>과적합</a:t>
            </a:r>
            <a:r>
              <a:rPr lang="ko-KR" altLang="en-US" sz="1300" dirty="0" smtClean="0"/>
              <a:t> 규제 기능으로 강한 내구성 지님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252" y="2557026"/>
            <a:ext cx="9099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분류와 회귀영역에서 뛰어난 예측 성능 발휘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즉</a:t>
            </a:r>
            <a:r>
              <a:rPr lang="en-US" altLang="ko-KR" sz="1300" dirty="0" smtClean="0"/>
              <a:t>, CART{Classification and regression tree}</a:t>
            </a:r>
            <a:r>
              <a:rPr lang="ko-KR" altLang="en-US" sz="1300" dirty="0" smtClean="0"/>
              <a:t>의 앙상블 모델을 사용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11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44B-9B83-1F27-02B7-9D949090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Models</a:t>
            </a:r>
          </a:p>
        </p:txBody>
      </p:sp>
      <p:pic>
        <p:nvPicPr>
          <p:cNvPr id="1026" name="Picture 2" descr="Pool of trees in Bagging and Boosting">
            <a:extLst>
              <a:ext uri="{FF2B5EF4-FFF2-40B4-BE49-F238E27FC236}">
                <a16:creationId xmlns:a16="http://schemas.microsoft.com/office/drawing/2014/main" id="{C9ABD323-100E-0DDA-3F46-D786D2DB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0" y="2246080"/>
            <a:ext cx="8564120" cy="236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D9C41-DAEA-3C7D-D340-2BC1AC14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929" y="6407153"/>
            <a:ext cx="3094877" cy="279398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Bagging vs Boosting | 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4D52-6883-5FCB-279E-6B6E8244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pic>
        <p:nvPicPr>
          <p:cNvPr id="3" name="Picture 4" descr="Getting N learners for Bagging and Boosting">
            <a:extLst>
              <a:ext uri="{FF2B5EF4-FFF2-40B4-BE49-F238E27FC236}">
                <a16:creationId xmlns:a16="http://schemas.microsoft.com/office/drawing/2014/main" id="{B548BC8B-F8FA-8144-A9ED-7B5B8A0C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2" y="1878624"/>
            <a:ext cx="8080136" cy="310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295247A-3E01-5963-B342-A39031E41C80}"/>
              </a:ext>
            </a:extLst>
          </p:cNvPr>
          <p:cNvSpPr txBox="1">
            <a:spLocks/>
          </p:cNvSpPr>
          <p:nvPr/>
        </p:nvSpPr>
        <p:spPr>
          <a:xfrm>
            <a:off x="423929" y="6407153"/>
            <a:ext cx="3094877" cy="2793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Bagging vs Boosting | Kaggle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06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4674</TotalTime>
  <Words>564</Words>
  <Application>Microsoft Office PowerPoint</Application>
  <PresentationFormat>화면 슬라이드 쇼(4:3)</PresentationFormat>
  <Paragraphs>89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Askan Light</vt:lpstr>
      <vt:lpstr>HYGothic-Medium</vt:lpstr>
      <vt:lpstr>Malgun Gothic</vt:lpstr>
      <vt:lpstr>Malgun Gothic</vt:lpstr>
      <vt:lpstr>Arial</vt:lpstr>
      <vt:lpstr>Calibri</vt:lpstr>
      <vt:lpstr>Symbol</vt:lpstr>
      <vt:lpstr>Times New Roman</vt:lpstr>
      <vt:lpstr>Office Theme</vt:lpstr>
      <vt:lpstr>Boosting&amp;AdaBoost</vt:lpstr>
      <vt:lpstr>PowerPoint 프레젠테이션</vt:lpstr>
      <vt:lpstr>Boosting</vt:lpstr>
      <vt:lpstr>Boosting</vt:lpstr>
      <vt:lpstr>AdaBoost and Gradient Boost</vt:lpstr>
      <vt:lpstr>AdaBoost and Gradient Boost</vt:lpstr>
      <vt:lpstr>XGBoost, LightGBM, CatBoost</vt:lpstr>
      <vt:lpstr>Number of Models</vt:lpstr>
      <vt:lpstr>Training Data</vt:lpstr>
      <vt:lpstr>Training</vt:lpstr>
      <vt:lpstr>The Output</vt:lpstr>
      <vt:lpstr>Outcomes</vt:lpstr>
      <vt:lpstr>Boosting In a Nutshell</vt:lpstr>
      <vt:lpstr>PowerPoint 프레젠테이션</vt:lpstr>
      <vt:lpstr>What is AdaBoost in One Sentence?</vt:lpstr>
      <vt:lpstr>AdaBoost with Binary Classifiers</vt:lpstr>
      <vt:lpstr>Breaking Down the Algorithm</vt:lpstr>
      <vt:lpstr>PowerPoint 프레젠테이션</vt:lpstr>
      <vt:lpstr>PowerPoint 프레젠테이션</vt:lpstr>
      <vt:lpstr>PowerPoint 프레젠테이션</vt:lpstr>
      <vt:lpstr>AdaBoost Pseudocode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user</cp:lastModifiedBy>
  <cp:revision>44</cp:revision>
  <dcterms:created xsi:type="dcterms:W3CDTF">2021-05-31T23:36:21Z</dcterms:created>
  <dcterms:modified xsi:type="dcterms:W3CDTF">2022-09-04T10:59:52Z</dcterms:modified>
</cp:coreProperties>
</file>