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0" r:id="rId2"/>
    <p:sldId id="291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08/14/2022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2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Ch2(2.1~2.4</a:t>
            </a:r>
            <a:r>
              <a:rPr lang="en-US" altLang="ko-KR" dirty="0" smtClean="0"/>
              <a:t>),likelihood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2022/08/14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양준영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양동현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문상원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housing.plot</a:t>
            </a:r>
            <a:r>
              <a:rPr lang="en-US" altLang="ko-KR" dirty="0" smtClean="0"/>
              <a:t>(kind</a:t>
            </a:r>
            <a:r>
              <a:rPr lang="en-US" altLang="ko-KR" dirty="0"/>
              <a:t>="scatter", x="longitude", y="latitude", alpha=0.1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598325"/>
            <a:ext cx="6414527" cy="41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144149"/>
            <a:ext cx="7601106" cy="4500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9388" y="5877513"/>
            <a:ext cx="238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Density</a:t>
            </a:r>
          </a:p>
          <a:p>
            <a:r>
              <a:rPr lang="en-US" altLang="ko-KR" dirty="0" err="1" smtClean="0"/>
              <a:t>Lacation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5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Correlation</a:t>
            </a:r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orr</a:t>
            </a:r>
            <a:r>
              <a:rPr lang="en-US" altLang="ko-KR" dirty="0" smtClean="0"/>
              <a:t>(): compute correlation between every pair of attributes</a:t>
            </a:r>
          </a:p>
          <a:p>
            <a:endParaRPr lang="en-US" altLang="ko-KR" dirty="0"/>
          </a:p>
          <a:p>
            <a:r>
              <a:rPr lang="en-US" altLang="ko-KR" dirty="0" err="1"/>
              <a:t>median_house_value</a:t>
            </a:r>
            <a:r>
              <a:rPr lang="en-US" altLang="ko-KR" dirty="0"/>
              <a:t>    1.000000</a:t>
            </a:r>
          </a:p>
          <a:p>
            <a:r>
              <a:rPr lang="en-US" altLang="ko-KR" dirty="0" err="1"/>
              <a:t>median_income</a:t>
            </a:r>
            <a:r>
              <a:rPr lang="en-US" altLang="ko-KR" dirty="0"/>
              <a:t>         0.687170 </a:t>
            </a:r>
          </a:p>
          <a:p>
            <a:r>
              <a:rPr lang="en-US" altLang="ko-KR" dirty="0" err="1"/>
              <a:t>total_rooms</a:t>
            </a:r>
            <a:r>
              <a:rPr lang="en-US" altLang="ko-KR" dirty="0"/>
              <a:t>           0.135231 </a:t>
            </a:r>
          </a:p>
          <a:p>
            <a:r>
              <a:rPr lang="en-US" altLang="ko-KR" dirty="0" err="1"/>
              <a:t>housing_median_age</a:t>
            </a:r>
            <a:r>
              <a:rPr lang="en-US" altLang="ko-KR" dirty="0"/>
              <a:t>    </a:t>
            </a:r>
            <a:r>
              <a:rPr lang="en-US" altLang="ko-KR" dirty="0" smtClean="0"/>
              <a:t>0.114220</a:t>
            </a:r>
          </a:p>
          <a:p>
            <a:r>
              <a:rPr lang="en-US" altLang="ko-KR" dirty="0"/>
              <a:t>households            0.064702 </a:t>
            </a:r>
          </a:p>
          <a:p>
            <a:r>
              <a:rPr lang="en-US" altLang="ko-KR" dirty="0" err="1"/>
              <a:t>total_bedrooms</a:t>
            </a:r>
            <a:r>
              <a:rPr lang="en-US" altLang="ko-KR" dirty="0"/>
              <a:t>        0.047865 </a:t>
            </a:r>
          </a:p>
          <a:p>
            <a:r>
              <a:rPr lang="en-US" altLang="ko-KR" dirty="0"/>
              <a:t>population           -0.026699 </a:t>
            </a:r>
          </a:p>
          <a:p>
            <a:r>
              <a:rPr lang="en-US" altLang="ko-KR" dirty="0"/>
              <a:t>longitude            -0.047279 </a:t>
            </a:r>
          </a:p>
          <a:p>
            <a:r>
              <a:rPr lang="en-US" altLang="ko-KR" dirty="0"/>
              <a:t>latitude             -0.142826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7156" y="6039860"/>
            <a:ext cx="38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only measure linear correlations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3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scatter_matrix</a:t>
            </a:r>
            <a:r>
              <a:rPr lang="en-US" altLang="ko-KR" dirty="0" smtClean="0"/>
              <a:t>(): plot every numerical attribute pair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1692153"/>
            <a:ext cx="6400800" cy="42686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82715" y="1538654"/>
            <a:ext cx="1600200" cy="1257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" y="1495141"/>
            <a:ext cx="6832680" cy="43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Attribute Combinations</a:t>
            </a:r>
          </a:p>
          <a:p>
            <a:endParaRPr lang="en-US" altLang="ko-KR" dirty="0"/>
          </a:p>
          <a:p>
            <a:r>
              <a:rPr lang="en-US" altLang="ko-KR" dirty="0" smtClean="0"/>
              <a:t>Ex) number of rooms -&gt; rooms per household</a:t>
            </a:r>
          </a:p>
          <a:p>
            <a:r>
              <a:rPr lang="en-US" altLang="ko-KR" dirty="0" smtClean="0"/>
              <a:t>Number of bedroom -&gt; bedroom per room</a:t>
            </a:r>
          </a:p>
          <a:p>
            <a:r>
              <a:rPr lang="en-US" altLang="ko-KR" dirty="0" smtClean="0"/>
              <a:t>Population per household</a:t>
            </a:r>
          </a:p>
          <a:p>
            <a:endParaRPr lang="en-US" altLang="ko-KR" dirty="0"/>
          </a:p>
          <a:p>
            <a:r>
              <a:rPr lang="en-US" altLang="ko-KR" dirty="0" smtClean="0"/>
              <a:t>-&gt;correlation changed</a:t>
            </a:r>
          </a:p>
          <a:p>
            <a:r>
              <a:rPr lang="en-US" altLang="ko-KR" dirty="0" smtClean="0"/>
              <a:t>Bedrooms per room correlation: -0.26</a:t>
            </a:r>
          </a:p>
        </p:txBody>
      </p:sp>
    </p:spTree>
    <p:extLst>
      <p:ext uri="{BB962C8B-B14F-4D97-AF65-F5344CB8AC3E}">
        <p14:creationId xmlns:p14="http://schemas.microsoft.com/office/powerpoint/2010/main" val="13714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Likelihood and information Criterion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 (y value of pdf)</a:t>
            </a:r>
          </a:p>
          <a:p>
            <a:r>
              <a:rPr lang="en-US" altLang="ko-KR" dirty="0" smtClean="0"/>
              <a:t>L(</a:t>
            </a:r>
            <a:r>
              <a:rPr lang="en-US" altLang="ko-KR" dirty="0" err="1" smtClean="0"/>
              <a:t>distribution|data</a:t>
            </a:r>
            <a:r>
              <a:rPr lang="en-US" altLang="ko-KR" dirty="0" smtClean="0"/>
              <a:t>)=likelihood</a:t>
            </a:r>
          </a:p>
          <a:p>
            <a:r>
              <a:rPr lang="en-US" altLang="ko-KR" dirty="0" smtClean="0"/>
              <a:t>-&gt;fixed data, changing distribution, different L value</a:t>
            </a:r>
          </a:p>
          <a:p>
            <a:r>
              <a:rPr lang="en-US" altLang="ko-KR" dirty="0" smtClean="0"/>
              <a:t>-&gt;some distribution(high likelihood) explain the data better</a:t>
            </a:r>
          </a:p>
          <a:p>
            <a:r>
              <a:rPr lang="en-US" altLang="ko-KR" dirty="0" smtClean="0"/>
              <a:t>Model indicator(low: good)</a:t>
            </a:r>
            <a:endParaRPr lang="en-US" altLang="ko-KR" dirty="0"/>
          </a:p>
          <a:p>
            <a:r>
              <a:rPr lang="en-US" altLang="ko-KR" dirty="0" smtClean="0"/>
              <a:t>AIC(</a:t>
            </a:r>
            <a:r>
              <a:rPr lang="en-US" altLang="ko-KR" dirty="0" err="1" smtClean="0"/>
              <a:t>Akaike</a:t>
            </a:r>
            <a:r>
              <a:rPr lang="en-US" altLang="ko-KR" dirty="0" smtClean="0"/>
              <a:t> information criterion)</a:t>
            </a:r>
          </a:p>
          <a:p>
            <a:r>
              <a:rPr lang="en-US" altLang="ko-KR" dirty="0" smtClean="0"/>
              <a:t>Using in regression</a:t>
            </a:r>
          </a:p>
          <a:p>
            <a:endParaRPr lang="en-US" altLang="ko-KR" dirty="0"/>
          </a:p>
          <a:p>
            <a:r>
              <a:rPr lang="en-US" altLang="ko-KR" dirty="0" smtClean="0"/>
              <a:t>BIC(Bayes information criteria)</a:t>
            </a:r>
          </a:p>
          <a:p>
            <a:r>
              <a:rPr lang="en-US" altLang="ko-KR" dirty="0" smtClean="0"/>
              <a:t>Use in big dataset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89" y="3458576"/>
            <a:ext cx="3467100" cy="8127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90" y="4820503"/>
            <a:ext cx="3467100" cy="8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Real dataset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/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•  Popular open data repositories</a:t>
            </a:r>
          </a:p>
          <a:p>
            <a:r>
              <a:rPr kumimoji="1" lang="en-US" altLang="en-US" dirty="0"/>
              <a:t>— UC Irvine Machine Learning Repository </a:t>
            </a:r>
          </a:p>
          <a:p>
            <a:r>
              <a:rPr kumimoji="1" lang="en-US" altLang="en-US" dirty="0"/>
              <a:t>— </a:t>
            </a:r>
            <a:r>
              <a:rPr kumimoji="1" lang="en-US" altLang="en-US" dirty="0" err="1"/>
              <a:t>Kaggle</a:t>
            </a:r>
            <a:r>
              <a:rPr kumimoji="1" lang="en-US" altLang="en-US" dirty="0"/>
              <a:t> datasets</a:t>
            </a:r>
          </a:p>
          <a:p>
            <a:r>
              <a:rPr kumimoji="1" lang="en-US" altLang="en-US" dirty="0"/>
              <a:t>— Amazon’s AWS datasets</a:t>
            </a:r>
          </a:p>
          <a:p>
            <a:r>
              <a:rPr kumimoji="1" lang="en-US" altLang="en-US" dirty="0"/>
              <a:t>•  Meta portals (they list open data repositories) </a:t>
            </a:r>
          </a:p>
          <a:p>
            <a:r>
              <a:rPr kumimoji="1" lang="en-US" altLang="en-US" dirty="0"/>
              <a:t>— Data Portals</a:t>
            </a:r>
          </a:p>
          <a:p>
            <a:r>
              <a:rPr kumimoji="1" lang="en-US" altLang="en-US" dirty="0"/>
              <a:t>— </a:t>
            </a:r>
            <a:r>
              <a:rPr kumimoji="1" lang="en-US" altLang="en-US" dirty="0" err="1"/>
              <a:t>OpenDataMonitor</a:t>
            </a:r>
            <a:r>
              <a:rPr kumimoji="1" lang="en-US" altLang="en-US" dirty="0"/>
              <a:t> </a:t>
            </a:r>
          </a:p>
          <a:p>
            <a:r>
              <a:rPr kumimoji="1" lang="en-US" altLang="en-US" dirty="0"/>
              <a:t>— </a:t>
            </a:r>
            <a:r>
              <a:rPr kumimoji="1" lang="en-US" altLang="en-US" dirty="0" err="1"/>
              <a:t>Quandl</a:t>
            </a:r>
            <a:endParaRPr kumimoji="1" lang="en-US" altLang="en-US" dirty="0"/>
          </a:p>
          <a:p>
            <a:r>
              <a:rPr kumimoji="1" lang="en-US" altLang="en-US" dirty="0"/>
              <a:t>•  Other pages listing many popular open data repositories </a:t>
            </a:r>
          </a:p>
          <a:p>
            <a:r>
              <a:rPr kumimoji="1" lang="en-US" altLang="en-US" dirty="0"/>
              <a:t>— Wikipedia’s list of Machine Learning datasets </a:t>
            </a:r>
          </a:p>
          <a:p>
            <a:r>
              <a:rPr kumimoji="1" lang="en-US" altLang="en-US" dirty="0"/>
              <a:t>— Quora.com</a:t>
            </a:r>
          </a:p>
          <a:p>
            <a:r>
              <a:rPr kumimoji="1" lang="en-US" altLang="en-US" dirty="0"/>
              <a:t>— The datasets </a:t>
            </a:r>
            <a:r>
              <a:rPr kumimoji="1" lang="en-US" altLang="en-US" dirty="0" err="1"/>
              <a:t>subreddit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98286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Objective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Get data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Test set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Visualize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Objective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Objective</a:t>
            </a:r>
          </a:p>
          <a:p>
            <a:r>
              <a:rPr kumimoji="1" lang="en-US" altLang="en-US" dirty="0" smtClean="0"/>
              <a:t>-&gt;what model?</a:t>
            </a:r>
          </a:p>
          <a:p>
            <a:endParaRPr kumimoji="1" lang="en-US" altLang="en-US" dirty="0" smtClean="0"/>
          </a:p>
          <a:p>
            <a:r>
              <a:rPr kumimoji="1" lang="en-US" altLang="en-US" dirty="0"/>
              <a:t>prediction of a district’s median housing price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use</a:t>
            </a:r>
            <a:r>
              <a:rPr lang="ko-KR" altLang="en-US" dirty="0" smtClean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California</a:t>
            </a:r>
            <a:r>
              <a:rPr lang="ko-KR" altLang="en-US" dirty="0"/>
              <a:t> </a:t>
            </a:r>
            <a:r>
              <a:rPr lang="ko-KR" altLang="en-US" dirty="0" err="1"/>
              <a:t>Housing</a:t>
            </a:r>
            <a:r>
              <a:rPr lang="ko-KR" altLang="en-US" dirty="0"/>
              <a:t> </a:t>
            </a:r>
            <a:r>
              <a:rPr lang="ko-KR" altLang="en-US" dirty="0" err="1"/>
              <a:t>Prices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en-US" altLang="ko-KR" dirty="0"/>
              <a:t>(based on 1990 </a:t>
            </a:r>
            <a:r>
              <a:rPr lang="en-US" altLang="ko-KR" dirty="0" err="1"/>
              <a:t>Califonia</a:t>
            </a:r>
            <a:r>
              <a:rPr lang="en-US" altLang="ko-KR" dirty="0"/>
              <a:t> </a:t>
            </a:r>
            <a:r>
              <a:rPr lang="en-US" altLang="ko-KR" dirty="0" smtClean="0"/>
              <a:t>census</a:t>
            </a:r>
            <a:endParaRPr lang="en-US" altLang="ko-KR" dirty="0"/>
          </a:p>
          <a:p>
            <a:r>
              <a:rPr lang="en-US" altLang="ko-KR" dirty="0" smtClean="0"/>
              <a:t>-&gt;multivariate regression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Performance Measure: RMSE(root mean square error)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m:number of data</a:t>
                </a:r>
              </a:p>
              <a:p>
                <a:r>
                  <a:rPr lang="en-US" altLang="ko-KR" dirty="0" err="1" smtClean="0"/>
                  <a:t>x^i</a:t>
                </a:r>
                <a:r>
                  <a:rPr lang="en-US" altLang="ko-KR" dirty="0" smtClean="0"/>
                  <a:t>: vector of all features of </a:t>
                </a:r>
                <a:r>
                  <a:rPr lang="en-US" altLang="ko-KR" dirty="0" err="1" smtClean="0"/>
                  <a:t>ith</a:t>
                </a:r>
                <a:r>
                  <a:rPr lang="en-US" altLang="ko-KR" dirty="0" smtClean="0"/>
                  <a:t> instance, </a:t>
                </a:r>
                <a:r>
                  <a:rPr lang="en-US" altLang="ko-KR" dirty="0" err="1" smtClean="0"/>
                  <a:t>y^i</a:t>
                </a:r>
                <a:r>
                  <a:rPr lang="en-US" altLang="ko-KR" dirty="0" smtClean="0"/>
                  <a:t>: target of </a:t>
                </a:r>
                <a:r>
                  <a:rPr lang="en-US" altLang="ko-KR" dirty="0" err="1" smtClean="0"/>
                  <a:t>ith</a:t>
                </a:r>
                <a:r>
                  <a:rPr lang="en-US" altLang="ko-KR" dirty="0" smtClean="0"/>
                  <a:t> instance</a:t>
                </a:r>
              </a:p>
              <a:p>
                <a:r>
                  <a:rPr lang="en-US" altLang="ko-KR" dirty="0" err="1" smtClean="0"/>
                  <a:t>x^i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</m:m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X=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mr>
                    </m:m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1)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  <m:m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𝑓𝑒𝑎𝑡𝑢𝑟𝑒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/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</m:m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" y="1664852"/>
            <a:ext cx="3695700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691" y="1553227"/>
            <a:ext cx="3096082" cy="95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5137" y="6293706"/>
            <a:ext cx="26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MAE(mean absolute error)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732" y="6182081"/>
            <a:ext cx="30194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data from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github.com/ageron/handson-ml2</a:t>
            </a:r>
            <a:endParaRPr lang="en-US" altLang="ko-KR" dirty="0" smtClean="0"/>
          </a:p>
          <a:p>
            <a:r>
              <a:rPr lang="en-US" altLang="ko-KR" dirty="0" smtClean="0"/>
              <a:t>-&gt;housing.csv-&gt;</a:t>
            </a:r>
            <a:r>
              <a:rPr lang="en-US" altLang="ko-KR" dirty="0" err="1" smtClean="0"/>
              <a:t>ctr</a:t>
            </a:r>
            <a:r>
              <a:rPr lang="en-US" altLang="ko-KR" dirty="0" smtClean="0"/>
              <a:t> s</a:t>
            </a:r>
          </a:p>
          <a:p>
            <a:r>
              <a:rPr lang="en-US" altLang="ko-KR" dirty="0" smtClean="0"/>
              <a:t>Or</a:t>
            </a:r>
          </a:p>
          <a:p>
            <a:r>
              <a:rPr lang="en-US" altLang="ko-KR" dirty="0" smtClean="0"/>
              <a:t>Use web browser to download</a:t>
            </a:r>
          </a:p>
          <a:p>
            <a:r>
              <a:rPr lang="en-US" altLang="ko-KR" dirty="0" smtClean="0"/>
              <a:t>-code in hands on </a:t>
            </a:r>
            <a:r>
              <a:rPr lang="en-US" altLang="ko-KR" dirty="0" err="1" smtClean="0"/>
              <a:t>machinlearning</a:t>
            </a:r>
            <a:r>
              <a:rPr lang="en-US" altLang="ko-KR" dirty="0" smtClean="0"/>
              <a:t> textbook</a:t>
            </a:r>
          </a:p>
          <a:p>
            <a:endParaRPr lang="en-US" altLang="ko-KR" dirty="0"/>
          </a:p>
          <a:p>
            <a:r>
              <a:rPr lang="en-US" altLang="ko-KR" dirty="0" smtClean="0"/>
              <a:t>Look data structure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en-US" altLang="ko-KR" dirty="0" smtClean="0"/>
              <a:t>ead(): look top 5 rows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nfo(): quick description of data(number of rows, attribute’s type, </a:t>
            </a:r>
            <a:r>
              <a:rPr lang="en-US" altLang="ko-KR" dirty="0" err="1" smtClean="0"/>
              <a:t>nonnull</a:t>
            </a:r>
            <a:r>
              <a:rPr lang="en-US" altLang="ko-KR" dirty="0" smtClean="0"/>
              <a:t> number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escribe(): summary of numerical attributes(count, mean, min, max~)</a:t>
            </a:r>
          </a:p>
          <a:p>
            <a:r>
              <a:rPr lang="en-US" altLang="ko-KR" dirty="0" err="1"/>
              <a:t>h</a:t>
            </a:r>
            <a:r>
              <a:rPr lang="en-US" altLang="ko-KR" dirty="0" err="1" smtClean="0"/>
              <a:t>ist</a:t>
            </a:r>
            <a:r>
              <a:rPr lang="en-US" altLang="ko-KR" dirty="0" smtClean="0"/>
              <a:t>():plot histogram of attribute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04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a Test Set(20% of data)</a:t>
            </a:r>
          </a:p>
          <a:p>
            <a:endParaRPr lang="en-US" altLang="ko-KR" dirty="0"/>
          </a:p>
          <a:p>
            <a:r>
              <a:rPr lang="en-US" altLang="ko-KR" dirty="0" smtClean="0"/>
              <a:t>Random sampling</a:t>
            </a:r>
          </a:p>
          <a:p>
            <a:r>
              <a:rPr lang="en-US" altLang="ko-KR" dirty="0" smtClean="0"/>
              <a:t>-pick instances randomly(use if data is large enough)</a:t>
            </a:r>
          </a:p>
          <a:p>
            <a:endParaRPr lang="en-US" altLang="ko-KR" dirty="0"/>
          </a:p>
          <a:p>
            <a:r>
              <a:rPr lang="en-US" altLang="ko-KR" dirty="0" smtClean="0"/>
              <a:t>Stratified sampling</a:t>
            </a:r>
          </a:p>
          <a:p>
            <a:r>
              <a:rPr lang="en-US" altLang="ko-KR" dirty="0" smtClean="0"/>
              <a:t>-make test set represent overall data, more unbiased</a:t>
            </a:r>
          </a:p>
          <a:p>
            <a:endParaRPr lang="en-US" altLang="ko-KR" dirty="0"/>
          </a:p>
          <a:p>
            <a:r>
              <a:rPr lang="en-US" altLang="ko-KR" dirty="0" smtClean="0"/>
              <a:t>*Assume median income important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pd.cut</a:t>
            </a:r>
            <a:r>
              <a:rPr lang="en-US" altLang="ko-KR" dirty="0" smtClean="0"/>
              <a:t>() function, categorize data with income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set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306" y="1163638"/>
            <a:ext cx="7086600" cy="459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2417" y="1277655"/>
            <a:ext cx="41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Histogram of income categories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2992" y="5962389"/>
            <a:ext cx="5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test data from each income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8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sampling(skewed) vs stratified sampling(identical)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" y="1794028"/>
            <a:ext cx="8222502" cy="33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4829</TotalTime>
  <Words>434</Words>
  <Application>Microsoft Office PowerPoint</Application>
  <PresentationFormat>화면 슬라이드 쇼(4:3)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Askan Light</vt:lpstr>
      <vt:lpstr>HYGothic-Medium</vt:lpstr>
      <vt:lpstr>맑은 고딕</vt:lpstr>
      <vt:lpstr>맑은 고딕</vt:lpstr>
      <vt:lpstr>Arial</vt:lpstr>
      <vt:lpstr>Calibri</vt:lpstr>
      <vt:lpstr>Cambria Math</vt:lpstr>
      <vt:lpstr>Times New Roman</vt:lpstr>
      <vt:lpstr>Office Theme</vt:lpstr>
      <vt:lpstr>Ch2(2.1~2.4),likelihood</vt:lpstr>
      <vt:lpstr>Real dataset </vt:lpstr>
      <vt:lpstr>PowerPoint 프레젠테이션</vt:lpstr>
      <vt:lpstr>Objective</vt:lpstr>
      <vt:lpstr>Objective</vt:lpstr>
      <vt:lpstr>Get data</vt:lpstr>
      <vt:lpstr>Test set</vt:lpstr>
      <vt:lpstr>Test set</vt:lpstr>
      <vt:lpstr>Test set</vt:lpstr>
      <vt:lpstr>visualize</vt:lpstr>
      <vt:lpstr>visualize</vt:lpstr>
      <vt:lpstr>visualize</vt:lpstr>
      <vt:lpstr>visualize</vt:lpstr>
      <vt:lpstr>visualize</vt:lpstr>
      <vt:lpstr>Likelihood and information Criterion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user</cp:lastModifiedBy>
  <cp:revision>58</cp:revision>
  <dcterms:created xsi:type="dcterms:W3CDTF">2021-05-31T23:36:21Z</dcterms:created>
  <dcterms:modified xsi:type="dcterms:W3CDTF">2022-08-14T07:37:58Z</dcterms:modified>
</cp:coreProperties>
</file>