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0" r:id="rId2"/>
    <p:sldId id="292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91" r:id="rId13"/>
    <p:sldId id="294" r:id="rId14"/>
    <p:sldId id="317" r:id="rId15"/>
    <p:sldId id="318" r:id="rId16"/>
    <p:sldId id="319" r:id="rId17"/>
    <p:sldId id="323" r:id="rId18"/>
    <p:sldId id="320" r:id="rId19"/>
    <p:sldId id="321" r:id="rId20"/>
    <p:sldId id="324" r:id="rId21"/>
    <p:sldId id="325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91"/>
            <p14:sldId id="294"/>
            <p14:sldId id="317"/>
            <p14:sldId id="318"/>
            <p14:sldId id="319"/>
            <p14:sldId id="323"/>
            <p14:sldId id="320"/>
            <p14:sldId id="321"/>
            <p14:sldId id="324"/>
            <p14:sldId id="32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08/14/2022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FML Team1</a:t>
            </a:r>
          </a:p>
          <a:p>
            <a:endParaRPr lang="ko-Kore-KR" altLang="en-US" dirty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6EDDD8B7-BF57-1F49-3C83-F71E5103A1E0}"/>
              </a:ext>
            </a:extLst>
          </p:cNvPr>
          <p:cNvSpPr txBox="1">
            <a:spLocks/>
          </p:cNvSpPr>
          <p:nvPr/>
        </p:nvSpPr>
        <p:spPr>
          <a:xfrm>
            <a:off x="1486029" y="2549478"/>
            <a:ext cx="7166696" cy="87952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en-US" sz="3600" dirty="0"/>
              <a:t>Hands-on Machine Learning with Scikit-Learn, </a:t>
            </a:r>
            <a:r>
              <a:rPr lang="en-US" altLang="en-US" sz="3600" dirty="0" err="1"/>
              <a:t>Keras</a:t>
            </a:r>
            <a:r>
              <a:rPr lang="en-US" altLang="en-US" sz="3600" dirty="0"/>
              <a:t> &amp; </a:t>
            </a:r>
            <a:r>
              <a:rPr lang="en-US" altLang="en-US" sz="3600" dirty="0" err="1"/>
              <a:t>Tensorflow</a:t>
            </a:r>
            <a:endParaRPr lang="ko-Kore-KR" altLang="en-US" sz="3600" dirty="0"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62A7C23D-C99B-B749-03EB-A853EBE89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029" y="3429000"/>
            <a:ext cx="6576071" cy="401532"/>
          </a:xfrm>
        </p:spPr>
        <p:txBody>
          <a:bodyPr/>
          <a:lstStyle/>
          <a:p>
            <a:r>
              <a:rPr lang="en-US" altLang="en-US" dirty="0"/>
              <a:t>Chapter 1. The Machine Learning Landscape</a:t>
            </a:r>
            <a:endParaRPr lang="ko-Kore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678DAF5B-7485-ED71-8AD7-83F02350E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6029" y="4038319"/>
            <a:ext cx="5210718" cy="324815"/>
          </a:xfrm>
        </p:spPr>
        <p:txBody>
          <a:bodyPr/>
          <a:lstStyle/>
          <a:p>
            <a:r>
              <a:rPr lang="en-US" altLang="en-US" dirty="0"/>
              <a:t>August. 14. 202</a:t>
            </a:r>
            <a:r>
              <a:rPr lang="en-US" altLang="ko-KR" dirty="0"/>
              <a:t>2</a:t>
            </a:r>
            <a:r>
              <a:rPr lang="en-US" altLang="en-US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II. Supervised vs. Unsupervised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E8D43-AC94-ED01-C2D3-DF405FFF18F4}"/>
              </a:ext>
            </a:extLst>
          </p:cNvPr>
          <p:cNvSpPr txBox="1"/>
          <p:nvPr/>
        </p:nvSpPr>
        <p:spPr>
          <a:xfrm>
            <a:off x="1390073" y="5211910"/>
            <a:ext cx="695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The learning system, called an agent in this context, can observe the environment, select and perform actions, and get rewards in return.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B0F51-FED7-2BB2-2790-B618CE0E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21" y="1144442"/>
            <a:ext cx="4358757" cy="39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III. Batch vs. Online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2A80C-9A31-9375-68B2-04444D10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66" y="1236564"/>
            <a:ext cx="6464268" cy="3224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B4B2E-E843-67F7-51F4-3F03EEBB65A1}"/>
              </a:ext>
            </a:extLst>
          </p:cNvPr>
          <p:cNvSpPr txBox="1"/>
          <p:nvPr/>
        </p:nvSpPr>
        <p:spPr>
          <a:xfrm>
            <a:off x="211203" y="4542996"/>
            <a:ext cx="8516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Online learning is great for systems that receive data as a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Helvetica Neue"/>
              </a:rPr>
              <a:t>continuous flow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(e.g., stock prices) and need to adapt to change rapidly or autonomously. It is also a good option if you have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Helvetica Neue"/>
              </a:rPr>
              <a:t>limited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Helvetica Neue"/>
              </a:rPr>
              <a:t>computing resources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One important parameter of online learning systems is how fast they should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Helvetica Neue"/>
              </a:rPr>
              <a:t>adapt to changing data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: this is called the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Helvetica Neue"/>
              </a:rPr>
              <a:t>learning rate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. If you set a high learning rate, then your system will rapidly adapt to new data, but it will also tend to quickly forget the old data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657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IV. Model-based Learning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en-US" altLang="ko-KR" dirty="0"/>
              <a:t>To build a model of these examples and then use that model to make predictions (e.g., latent factor approach)</a:t>
            </a:r>
            <a:endParaRPr kumimoji="1" lang="en-US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62377C-6A28-698A-F45A-7B1F0F9D1D4F}"/>
              </a:ext>
            </a:extLst>
          </p:cNvPr>
          <p:cNvGrpSpPr/>
          <p:nvPr/>
        </p:nvGrpSpPr>
        <p:grpSpPr>
          <a:xfrm>
            <a:off x="423931" y="1927051"/>
            <a:ext cx="3894070" cy="3870534"/>
            <a:chOff x="423930" y="1927051"/>
            <a:chExt cx="4351747" cy="38705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1ECD0C-9DA2-6CE0-8F3F-1A63A297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930" y="1927051"/>
              <a:ext cx="4351747" cy="185391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9B78CCF-C1FD-C2A6-FD84-0EF13EA1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930" y="3854713"/>
              <a:ext cx="4351747" cy="1942872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5805122-D84A-EADB-695E-188775401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0" y="5908115"/>
            <a:ext cx="2991267" cy="64779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AB1125-EB95-686B-ED98-7373F5F7C53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4318001" y="4824939"/>
            <a:ext cx="348250" cy="12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922A440-4674-B9E8-A9B4-476DC615C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51" y="3854713"/>
            <a:ext cx="4351747" cy="19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IV. Model-based Learning: Procedure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en-US" altLang="ko-KR" dirty="0"/>
              <a:t>To build a model of these examples and then use that model to make predictions (e.g., latent factor approach)</a:t>
            </a:r>
            <a:endParaRPr kumimoji="1" lang="en-US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F94273-0D57-61A5-10E9-D92C8D52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2" y="2315845"/>
            <a:ext cx="727811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V. Main Challenges of ML</a:t>
            </a:r>
            <a:endParaRPr kumimoji="1" lang="ko-Kore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EB3875-9F71-619D-1E67-D65C58212CAB}"/>
              </a:ext>
            </a:extLst>
          </p:cNvPr>
          <p:cNvSpPr txBox="1">
            <a:spLocks/>
          </p:cNvSpPr>
          <p:nvPr/>
        </p:nvSpPr>
        <p:spPr>
          <a:xfrm>
            <a:off x="423930" y="1253331"/>
            <a:ext cx="8249015" cy="42145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Insufficient Quantity of Data</a:t>
            </a:r>
          </a:p>
          <a:p>
            <a:pPr lvl="1"/>
            <a:r>
              <a:rPr lang="en-US" dirty="0"/>
              <a:t>How many apples must be labelled before algorithm can recognize apples of a wide range of colors and shapes?</a:t>
            </a:r>
          </a:p>
          <a:p>
            <a:r>
              <a:rPr lang="en-US" dirty="0"/>
              <a:t>Nonrepresentative Training Data</a:t>
            </a:r>
          </a:p>
          <a:p>
            <a:pPr lvl="1"/>
            <a:r>
              <a:rPr lang="en-US" dirty="0"/>
              <a:t>When selecting samples, need to be accurate while avoiding bias</a:t>
            </a:r>
          </a:p>
          <a:p>
            <a:pPr lvl="1"/>
            <a:r>
              <a:rPr lang="en-US" dirty="0"/>
              <a:t>Small samples susceptible to noise</a:t>
            </a:r>
          </a:p>
          <a:p>
            <a:pPr lvl="1"/>
            <a:r>
              <a:rPr lang="en-US" dirty="0"/>
              <a:t>Large samples magnify sampling bias (nonresponse bias, voluntary response bias)</a:t>
            </a:r>
          </a:p>
        </p:txBody>
      </p:sp>
      <p:pic>
        <p:nvPicPr>
          <p:cNvPr id="8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50BA31A3-E0D4-C05A-02B9-BE7E5DD9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30" y="3886340"/>
            <a:ext cx="4729740" cy="19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V. Main Challenges of ML</a:t>
            </a:r>
            <a:endParaRPr kumimoji="1" lang="ko-Kore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7AAC57-1A3A-A768-818F-43E1865B2872}"/>
              </a:ext>
            </a:extLst>
          </p:cNvPr>
          <p:cNvSpPr txBox="1">
            <a:spLocks/>
          </p:cNvSpPr>
          <p:nvPr/>
        </p:nvSpPr>
        <p:spPr>
          <a:xfrm>
            <a:off x="423930" y="1066222"/>
            <a:ext cx="7677148" cy="51313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Poor Quality Data (Errors, Outliers, Noise)</a:t>
            </a:r>
          </a:p>
          <a:p>
            <a:pPr lvl="1"/>
            <a:r>
              <a:rPr lang="en-US" altLang="ko-KR" dirty="0"/>
              <a:t>Fix manually</a:t>
            </a:r>
          </a:p>
          <a:p>
            <a:pPr lvl="1"/>
            <a:r>
              <a:rPr lang="en-US" altLang="ko-KR" dirty="0"/>
              <a:t>Discard </a:t>
            </a:r>
          </a:p>
          <a:p>
            <a:r>
              <a:rPr lang="en-US" altLang="ko-KR" dirty="0"/>
              <a:t>Missing Data</a:t>
            </a:r>
          </a:p>
          <a:p>
            <a:pPr lvl="1"/>
            <a:r>
              <a:rPr lang="en-US" altLang="ko-KR" dirty="0"/>
              <a:t>Ignore attribute altogether</a:t>
            </a:r>
          </a:p>
          <a:p>
            <a:pPr lvl="1"/>
            <a:r>
              <a:rPr lang="en-US" altLang="ko-KR" dirty="0"/>
              <a:t>Ignore instances with missing data</a:t>
            </a:r>
          </a:p>
          <a:p>
            <a:pPr lvl="1"/>
            <a:r>
              <a:rPr lang="en-US" altLang="ko-KR" dirty="0"/>
              <a:t>Imputation</a:t>
            </a:r>
          </a:p>
          <a:p>
            <a:pPr lvl="1"/>
            <a:r>
              <a:rPr lang="en-US" altLang="ko-KR" dirty="0"/>
              <a:t>Model trained with vs. without missing feature</a:t>
            </a:r>
          </a:p>
          <a:p>
            <a:r>
              <a:rPr lang="en-KR" dirty="0"/>
              <a:t>Irrelevant Features</a:t>
            </a:r>
          </a:p>
          <a:p>
            <a:pPr lvl="1"/>
            <a:r>
              <a:rPr lang="en-US" b="1" dirty="0"/>
              <a:t>F</a:t>
            </a:r>
            <a:r>
              <a:rPr lang="en-KR" b="1" dirty="0"/>
              <a:t>eature engineering </a:t>
            </a:r>
            <a:r>
              <a:rPr lang="en-KR" dirty="0"/>
              <a:t>identifies a good set of features to train on via the following steps:</a:t>
            </a:r>
          </a:p>
          <a:p>
            <a:pPr lvl="2"/>
            <a:r>
              <a:rPr lang="en-KR" dirty="0"/>
              <a:t>Feature selection (select most useful features among existing ones)</a:t>
            </a:r>
          </a:p>
          <a:p>
            <a:pPr lvl="2"/>
            <a:r>
              <a:rPr lang="en-US" dirty="0"/>
              <a:t>F</a:t>
            </a:r>
            <a:r>
              <a:rPr lang="en-KR" dirty="0"/>
              <a:t>eature extraction (combining existing features to produce more useful ones, e.g. dimensionality reduction)</a:t>
            </a:r>
          </a:p>
          <a:p>
            <a:pPr lvl="2"/>
            <a:r>
              <a:rPr lang="en-KR" dirty="0"/>
              <a:t>Create new features by gathering new data</a:t>
            </a:r>
          </a:p>
        </p:txBody>
      </p:sp>
    </p:spTree>
    <p:extLst>
      <p:ext uri="{BB962C8B-B14F-4D97-AF65-F5344CB8AC3E}">
        <p14:creationId xmlns:p14="http://schemas.microsoft.com/office/powerpoint/2010/main" val="209121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V. Main Challenges of ML</a:t>
            </a:r>
            <a:endParaRPr kumimoji="1" lang="ko-Kore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3CD357-F304-FB9D-AA0D-45D905970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1" y="1104034"/>
            <a:ext cx="7399270" cy="4096039"/>
          </a:xfrm>
        </p:spPr>
        <p:txBody>
          <a:bodyPr>
            <a:normAutofit/>
          </a:bodyPr>
          <a:lstStyle/>
          <a:p>
            <a:r>
              <a:rPr lang="en-KR" dirty="0"/>
              <a:t>Overfitting of training data</a:t>
            </a:r>
          </a:p>
          <a:p>
            <a:pPr lvl="1"/>
            <a:r>
              <a:rPr lang="en-US" dirty="0"/>
              <a:t>When model is too complex relative to the amount and noisiness of the training data :</a:t>
            </a:r>
          </a:p>
          <a:p>
            <a:pPr lvl="2"/>
            <a:r>
              <a:rPr lang="en-US" dirty="0"/>
              <a:t>M</a:t>
            </a:r>
            <a:r>
              <a:rPr lang="en-KR" dirty="0"/>
              <a:t>odel performs well on training data, but does not generalize well</a:t>
            </a:r>
          </a:p>
          <a:p>
            <a:pPr lvl="2"/>
            <a:r>
              <a:rPr lang="en-KR" dirty="0"/>
              <a:t>Complex models detect subtle patterns in noise that do not generalize to new instances.</a:t>
            </a:r>
          </a:p>
          <a:p>
            <a:pPr lvl="1"/>
            <a:r>
              <a:rPr lang="en-KR" dirty="0"/>
              <a:t>Solutions to overfitting include:</a:t>
            </a:r>
          </a:p>
          <a:p>
            <a:pPr lvl="2"/>
            <a:r>
              <a:rPr lang="en-US" dirty="0"/>
              <a:t>S</a:t>
            </a:r>
            <a:r>
              <a:rPr lang="en-KR" dirty="0"/>
              <a:t>implifying model </a:t>
            </a:r>
          </a:p>
          <a:p>
            <a:pPr lvl="3"/>
            <a:r>
              <a:rPr lang="en-KR" dirty="0"/>
              <a:t>select fewer parameters</a:t>
            </a:r>
          </a:p>
          <a:p>
            <a:pPr lvl="3"/>
            <a:r>
              <a:rPr lang="en-KR" dirty="0"/>
              <a:t>reduce attributes</a:t>
            </a:r>
          </a:p>
          <a:p>
            <a:pPr lvl="3"/>
            <a:r>
              <a:rPr lang="en-US" dirty="0"/>
              <a:t>C</a:t>
            </a:r>
            <a:r>
              <a:rPr lang="en-KR" dirty="0"/>
              <a:t>onstrain model (regularization)</a:t>
            </a:r>
          </a:p>
          <a:p>
            <a:pPr lvl="4"/>
            <a:r>
              <a:rPr lang="en-US" dirty="0"/>
              <a:t>H</a:t>
            </a:r>
            <a:r>
              <a:rPr lang="en-KR" dirty="0"/>
              <a:t>yperparameter controls amount of regularization</a:t>
            </a:r>
          </a:p>
          <a:p>
            <a:pPr lvl="2"/>
            <a:r>
              <a:rPr lang="en-KR" dirty="0"/>
              <a:t>Gather more training data</a:t>
            </a:r>
          </a:p>
          <a:p>
            <a:pPr lvl="2"/>
            <a:r>
              <a:rPr lang="en-KR" dirty="0"/>
              <a:t>Reduce noise in data </a:t>
            </a:r>
          </a:p>
        </p:txBody>
      </p:sp>
    </p:spTree>
    <p:extLst>
      <p:ext uri="{BB962C8B-B14F-4D97-AF65-F5344CB8AC3E}">
        <p14:creationId xmlns:p14="http://schemas.microsoft.com/office/powerpoint/2010/main" val="21885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V. Main Challenges of ML</a:t>
            </a:r>
            <a:endParaRPr kumimoji="1" lang="ko-Kore-KR" altLang="en-US" dirty="0"/>
          </a:p>
        </p:txBody>
      </p:sp>
      <p:pic>
        <p:nvPicPr>
          <p:cNvPr id="8" name="Picture 4" descr="Chart&#10;&#10;Description automatically generated">
            <a:extLst>
              <a:ext uri="{FF2B5EF4-FFF2-40B4-BE49-F238E27FC236}">
                <a16:creationId xmlns:a16="http://schemas.microsoft.com/office/drawing/2014/main" id="{D5DE96F9-5DF3-9141-DBF1-B6C051C7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65" y="1238539"/>
            <a:ext cx="5308269" cy="2190461"/>
          </a:xfrm>
          <a:prstGeom prst="rect">
            <a:avLst/>
          </a:prstGeom>
        </p:spPr>
      </p:pic>
      <p:pic>
        <p:nvPicPr>
          <p:cNvPr id="9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80965A-B7EA-6343-D451-61F06347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65" y="3645586"/>
            <a:ext cx="5360864" cy="21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7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V. Main Challenges of ML</a:t>
            </a:r>
            <a:endParaRPr kumimoji="1" lang="ko-Kore-KR" alt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D97B9B7-DCAA-F229-9354-44E15D89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39" y="4325649"/>
            <a:ext cx="5775031" cy="17470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26F02-09FE-82FD-CF67-8920CCB4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055977"/>
            <a:ext cx="10515600" cy="5619750"/>
          </a:xfrm>
        </p:spPr>
        <p:txBody>
          <a:bodyPr/>
          <a:lstStyle/>
          <a:p>
            <a:r>
              <a:rPr lang="en-KR" sz="1800" dirty="0"/>
              <a:t>Underfitting of training data</a:t>
            </a:r>
          </a:p>
          <a:p>
            <a:pPr lvl="1"/>
            <a:r>
              <a:rPr lang="en-KR" dirty="0"/>
              <a:t>When model is too simple to learn the underlying structure of data</a:t>
            </a:r>
          </a:p>
          <a:p>
            <a:pPr lvl="2"/>
            <a:r>
              <a:rPr lang="en-US" dirty="0"/>
              <a:t>M</a:t>
            </a:r>
            <a:r>
              <a:rPr lang="en-KR" dirty="0"/>
              <a:t>odel performs well on training data, but does not generalize well</a:t>
            </a:r>
          </a:p>
          <a:p>
            <a:pPr lvl="2"/>
            <a:r>
              <a:rPr lang="en-KR" dirty="0"/>
              <a:t>Complex models detect subtle patterns in noise that do not generalize to new instances.</a:t>
            </a:r>
          </a:p>
          <a:p>
            <a:pPr lvl="1"/>
            <a:r>
              <a:rPr lang="en-KR" dirty="0"/>
              <a:t>Solutions to overfitting include:</a:t>
            </a:r>
          </a:p>
          <a:p>
            <a:pPr lvl="2"/>
            <a:r>
              <a:rPr lang="en-US" dirty="0"/>
              <a:t>S</a:t>
            </a:r>
            <a:r>
              <a:rPr lang="en-KR" dirty="0"/>
              <a:t>implifying model </a:t>
            </a:r>
          </a:p>
          <a:p>
            <a:pPr lvl="3"/>
            <a:r>
              <a:rPr lang="en-KR" dirty="0"/>
              <a:t>Select more parameters to construct more powerful model</a:t>
            </a:r>
          </a:p>
          <a:p>
            <a:pPr lvl="3"/>
            <a:r>
              <a:rPr lang="en-US" dirty="0"/>
              <a:t>F</a:t>
            </a:r>
            <a:r>
              <a:rPr lang="en-KR" dirty="0"/>
              <a:t>eature engineering to feed better features </a:t>
            </a:r>
          </a:p>
          <a:p>
            <a:pPr lvl="3"/>
            <a:r>
              <a:rPr lang="en-US" dirty="0"/>
              <a:t>Reduce constraints on model via reducing regularization</a:t>
            </a:r>
            <a:endParaRPr lang="en-KR" dirty="0"/>
          </a:p>
          <a:p>
            <a:pPr lvl="4"/>
            <a:r>
              <a:rPr lang="en-US" dirty="0"/>
              <a:t>H</a:t>
            </a:r>
            <a:r>
              <a:rPr lang="en-KR" dirty="0"/>
              <a:t>yperparameter controls amount of regularization</a:t>
            </a:r>
          </a:p>
          <a:p>
            <a:pPr lvl="2"/>
            <a:r>
              <a:rPr lang="en-KR" dirty="0"/>
              <a:t>Gather more training data</a:t>
            </a:r>
          </a:p>
          <a:p>
            <a:pPr lvl="2"/>
            <a:r>
              <a:rPr lang="en-KR" dirty="0"/>
              <a:t>Reduce noise in data </a:t>
            </a:r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4496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VI. Testing &amp; Validating</a:t>
            </a:r>
            <a:endParaRPr kumimoji="1" lang="ko-Kore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09022-B29B-CDEA-1E79-023EF320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94666"/>
            <a:ext cx="7511473" cy="2499880"/>
          </a:xfrm>
        </p:spPr>
        <p:txBody>
          <a:bodyPr/>
          <a:lstStyle/>
          <a:p>
            <a:r>
              <a:rPr lang="en-KR" dirty="0"/>
              <a:t>Data split into two sets</a:t>
            </a:r>
          </a:p>
          <a:p>
            <a:pPr lvl="1"/>
            <a:r>
              <a:rPr lang="en-US" dirty="0"/>
              <a:t>T</a:t>
            </a:r>
            <a:r>
              <a:rPr lang="en-KR" dirty="0"/>
              <a:t>raining set (80%)</a:t>
            </a:r>
          </a:p>
          <a:p>
            <a:pPr lvl="1"/>
            <a:r>
              <a:rPr lang="en-US" dirty="0"/>
              <a:t>T</a:t>
            </a:r>
            <a:r>
              <a:rPr lang="en-KR" dirty="0"/>
              <a:t>est set (20%)</a:t>
            </a:r>
          </a:p>
          <a:p>
            <a:r>
              <a:rPr lang="en-KR" dirty="0"/>
              <a:t> Generalization error (out-of-sample error)	</a:t>
            </a:r>
          </a:p>
          <a:p>
            <a:pPr lvl="1"/>
            <a:r>
              <a:rPr lang="en-US" dirty="0"/>
              <a:t>E</a:t>
            </a:r>
            <a:r>
              <a:rPr lang="en-KR" dirty="0"/>
              <a:t>stimate error rate of new cases by evaluating model on test set</a:t>
            </a:r>
          </a:p>
          <a:p>
            <a:r>
              <a:rPr lang="en-KR" dirty="0"/>
              <a:t>Low training error + high generalization error = overfitting</a:t>
            </a:r>
          </a:p>
          <a:p>
            <a:endParaRPr lang="en-KR" dirty="0"/>
          </a:p>
          <a:p>
            <a:pPr lvl="1"/>
            <a:endParaRPr lang="en-KR" dirty="0"/>
          </a:p>
          <a:p>
            <a:pPr lvl="1"/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3867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23956"/>
              </p:ext>
            </p:extLst>
          </p:nvPr>
        </p:nvGraphicFramePr>
        <p:xfrm>
          <a:off x="423930" y="1607861"/>
          <a:ext cx="8262870" cy="4229520"/>
        </p:xfrm>
        <a:graphic>
          <a:graphicData uri="http://schemas.openxmlformats.org/drawingml/2006/table">
            <a:tbl>
              <a:tblPr firstRow="1" firstCol="1" bandRow="1"/>
              <a:tblGrid>
                <a:gridCol w="2065718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197152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704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Why Use ML?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704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II.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Supervised vs. Unsupervised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704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III.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Batch vs. Online</a:t>
                      </a:r>
                      <a:endParaRPr lang="en-US" altLang="ko-KR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704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IV.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Model-based vs. Instance-based 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  <a:tr h="704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V.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Main Challenges of ML</a:t>
                      </a:r>
                      <a:endParaRPr lang="en-US" altLang="ko-KR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7385"/>
                  </a:ext>
                </a:extLst>
              </a:tr>
              <a:tr h="704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VI.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Testing &amp; Validating</a:t>
                      </a:r>
                      <a:endParaRPr lang="en-US" altLang="ko-KR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80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VI. Testing &amp; Validating</a:t>
            </a:r>
            <a:endParaRPr kumimoji="1" lang="ko-Kore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30FE1A-3617-A496-4A91-AF604B9C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1111538"/>
            <a:ext cx="8276725" cy="5462588"/>
          </a:xfrm>
        </p:spPr>
        <p:txBody>
          <a:bodyPr>
            <a:normAutofit/>
          </a:bodyPr>
          <a:lstStyle/>
          <a:p>
            <a:r>
              <a:rPr lang="en-US" sz="1600" dirty="0"/>
              <a:t>Choose model and regularization hyperparameters with lowest generalization error (avoids overfitting) </a:t>
            </a:r>
          </a:p>
          <a:p>
            <a:r>
              <a:rPr lang="en-US" sz="1600" dirty="0"/>
              <a:t>Problem: Using single test set does not generalize well</a:t>
            </a:r>
          </a:p>
          <a:p>
            <a:pPr lvl="1"/>
            <a:r>
              <a:rPr lang="en-US" sz="1400" dirty="0"/>
              <a:t>Measuring generalization error multiple times on a particular test set does not guarantee that model and hyperparameters perform well on new data	</a:t>
            </a:r>
          </a:p>
          <a:p>
            <a:r>
              <a:rPr lang="en-US" sz="1600" dirty="0"/>
              <a:t>Solution: Hold out part of the training set as </a:t>
            </a:r>
            <a:r>
              <a:rPr lang="en-US" sz="1600" b="1" dirty="0"/>
              <a:t>validation set</a:t>
            </a:r>
          </a:p>
          <a:p>
            <a:pPr lvl="1"/>
            <a:r>
              <a:rPr lang="en-US" sz="1400" dirty="0"/>
              <a:t>(Training – Validation) set: train multiple models with hyperparameters</a:t>
            </a:r>
          </a:p>
          <a:p>
            <a:pPr lvl="1"/>
            <a:r>
              <a:rPr lang="en-US" sz="1400" dirty="0"/>
              <a:t>Validation set: evaluate several candidate models and select best model</a:t>
            </a:r>
          </a:p>
          <a:p>
            <a:pPr lvl="1"/>
            <a:r>
              <a:rPr lang="en-US" sz="1400" dirty="0"/>
              <a:t>Full training set: train best model to get final model</a:t>
            </a:r>
          </a:p>
          <a:p>
            <a:pPr lvl="1"/>
            <a:r>
              <a:rPr lang="en-US" sz="1400" dirty="0"/>
              <a:t>Test set: Evaluate final model </a:t>
            </a:r>
          </a:p>
          <a:p>
            <a:r>
              <a:rPr lang="en-US" sz="1600" dirty="0"/>
              <a:t>Validation set size selection is important</a:t>
            </a:r>
          </a:p>
          <a:p>
            <a:pPr lvl="1"/>
            <a:r>
              <a:rPr lang="en-US" sz="1400" dirty="0"/>
              <a:t>Too small: imprecise model evaluation</a:t>
            </a:r>
          </a:p>
          <a:p>
            <a:pPr lvl="1"/>
            <a:r>
              <a:rPr lang="en-US" sz="1400" dirty="0"/>
              <a:t>Too large: (Training – Validation) &lt;&lt;&lt; Training -&gt; candidate models trained on a much smaller training set -&gt; selecting the fastest sprinter to participate in a marathon. </a:t>
            </a:r>
          </a:p>
          <a:p>
            <a:r>
              <a:rPr lang="en-US" sz="1600" dirty="0"/>
              <a:t>Cross Validation</a:t>
            </a:r>
          </a:p>
          <a:p>
            <a:pPr lvl="1"/>
            <a:r>
              <a:rPr lang="en-US" sz="1400" dirty="0"/>
              <a:t>Cross-validation each model evaluated once per validation set after being trained on rest of data</a:t>
            </a:r>
          </a:p>
          <a:p>
            <a:pPr lvl="1"/>
            <a:r>
              <a:rPr lang="en-US" sz="1400" dirty="0"/>
              <a:t>Pro: Averaging evaluations of model yields accurate measure of performance</a:t>
            </a:r>
          </a:p>
          <a:p>
            <a:pPr lvl="1"/>
            <a:r>
              <a:rPr lang="en-US" sz="1400" dirty="0"/>
              <a:t>Con: Training time increases (multiplied by number of validation sets)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KR" dirty="0"/>
          </a:p>
          <a:p>
            <a:pPr lvl="1"/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520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VI. Testing &amp; Validating</a:t>
            </a:r>
            <a:endParaRPr kumimoji="1" lang="ko-Kore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2A008D-FF4A-E59C-B8AD-1E83B4846C5F}"/>
              </a:ext>
            </a:extLst>
          </p:cNvPr>
          <p:cNvSpPr txBox="1">
            <a:spLocks/>
          </p:cNvSpPr>
          <p:nvPr/>
        </p:nvSpPr>
        <p:spPr>
          <a:xfrm>
            <a:off x="423930" y="1191202"/>
            <a:ext cx="8277513" cy="55768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dirty="0"/>
              <a:t>No free lunch theorem</a:t>
            </a:r>
          </a:p>
          <a:p>
            <a:pPr lvl="1"/>
            <a:r>
              <a:rPr lang="en-KR" dirty="0"/>
              <a:t>“</a:t>
            </a:r>
            <a:r>
              <a:rPr lang="en-US" dirty="0"/>
              <a:t>if you make absolutely no assumption about the data, then there is no reason to prefer one model over any other.”</a:t>
            </a:r>
          </a:p>
          <a:p>
            <a:pPr lvl="1"/>
            <a:r>
              <a:rPr lang="en-US" dirty="0"/>
              <a:t>No a priori guarantee of panacea model (linear, neural network) that works on data set</a:t>
            </a:r>
          </a:p>
          <a:p>
            <a:pPr lvl="1"/>
            <a:r>
              <a:rPr lang="en-US" dirty="0"/>
              <a:t>The only way to know for sure which model is best is to evaluate them all. </a:t>
            </a:r>
          </a:p>
          <a:p>
            <a:pPr lvl="1"/>
            <a:r>
              <a:rPr lang="en-US" dirty="0"/>
              <a:t>Through reasonable assumptions about data, evaluate few models  and compare performance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4395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I. Why Use ML?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E8D43-AC94-ED01-C2D3-DF405FFF18F4}"/>
              </a:ext>
            </a:extLst>
          </p:cNvPr>
          <p:cNvSpPr txBox="1"/>
          <p:nvPr/>
        </p:nvSpPr>
        <p:spPr>
          <a:xfrm>
            <a:off x="1925782" y="2551837"/>
            <a:ext cx="52924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"A computer program is said to learn from experience E with respect to some task T and some performance measure P, if its performance on T, as measured by P, improves with experience E."</a:t>
            </a:r>
          </a:p>
          <a:p>
            <a:endParaRPr lang="en-US" altLang="ko-KR" dirty="0"/>
          </a:p>
          <a:p>
            <a:pPr algn="r"/>
            <a:r>
              <a:rPr lang="en-US" altLang="ko-KR" dirty="0"/>
              <a:t>—Tom Mitchell, 1997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1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I. Why Use ML?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D79A54-851B-36C0-160D-D29478C0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42" y="1151757"/>
            <a:ext cx="4622711" cy="2216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9A03B-08B4-A2A8-A3D9-A55496DB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44" y="3490020"/>
            <a:ext cx="4622712" cy="23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7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I. Why Use ML?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CE3CF-8DCD-3083-7574-E6B6FC1A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02" y="1383379"/>
            <a:ext cx="6580196" cy="2521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DA26E9-3384-DD0A-652B-918404AFA306}"/>
              </a:ext>
            </a:extLst>
          </p:cNvPr>
          <p:cNvSpPr txBox="1"/>
          <p:nvPr/>
        </p:nvSpPr>
        <p:spPr>
          <a:xfrm>
            <a:off x="1281902" y="4128655"/>
            <a:ext cx="64858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summarize, ML is great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Problems for which existing solutions require a lot of fine-tuning or long lists of rules: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Complex problems for which using a traditional approach yields no good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Fluctuating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Getting insights about complex problems and large amounts of data.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324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II. Supervised vs. Unsupervised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E11318-80D8-1215-6EE3-FAAFA9E3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06" y="2008807"/>
            <a:ext cx="6798988" cy="2840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E1F95-C564-D7A3-C48F-2FA8D4528CED}"/>
              </a:ext>
            </a:extLst>
          </p:cNvPr>
          <p:cNvSpPr txBox="1"/>
          <p:nvPr/>
        </p:nvSpPr>
        <p:spPr>
          <a:xfrm>
            <a:off x="849381" y="5089339"/>
            <a:ext cx="794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 In Supervised Learning, the training set you feed includes the desired solutions, called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Helvetica Neue"/>
              </a:rPr>
              <a:t>labels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 A typical supervised learning task is classification. e.g. spam filter</a:t>
            </a:r>
          </a:p>
        </p:txBody>
      </p:sp>
    </p:spTree>
    <p:extLst>
      <p:ext uri="{BB962C8B-B14F-4D97-AF65-F5344CB8AC3E}">
        <p14:creationId xmlns:p14="http://schemas.microsoft.com/office/powerpoint/2010/main" val="381625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II. Supervised vs. Unsupervised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AA3095-900D-B014-C92C-C7F941D1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47" y="1620774"/>
            <a:ext cx="6330184" cy="3616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BE723-A0B4-AA8F-DDED-A60489D8A692}"/>
              </a:ext>
            </a:extLst>
          </p:cNvPr>
          <p:cNvSpPr txBox="1"/>
          <p:nvPr/>
        </p:nvSpPr>
        <p:spPr>
          <a:xfrm>
            <a:off x="1071418" y="5368224"/>
            <a:ext cx="7527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Another typical task is to predict a target numeric value, such as the price of a car, given a set of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Helvetica Neue"/>
              </a:rPr>
              <a:t>features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 called 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Helvetica Neue"/>
              </a:rPr>
              <a:t>predictors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75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II. Supervised vs. Unsupervised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5A5B6A-D49B-3B81-300B-41012BE6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624357"/>
            <a:ext cx="3681266" cy="3609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FBF5EA-A67B-87B3-D51F-14FAE175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66" y="1904787"/>
            <a:ext cx="4567876" cy="30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II. Supervised vs. Unsupervised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89431-3C7E-9A0A-F378-C0C8AF6EB796}"/>
              </a:ext>
            </a:extLst>
          </p:cNvPr>
          <p:cNvSpPr txBox="1"/>
          <p:nvPr/>
        </p:nvSpPr>
        <p:spPr>
          <a:xfrm>
            <a:off x="803201" y="4812483"/>
            <a:ext cx="80914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Since labeling data is usually 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Helvetica Neue"/>
              </a:rPr>
              <a:t>time-consuming and costly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 you will often have plenty of unlabeled instances, and few labeled instances.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Most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Helvetica Neue"/>
              </a:rPr>
              <a:t>semisupervised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 learning algorithms are combinations of unsupervised and supervised algorithms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D9F990-0E16-7F05-B5F5-A4FCE735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6" y="1535545"/>
            <a:ext cx="6338888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4713</TotalTime>
  <Words>1144</Words>
  <Application>Microsoft Office PowerPoint</Application>
  <PresentationFormat>화면 슬라이드 쇼(4:3)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Askan Light</vt:lpstr>
      <vt:lpstr>Helvetica Neue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I. Why Use ML?</vt:lpstr>
      <vt:lpstr>I. Why Use ML?</vt:lpstr>
      <vt:lpstr>I. Why Use ML?</vt:lpstr>
      <vt:lpstr>II. Supervised vs. Unsupervised</vt:lpstr>
      <vt:lpstr>II. Supervised vs. Unsupervised</vt:lpstr>
      <vt:lpstr>II. Supervised vs. Unsupervised</vt:lpstr>
      <vt:lpstr>II. Supervised vs. Unsupervised</vt:lpstr>
      <vt:lpstr>II. Supervised vs. Unsupervised</vt:lpstr>
      <vt:lpstr>III. Batch vs. Online</vt:lpstr>
      <vt:lpstr>IV. Model-based Learning</vt:lpstr>
      <vt:lpstr>IV. Model-based Learning: Procedure</vt:lpstr>
      <vt:lpstr>V. Main Challenges of ML</vt:lpstr>
      <vt:lpstr>V. Main Challenges of ML</vt:lpstr>
      <vt:lpstr>V. Main Challenges of ML</vt:lpstr>
      <vt:lpstr>V. Main Challenges of ML</vt:lpstr>
      <vt:lpstr>V. Main Challenges of ML</vt:lpstr>
      <vt:lpstr>VI. Testing &amp; Validating</vt:lpstr>
      <vt:lpstr>VI. Testing &amp; Validating</vt:lpstr>
      <vt:lpstr>VI. Testing &amp; Validating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상훈 김</cp:lastModifiedBy>
  <cp:revision>43</cp:revision>
  <dcterms:created xsi:type="dcterms:W3CDTF">2021-05-31T23:36:21Z</dcterms:created>
  <dcterms:modified xsi:type="dcterms:W3CDTF">2022-08-14T07:36:39Z</dcterms:modified>
</cp:coreProperties>
</file>