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0" r:id="rId2"/>
    <p:sldId id="292" r:id="rId3"/>
    <p:sldId id="307" r:id="rId4"/>
    <p:sldId id="308" r:id="rId5"/>
    <p:sldId id="309" r:id="rId6"/>
    <p:sldId id="310" r:id="rId7"/>
    <p:sldId id="311" r:id="rId8"/>
    <p:sldId id="312" r:id="rId9"/>
    <p:sldId id="316" r:id="rId10"/>
    <p:sldId id="317" r:id="rId11"/>
    <p:sldId id="315" r:id="rId12"/>
    <p:sldId id="318" r:id="rId13"/>
    <p:sldId id="319" r:id="rId14"/>
    <p:sldId id="294" r:id="rId15"/>
    <p:sldId id="320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307"/>
            <p14:sldId id="308"/>
            <p14:sldId id="309"/>
            <p14:sldId id="310"/>
            <p14:sldId id="311"/>
            <p14:sldId id="312"/>
            <p14:sldId id="316"/>
            <p14:sldId id="317"/>
            <p14:sldId id="315"/>
            <p14:sldId id="318"/>
            <p14:sldId id="319"/>
            <p14:sldId id="294"/>
            <p14:sldId id="320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80101" autoAdjust="0"/>
  </p:normalViewPr>
  <p:slideViewPr>
    <p:cSldViewPr snapToGrid="0">
      <p:cViewPr varScale="1">
        <p:scale>
          <a:sx n="68" d="100"/>
          <a:sy n="68" d="100"/>
        </p:scale>
        <p:origin x="17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08/21/2022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SGD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기울기 값이 이전과 동일하다면 </a:t>
            </a:r>
            <a:r>
              <a:rPr lang="en-US" altLang="ko-KR" dirty="0"/>
              <a:t>step</a:t>
            </a:r>
            <a:r>
              <a:rPr lang="ko-KR" altLang="en-US" dirty="0"/>
              <a:t>의 길이도 동일하게 </a:t>
            </a:r>
            <a:r>
              <a:rPr lang="en-US" altLang="ko-KR" dirty="0"/>
              <a:t>update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기울기 값이 </a:t>
            </a:r>
            <a:r>
              <a:rPr lang="en-US" altLang="ko-KR" dirty="0"/>
              <a:t>0</a:t>
            </a:r>
            <a:r>
              <a:rPr lang="ko-KR" altLang="en-US" dirty="0" err="1"/>
              <a:t>이되는</a:t>
            </a:r>
            <a:r>
              <a:rPr lang="ko-KR" altLang="en-US" dirty="0"/>
              <a:t> 지점에서 </a:t>
            </a:r>
            <a:r>
              <a:rPr lang="en-US" altLang="ko-KR" dirty="0"/>
              <a:t>update</a:t>
            </a:r>
            <a:r>
              <a:rPr lang="ko-KR" altLang="en-US" dirty="0"/>
              <a:t>가 </a:t>
            </a:r>
            <a:r>
              <a:rPr lang="ko-KR" altLang="en-US" dirty="0" err="1"/>
              <a:t>되지않기</a:t>
            </a:r>
            <a:r>
              <a:rPr lang="ko-KR" altLang="en-US" dirty="0"/>
              <a:t> 때문에 </a:t>
            </a:r>
            <a:r>
              <a:rPr lang="en-US" altLang="ko-KR" dirty="0"/>
              <a:t>global</a:t>
            </a:r>
            <a:r>
              <a:rPr lang="ko-KR" altLang="en-US" dirty="0"/>
              <a:t>이 아닌 </a:t>
            </a:r>
            <a:r>
              <a:rPr lang="en-US" altLang="ko-KR" dirty="0"/>
              <a:t>local minima</a:t>
            </a:r>
            <a:r>
              <a:rPr lang="ko-KR" altLang="en-US" dirty="0"/>
              <a:t>에 수렴할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Momentum</a:t>
            </a:r>
            <a:r>
              <a:rPr lang="ko-KR" altLang="en-US" dirty="0"/>
              <a:t>은 </a:t>
            </a:r>
            <a:r>
              <a:rPr lang="ko-KR" altLang="en-US" dirty="0" err="1"/>
              <a:t>빠른학습속도와</a:t>
            </a:r>
            <a:r>
              <a:rPr lang="ko-KR" altLang="en-US" dirty="0"/>
              <a:t> </a:t>
            </a:r>
            <a:r>
              <a:rPr lang="en-US" altLang="ko-KR" dirty="0"/>
              <a:t>local minima</a:t>
            </a:r>
            <a:r>
              <a:rPr lang="ko-KR" altLang="en-US" dirty="0"/>
              <a:t>를 문제를 개선하고자 </a:t>
            </a:r>
            <a:r>
              <a:rPr lang="en-US" altLang="ko-KR" dirty="0"/>
              <a:t>SGD</a:t>
            </a:r>
            <a:r>
              <a:rPr lang="ko-KR" altLang="en-US" dirty="0"/>
              <a:t>에 관성의 개념을 </a:t>
            </a:r>
            <a:r>
              <a:rPr lang="ko-KR" altLang="en-US" dirty="0" err="1"/>
              <a:t>적용한것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323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Adam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 err="1">
                <a:effectLst/>
              </a:rPr>
              <a:t>Adagrad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Adadelta</a:t>
            </a:r>
            <a:r>
              <a:rPr lang="en-US" altLang="ko-KR" dirty="0">
                <a:effectLst/>
              </a:rPr>
              <a:t>, RMSprop </a:t>
            </a:r>
            <a:r>
              <a:rPr lang="ko-KR" altLang="en-US" dirty="0">
                <a:effectLst/>
              </a:rPr>
              <a:t>처럼 각 파라미터마다 다른 크기의 업데이트를 적용하는 방법이다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특히 </a:t>
            </a:r>
            <a:r>
              <a:rPr lang="en-US" altLang="ko-KR" dirty="0" err="1">
                <a:effectLst/>
              </a:rPr>
              <a:t>Adadelta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에서 사용한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gradient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의 제곱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을 지수적으로 감소하는 </a:t>
            </a:r>
            <a:r>
              <a:rPr lang="en-US" altLang="ko-KR" dirty="0">
                <a:effectLst/>
              </a:rPr>
              <a:t>decaying average of squared gradients </a:t>
            </a:r>
            <a:r>
              <a:rPr lang="ko-KR" altLang="en-US" dirty="0">
                <a:effectLst/>
              </a:rPr>
              <a:t>뿐만 아니라</a:t>
            </a:r>
            <a:r>
              <a:rPr lang="en-US" altLang="ko-KR" dirty="0">
                <a:effectLst/>
              </a:rPr>
              <a:t>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gradient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그 자체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를 지수적으로 감소하는 가중 평균을 적용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하는 </a:t>
            </a:r>
            <a:r>
              <a:rPr lang="en-US" altLang="ko-KR" dirty="0">
                <a:effectLst/>
              </a:rPr>
              <a:t>decaying average of gradients</a:t>
            </a:r>
            <a:r>
              <a:rPr lang="ko-KR" altLang="en-US" dirty="0">
                <a:effectLst/>
              </a:rPr>
              <a:t>를 사용하여 </a:t>
            </a:r>
            <a:r>
              <a:rPr lang="ko-KR" altLang="en-US" dirty="0" err="1">
                <a:effectLst/>
              </a:rPr>
              <a:t>학습률에</a:t>
            </a:r>
            <a:r>
              <a:rPr lang="ko-KR" altLang="en-US" dirty="0">
                <a:effectLst/>
              </a:rPr>
              <a:t> 반영합니다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통계에서 등장하는 용어이다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일반적으로 확률변수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X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n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n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Xn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]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E[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Xn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]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으로 정의한다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]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모평균이고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2]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사용해서 모분산을 얻을 수 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물론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]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E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[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2]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은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모수이기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때문에 알 수 없는 값이다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따라서 표본평균과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표본제곱의평균으로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1,2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추정해야한다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그래서 추정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(estimation)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 들어가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Adaptive Moment Estimation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인 것이다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대한 추정치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차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대한 추정치라 하면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초기값을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0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벡터로 주면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학습 초기에 가중치들이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0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으로 편향되는 경향이 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특히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decay rate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작으면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즉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β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과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β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가까우면 편향이 더 심해진다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편향을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잡아주기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위해 다음과 같이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bias-corrected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계산한다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최종적으로 업데이트 식은 다음과 같다</a:t>
            </a:r>
          </a:p>
          <a:p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78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NAG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섞은 방법이다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업데이트할 때와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θ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업데이트할 때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사용하였다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NAdam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은 이렇게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momentum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적용하는 대신 업데이트할 때만 적용할 것과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대신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사용하는 것을 제안하였다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즉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    업데이트 식에서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γmt−1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대신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γmt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사용함으로써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마치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+1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사용하여 미래의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momentum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사용한 효과를 가졌다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이제 변형된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NAV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합쳐보자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먼저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Adam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업데이트식은 다음과 같다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1,2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식을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3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식에 대입하면</a:t>
            </a:r>
            <a:b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</a:b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으로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정리할 수 있고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마지막으로 변형된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NAV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처럼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대신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mt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사용해주자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92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Vt</a:t>
            </a:r>
            <a:r>
              <a:rPr lang="ko-KR" altLang="en-US" dirty="0">
                <a:effectLst/>
              </a:rPr>
              <a:t>라</a:t>
            </a:r>
            <a:r>
              <a:rPr lang="ko-KR" altLang="en-US" dirty="0"/>
              <a:t>는 이전 이동거리와 관성계수 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γ</a:t>
            </a:r>
            <a:r>
              <a:rPr lang="ko-KR" altLang="en-US" dirty="0"/>
              <a:t>에 따른 수식을 이용하여 </a:t>
            </a:r>
            <a:r>
              <a:rPr lang="en-US" altLang="ko-KR" dirty="0"/>
              <a:t>parameter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하도록 수식이 적용되었다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b="1" dirty="0">
                <a:effectLst/>
              </a:rPr>
              <a:t>α</a:t>
            </a:r>
            <a:r>
              <a:rPr lang="ko-KR" altLang="en-US" b="1" dirty="0">
                <a:effectLst/>
              </a:rPr>
              <a:t>는 </a:t>
            </a:r>
            <a:r>
              <a:rPr lang="en-US" altLang="ko-KR" b="1" dirty="0">
                <a:effectLst/>
              </a:rPr>
              <a:t>Learning Rate, 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γ</a:t>
            </a:r>
            <a:r>
              <a:rPr lang="ko-KR" altLang="en-US" b="1" dirty="0">
                <a:effectLst/>
              </a:rPr>
              <a:t>은 </a:t>
            </a:r>
            <a:r>
              <a:rPr lang="en-US" altLang="ko-KR" b="1" dirty="0">
                <a:effectLst/>
              </a:rPr>
              <a:t>momentum </a:t>
            </a:r>
            <a:r>
              <a:rPr lang="ko-KR" altLang="en-US" b="1" dirty="0">
                <a:effectLst/>
              </a:rPr>
              <a:t>계수</a:t>
            </a:r>
            <a:r>
              <a:rPr lang="en-US" altLang="ko-KR" b="1" dirty="0">
                <a:effectLst/>
              </a:rPr>
              <a:t> </a:t>
            </a:r>
            <a:r>
              <a:rPr lang="ko-KR" altLang="en-US" dirty="0">
                <a:effectLst/>
              </a:rPr>
              <a:t>입니다</a:t>
            </a:r>
            <a:r>
              <a:rPr lang="en-US" altLang="ko-KR" dirty="0">
                <a:effectLst/>
              </a:rPr>
              <a:t>. </a:t>
            </a:r>
          </a:p>
          <a:p>
            <a:r>
              <a:rPr lang="ko-KR" altLang="en-US" dirty="0">
                <a:effectLst/>
              </a:rPr>
              <a:t>보통 </a:t>
            </a:r>
            <a:r>
              <a:rPr lang="en-US" altLang="ko-KR" dirty="0">
                <a:effectLst/>
              </a:rPr>
              <a:t>0.9</a:t>
            </a:r>
            <a:r>
              <a:rPr lang="ko-KR" altLang="en-US" dirty="0">
                <a:effectLst/>
              </a:rPr>
              <a:t>로 설정하며 예시로 맨 처음 </a:t>
            </a:r>
            <a:r>
              <a:rPr lang="en-US" altLang="ko-KR" dirty="0">
                <a:effectLst/>
              </a:rPr>
              <a:t>gradient()</a:t>
            </a:r>
            <a:r>
              <a:rPr lang="ko-KR" altLang="en-US" dirty="0">
                <a:effectLst/>
              </a:rPr>
              <a:t>의 값이 </a:t>
            </a:r>
            <a:r>
              <a:rPr lang="en-US" altLang="ko-KR" dirty="0">
                <a:effectLst/>
              </a:rPr>
              <a:t>0.5</a:t>
            </a:r>
            <a:r>
              <a:rPr lang="ko-KR" altLang="en-US" dirty="0">
                <a:effectLst/>
              </a:rPr>
              <a:t>이고 두 번째 </a:t>
            </a:r>
            <a:r>
              <a:rPr lang="en-US" altLang="ko-KR" dirty="0">
                <a:effectLst/>
              </a:rPr>
              <a:t>gradient </a:t>
            </a:r>
            <a:r>
              <a:rPr lang="ko-KR" altLang="en-US" dirty="0">
                <a:effectLst/>
              </a:rPr>
              <a:t>값이 </a:t>
            </a:r>
            <a:r>
              <a:rPr lang="en-US" altLang="ko-KR" dirty="0">
                <a:effectLst/>
              </a:rPr>
              <a:t>-0.3</a:t>
            </a:r>
            <a:r>
              <a:rPr lang="ko-KR" altLang="en-US" dirty="0">
                <a:effectLst/>
              </a:rPr>
              <a:t>이라 할 때 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γ</a:t>
            </a:r>
            <a:r>
              <a:rPr lang="ko-KR" altLang="en-US" dirty="0">
                <a:effectLst/>
              </a:rPr>
              <a:t>이 </a:t>
            </a:r>
            <a:r>
              <a:rPr lang="en-US" altLang="ko-KR" dirty="0">
                <a:effectLst/>
              </a:rPr>
              <a:t>0.9</a:t>
            </a:r>
            <a:r>
              <a:rPr lang="ko-KR" altLang="en-US" dirty="0">
                <a:effectLst/>
              </a:rPr>
              <a:t>라면 </a:t>
            </a:r>
            <a:r>
              <a:rPr lang="en-US" altLang="ko-KR" dirty="0">
                <a:effectLst/>
              </a:rPr>
              <a:t>V(1)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-0.5, V(2)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0.9 * -0.5 +0.3 = -0.45 + 0.3 = -0.15</a:t>
            </a:r>
            <a:r>
              <a:rPr lang="ko-KR" altLang="en-US" dirty="0">
                <a:effectLst/>
              </a:rPr>
              <a:t>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이처럼 </a:t>
            </a:r>
            <a:r>
              <a:rPr lang="en-US" altLang="ko-KR" dirty="0">
                <a:effectLst/>
              </a:rPr>
              <a:t>gradient</a:t>
            </a:r>
            <a:r>
              <a:rPr lang="ko-KR" altLang="en-US" dirty="0">
                <a:effectLst/>
              </a:rPr>
              <a:t>의 방향이 변경되어도 이전 방향과 크기에 </a:t>
            </a:r>
            <a:r>
              <a:rPr lang="ko-KR" altLang="en-US" dirty="0" err="1">
                <a:effectLst/>
              </a:rPr>
              <a:t>영향받아</a:t>
            </a:r>
            <a:r>
              <a:rPr lang="ko-KR" altLang="en-US" dirty="0">
                <a:effectLst/>
              </a:rPr>
              <a:t> 다른 방향으로 가중치가 변경될 수 있습니다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699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양</a:t>
            </a:r>
            <a:r>
              <a:rPr lang="en-US" altLang="ko-KR" dirty="0"/>
              <a:t>(+) </a:t>
            </a:r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음</a:t>
            </a:r>
            <a:r>
              <a:rPr lang="en-US" altLang="ko-KR" dirty="0"/>
              <a:t>(-) </a:t>
            </a:r>
            <a:r>
              <a:rPr lang="ko-KR" altLang="en-US" dirty="0"/>
              <a:t>방향 순차적으로 일어나는 지그재그 현상이 줄어들고</a:t>
            </a:r>
            <a:r>
              <a:rPr lang="en-US" altLang="ko-KR" dirty="0"/>
              <a:t>, </a:t>
            </a:r>
            <a:r>
              <a:rPr lang="ko-KR" altLang="en-US" dirty="0"/>
              <a:t>이전 이동 값을 고려해여 일정 비율만큼 다음 값을 결정하므로 관성의 효과를 낼 수 있다는 것을 시각적으로 표현한 자료입니다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그러나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momentum optimizer </a:t>
            </a:r>
            <a:r>
              <a:rPr lang="ko-KR" altLang="en-US" dirty="0"/>
              <a:t>최적의 </a:t>
            </a:r>
            <a:r>
              <a:rPr lang="en-US" altLang="ko-KR" dirty="0"/>
              <a:t>parameter</a:t>
            </a:r>
            <a:r>
              <a:rPr lang="ko-KR" altLang="en-US" dirty="0"/>
              <a:t>를 관성에 의해 지나칠 수 있다는 단점이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50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dirty="0"/>
              <a:t>Momentum</a:t>
            </a:r>
            <a:r>
              <a:rPr lang="ko-KR" altLang="en-US" dirty="0"/>
              <a:t>을 응용한 기법으로 </a:t>
            </a:r>
            <a:r>
              <a:rPr lang="en-US" altLang="ko-KR" dirty="0"/>
              <a:t>Momentum</a:t>
            </a:r>
            <a:r>
              <a:rPr lang="ko-KR" altLang="en-US" dirty="0"/>
              <a:t>으로 한 걸음 나아간 곳에서 계산한 기울기와 관성 방향을 더한 값을 이용하여 </a:t>
            </a:r>
            <a:r>
              <a:rPr lang="en-US" altLang="ko-KR" dirty="0"/>
              <a:t>weight</a:t>
            </a:r>
            <a:r>
              <a:rPr lang="ko-KR" altLang="en-US" dirty="0"/>
              <a:t>를 갱신한다</a:t>
            </a:r>
            <a:r>
              <a:rPr lang="en-US" altLang="ko-KR" dirty="0"/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01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순서를 살펴보자면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NAG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먼저 현재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parameter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위치로부터 현재 모멘텀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만큼 떨어진 위치의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gradien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계산한다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 →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∇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θtJ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(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)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momentum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업데이트 식을 보면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+1=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이므로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∇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θtJ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(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+1)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계산하려는 시도인 것이다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	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미래를 보려고 노력하는 느낌이다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하지만 현재의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구하기 전까지는 현재의 모멘텀을 알 수 없기 때문에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γvt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vt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대신 사용해준다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∇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θtJ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(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γvt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식에 사용한다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다음으로 현재의 모멘텀을 계산해준다</a:t>
            </a:r>
            <a:b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</a:b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그리고 모멘텀만큼 업데이트를 해준다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NAG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SGD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관성에 의해 수렴 지점에서 요동치는 것을 방지해준다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4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학습을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진행하다보면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어떤 변수는 많이 업데이트되고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어떤 변수는 적게 업데이트되는 것을 적지 않게 볼 수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그럼 모든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weight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에 대해 동일한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learning rate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를 적용하는 것보다 많이 업데이트된 변수는 적게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적게 업데이트된 변수는 더 많이 업데이트할 수는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없는것이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더 효율적으로 보이며 이러한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Optimizer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 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Adagrad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파라미터마다 지금까지 얼마나 업데이트됐는지 알기 위해서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parameter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이전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들을 저장한다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t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시점에서 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Noto Sans KR"/>
              </a:rPr>
              <a:t>θ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t,i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대한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벡터를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gt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in-R"/>
              </a:rPr>
              <a:t>,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i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=∇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θ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tJ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(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θ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t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in-R"/>
              </a:rPr>
              <a:t>,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i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)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 새로운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노테이션으로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SGD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업데이트 식을 다시 적어보면 다음과 같다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 다음과 같은 업데이트식을 사용한다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  <a:b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</a:b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Gt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i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번 째 대각원소로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시점까지의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θi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 대한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들의 제곱의 총합을 갖는 대각행렬이다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그리고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ϵ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은 분모가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0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 되는 것을 방지해주는 용도로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10−8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같이 아주 작은 값을 사용한다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vectorize form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으로 다시 써보면 다음과 같다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  <a:b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</a:b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⊙은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matrix vector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곱셈이다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그리고 분모에 어떻게 행렬이 들어가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?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라고 생각할 수 있는데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성분들을 모두 역수 취하고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ϵ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더해주고 루트 씌워서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η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곱한 새로운 행렬의 표현일 뿐입니다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업데이트 빈도 수가 높았던 파라미터는 분모에 의해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η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보다 작게 업데이트되는 것을 알 수 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η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값은 주로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0.01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사용한다고 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하지만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증가하면서 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Gt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in-R"/>
              </a:rPr>
              <a:t>,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MJXc-TeX-math-I"/>
              </a:rPr>
              <a:t>i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값이 점점 커지게 되어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점점 소실되는 문제점이 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516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에서 발생한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iteration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마다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작아지는 문제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Hyperparameter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인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rate(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η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필요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/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Adadelta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는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을 해결하기 위해 크기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w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인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window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를 사용하여 지난 모든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정보를 저장하는 것이 아니고 지난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MJXc-TeX-math-I"/>
              </a:rPr>
              <a:t>w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개의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정보만을 저장한다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/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그리고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제곱의 합을 저장하지 않고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, 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제곱에 대한 </a:t>
            </a:r>
            <a:r>
              <a:rPr lang="ko-KR" altLang="en-US" b="0" i="0" dirty="0" err="1">
                <a:solidFill>
                  <a:srgbClr val="202121"/>
                </a:solidFill>
                <a:effectLst/>
                <a:latin typeface="Noto Sans KR"/>
              </a:rPr>
              <a:t>기댓값을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 사용하는데 또한 과거의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gradient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정보의 영향력을 감소시키기 위해 다음과 같은 가중평균식을 사용했다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/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이를 </a:t>
            </a:r>
            <a:r>
              <a:rPr lang="en-US" altLang="ko-KR" b="1" i="0" dirty="0">
                <a:solidFill>
                  <a:srgbClr val="202121"/>
                </a:solidFill>
                <a:effectLst/>
                <a:latin typeface="Noto Sans KR"/>
              </a:rPr>
              <a:t>decaying average of squared gradient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 라고 표현한다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</a:p>
          <a:p>
            <a:pPr algn="just">
              <a:buFont typeface="+mj-lt"/>
              <a:buNone/>
            </a:pP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just">
              <a:buFont typeface="+mj-lt"/>
              <a:buNone/>
            </a:pPr>
            <a:endParaRPr lang="ko-KR" altLang="en-US" b="0" i="0" dirty="0">
              <a:solidFill>
                <a:srgbClr val="202121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89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None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Adadelta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를 제안한 논문을 살펴보면 앞선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SGD, Momentum,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Adagrad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모두 가중치의 업데이트 단위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(unit)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일치하지않는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문제점이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</a:p>
          <a:p>
            <a:pPr algn="just">
              <a:buFont typeface="+mj-lt"/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second order numerical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최적화 방법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Newton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의 방법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귀감을 받아 가중치 업데이트 단위를 맞추고자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just">
              <a:buFont typeface="+mj-lt"/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가중치 업데이트 변화량에 대한 가중평균 한 가지를 더 정의합니다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</a:p>
          <a:p>
            <a:pPr algn="just">
              <a:buFont typeface="+mj-lt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just">
              <a:buFont typeface="+mj-lt"/>
              <a:buNone/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학습률인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th-italic"/>
              </a:rPr>
              <a:t>η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를 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th-italic"/>
              </a:rPr>
              <a:t>RMS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in"/>
              </a:rPr>
              <a:t>[</a:t>
            </a:r>
            <a:r>
              <a:rPr lang="en-US" altLang="ko-KR" b="0" i="0" u="none" strike="noStrike" dirty="0" err="1">
                <a:solidFill>
                  <a:srgbClr val="555555"/>
                </a:solidFill>
                <a:effectLst/>
                <a:latin typeface="MathJax_Main"/>
              </a:rPr>
              <a:t>Δ</a:t>
            </a:r>
            <a:r>
              <a:rPr lang="en-US" altLang="ko-KR" b="0" i="0" u="none" strike="noStrike" dirty="0" err="1">
                <a:solidFill>
                  <a:srgbClr val="555555"/>
                </a:solidFill>
                <a:effectLst/>
                <a:latin typeface="MathJax_Math-italic"/>
              </a:rPr>
              <a:t>θ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in"/>
              </a:rPr>
              <a:t>]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MathJax_Math-italic"/>
              </a:rPr>
              <a:t>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로 대체</a:t>
            </a: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just">
              <a:buFont typeface="+mj-lt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Nanum Gothic"/>
            </a:endParaRPr>
          </a:p>
          <a:p>
            <a:pPr algn="just">
              <a:buFont typeface="+mj-lt"/>
              <a:buNone/>
            </a:pP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위의 단위를 맞춰주는 과정을 통해 우리는 더 이상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필요하지 않게 되었다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202121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234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RMSProp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Adadelta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와 마찬가지로 </a:t>
            </a:r>
            <a:r>
              <a:rPr lang="en-US" altLang="ko-KR" b="0" i="0" dirty="0" err="1">
                <a:solidFill>
                  <a:srgbClr val="202121"/>
                </a:solidFill>
                <a:effectLst/>
                <a:latin typeface="Noto Sans KR"/>
              </a:rPr>
              <a:t>Adagrad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learning rate 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가 작아지는 문제를 해결하는</a:t>
            </a:r>
            <a:r>
              <a:rPr lang="en-US" altLang="ko-KR" b="0" i="0" dirty="0">
                <a:solidFill>
                  <a:srgbClr val="202121"/>
                </a:solidFill>
                <a:effectLst/>
                <a:latin typeface="Noto Sans KR"/>
              </a:rPr>
              <a:t>method</a:t>
            </a:r>
            <a:r>
              <a:rPr lang="ko-KR" altLang="en-US" b="0" i="0" dirty="0">
                <a:solidFill>
                  <a:srgbClr val="202121"/>
                </a:solidFill>
                <a:effectLst/>
                <a:latin typeface="Noto Sans KR"/>
              </a:rPr>
              <a:t>로</a:t>
            </a:r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202121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Adadelta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 업데이트 단위를 맞춰주는 작업 이전까지의 방법입니다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이렇게 대체를 하여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Adagrad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달리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G_t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무한정으로 커지지 않고 최근 변화량의 변수간 상대적인 크기 차이를 유지한다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Hinton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decay rate γ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0.9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제안했고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글로벌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학습률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η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0.001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제안했습니다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125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Optimizer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2022/08/21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양준영</a:t>
            </a:r>
            <a:r>
              <a:rPr lang="en-US" altLang="ko-KR" dirty="0"/>
              <a:t>, </a:t>
            </a:r>
            <a:r>
              <a:rPr lang="ko-KR" altLang="en-US" dirty="0"/>
              <a:t>양동현</a:t>
            </a:r>
            <a:r>
              <a:rPr lang="en-US" altLang="ko-KR" dirty="0"/>
              <a:t>, </a:t>
            </a:r>
            <a:r>
              <a:rPr lang="ko-KR" altLang="en-US" dirty="0" err="1"/>
              <a:t>문상원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Ada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delta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183A39-C066-74E4-053A-ADB912F93C55}"/>
              </a:ext>
            </a:extLst>
          </p:cNvPr>
          <p:cNvSpPr txBox="1">
            <a:spLocks/>
          </p:cNvSpPr>
          <p:nvPr/>
        </p:nvSpPr>
        <p:spPr>
          <a:xfrm>
            <a:off x="423930" y="1279616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Second order numerical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BF2202-EEEE-D4F8-46CC-A9F3A7602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43" y="3460064"/>
            <a:ext cx="6186314" cy="5348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B17BF5-51E4-10B0-6DC4-E3F8B9EE0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605" y="2042955"/>
            <a:ext cx="2152650" cy="866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74F3C-4017-8F02-6D4C-363F12017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320" y="2045157"/>
            <a:ext cx="2124075" cy="847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8758A3-667C-AB8A-F0A9-CDBD36B2D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561177"/>
            <a:ext cx="2286000" cy="7810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59367E-7042-DAC3-35F4-9C98B6731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462" y="5520548"/>
            <a:ext cx="1743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2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RMSProp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77F243-120C-18C1-B7B8-49D8B5EA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4077935"/>
            <a:ext cx="3181350" cy="109537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F06BE0-66BC-59BB-36CF-C214610CB146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Adagrad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RMSProp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00057B-698B-6BA1-029A-95A31B0AB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7" y="1897021"/>
            <a:ext cx="2371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Adam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F06BE0-66BC-59BB-36CF-C214610CB146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0" i="0" dirty="0">
                <a:solidFill>
                  <a:srgbClr val="131313"/>
                </a:solidFill>
                <a:effectLst/>
                <a:latin typeface="Noto Sans KR"/>
              </a:rPr>
              <a:t>Adaptive Moment Estimation</a:t>
            </a:r>
          </a:p>
          <a:p>
            <a:pPr algn="just"/>
            <a:endParaRPr lang="en-US" altLang="ko-KR" dirty="0">
              <a:effectLst/>
            </a:endParaRPr>
          </a:p>
          <a:p>
            <a:pPr algn="just"/>
            <a:r>
              <a:rPr lang="en-US" altLang="ko-KR" dirty="0">
                <a:effectLst/>
              </a:rPr>
              <a:t>decaying average of squared gradients + </a:t>
            </a:r>
            <a:r>
              <a:rPr lang="en-US" altLang="ko-KR" b="1" dirty="0">
                <a:effectLst/>
              </a:rPr>
              <a:t>decaying average of gradients</a:t>
            </a:r>
            <a:endParaRPr lang="en-US" altLang="ko-KR" b="1" i="0" dirty="0">
              <a:solidFill>
                <a:srgbClr val="131313"/>
              </a:solidFill>
              <a:effectLst/>
              <a:latin typeface="Noto Sans KR"/>
            </a:endParaRPr>
          </a:p>
          <a:p>
            <a:pPr algn="just"/>
            <a:endParaRPr lang="en-US" altLang="ko-KR" dirty="0">
              <a:effectLst/>
            </a:endParaRPr>
          </a:p>
          <a:p>
            <a:pPr algn="just"/>
            <a:r>
              <a:rPr lang="en-US" altLang="ko-KR" dirty="0">
                <a:solidFill>
                  <a:srgbClr val="131313"/>
                </a:solidFill>
                <a:latin typeface="Noto Sans KR"/>
              </a:rPr>
              <a:t>Moment</a:t>
            </a:r>
          </a:p>
          <a:p>
            <a:pPr algn="just"/>
            <a:endParaRPr lang="en-US" altLang="ko-KR" dirty="0">
              <a:solidFill>
                <a:srgbClr val="131313"/>
              </a:solidFill>
              <a:latin typeface="Noto Sans KR"/>
            </a:endParaRPr>
          </a:p>
          <a:p>
            <a:pPr algn="just"/>
            <a:endParaRPr lang="en-US" altLang="ko-KR" dirty="0">
              <a:solidFill>
                <a:srgbClr val="131313"/>
              </a:solidFill>
              <a:latin typeface="Noto Sans KR"/>
            </a:endParaRPr>
          </a:p>
          <a:p>
            <a:pPr algn="just"/>
            <a:endParaRPr lang="en-US" altLang="ko-KR" dirty="0">
              <a:solidFill>
                <a:srgbClr val="131313"/>
              </a:solidFill>
              <a:latin typeface="Noto Sans KR"/>
            </a:endParaRPr>
          </a:p>
          <a:p>
            <a:pPr algn="just"/>
            <a:endParaRPr lang="en-US" altLang="ko-KR" dirty="0">
              <a:solidFill>
                <a:srgbClr val="131313"/>
              </a:solidFill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F2683-4984-2A3B-56DD-B20445EA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558" y="3928660"/>
            <a:ext cx="3086100" cy="876300"/>
          </a:xfrm>
          <a:prstGeom prst="rect">
            <a:avLst/>
          </a:prstGeom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543B130-8464-5A31-9CA9-DFA86CD04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76830"/>
              </p:ext>
            </p:extLst>
          </p:nvPr>
        </p:nvGraphicFramePr>
        <p:xfrm>
          <a:off x="3902959" y="3291401"/>
          <a:ext cx="638302" cy="370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434520" imgH="251640" progId="Paint.Picture">
                  <p:embed/>
                </p:oleObj>
              </mc:Choice>
              <mc:Fallback>
                <p:oleObj name="비트맵 이미지" r:id="rId4" imgW="434520" imgH="251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2959" y="3291401"/>
                        <a:ext cx="638302" cy="370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856F4E3-6DD4-6EF0-F0C0-E164D98F6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654" y="3255349"/>
            <a:ext cx="667004" cy="4064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04658-C352-6EFC-5CF7-1324B8FF9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398" y="3661803"/>
            <a:ext cx="1964092" cy="15276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DDACEC-08BF-B14C-D103-BFFED8DD48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1516" y="5537592"/>
            <a:ext cx="2200275" cy="5429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04E372-7D4F-9A5A-6FC3-0C2654541E5C}"/>
              </a:ext>
            </a:extLst>
          </p:cNvPr>
          <p:cNvSpPr/>
          <p:nvPr/>
        </p:nvSpPr>
        <p:spPr>
          <a:xfrm>
            <a:off x="4980152" y="5845859"/>
            <a:ext cx="393359" cy="234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9C13DF-0241-CD07-9F82-996C72291781}"/>
              </a:ext>
            </a:extLst>
          </p:cNvPr>
          <p:cNvSpPr/>
          <p:nvPr/>
        </p:nvSpPr>
        <p:spPr>
          <a:xfrm>
            <a:off x="5498432" y="5537592"/>
            <a:ext cx="393359" cy="388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9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NAdam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ea typeface="HYGothic-Medium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F06BE0-66BC-59BB-36CF-C214610CB146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0" i="0" dirty="0">
                <a:solidFill>
                  <a:srgbClr val="131313"/>
                </a:solidFill>
                <a:effectLst/>
                <a:latin typeface="Noto Sans KR"/>
              </a:rPr>
              <a:t>Nesterov-accelerated Adaptive </a:t>
            </a:r>
            <a:r>
              <a:rPr lang="en-US" altLang="ko-KR" b="0" i="0" dirty="0" err="1">
                <a:solidFill>
                  <a:srgbClr val="131313"/>
                </a:solidFill>
                <a:effectLst/>
                <a:latin typeface="Noto Sans KR"/>
              </a:rPr>
              <a:t>Memoment</a:t>
            </a:r>
            <a:r>
              <a:rPr lang="en-US" altLang="ko-KR" b="0" i="0" dirty="0">
                <a:solidFill>
                  <a:srgbClr val="131313"/>
                </a:solidFill>
                <a:effectLst/>
                <a:latin typeface="Noto Sans KR"/>
              </a:rPr>
              <a:t> Adam</a:t>
            </a:r>
          </a:p>
          <a:p>
            <a:pPr algn="just"/>
            <a:r>
              <a:rPr lang="en-US" altLang="ko-KR" dirty="0">
                <a:effectLst/>
              </a:rPr>
              <a:t>NAG+ADAM</a:t>
            </a:r>
          </a:p>
          <a:p>
            <a:pPr algn="just"/>
            <a:r>
              <a:rPr lang="en-US" altLang="ko-KR" dirty="0">
                <a:effectLst/>
              </a:rPr>
              <a:t>		NAG				</a:t>
            </a:r>
            <a:endParaRPr lang="en-US" altLang="ko-KR" dirty="0">
              <a:solidFill>
                <a:srgbClr val="131313"/>
              </a:solidFill>
              <a:latin typeface="Noto Sans 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F4DD8-B842-81E1-7D14-1B41B631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72" y="2097891"/>
            <a:ext cx="2886075" cy="1381125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13E357D4-5D8F-CA48-091D-89DA01B96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00500"/>
              </p:ext>
            </p:extLst>
          </p:nvPr>
        </p:nvGraphicFramePr>
        <p:xfrm>
          <a:off x="2402947" y="4286812"/>
          <a:ext cx="4336520" cy="119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3231000" imgH="891720" progId="Paint.Picture">
                  <p:embed/>
                </p:oleObj>
              </mc:Choice>
              <mc:Fallback>
                <p:oleObj name="비트맵 이미지" r:id="rId4" imgW="3231000" imgH="891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2947" y="4286812"/>
                        <a:ext cx="4336520" cy="1197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231DDD2-B99A-78C0-F460-41D8E83F1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862" y="5673727"/>
            <a:ext cx="3724275" cy="7334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26C3245-BC55-AAAE-3881-65ED10E50F91}"/>
              </a:ext>
            </a:extLst>
          </p:cNvPr>
          <p:cNvCxnSpPr/>
          <p:nvPr/>
        </p:nvCxnSpPr>
        <p:spPr>
          <a:xfrm>
            <a:off x="4210756" y="2709333"/>
            <a:ext cx="78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8524B9-A345-3256-D6A8-B052418B2DB8}"/>
              </a:ext>
            </a:extLst>
          </p:cNvPr>
          <p:cNvSpPr/>
          <p:nvPr/>
        </p:nvSpPr>
        <p:spPr>
          <a:xfrm>
            <a:off x="6841810" y="3090225"/>
            <a:ext cx="608857" cy="388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B9C8DFB-B136-A342-DEC6-6483D101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74" y="2313085"/>
            <a:ext cx="28289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8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Summary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85770B-8637-BF15-32C0-AAF63FED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06034"/>
            <a:ext cx="7620000" cy="36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1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Summary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9218" name="Picture 2" descr="optimizer1">
            <a:extLst>
              <a:ext uri="{FF2B5EF4-FFF2-40B4-BE49-F238E27FC236}">
                <a16:creationId xmlns:a16="http://schemas.microsoft.com/office/drawing/2014/main" id="{6FBE6792-DB4F-7F5A-3E45-8C9BF7CE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2" y="1851781"/>
            <a:ext cx="4075506" cy="315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Optimizer2">
            <a:extLst>
              <a:ext uri="{FF2B5EF4-FFF2-40B4-BE49-F238E27FC236}">
                <a16:creationId xmlns:a16="http://schemas.microsoft.com/office/drawing/2014/main" id="{7B929B96-0C17-28D8-548E-2FEEEBAB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93" y="1840090"/>
            <a:ext cx="4105714" cy="31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4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73995"/>
              </p:ext>
            </p:extLst>
          </p:nvPr>
        </p:nvGraphicFramePr>
        <p:xfrm>
          <a:off x="383381" y="1446496"/>
          <a:ext cx="8303419" cy="4264022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609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Momentum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NAG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Adagrad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Adadelta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Ⅴ.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RMSProp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038954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Ⅵ</a:t>
                      </a: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Nadam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119857"/>
                  </a:ext>
                </a:extLst>
              </a:tr>
              <a:tr h="609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Ⅵ</a:t>
                      </a: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Adam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4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Momentum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A50907-803A-98B5-4A9F-5C947F19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of SGD</a:t>
            </a:r>
            <a:endParaRPr lang="ko-KR" altLang="en-US" dirty="0"/>
          </a:p>
        </p:txBody>
      </p:sp>
      <p:pic>
        <p:nvPicPr>
          <p:cNvPr id="2052" name="Picture 4" descr="자세한 내용은 아래 참조">
            <a:extLst>
              <a:ext uri="{FF2B5EF4-FFF2-40B4-BE49-F238E27FC236}">
                <a16:creationId xmlns:a16="http://schemas.microsoft.com/office/drawing/2014/main" id="{D1CDA511-6419-40C9-4B40-BAFDA399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11" y="2276100"/>
            <a:ext cx="6728178" cy="23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4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Momentum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A50907-803A-98B5-4A9F-5C947F19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4611260"/>
            <a:ext cx="8091418" cy="1795892"/>
          </a:xfrm>
        </p:spPr>
        <p:txBody>
          <a:bodyPr/>
          <a:lstStyle/>
          <a:p>
            <a:r>
              <a:rPr lang="en-US" altLang="ko-KR" dirty="0"/>
              <a:t>				</a:t>
            </a:r>
            <a:r>
              <a:rPr lang="el-GR" altLang="ko-KR" b="0" i="0" dirty="0">
                <a:solidFill>
                  <a:srgbClr val="202121"/>
                </a:solidFill>
                <a:effectLst/>
                <a:latin typeface="MJXc-TeX-math-I"/>
              </a:rPr>
              <a:t>γ</a:t>
            </a:r>
            <a:r>
              <a:rPr lang="en-US" altLang="ko-KR" dirty="0"/>
              <a:t>=0.9</a:t>
            </a:r>
          </a:p>
          <a:p>
            <a:endParaRPr lang="en-US" altLang="ko-KR" dirty="0"/>
          </a:p>
          <a:p>
            <a:r>
              <a:rPr lang="en-US" altLang="ko-KR" dirty="0"/>
              <a:t>		t=1, grad=0.5)    Vt =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en-US" altLang="ko-KR" dirty="0"/>
              <a:t>0.5 </a:t>
            </a:r>
          </a:p>
          <a:p>
            <a:r>
              <a:rPr lang="en-US" altLang="ko-KR" dirty="0"/>
              <a:t>		t=2, grad=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en-US" altLang="ko-KR" dirty="0"/>
              <a:t>0.3)   Vt = 0.9 * 0.5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en-US" altLang="ko-KR" dirty="0"/>
              <a:t> 0.3 =</a:t>
            </a:r>
            <a:r>
              <a:rPr lang="en-US" altLang="ko-KR" dirty="0">
                <a:solidFill>
                  <a:srgbClr val="FF0000"/>
                </a:solidFill>
              </a:rPr>
              <a:t> + </a:t>
            </a:r>
            <a:r>
              <a:rPr lang="en-US" altLang="ko-KR" dirty="0"/>
              <a:t>0.15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FD5CB17-229A-9344-3522-AB80912B556B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SGD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Momentum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BC7976-02D1-CBD4-43A8-478925FE7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17" y="3309063"/>
            <a:ext cx="2647244" cy="8122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58DBA0-2F04-1F54-CCD2-2D61E28A3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12" y="1765214"/>
            <a:ext cx="2238375" cy="5524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8D8D1-A9F8-E717-0CD8-1A364DB99009}"/>
              </a:ext>
            </a:extLst>
          </p:cNvPr>
          <p:cNvSpPr/>
          <p:nvPr/>
        </p:nvSpPr>
        <p:spPr>
          <a:xfrm>
            <a:off x="3237089" y="3309063"/>
            <a:ext cx="2556172" cy="388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2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Momentum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1F2E2C-6E95-4876-BEFD-1A489D42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043113"/>
            <a:ext cx="58864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30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NAG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981739-48EF-3D3B-31DF-FC3FA5E9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024063"/>
            <a:ext cx="7810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FFD4A2-95E2-DC2A-E4F1-25CA7AB1E022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29875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Nesterov accelerated gradient</a:t>
            </a:r>
          </a:p>
        </p:txBody>
      </p:sp>
    </p:spTree>
    <p:extLst>
      <p:ext uri="{BB962C8B-B14F-4D97-AF65-F5344CB8AC3E}">
        <p14:creationId xmlns:p14="http://schemas.microsoft.com/office/powerpoint/2010/main" val="294281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NAG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A50907-803A-98B5-4A9F-5C947F19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0" y="4611260"/>
            <a:ext cx="8091418" cy="1795892"/>
          </a:xfrm>
        </p:spPr>
        <p:txBody>
          <a:bodyPr/>
          <a:lstStyle/>
          <a:p>
            <a:r>
              <a:rPr lang="en-US" altLang="ko-KR" dirty="0"/>
              <a:t>				m=0.9</a:t>
            </a:r>
          </a:p>
          <a:p>
            <a:endParaRPr lang="en-US" altLang="ko-KR" dirty="0"/>
          </a:p>
          <a:p>
            <a:r>
              <a:rPr lang="en-US" altLang="ko-KR" dirty="0"/>
              <a:t>		t=1, grad=0.5)    Vt =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en-US" altLang="ko-KR" dirty="0"/>
              <a:t>0.5 </a:t>
            </a:r>
          </a:p>
          <a:p>
            <a:r>
              <a:rPr lang="en-US" altLang="ko-KR" dirty="0"/>
              <a:t>		t=2, grad=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en-US" altLang="ko-KR" dirty="0"/>
              <a:t>0.3)   Vt = 0.9 * (– 0.5) + 0.3 =</a:t>
            </a:r>
            <a:r>
              <a:rPr lang="en-US" altLang="ko-KR" dirty="0">
                <a:solidFill>
                  <a:srgbClr val="FF0000"/>
                </a:solidFill>
              </a:rPr>
              <a:t> – </a:t>
            </a:r>
            <a:r>
              <a:rPr lang="en-US" altLang="ko-KR" dirty="0"/>
              <a:t>0.15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FD5CB17-229A-9344-3522-AB80912B556B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Momentum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NAG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3DED66-CFA0-8DE1-4F35-1EB468246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70" y="3086100"/>
            <a:ext cx="140017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B8F7B0-C106-950E-0C4C-71C8D6A24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17" y="1788792"/>
            <a:ext cx="2647244" cy="8122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3180BC-5CE4-25F0-3716-8A7DDA8E9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3526608"/>
            <a:ext cx="3352800" cy="752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320D2F-FA58-E91B-0C79-4DD87C12BA38}"/>
              </a:ext>
            </a:extLst>
          </p:cNvPr>
          <p:cNvSpPr/>
          <p:nvPr/>
        </p:nvSpPr>
        <p:spPr>
          <a:xfrm>
            <a:off x="5147380" y="3553828"/>
            <a:ext cx="734131" cy="318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0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Adagrad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C846513-03C3-8C70-E359-43D5430855D2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29875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Adaptive</a:t>
            </a: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AE0A8C-BE65-9480-20A9-363EE5B03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51666"/>
              </p:ext>
            </p:extLst>
          </p:nvPr>
        </p:nvGraphicFramePr>
        <p:xfrm>
          <a:off x="3228623" y="4533831"/>
          <a:ext cx="2686756" cy="72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2225160" imgH="601920" progId="Paint.Picture">
                  <p:embed/>
                </p:oleObj>
              </mc:Choice>
              <mc:Fallback>
                <p:oleObj name="비트맵 이미지" r:id="rId3" imgW="2225160" imgH="601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8623" y="4533831"/>
                        <a:ext cx="2686756" cy="726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D8B6C9D-4A7A-1754-4007-50E78CABE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019" y="2556936"/>
            <a:ext cx="2133962" cy="60395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183A39-C066-74E4-053A-ADB912F93C55}"/>
              </a:ext>
            </a:extLst>
          </p:cNvPr>
          <p:cNvSpPr txBox="1">
            <a:spLocks/>
          </p:cNvSpPr>
          <p:nvPr/>
        </p:nvSpPr>
        <p:spPr>
          <a:xfrm>
            <a:off x="423930" y="1759691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SGD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Adagrad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07558-F262-98F4-EBCD-579EC375C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092" y="2060027"/>
            <a:ext cx="15430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575543-6046-3859-AE95-683CFADD8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292" y="5314468"/>
            <a:ext cx="2686756" cy="39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B92609-61ED-6D19-BF02-7881349DC51C}"/>
              </a:ext>
            </a:extLst>
          </p:cNvPr>
          <p:cNvSpPr/>
          <p:nvPr/>
        </p:nvSpPr>
        <p:spPr>
          <a:xfrm>
            <a:off x="4854227" y="4896986"/>
            <a:ext cx="575730" cy="25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38A551-56F0-ED59-7959-C6ACB8050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6137" y="5924048"/>
            <a:ext cx="2371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3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Ada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delta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183A39-C066-74E4-053A-ADB912F93C55}"/>
              </a:ext>
            </a:extLst>
          </p:cNvPr>
          <p:cNvSpPr txBox="1">
            <a:spLocks/>
          </p:cNvSpPr>
          <p:nvPr/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3B3838"/>
                </a:solidFill>
                <a:latin typeface="Askan Light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Adagrad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Adadelta</a:t>
            </a:r>
            <a:endParaRPr lang="en-US" altLang="ko-KR" dirty="0"/>
          </a:p>
          <a:p>
            <a:pPr algn="ctr"/>
            <a:r>
              <a:rPr lang="en-US" altLang="ko-KR" dirty="0"/>
              <a:t>1. window w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38A551-56F0-ED59-7959-C6ACB805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1848759"/>
            <a:ext cx="2371725" cy="685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4CE778-2D31-FC1A-B35F-0F83B63DA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123" y="3773625"/>
            <a:ext cx="647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72A5E6-FA54-AB3D-DD6F-04A7762FF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2" y="3766152"/>
            <a:ext cx="2686756" cy="39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6C716C-AFC2-8BBD-51A2-04815DBBF019}"/>
              </a:ext>
            </a:extLst>
          </p:cNvPr>
          <p:cNvSpPr txBox="1"/>
          <p:nvPr/>
        </p:nvSpPr>
        <p:spPr>
          <a:xfrm>
            <a:off x="3315408" y="3796203"/>
            <a:ext cx="7576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skan Light" panose="02000503060000020004"/>
              </a:rPr>
              <a:t> -&gt;                     2. decaying average of squared gradient</a:t>
            </a:r>
            <a:endParaRPr lang="ko-KR" altLang="en-US" sz="2000" dirty="0">
              <a:latin typeface="Askan Light" panose="02000503060000020004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342F49B-56DB-236A-636C-2CB1425A8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711" y="4197272"/>
            <a:ext cx="2657368" cy="4921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344DAA-3F97-FB51-A4BF-AF8B613BF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7605" y="4863924"/>
            <a:ext cx="2152650" cy="866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7D5F413-55AB-B940-7D70-2A32AA4E1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320" y="4866126"/>
            <a:ext cx="2124075" cy="8477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105774-1CC7-B0F1-1C98-D6DBF4ADED1D}"/>
              </a:ext>
            </a:extLst>
          </p:cNvPr>
          <p:cNvSpPr/>
          <p:nvPr/>
        </p:nvSpPr>
        <p:spPr>
          <a:xfrm>
            <a:off x="3173930" y="5268317"/>
            <a:ext cx="575730" cy="25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F22DDA-2778-45EB-9368-DBB921010EC6}">
  <we:reference id="4b785c87-866c-4bad-85d8-5d1ae467ac9a" version="3.1.0.0" store="EXCatalog" storeType="EXCatalog"/>
  <we:alternateReferences>
    <we:reference id="WA104381909" version="3.1.0.0" store="ko-K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5050</TotalTime>
  <Words>1314</Words>
  <Application>Microsoft Office PowerPoint</Application>
  <PresentationFormat>화면 슬라이드 쇼(4:3)</PresentationFormat>
  <Paragraphs>177</Paragraphs>
  <Slides>16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-apple-system</vt:lpstr>
      <vt:lpstr>Askan Light</vt:lpstr>
      <vt:lpstr>MathJax_Main</vt:lpstr>
      <vt:lpstr>MathJax_Math-italic</vt:lpstr>
      <vt:lpstr>MJXc-TeX-main-R</vt:lpstr>
      <vt:lpstr>MJXc-TeX-math-I</vt:lpstr>
      <vt:lpstr>Nanum Gothic</vt:lpstr>
      <vt:lpstr>Noto Sans KR</vt:lpstr>
      <vt:lpstr>맑은 고딕</vt:lpstr>
      <vt:lpstr>Arial</vt:lpstr>
      <vt:lpstr>Calibri</vt:lpstr>
      <vt:lpstr>Times New Roman</vt:lpstr>
      <vt:lpstr>Office Theme</vt:lpstr>
      <vt:lpstr>그림판 그림</vt:lpstr>
      <vt:lpstr>Optimizer</vt:lpstr>
      <vt:lpstr>PowerPoint 프레젠테이션</vt:lpstr>
      <vt:lpstr>Momentum</vt:lpstr>
      <vt:lpstr>Momentum</vt:lpstr>
      <vt:lpstr>Momentum</vt:lpstr>
      <vt:lpstr>NAG</vt:lpstr>
      <vt:lpstr>NAG</vt:lpstr>
      <vt:lpstr> Adagrad</vt:lpstr>
      <vt:lpstr> Adadelta</vt:lpstr>
      <vt:lpstr> Adadelta</vt:lpstr>
      <vt:lpstr>RMSProp</vt:lpstr>
      <vt:lpstr>Adam</vt:lpstr>
      <vt:lpstr>NAdam</vt:lpstr>
      <vt:lpstr>Summary</vt:lpstr>
      <vt:lpstr>Summary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문상원</cp:lastModifiedBy>
  <cp:revision>72</cp:revision>
  <dcterms:created xsi:type="dcterms:W3CDTF">2021-05-31T23:36:21Z</dcterms:created>
  <dcterms:modified xsi:type="dcterms:W3CDTF">2022-08-21T11:26:32Z</dcterms:modified>
</cp:coreProperties>
</file>