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0" r:id="rId2"/>
    <p:sldId id="292" r:id="rId3"/>
    <p:sldId id="291" r:id="rId4"/>
    <p:sldId id="294" r:id="rId5"/>
    <p:sldId id="297" r:id="rId6"/>
    <p:sldId id="301" r:id="rId7"/>
    <p:sldId id="300" r:id="rId8"/>
    <p:sldId id="295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7"/>
            <p14:sldId id="301"/>
            <p14:sldId id="300"/>
            <p14:sldId id="295"/>
            <p14:sldId id="29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0" autoAdjust="0"/>
    <p:restoredTop sz="91117" autoAdjust="0"/>
  </p:normalViewPr>
  <p:slideViewPr>
    <p:cSldViewPr snapToGrid="0">
      <p:cViewPr varScale="1">
        <p:scale>
          <a:sx n="65" d="100"/>
          <a:sy n="65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라그랑지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r>
              <a:rPr lang="en-US" altLang="ko-KR" dirty="0"/>
              <a:t>, </a:t>
            </a:r>
            <a:r>
              <a:rPr lang="ko-KR" altLang="en-US" dirty="0"/>
              <a:t>제약 조건이 있는 최적화 문제를 풀기 위해 고안한 방법</a:t>
            </a:r>
            <a:r>
              <a:rPr lang="en-US" altLang="ko-KR" dirty="0"/>
              <a:t>, </a:t>
            </a:r>
            <a:r>
              <a:rPr lang="ko-KR" altLang="en-US" dirty="0"/>
              <a:t>어떠한 문제의 최적점을 찾는 것이 아니라</a:t>
            </a:r>
            <a:r>
              <a:rPr lang="en-US" altLang="ko-KR" dirty="0"/>
              <a:t>, </a:t>
            </a:r>
            <a:r>
              <a:rPr lang="ko-KR" altLang="en-US" dirty="0"/>
              <a:t>최적점이 되기 위한 조건을 찾는 방법임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최적해의 필요조건을 찾는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5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variables</a:t>
            </a:r>
          </a:p>
          <a:p>
            <a:r>
              <a:rPr lang="ko-KR" altLang="en-US" dirty="0" err="1"/>
              <a:t>제약식</a:t>
            </a:r>
            <a:r>
              <a:rPr lang="ko-KR" altLang="en-US" dirty="0"/>
              <a:t> </a:t>
            </a:r>
            <a:r>
              <a:rPr lang="en-US" altLang="ko-KR" dirty="0"/>
              <a:t>G(</a:t>
            </a:r>
            <a:r>
              <a:rPr lang="en-US" altLang="ko-KR" dirty="0" err="1"/>
              <a:t>x,y</a:t>
            </a:r>
            <a:r>
              <a:rPr lang="en-US" altLang="ko-KR" dirty="0"/>
              <a:t>)=0 </a:t>
            </a:r>
            <a:r>
              <a:rPr lang="ko-KR" altLang="en-US" dirty="0"/>
              <a:t>하에서 </a:t>
            </a:r>
            <a:r>
              <a:rPr lang="en-US" altLang="ko-KR" dirty="0"/>
              <a:t>F(</a:t>
            </a:r>
            <a:r>
              <a:rPr lang="en-US" altLang="ko-KR" dirty="0" err="1"/>
              <a:t>x,y</a:t>
            </a:r>
            <a:r>
              <a:rPr lang="en-US" altLang="ko-KR" dirty="0"/>
              <a:t>)=0</a:t>
            </a:r>
            <a:r>
              <a:rPr lang="ko-KR" altLang="en-US" dirty="0"/>
              <a:t>이 극한값을 가지는 지점 찾기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G(</a:t>
            </a:r>
            <a:r>
              <a:rPr lang="en-US" altLang="ko-KR" dirty="0" err="1"/>
              <a:t>x,y</a:t>
            </a:r>
            <a:r>
              <a:rPr lang="en-US" altLang="ko-KR" dirty="0"/>
              <a:t>)=0 </a:t>
            </a:r>
            <a:r>
              <a:rPr lang="ko-KR" altLang="en-US" dirty="0"/>
              <a:t>곡선과 접하는 지점 찾기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137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13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접선 벡터와 기울기</a:t>
            </a:r>
            <a:r>
              <a:rPr lang="en-US" altLang="ko-KR" dirty="0"/>
              <a:t>(gradient) </a:t>
            </a:r>
            <a:r>
              <a:rPr lang="ko-KR" altLang="en-US" dirty="0"/>
              <a:t>벡터가 수직이라 서로 </a:t>
            </a:r>
            <a:r>
              <a:rPr lang="ko-KR" altLang="en-US" dirty="0" err="1"/>
              <a:t>내적하면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06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43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Lagrange</a:t>
            </a:r>
            <a:r>
              <a:rPr lang="ko-KR" altLang="en-US" dirty="0"/>
              <a:t> </a:t>
            </a:r>
            <a:r>
              <a:rPr lang="en-US" altLang="ko-KR" dirty="0"/>
              <a:t>Multiplier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2022.08.28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문상원</a:t>
            </a:r>
            <a:r>
              <a:rPr lang="en-US" altLang="ko-KR" dirty="0"/>
              <a:t>, </a:t>
            </a:r>
            <a:r>
              <a:rPr lang="ko-KR" altLang="en-US" dirty="0"/>
              <a:t>양준영</a:t>
            </a:r>
            <a:r>
              <a:rPr lang="en-US" altLang="ko-KR" dirty="0"/>
              <a:t>, </a:t>
            </a:r>
            <a:r>
              <a:rPr lang="ko-KR" altLang="en-US" dirty="0"/>
              <a:t>양동현 </a:t>
            </a:r>
            <a:r>
              <a:rPr lang="en-US" altLang="ko-KR" dirty="0"/>
              <a:t>(Team2)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08062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Lagrange Multiplier method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Geometric Basis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Total Differential Basis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1. Lagrange Multiplier Method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technique for finding a maximum or minimum of a function F(x, y, z) </a:t>
            </a:r>
          </a:p>
          <a:p>
            <a:r>
              <a:rPr lang="en-US" altLang="ko-KR" dirty="0"/>
              <a:t>subject to a constraint of the form G(x, y, z) = 0.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2. Geometric Basis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If the functions are of two variables…</a:t>
            </a:r>
          </a:p>
          <a:p>
            <a:pPr algn="ctr"/>
            <a:r>
              <a:rPr kumimoji="1" lang="en-US" altLang="en-US" dirty="0"/>
              <a:t>F(</a:t>
            </a:r>
            <a:r>
              <a:rPr kumimoji="1" lang="en-US" altLang="en-US" dirty="0" err="1"/>
              <a:t>x,y</a:t>
            </a:r>
            <a:r>
              <a:rPr kumimoji="1" lang="en-US" altLang="en-US" dirty="0"/>
              <a:t>) = k</a:t>
            </a:r>
          </a:p>
          <a:p>
            <a:pPr algn="ctr"/>
            <a:r>
              <a:rPr kumimoji="1" lang="en-US" altLang="en-US" dirty="0" err="1"/>
              <a:t>s.t.</a:t>
            </a:r>
            <a:r>
              <a:rPr kumimoji="1" lang="en-US" altLang="en-US" dirty="0"/>
              <a:t> G(</a:t>
            </a:r>
            <a:r>
              <a:rPr kumimoji="1" lang="en-US" altLang="en-US" dirty="0" err="1"/>
              <a:t>x,y</a:t>
            </a:r>
            <a:r>
              <a:rPr kumimoji="1" lang="en-US" altLang="en-US" dirty="0"/>
              <a:t>) = c</a:t>
            </a:r>
          </a:p>
          <a:p>
            <a:r>
              <a:rPr kumimoji="1" lang="en-US" altLang="en-US" dirty="0">
                <a:sym typeface="Wingdings" panose="05000000000000000000" pitchFamily="2" charset="2"/>
              </a:rPr>
              <a:t> Seek the extreme values of F(</a:t>
            </a:r>
            <a:r>
              <a:rPr kumimoji="1" lang="en-US" altLang="en-US" dirty="0" err="1">
                <a:sym typeface="Wingdings" panose="05000000000000000000" pitchFamily="2" charset="2"/>
              </a:rPr>
              <a:t>x,y</a:t>
            </a:r>
            <a:r>
              <a:rPr kumimoji="1" lang="en-US" altLang="en-US" dirty="0">
                <a:sym typeface="Wingdings" panose="05000000000000000000" pitchFamily="2" charset="2"/>
              </a:rPr>
              <a:t>) when the point (</a:t>
            </a:r>
            <a:r>
              <a:rPr kumimoji="1" lang="en-US" altLang="en-US" dirty="0" err="1">
                <a:sym typeface="Wingdings" panose="05000000000000000000" pitchFamily="2" charset="2"/>
              </a:rPr>
              <a:t>x,y</a:t>
            </a:r>
            <a:r>
              <a:rPr kumimoji="1" lang="en-US" altLang="en-US" dirty="0">
                <a:sym typeface="Wingdings" panose="05000000000000000000" pitchFamily="2" charset="2"/>
              </a:rPr>
              <a:t>) is restricted to lie on the level curve G(</a:t>
            </a:r>
            <a:r>
              <a:rPr kumimoji="1" lang="en-US" altLang="en-US" dirty="0" err="1">
                <a:sym typeface="Wingdings" panose="05000000000000000000" pitchFamily="2" charset="2"/>
              </a:rPr>
              <a:t>x,y</a:t>
            </a:r>
            <a:r>
              <a:rPr kumimoji="1" lang="en-US" altLang="en-US" dirty="0">
                <a:sym typeface="Wingdings" panose="05000000000000000000" pitchFamily="2" charset="2"/>
              </a:rPr>
              <a:t>) = 0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AF697-7B2A-8E73-93A3-2ED7D84F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36" y="3147646"/>
            <a:ext cx="4885205" cy="23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2. Geometric Basis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8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8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8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&lt;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  <a:blipFill>
                <a:blip r:embed="rId3"/>
                <a:stretch>
                  <a:fillRect t="-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7E7AF2-2E67-B87D-5B52-ED7EE3666E16}"/>
              </a:ext>
            </a:extLst>
          </p:cNvPr>
          <p:cNvSpPr txBox="1"/>
          <p:nvPr/>
        </p:nvSpPr>
        <p:spPr>
          <a:xfrm>
            <a:off x="691661" y="1244655"/>
            <a:ext cx="21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Gradient</a:t>
            </a:r>
            <a:r>
              <a:rPr lang="ko-KR" altLang="en-US" b="1" dirty="0"/>
              <a:t> </a:t>
            </a:r>
            <a:r>
              <a:rPr lang="en-US" altLang="ko-KR" b="1" dirty="0"/>
              <a:t>Vector: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0A06A5-B1EB-F75C-1816-654CC416E14A}"/>
                  </a:ext>
                </a:extLst>
              </p:cNvPr>
              <p:cNvSpPr txBox="1"/>
              <p:nvPr/>
            </p:nvSpPr>
            <p:spPr>
              <a:xfrm>
                <a:off x="3162599" y="3833158"/>
                <a:ext cx="4319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</a:t>
                </a:r>
                <a:r>
                  <a:rPr lang="ko-KR" altLang="en-US" dirty="0"/>
                  <a:t>곡면</a:t>
                </a:r>
                <a:r>
                  <a:rPr lang="en-US" altLang="ko-KR" dirty="0"/>
                  <a:t>S: F(</a:t>
                </a:r>
                <a:r>
                  <a:rPr lang="en-US" altLang="ko-KR" dirty="0" err="1"/>
                  <a:t>x,y,z</a:t>
                </a:r>
                <a:r>
                  <a:rPr lang="en-US" altLang="ko-KR" dirty="0"/>
                  <a:t>) = 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&amp;</a:t>
                </a:r>
                <a:r>
                  <a:rPr lang="ko-KR" altLang="en-US" dirty="0"/>
                  <a:t> 곡면 위의 점</a:t>
                </a:r>
                <a:r>
                  <a:rPr lang="en-US" altLang="ko-KR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0A06A5-B1EB-F75C-1816-654CC416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99" y="3833158"/>
                <a:ext cx="4319003" cy="276999"/>
              </a:xfrm>
              <a:prstGeom prst="rect">
                <a:avLst/>
              </a:prstGeom>
              <a:blipFill>
                <a:blip r:embed="rId4"/>
                <a:stretch>
                  <a:fillRect l="-3390" t="-33333" r="-254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96E663-55F7-E042-FC19-E52F7869C302}"/>
              </a:ext>
            </a:extLst>
          </p:cNvPr>
          <p:cNvSpPr txBox="1"/>
          <p:nvPr/>
        </p:nvSpPr>
        <p:spPr>
          <a:xfrm>
            <a:off x="3162599" y="4378381"/>
            <a:ext cx="58669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점</a:t>
            </a:r>
            <a:r>
              <a:rPr lang="en-US" altLang="ko-KR" dirty="0"/>
              <a:t>P</a:t>
            </a:r>
            <a:r>
              <a:rPr lang="ko-KR" altLang="en-US" dirty="0"/>
              <a:t>를 지나고 곡면</a:t>
            </a:r>
            <a:r>
              <a:rPr lang="en-US" altLang="ko-KR" dirty="0"/>
              <a:t>S</a:t>
            </a:r>
            <a:r>
              <a:rPr lang="ko-KR" altLang="en-US" dirty="0"/>
              <a:t>에 포함되는 벡터함수인 임의의 곡선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5F1F4-B5F1-2963-982E-3D1DC6E080C6}"/>
              </a:ext>
            </a:extLst>
          </p:cNvPr>
          <p:cNvSpPr txBox="1"/>
          <p:nvPr/>
        </p:nvSpPr>
        <p:spPr>
          <a:xfrm>
            <a:off x="4912587" y="4927279"/>
            <a:ext cx="21592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C: r(t) = &lt;x(t), y(t), z(t)&gt;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386C0-FEDE-FF47-2C4C-4A133B098FC6}"/>
                  </a:ext>
                </a:extLst>
              </p:cNvPr>
              <p:cNvSpPr txBox="1"/>
              <p:nvPr/>
            </p:nvSpPr>
            <p:spPr>
              <a:xfrm>
                <a:off x="3162599" y="5502798"/>
                <a:ext cx="4946611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곡선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가 점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지날 때의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값을 </a:t>
                </a:r>
                <a:r>
                  <a:rPr lang="en-US" altLang="ko-KR" dirty="0"/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 설정하면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386C0-FEDE-FF47-2C4C-4A133B09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99" y="5502798"/>
                <a:ext cx="4946611" cy="282193"/>
              </a:xfrm>
              <a:prstGeom prst="rect">
                <a:avLst/>
              </a:prstGeom>
              <a:blipFill>
                <a:blip r:embed="rId5"/>
                <a:stretch>
                  <a:fillRect l="-2959" t="-30435" r="-209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47913-1493-9F65-5B04-A19C1C99A07B}"/>
                  </a:ext>
                </a:extLst>
              </p:cNvPr>
              <p:cNvSpPr txBox="1"/>
              <p:nvPr/>
            </p:nvSpPr>
            <p:spPr>
              <a:xfrm>
                <a:off x="5058908" y="6026622"/>
                <a:ext cx="1866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 =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47913-1493-9F65-5B04-A19C1C99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908" y="6026622"/>
                <a:ext cx="1866601" cy="276999"/>
              </a:xfrm>
              <a:prstGeom prst="rect">
                <a:avLst/>
              </a:prstGeom>
              <a:blipFill>
                <a:blip r:embed="rId6"/>
                <a:stretch>
                  <a:fillRect l="-7843" t="-28889" r="-653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185DFC-76A7-B198-5486-4CAF3221CFA1}"/>
              </a:ext>
            </a:extLst>
          </p:cNvPr>
          <p:cNvSpPr/>
          <p:nvPr/>
        </p:nvSpPr>
        <p:spPr>
          <a:xfrm>
            <a:off x="2379145" y="2175782"/>
            <a:ext cx="4485786" cy="1323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6AD496-C052-25C9-7322-9BC13B8589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7528" r="12278" b="11054"/>
          <a:stretch/>
        </p:blipFill>
        <p:spPr>
          <a:xfrm>
            <a:off x="-1" y="3610976"/>
            <a:ext cx="3079729" cy="31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2. Geometric Basis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  <a:blipFill>
                <a:blip r:embed="rId3"/>
                <a:stretch>
                  <a:fillRect b="-16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78208B-FEFE-6C3F-E1F1-DE237182E75F}"/>
              </a:ext>
            </a:extLst>
          </p:cNvPr>
          <p:cNvSpPr txBox="1"/>
          <p:nvPr/>
        </p:nvSpPr>
        <p:spPr>
          <a:xfrm>
            <a:off x="476252" y="1235500"/>
            <a:ext cx="80486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양변을 미분하면</a:t>
            </a:r>
            <a:r>
              <a:rPr lang="en-US" altLang="ko-KR" dirty="0"/>
              <a:t> x = x(t), y = y(t), z = z(t)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다변수함수의 연쇄법칙에 의해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B2DAB-A7DC-A377-6562-FC0B58FA1EEE}"/>
              </a:ext>
            </a:extLst>
          </p:cNvPr>
          <p:cNvSpPr txBox="1"/>
          <p:nvPr/>
        </p:nvSpPr>
        <p:spPr>
          <a:xfrm>
            <a:off x="476252" y="2594794"/>
            <a:ext cx="23644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벡터의 내적을 활용해</a:t>
            </a:r>
            <a:r>
              <a:rPr lang="en-US" altLang="ko-KR" dirty="0"/>
              <a:t>,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4DC06E-1D05-C147-A40F-B74138D7A218}"/>
                  </a:ext>
                </a:extLst>
              </p:cNvPr>
              <p:cNvSpPr txBox="1"/>
              <p:nvPr/>
            </p:nvSpPr>
            <p:spPr>
              <a:xfrm>
                <a:off x="3146958" y="1754130"/>
                <a:ext cx="2850083" cy="438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4DC06E-1D05-C147-A40F-B74138D7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58" y="1754130"/>
                <a:ext cx="2850083" cy="438197"/>
              </a:xfrm>
              <a:prstGeom prst="rect">
                <a:avLst/>
              </a:prstGeom>
              <a:blipFill>
                <a:blip r:embed="rId4"/>
                <a:stretch>
                  <a:fillRect l="-2137" t="-1389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1A5218E-6DF6-A40D-EFFB-D430A0F47D13}"/>
              </a:ext>
            </a:extLst>
          </p:cNvPr>
          <p:cNvSpPr txBox="1"/>
          <p:nvPr/>
        </p:nvSpPr>
        <p:spPr>
          <a:xfrm>
            <a:off x="423930" y="3986208"/>
            <a:ext cx="5474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위 식은 임의의 </a:t>
            </a:r>
            <a:r>
              <a:rPr lang="en-US" altLang="ko-KR" dirty="0"/>
              <a:t>t</a:t>
            </a:r>
            <a:r>
              <a:rPr lang="ko-KR" altLang="en-US" dirty="0"/>
              <a:t>에 대해 성립하므로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대입하면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FED339-BE95-50BA-BE73-3E166792E39C}"/>
                  </a:ext>
                </a:extLst>
              </p:cNvPr>
              <p:cNvSpPr txBox="1"/>
              <p:nvPr/>
            </p:nvSpPr>
            <p:spPr>
              <a:xfrm>
                <a:off x="3870725" y="3180636"/>
                <a:ext cx="1197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FED339-BE95-50BA-BE73-3E166792E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25" y="3180636"/>
                <a:ext cx="1197828" cy="276999"/>
              </a:xfrm>
              <a:prstGeom prst="rect">
                <a:avLst/>
              </a:prstGeom>
              <a:blipFill>
                <a:blip r:embed="rId5"/>
                <a:stretch>
                  <a:fillRect l="-7143" t="-28889" r="-1122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DA527E-C9C5-E5C5-B009-54278620BCB2}"/>
                  </a:ext>
                </a:extLst>
              </p:cNvPr>
              <p:cNvSpPr txBox="1"/>
              <p:nvPr/>
            </p:nvSpPr>
            <p:spPr>
              <a:xfrm>
                <a:off x="3901677" y="4572050"/>
                <a:ext cx="2279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DA527E-C9C5-E5C5-B009-54278620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677" y="4572050"/>
                <a:ext cx="2279727" cy="276999"/>
              </a:xfrm>
              <a:prstGeom prst="rect">
                <a:avLst/>
              </a:prstGeom>
              <a:blipFill>
                <a:blip r:embed="rId6"/>
                <a:stretch>
                  <a:fillRect l="-3476" t="-28889" r="-5615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A11CB1-81A8-5A0D-8F72-C313C6DCC131}"/>
                  </a:ext>
                </a:extLst>
              </p:cNvPr>
              <p:cNvSpPr txBox="1"/>
              <p:nvPr/>
            </p:nvSpPr>
            <p:spPr>
              <a:xfrm>
                <a:off x="1023710" y="5015722"/>
                <a:ext cx="2877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점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에서의 접선벡터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A11CB1-81A8-5A0D-8F72-C313C6DC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10" y="5015722"/>
                <a:ext cx="2877967" cy="276999"/>
              </a:xfrm>
              <a:prstGeom prst="rect">
                <a:avLst/>
              </a:prstGeom>
              <a:blipFill>
                <a:blip r:embed="rId7"/>
                <a:stretch>
                  <a:fillRect l="-2119" t="-33333" r="-423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4B2188-D433-66E5-C8E0-32E80A3CBD82}"/>
                  </a:ext>
                </a:extLst>
              </p:cNvPr>
              <p:cNvSpPr txBox="1"/>
              <p:nvPr/>
            </p:nvSpPr>
            <p:spPr>
              <a:xfrm>
                <a:off x="1023709" y="5481730"/>
                <a:ext cx="6947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내적한</a:t>
                </a:r>
                <a:r>
                  <a:rPr lang="ko-KR" altLang="en-US" dirty="0"/>
                  <a:t> 값이 </a:t>
                </a:r>
                <a:r>
                  <a:rPr lang="en-US" altLang="ko-KR" dirty="0"/>
                  <a:t>‘0’</a:t>
                </a:r>
                <a:r>
                  <a:rPr lang="ko-KR" altLang="en-US" dirty="0"/>
                  <a:t>이므로 접선벡터와 수직관계</a:t>
                </a:r>
                <a:r>
                  <a:rPr lang="en-US" altLang="ko-KR" dirty="0"/>
                  <a:t>!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4B2188-D433-66E5-C8E0-32E80A3C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09" y="5481730"/>
                <a:ext cx="6947671" cy="276999"/>
              </a:xfrm>
              <a:prstGeom prst="rect">
                <a:avLst/>
              </a:prstGeom>
              <a:blipFill>
                <a:blip r:embed="rId8"/>
                <a:stretch>
                  <a:fillRect l="-1228" t="-32609" r="-43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2. Geometric Basis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1814" y="2494391"/>
                <a:ext cx="3153509" cy="1939557"/>
              </a:xfrm>
            </p:spPr>
            <p:txBody>
              <a:bodyPr/>
              <a:lstStyle/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lnSpc>
                    <a:spcPts val="1200"/>
                  </a:lnSpc>
                  <a:spcAft>
                    <a:spcPts val="12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lnSpc>
                    <a:spcPts val="1200"/>
                  </a:lnSpc>
                  <a:spcAft>
                    <a:spcPts val="12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lnSpc>
                    <a:spcPts val="1200"/>
                  </a:lnSpc>
                  <a:spcAft>
                    <a:spcPts val="12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ko-KR" sz="18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제약식</a:t>
                </a:r>
                <a:r>
                  <a:rPr lang="en-US" altLang="ko-KR" sz="1800" dirty="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1814" y="2494391"/>
                <a:ext cx="3153509" cy="1939557"/>
              </a:xfr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3B3838"/>
                    </a:solidFill>
                    <a:latin typeface="Askan Light" panose="02000503060000020004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⋅(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ko-KR" sz="18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ts val="1200"/>
                  </a:lnSpc>
                  <a:spcAft>
                    <a:spcPts val="1200"/>
                  </a:spcAft>
                  <a:tabLst>
                    <a:tab pos="457200" algn="l"/>
                  </a:tabLst>
                </a:pPr>
                <a:endParaRPr lang="ko-KR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ts val="1200"/>
                  </a:lnSpc>
                  <a:spcAft>
                    <a:spcPts val="1200"/>
                  </a:spcAft>
                </a:pPr>
                <a:endParaRPr lang="en-US" altLang="ko-KR" sz="1800" dirty="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EAF95F0-B5BD-8F75-A077-90A0D73E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0" y="1296549"/>
                <a:ext cx="8091418" cy="4628854"/>
              </a:xfrm>
              <a:prstGeom prst="rect">
                <a:avLst/>
              </a:prstGeom>
              <a:blipFill>
                <a:blip r:embed="rId4"/>
                <a:stretch>
                  <a:fillRect b="-1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C95289-B860-8918-EA89-7679BA9719AE}"/>
              </a:ext>
            </a:extLst>
          </p:cNvPr>
          <p:cNvSpPr txBox="1"/>
          <p:nvPr/>
        </p:nvSpPr>
        <p:spPr>
          <a:xfrm>
            <a:off x="691662" y="1219472"/>
            <a:ext cx="21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Lagrange Function: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959FA-96EF-0DEF-B5EB-B571F8090227}"/>
              </a:ext>
            </a:extLst>
          </p:cNvPr>
          <p:cNvSpPr txBox="1"/>
          <p:nvPr/>
        </p:nvSpPr>
        <p:spPr>
          <a:xfrm>
            <a:off x="691661" y="2125059"/>
            <a:ext cx="273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We can get 3 equations: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EB95B-DAE6-DB77-DA39-151B955BF6D3}"/>
              </a:ext>
            </a:extLst>
          </p:cNvPr>
          <p:cNvSpPr txBox="1"/>
          <p:nvPr/>
        </p:nvSpPr>
        <p:spPr>
          <a:xfrm>
            <a:off x="691661" y="4178944"/>
            <a:ext cx="24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Various functions g: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676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 Total Differential Basis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en-US" sz="1800" dirty="0"/>
                  <a:t>If the functions are of three variables: </a:t>
                </a:r>
                <a:endParaRPr lang="en-US" altLang="ko-KR" sz="1800" i="1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ko-KR" altLang="ko-KR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𝑑𝑦</m:t>
                            </m:r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  <m:box>
                                  <m:box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box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(∵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𝑑𝑓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  <m: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&amp;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z</m:t>
                                </m:r>
                                <m: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independent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𝑑𝑔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𝑑𝑦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𝑑𝑧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𝑑𝑧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eqAr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𝑑𝑓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𝑑𝑦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8" t="-1318" b="-220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2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 Total Differential Basis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ko-KR" sz="18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altLang="ko-KR" sz="18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ko-KR" altLang="ko-KR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eqAr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d>
                                  <m:d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𝑑𝑦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𝜕𝜕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</m:e>
                                </m:d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/>
                              <m:e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ko-KR" sz="18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eqArr>
                          </m:e>
                        </m:mr>
                        <m:mr>
                          <m:e/>
                          <m:e>
                            <m:f>
                              <m:f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dirty="0">
                  <a:effectLst/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4" b="-20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C89243-2780-E246-A90C-D1EB7574EC55}"/>
              </a:ext>
            </a:extLst>
          </p:cNvPr>
          <p:cNvSpPr txBox="1"/>
          <p:nvPr/>
        </p:nvSpPr>
        <p:spPr>
          <a:xfrm>
            <a:off x="2113301" y="2787134"/>
            <a:ext cx="23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Define Lambda: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6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4695</TotalTime>
  <Words>574</Words>
  <Application>Microsoft Office PowerPoint</Application>
  <PresentationFormat>화면 슬라이드 쇼(4:3)</PresentationFormat>
  <Paragraphs>97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Askan Light</vt:lpstr>
      <vt:lpstr>맑은 고딕</vt:lpstr>
      <vt:lpstr>Arial</vt:lpstr>
      <vt:lpstr>Calibri</vt:lpstr>
      <vt:lpstr>Cambria Math</vt:lpstr>
      <vt:lpstr>Georgia</vt:lpstr>
      <vt:lpstr>Times New Roman</vt:lpstr>
      <vt:lpstr>Office Theme</vt:lpstr>
      <vt:lpstr>Lagrange Multiplier Method</vt:lpstr>
      <vt:lpstr>PowerPoint 프레젠테이션</vt:lpstr>
      <vt:lpstr>1. Lagrange Multiplier Method</vt:lpstr>
      <vt:lpstr>2. Geometric Basis</vt:lpstr>
      <vt:lpstr>2. Geometric Basis</vt:lpstr>
      <vt:lpstr>2. Geometric Basis</vt:lpstr>
      <vt:lpstr>2. Geometric Basis</vt:lpstr>
      <vt:lpstr>3. Total Differential Basis</vt:lpstr>
      <vt:lpstr>3. Total Differential Basis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Yang Donghyeon</cp:lastModifiedBy>
  <cp:revision>52</cp:revision>
  <dcterms:created xsi:type="dcterms:W3CDTF">2021-05-31T23:36:21Z</dcterms:created>
  <dcterms:modified xsi:type="dcterms:W3CDTF">2022-08-28T07:08:33Z</dcterms:modified>
</cp:coreProperties>
</file>