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0" r:id="rId2"/>
    <p:sldId id="292" r:id="rId3"/>
    <p:sldId id="304" r:id="rId4"/>
    <p:sldId id="291" r:id="rId5"/>
    <p:sldId id="296" r:id="rId6"/>
    <p:sldId id="299" r:id="rId7"/>
    <p:sldId id="294" r:id="rId8"/>
    <p:sldId id="302" r:id="rId9"/>
    <p:sldId id="300" r:id="rId10"/>
    <p:sldId id="295" r:id="rId11"/>
    <p:sldId id="303" r:id="rId12"/>
    <p:sldId id="301" r:id="rId13"/>
    <p:sldId id="297" r:id="rId14"/>
    <p:sldId id="305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304"/>
            <p14:sldId id="291"/>
            <p14:sldId id="296"/>
            <p14:sldId id="299"/>
            <p14:sldId id="294"/>
            <p14:sldId id="302"/>
            <p14:sldId id="300"/>
            <p14:sldId id="295"/>
            <p14:sldId id="303"/>
            <p14:sldId id="301"/>
            <p14:sldId id="297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Penalized Regularization of Linear Models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Ridge Regression, Lasso Regression, Elastic Net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August 21</a:t>
            </a:r>
            <a:r>
              <a:rPr lang="en-US" altLang="en-US" baseline="30000" dirty="0"/>
              <a:t>st</a:t>
            </a:r>
            <a:r>
              <a:rPr lang="en-US" altLang="en-US" dirty="0"/>
              <a:t>, 2022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Team 3 (</a:t>
            </a:r>
            <a:r>
              <a:rPr lang="ko-KR" altLang="en-US" dirty="0" err="1"/>
              <a:t>이후범</a:t>
            </a:r>
            <a:r>
              <a:rPr lang="en-US" altLang="ko-KR" dirty="0"/>
              <a:t>, </a:t>
            </a:r>
            <a:r>
              <a:rPr lang="ko-KR" altLang="en-US" dirty="0" err="1"/>
              <a:t>정효찬</a:t>
            </a:r>
            <a:r>
              <a:rPr lang="en-US" altLang="ko-KR" dirty="0"/>
              <a:t>, </a:t>
            </a:r>
            <a:r>
              <a:rPr lang="ko-KR" altLang="en-US" dirty="0"/>
              <a:t>황정민</a:t>
            </a:r>
            <a:r>
              <a:rPr lang="en-US" altLang="ko-KR" dirty="0"/>
              <a:t>)</a:t>
            </a:r>
            <a:r>
              <a:rPr lang="en-US" altLang="en-US" dirty="0"/>
              <a:t>		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FF7-573D-BCA8-1652-609B37B8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</a:t>
            </a:r>
            <a:r>
              <a:rPr lang="en-US" dirty="0" err="1"/>
              <a:t>L1</a:t>
            </a:r>
            <a:r>
              <a:rPr lang="en-US" dirty="0"/>
              <a:t>)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10A6-877B-91A7-C8B4-545FA0246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L1</a:t>
                </a:r>
                <a:r>
                  <a:rPr lang="en-US" dirty="0"/>
                  <a:t> norm regularization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Tends to eliminate weights of least important features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Automatically performs feature selection and outputs a sparse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310A6-877B-91A7-C8B4-545FA0246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DE185A-4F05-3998-8548-FED8BFCD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3186769"/>
            <a:ext cx="6582694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897129-9F8D-2FE7-F85D-D3469F141AFE}"/>
              </a:ext>
            </a:extLst>
          </p:cNvPr>
          <p:cNvSpPr txBox="1"/>
          <p:nvPr/>
        </p:nvSpPr>
        <p:spPr>
          <a:xfrm>
            <a:off x="4693015" y="4866352"/>
            <a:ext cx="40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 </a:t>
            </a:r>
            <a:r>
              <a:rPr lang="en-US" dirty="0" err="1"/>
              <a:t>subgradient</a:t>
            </a:r>
            <a:r>
              <a:rPr lang="en-US" dirty="0"/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35032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6D51-584F-3847-3DE9-78CC538B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8978-BB39-6F97-9C5B-142689D2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east </a:t>
            </a:r>
            <a:r>
              <a:rPr lang="en-US" b="1" dirty="0"/>
              <a:t>A</a:t>
            </a:r>
            <a:r>
              <a:rPr lang="en-US" dirty="0"/>
              <a:t>bsolute </a:t>
            </a:r>
            <a:r>
              <a:rPr lang="en-US" b="1" dirty="0"/>
              <a:t>S</a:t>
            </a:r>
            <a:r>
              <a:rPr lang="en-US" dirty="0"/>
              <a:t>hrinkage and </a:t>
            </a:r>
            <a:r>
              <a:rPr lang="en-US" b="1" dirty="0"/>
              <a:t>S</a:t>
            </a:r>
            <a:r>
              <a:rPr lang="en-US" dirty="0"/>
              <a:t>election </a:t>
            </a:r>
            <a:r>
              <a:rPr lang="en-US" b="1" dirty="0"/>
              <a:t>O</a:t>
            </a:r>
            <a:r>
              <a:rPr lang="en-US" dirty="0"/>
              <a:t>perator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DCED-C7DA-3C5A-9D59-E2A42625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7" y="2305320"/>
            <a:ext cx="6249272" cy="74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652B2-E379-A509-E35F-674C350F54AE}"/>
              </a:ext>
            </a:extLst>
          </p:cNvPr>
          <p:cNvSpPr txBox="1"/>
          <p:nvPr/>
        </p:nvSpPr>
        <p:spPr>
          <a:xfrm>
            <a:off x="1713274" y="3130565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2015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96B8-C3AC-CC1A-E7EA-B5B9CF6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5797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2A9A-D781-66E2-D93F-3DAC1CB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(</a:t>
            </a:r>
            <a:r>
              <a:rPr lang="en-US" dirty="0" err="1"/>
              <a:t>L1</a:t>
            </a:r>
            <a:r>
              <a:rPr lang="en-US" dirty="0"/>
              <a:t> + </a:t>
            </a:r>
            <a:r>
              <a:rPr lang="en-US" dirty="0" err="1"/>
              <a:t>L2</a:t>
            </a:r>
            <a:r>
              <a:rPr lang="en-US" dirty="0"/>
              <a:t> | Lasso + Ridge)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CA70-5D0E-D1D1-0A9F-50583862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estimates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061C9-A6C3-4D0C-371D-F462A059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8" y="1632112"/>
            <a:ext cx="5896798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96775-EA8A-B9C5-0DC1-0B8EB1B9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48" y="3398638"/>
            <a:ext cx="1438477" cy="1611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9DFA4-5974-D9DE-02FD-343247282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533" y="3398638"/>
            <a:ext cx="1333686" cy="1593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F3E86-AEC1-9E16-A705-5AABEF8D7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56" y="3392944"/>
            <a:ext cx="1438476" cy="1593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8B604-695B-87FE-0A35-911BE951A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88" y="3400234"/>
            <a:ext cx="1505160" cy="1609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33EBE-DFEE-C58B-3868-01B5A6309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814" y="3019122"/>
            <a:ext cx="1476581" cy="1857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7EA141-A424-C0AE-6EBF-D5A0E7BE8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14" y="5010184"/>
            <a:ext cx="1438476" cy="1686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656B2-BCEF-24BB-3C78-50E9F75141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4901" y="5542454"/>
            <a:ext cx="2762636" cy="83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9936B-5D41-6E28-8D64-60DCA9A46754}"/>
              </a:ext>
            </a:extLst>
          </p:cNvPr>
          <p:cNvSpPr txBox="1"/>
          <p:nvPr/>
        </p:nvSpPr>
        <p:spPr>
          <a:xfrm>
            <a:off x="2234242" y="5090931"/>
            <a:ext cx="113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L1</a:t>
            </a:r>
            <a:r>
              <a:rPr lang="en-US" altLang="ko-KR" dirty="0"/>
              <a:t> (Lasso)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C208C-826A-4D3C-268C-C3C180F9536C}"/>
              </a:ext>
            </a:extLst>
          </p:cNvPr>
          <p:cNvSpPr txBox="1"/>
          <p:nvPr/>
        </p:nvSpPr>
        <p:spPr>
          <a:xfrm>
            <a:off x="5971402" y="5090931"/>
            <a:ext cx="111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L2</a:t>
            </a:r>
            <a:r>
              <a:rPr lang="en-US" dirty="0"/>
              <a:t> (Ridge)</a:t>
            </a:r>
          </a:p>
        </p:txBody>
      </p:sp>
    </p:spTree>
    <p:extLst>
      <p:ext uri="{BB962C8B-B14F-4D97-AF65-F5344CB8AC3E}">
        <p14:creationId xmlns:p14="http://schemas.microsoft.com/office/powerpoint/2010/main" val="20641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2BA8-1596-E89E-BF6F-7AEFE0A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48828-E7DC-2F86-E21E-BDCAE172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30" y="1256997"/>
            <a:ext cx="5506218" cy="2172003"/>
          </a:xfrm>
        </p:spPr>
      </p:pic>
    </p:spTree>
    <p:extLst>
      <p:ext uri="{BB962C8B-B14F-4D97-AF65-F5344CB8AC3E}">
        <p14:creationId xmlns:p14="http://schemas.microsoft.com/office/powerpoint/2010/main" val="249248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66692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Ridge Regression, Lasso Regression, and Elastic Net – an Overview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Ridge Regression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Elastic Net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6DD-05FD-AD2B-571F-C7F800D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7892-7966-BD60-893C-48A1EE84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better performance </a:t>
            </a:r>
          </a:p>
          <a:p>
            <a:pPr marL="1028700" lvl="1" indent="-342900"/>
            <a:r>
              <a:rPr lang="en-US" dirty="0"/>
              <a:t>Reduce overfitting</a:t>
            </a:r>
          </a:p>
          <a:p>
            <a:pPr marL="1485900" lvl="2" indent="-342900"/>
            <a:r>
              <a:rPr lang="en-US" dirty="0"/>
              <a:t>Lower training set accuracy</a:t>
            </a:r>
          </a:p>
          <a:p>
            <a:pPr marL="1485900" lvl="2" indent="-342900"/>
            <a:r>
              <a:rPr lang="en-US" dirty="0"/>
              <a:t>Higher test set accuracy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types of regularization</a:t>
            </a:r>
          </a:p>
          <a:p>
            <a:pPr marL="1028700" lvl="1" indent="-342900">
              <a:buAutoNum type="arabicPeriod"/>
            </a:pPr>
            <a:r>
              <a:rPr lang="en-US" dirty="0"/>
              <a:t>Explicit regularization</a:t>
            </a:r>
          </a:p>
          <a:p>
            <a:pPr marL="1485900" lvl="2" indent="-342900"/>
            <a:r>
              <a:rPr lang="en-US" dirty="0"/>
              <a:t>Lasso (</a:t>
            </a:r>
            <a:r>
              <a:rPr lang="en-US" dirty="0" err="1"/>
              <a:t>L1</a:t>
            </a:r>
            <a:r>
              <a:rPr lang="en-US" dirty="0"/>
              <a:t>) regularization</a:t>
            </a:r>
          </a:p>
          <a:p>
            <a:pPr marL="1485900" lvl="2" indent="-342900"/>
            <a:r>
              <a:rPr lang="en-US" dirty="0"/>
              <a:t>Ridge (</a:t>
            </a:r>
            <a:r>
              <a:rPr lang="en-US" dirty="0" err="1"/>
              <a:t>L2</a:t>
            </a:r>
            <a:r>
              <a:rPr lang="en-US" dirty="0"/>
              <a:t>) regularization</a:t>
            </a:r>
          </a:p>
          <a:p>
            <a:pPr marL="1485900" lvl="2" indent="-342900"/>
            <a:r>
              <a:rPr lang="en-US" dirty="0"/>
              <a:t>Elastic net</a:t>
            </a:r>
          </a:p>
          <a:p>
            <a:pPr marL="1028700" lvl="1" indent="-342900">
              <a:buAutoNum type="arabicPeriod"/>
            </a:pPr>
            <a:r>
              <a:rPr lang="en-US" dirty="0"/>
              <a:t>Implicit regularization</a:t>
            </a:r>
          </a:p>
          <a:p>
            <a:pPr marL="1485900" lvl="2" indent="-342900"/>
            <a:r>
              <a:rPr lang="en-US" dirty="0"/>
              <a:t>Dropout</a:t>
            </a:r>
          </a:p>
          <a:p>
            <a:pPr marL="1485900" lvl="2" indent="-342900"/>
            <a:r>
              <a:rPr lang="en-US" dirty="0"/>
              <a:t>Discarding outliers</a:t>
            </a:r>
          </a:p>
          <a:p>
            <a:pPr marL="1485900" lvl="2" indent="-342900"/>
            <a:r>
              <a:rPr lang="en-US" dirty="0"/>
              <a:t>Early stopping</a:t>
            </a:r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2898278"/>
            <a:ext cx="8091419" cy="1061444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Ridge Regression, Lasso Regression, 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and Elastic Net – an Overview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C401-C065-57E0-35DD-9A9C1407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 </a:t>
            </a:r>
            <a:r>
              <a:rPr lang="en-US" dirty="0" err="1"/>
              <a:t>Regresssion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F15FC0-B3F1-3742-6AC6-01286518E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660287"/>
                  </p:ext>
                </p:extLst>
              </p:nvPr>
            </p:nvGraphicFramePr>
            <p:xfrm>
              <a:off x="423929" y="1241725"/>
              <a:ext cx="8245617" cy="229108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465256">
                      <a:extLst>
                        <a:ext uri="{9D8B030D-6E8A-4147-A177-3AD203B41FA5}">
                          <a16:colId xmlns:a16="http://schemas.microsoft.com/office/drawing/2014/main" val="3987807222"/>
                        </a:ext>
                      </a:extLst>
                    </a:gridCol>
                    <a:gridCol w="4201064">
                      <a:extLst>
                        <a:ext uri="{9D8B030D-6E8A-4147-A177-3AD203B41FA5}">
                          <a16:colId xmlns:a16="http://schemas.microsoft.com/office/drawing/2014/main" val="678475549"/>
                        </a:ext>
                      </a:extLst>
                    </a:gridCol>
                    <a:gridCol w="2579297">
                      <a:extLst>
                        <a:ext uri="{9D8B030D-6E8A-4147-A177-3AD203B41FA5}">
                          <a16:colId xmlns:a16="http://schemas.microsoft.com/office/drawing/2014/main" val="3712683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Regularization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Defining Characteristics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243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grow m:val="on"/>
                                    <m:ctrlP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L2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78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grow m:val="on"/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L1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22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Elastic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ⅈ=1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Weighted average of Ridge and Lasso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229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F15FC0-B3F1-3742-6AC6-01286518E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660287"/>
                  </p:ext>
                </p:extLst>
              </p:nvPr>
            </p:nvGraphicFramePr>
            <p:xfrm>
              <a:off x="423929" y="1241725"/>
              <a:ext cx="8245617" cy="229108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465256">
                      <a:extLst>
                        <a:ext uri="{9D8B030D-6E8A-4147-A177-3AD203B41FA5}">
                          <a16:colId xmlns:a16="http://schemas.microsoft.com/office/drawing/2014/main" val="3987807222"/>
                        </a:ext>
                      </a:extLst>
                    </a:gridCol>
                    <a:gridCol w="4201064">
                      <a:extLst>
                        <a:ext uri="{9D8B030D-6E8A-4147-A177-3AD203B41FA5}">
                          <a16:colId xmlns:a16="http://schemas.microsoft.com/office/drawing/2014/main" val="678475549"/>
                        </a:ext>
                      </a:extLst>
                    </a:gridCol>
                    <a:gridCol w="2579297">
                      <a:extLst>
                        <a:ext uri="{9D8B030D-6E8A-4147-A177-3AD203B41FA5}">
                          <a16:colId xmlns:a16="http://schemas.microsoft.com/office/drawing/2014/main" val="3712683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Regularization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Defining Characteristics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2431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Ridge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112381" r="-62119" b="-35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L2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781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210377" r="-62119" b="-25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L1</a:t>
                          </a:r>
                          <a:r>
                            <a:rPr lang="en-US" dirty="0"/>
                            <a:t> Penalty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22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Elastic 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23" t="-313333" r="-62119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Weighted average of Ridge and Lasso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229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D1B8EC-2460-FE73-07D6-C1DD3BF667D3}"/>
              </a:ext>
            </a:extLst>
          </p:cNvPr>
          <p:cNvSpPr txBox="1"/>
          <p:nvPr/>
        </p:nvSpPr>
        <p:spPr>
          <a:xfrm>
            <a:off x="1786903" y="4057490"/>
            <a:ext cx="13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 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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DA9C6-4B6B-239F-3292-3226365A5C77}"/>
              </a:ext>
            </a:extLst>
          </p:cNvPr>
          <p:cNvSpPr txBox="1"/>
          <p:nvPr/>
        </p:nvSpPr>
        <p:spPr>
          <a:xfrm>
            <a:off x="4382219" y="4426822"/>
            <a:ext cx="40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Some regularization is better than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9ED69-7B46-21E0-1BB6-9C50D11302DB}"/>
              </a:ext>
            </a:extLst>
          </p:cNvPr>
          <p:cNvSpPr txBox="1"/>
          <p:nvPr/>
        </p:nvSpPr>
        <p:spPr>
          <a:xfrm>
            <a:off x="3653287" y="4760998"/>
            <a:ext cx="414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Lasso reduces insignificant weights to 0, is usually more accurate and has less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12A24-F5C5-C364-B0E6-F4F603BC00F1}"/>
              </a:ext>
            </a:extLst>
          </p:cNvPr>
          <p:cNvSpPr txBox="1"/>
          <p:nvPr/>
        </p:nvSpPr>
        <p:spPr>
          <a:xfrm>
            <a:off x="2922507" y="5407329"/>
            <a:ext cx="561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Lasso may behave erratically when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Number of features &gt; Number of training instances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Several features are strongly correlated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8A614-D87D-AB65-7BCF-DFCD54DA1F07}"/>
              </a:ext>
            </a:extLst>
          </p:cNvPr>
          <p:cNvSpPr txBox="1"/>
          <p:nvPr/>
        </p:nvSpPr>
        <p:spPr>
          <a:xfrm>
            <a:off x="4710024" y="4057490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Plain linear regression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9680C-EA2D-A5FC-D7BA-1F6B36C87BE4}"/>
              </a:ext>
            </a:extLst>
          </p:cNvPr>
          <p:cNvSpPr txBox="1"/>
          <p:nvPr/>
        </p:nvSpPr>
        <p:spPr>
          <a:xfrm>
            <a:off x="3838755" y="4071671"/>
            <a:ext cx="8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Ridge </a:t>
            </a:r>
            <a:r>
              <a:rPr lang="en-US" dirty="0">
                <a:solidFill>
                  <a:srgbClr val="00B050"/>
                </a:solidFill>
                <a:sym typeface="Symbol" panose="05050102010706020507" pitchFamily="18" charset="2"/>
              </a:rPr>
              <a:t>&gt;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91029-B96D-4D1D-E0D3-ECD9196B612F}"/>
              </a:ext>
            </a:extLst>
          </p:cNvPr>
          <p:cNvSpPr txBox="1"/>
          <p:nvPr/>
        </p:nvSpPr>
        <p:spPr>
          <a:xfrm>
            <a:off x="3062378" y="4071671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Lasso </a:t>
            </a:r>
            <a:r>
              <a:rPr lang="en-US" dirty="0">
                <a:solidFill>
                  <a:srgbClr val="00B0F0"/>
                </a:solidFill>
                <a:sym typeface="Symbol" panose="05050102010706020507" pitchFamily="18" charset="2"/>
              </a:rPr>
              <a:t>&gt;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28A2E-C4D4-5FC3-D274-A5CB88DFA6E3}"/>
              </a:ext>
            </a:extLst>
          </p:cNvPr>
          <p:cNvSpPr txBox="1"/>
          <p:nvPr/>
        </p:nvSpPr>
        <p:spPr>
          <a:xfrm>
            <a:off x="2784176" y="3570775"/>
            <a:ext cx="2764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  </a:t>
            </a:r>
            <a:r>
              <a:rPr lang="en-US" sz="1200" dirty="0">
                <a:solidFill>
                  <a:srgbClr val="FF0000"/>
                </a:solidFill>
                <a:sym typeface="Symbol" panose="05050102010706020507" pitchFamily="18" charset="2"/>
              </a:rPr>
              <a:t>regularization hyperparameter [0,1]</a:t>
            </a:r>
            <a:endParaRPr lang="en-US" sz="12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63D-F03C-EF2D-E0CB-9171A234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01701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ADA-7CA4-9991-C72C-C8174F8B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(Tikhonov regularization)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189A8-F781-A578-6866-3696BC9FF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342900" indent="-342900" algn="ctr">
                  <a:buFont typeface="Symbol" panose="05050102010706020507" pitchFamily="18" charset="2"/>
                  <a:buChar char="®"/>
                </a:pPr>
                <a:r>
                  <a:rPr lang="en-US" dirty="0"/>
                  <a:t>Closed form solution</a:t>
                </a:r>
              </a:p>
              <a:p>
                <a:pPr marL="342900" indent="-342900" algn="ctr">
                  <a:buFont typeface="Symbol" panose="05050102010706020507" pitchFamily="18" charset="2"/>
                  <a:buChar char="®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 regularized version of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Uses the </a:t>
                </a:r>
                <a:r>
                  <a:rPr lang="en-US" dirty="0" err="1"/>
                  <a:t>L2</a:t>
                </a:r>
                <a:r>
                  <a:rPr lang="en-US" dirty="0"/>
                  <a:t> regularization term</a:t>
                </a:r>
              </a:p>
              <a:p>
                <a:pPr marL="1028700" lvl="1" indent="-342900"/>
                <a:r>
                  <a:rPr lang="en-US" dirty="0"/>
                  <a:t>Should only be added during training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weights (Bias term is not regularized)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regularization hyperparameter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189A8-F781-A578-6866-3696BC9FF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6432A0F-94CB-7D8C-ECF8-F64A0B7C5201}"/>
              </a:ext>
            </a:extLst>
          </p:cNvPr>
          <p:cNvSpPr/>
          <p:nvPr/>
        </p:nvSpPr>
        <p:spPr>
          <a:xfrm>
            <a:off x="2682815" y="1164566"/>
            <a:ext cx="3571336" cy="664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CEFE-3C4E-DF93-CCE9-3326EE7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7102-DFB0-94AD-C45B-6AFDF532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276459"/>
            <a:ext cx="5934903" cy="100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FD422-8937-F1E9-D50B-C4F60DC5FA96}"/>
              </a:ext>
            </a:extLst>
          </p:cNvPr>
          <p:cNvSpPr txBox="1"/>
          <p:nvPr/>
        </p:nvSpPr>
        <p:spPr>
          <a:xfrm>
            <a:off x="831272" y="2447698"/>
            <a:ext cx="4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Penalizing with sum of squares in DL: Weight decay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85C5CF-4E28-E899-3761-EF9B3CDA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" y="3133684"/>
            <a:ext cx="2724530" cy="590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522DBB-5688-9D4B-D3EE-D61EA79680C2}"/>
              </a:ext>
            </a:extLst>
          </p:cNvPr>
          <p:cNvSpPr txBox="1"/>
          <p:nvPr/>
        </p:nvSpPr>
        <p:spPr>
          <a:xfrm>
            <a:off x="979055" y="3897745"/>
            <a:ext cx="39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Ridge regression closed-form solution</a:t>
            </a:r>
          </a:p>
          <a:p>
            <a:r>
              <a:rPr lang="en-US" dirty="0"/>
              <a:t>Can solve quickly, as an estimate</a:t>
            </a:r>
          </a:p>
        </p:txBody>
      </p:sp>
    </p:spTree>
    <p:extLst>
      <p:ext uri="{BB962C8B-B14F-4D97-AF65-F5344CB8AC3E}">
        <p14:creationId xmlns:p14="http://schemas.microsoft.com/office/powerpoint/2010/main" val="23277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867E-55D4-10CE-78F9-4543D8C8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0" y="3215778"/>
            <a:ext cx="8091419" cy="426444"/>
          </a:xfrm>
        </p:spPr>
        <p:txBody>
          <a:bodyPr/>
          <a:lstStyle/>
          <a:p>
            <a:pPr algn="ctr"/>
            <a:r>
              <a:rPr lang="en-US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6401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5292</TotalTime>
  <Words>369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Askan Light</vt:lpstr>
      <vt:lpstr>Arial</vt:lpstr>
      <vt:lpstr>Calibri</vt:lpstr>
      <vt:lpstr>Cambria Math</vt:lpstr>
      <vt:lpstr>Symbol</vt:lpstr>
      <vt:lpstr>Times New Roman</vt:lpstr>
      <vt:lpstr>Office Theme</vt:lpstr>
      <vt:lpstr>Penalized Regularization of Linear Models</vt:lpstr>
      <vt:lpstr>PowerPoint Presentation</vt:lpstr>
      <vt:lpstr>Why Regularize?</vt:lpstr>
      <vt:lpstr>Ridge Regression, Lasso Regression,  and Elastic Net – an Overview </vt:lpstr>
      <vt:lpstr>Ridge vs Lasso Regresssion</vt:lpstr>
      <vt:lpstr>Ridge Regression</vt:lpstr>
      <vt:lpstr>Ridge Regression (Tikhonov regularization)</vt:lpstr>
      <vt:lpstr>PowerPoint Presentation</vt:lpstr>
      <vt:lpstr>Lasso Regression</vt:lpstr>
      <vt:lpstr>Lasso (L1) Regression</vt:lpstr>
      <vt:lpstr>PowerPoint Presentation</vt:lpstr>
      <vt:lpstr>Elastic Net</vt:lpstr>
      <vt:lpstr>Elastic Net (L1 + L2 | Lasso + Ridge) 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Chong Daniel</cp:lastModifiedBy>
  <cp:revision>42</cp:revision>
  <dcterms:created xsi:type="dcterms:W3CDTF">2021-05-31T23:36:21Z</dcterms:created>
  <dcterms:modified xsi:type="dcterms:W3CDTF">2022-08-21T07:50:39Z</dcterms:modified>
</cp:coreProperties>
</file>