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0" r:id="rId2"/>
    <p:sldId id="292" r:id="rId3"/>
    <p:sldId id="294" r:id="rId4"/>
    <p:sldId id="295" r:id="rId5"/>
    <p:sldId id="296" r:id="rId6"/>
    <p:sldId id="291" r:id="rId7"/>
    <p:sldId id="297" r:id="rId8"/>
    <p:sldId id="298" r:id="rId9"/>
    <p:sldId id="299" r:id="rId10"/>
    <p:sldId id="301" r:id="rId11"/>
    <p:sldId id="302" r:id="rId12"/>
    <p:sldId id="303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4"/>
            <p14:sldId id="295"/>
            <p14:sldId id="296"/>
            <p14:sldId id="291"/>
            <p14:sldId id="297"/>
            <p14:sldId id="298"/>
            <p14:sldId id="299"/>
            <p14:sldId id="301"/>
            <p14:sldId id="302"/>
            <p14:sldId id="30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09/04/2022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Hw2(a), pre pruning, post pruning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2022/09/04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양동현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양준영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문상원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Cost complexity pruning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A: complexity parameter</a:t>
            </a:r>
          </a:p>
          <a:p>
            <a:r>
              <a:rPr lang="en-US" altLang="ko-KR" dirty="0" smtClean="0"/>
              <a:t>T: number of terminal nodes in T</a:t>
            </a:r>
          </a:p>
          <a:p>
            <a:r>
              <a:rPr lang="en-US" altLang="ko-KR" dirty="0" smtClean="0"/>
              <a:t>R(T): total misclassification rate</a:t>
            </a:r>
          </a:p>
          <a:p>
            <a:endParaRPr lang="en-US" altLang="ko-KR" dirty="0"/>
          </a:p>
          <a:p>
            <a:r>
              <a:rPr lang="en-US" altLang="ko-KR" dirty="0" smtClean="0"/>
              <a:t>A|T| penalty part</a:t>
            </a:r>
          </a:p>
          <a:p>
            <a:r>
              <a:rPr lang="en-US" altLang="ko-KR" dirty="0" smtClean="0"/>
              <a:t>Minimize -&gt; small size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713464"/>
            <a:ext cx="3248025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9" y="1713465"/>
            <a:ext cx="5031655" cy="9562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06575" y="2936536"/>
            <a:ext cx="5131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B444F"/>
                </a:solidFill>
                <a:latin typeface="+mj-ea"/>
                <a:ea typeface="+mj-ea"/>
              </a:rPr>
              <a:t> </a:t>
            </a:r>
            <a:r>
              <a:rPr lang="en-US" altLang="ko-KR" dirty="0" smtClean="0">
                <a:solidFill>
                  <a:srgbClr val="3B444F"/>
                </a:solidFill>
                <a:latin typeface="+mj-ea"/>
                <a:ea typeface="+mj-ea"/>
              </a:rPr>
              <a:t>r(t): probability of making wrong classification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For </a:t>
            </a:r>
            <a:r>
              <a:rPr lang="en-US" altLang="ko-KR" dirty="0" err="1" smtClean="0">
                <a:latin typeface="+mj-ea"/>
                <a:ea typeface="+mj-ea"/>
              </a:rPr>
              <a:t>poin</a:t>
            </a:r>
            <a:r>
              <a:rPr lang="en-US" altLang="ko-KR" dirty="0" smtClean="0">
                <a:latin typeface="+mj-ea"/>
                <a:ea typeface="+mj-ea"/>
              </a:rPr>
              <a:t> in node t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59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91" y="1633948"/>
            <a:ext cx="7270230" cy="37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10" y="1171092"/>
            <a:ext cx="5314211" cy="3928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52" y="3689528"/>
            <a:ext cx="2867025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887" y="5221357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Smallest a^* node: weakest link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52" y="2103468"/>
            <a:ext cx="2990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33150"/>
              </p:ext>
            </p:extLst>
          </p:nvPr>
        </p:nvGraphicFramePr>
        <p:xfrm>
          <a:off x="383381" y="1607861"/>
          <a:ext cx="8303419" cy="271707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Homework p2(a)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Pre</a:t>
                      </a:r>
                      <a:r>
                        <a:rPr 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 pruning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Post</a:t>
                      </a:r>
                      <a:r>
                        <a:rPr 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 pruning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entropy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Cart algorithm(</a:t>
            </a:r>
            <a:r>
              <a:rPr lang="en-US" altLang="ko-KR" dirty="0" err="1" smtClean="0"/>
              <a:t>gini</a:t>
            </a:r>
            <a:r>
              <a:rPr lang="en-US" altLang="ko-KR" dirty="0" smtClean="0"/>
              <a:t> index)</a:t>
            </a:r>
          </a:p>
          <a:p>
            <a:r>
              <a:rPr lang="en-US" altLang="ko-KR" dirty="0" smtClean="0"/>
              <a:t>Id3 algorithm(</a:t>
            </a:r>
            <a:r>
              <a:rPr lang="en-US" altLang="ko-KR" dirty="0" err="1" smtClean="0"/>
              <a:t>entrophy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entropy(</a:t>
            </a:r>
            <a:r>
              <a:rPr lang="en-US" altLang="ko-KR" dirty="0" err="1"/>
              <a:t>target_col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   elements, counts = </a:t>
            </a:r>
            <a:r>
              <a:rPr lang="en-US" altLang="ko-KR" dirty="0" err="1"/>
              <a:t>np.unique</a:t>
            </a:r>
            <a:r>
              <a:rPr lang="en-US" altLang="ko-KR" dirty="0"/>
              <a:t>(</a:t>
            </a:r>
            <a:r>
              <a:rPr lang="en-US" altLang="ko-KR" dirty="0" err="1"/>
              <a:t>target_col</a:t>
            </a:r>
            <a:r>
              <a:rPr lang="en-US" altLang="ko-KR" dirty="0"/>
              <a:t>, </a:t>
            </a:r>
            <a:r>
              <a:rPr lang="en-US" altLang="ko-KR" dirty="0" err="1"/>
              <a:t>return_counts</a:t>
            </a:r>
            <a:r>
              <a:rPr lang="en-US" altLang="ko-KR" dirty="0"/>
              <a:t> = True)</a:t>
            </a:r>
          </a:p>
          <a:p>
            <a:r>
              <a:rPr lang="en-US" altLang="ko-KR" dirty="0"/>
              <a:t>    entropy = -</a:t>
            </a:r>
            <a:r>
              <a:rPr lang="en-US" altLang="ko-KR" dirty="0" err="1"/>
              <a:t>np.sum</a:t>
            </a:r>
            <a:r>
              <a:rPr lang="en-US" altLang="ko-KR" dirty="0"/>
              <a:t>([(counts[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np.sum</a:t>
            </a:r>
            <a:r>
              <a:rPr lang="en-US" altLang="ko-KR" dirty="0"/>
              <a:t>(counts))*np.log2(counts[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np.sum</a:t>
            </a:r>
            <a:r>
              <a:rPr lang="en-US" altLang="ko-KR" dirty="0"/>
              <a:t>(counts))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(elements))])</a:t>
            </a:r>
          </a:p>
          <a:p>
            <a:r>
              <a:rPr lang="en-US" altLang="ko-KR" dirty="0"/>
              <a:t>    return entropy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1026" name="Picture 2" descr="https://blog.kakaocdn.net/dn/dC3AXs/btrgJZditwU/592jJhkWCSp6ai6OzmLqe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0" y="1917417"/>
            <a:ext cx="54578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entropy-weighted entropy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InfoGain</a:t>
            </a:r>
            <a:r>
              <a:rPr lang="en-US" altLang="ko-KR" dirty="0"/>
              <a:t>(</a:t>
            </a:r>
            <a:r>
              <a:rPr lang="en-US" altLang="ko-KR" dirty="0" err="1"/>
              <a:t>data,split_attribute_name,target_name</a:t>
            </a:r>
            <a:r>
              <a:rPr lang="en-US" altLang="ko-KR" dirty="0"/>
              <a:t>):</a:t>
            </a:r>
          </a:p>
          <a:p>
            <a:r>
              <a:rPr lang="ko-KR" altLang="en-US" dirty="0"/>
              <a:t>    </a:t>
            </a:r>
            <a:r>
              <a:rPr lang="en-US" altLang="ko-KR" dirty="0" err="1"/>
              <a:t>total_entropy</a:t>
            </a:r>
            <a:r>
              <a:rPr lang="en-US" altLang="ko-KR" dirty="0"/>
              <a:t> = entropy(data[</a:t>
            </a:r>
            <a:r>
              <a:rPr lang="en-US" altLang="ko-KR" dirty="0" err="1"/>
              <a:t>target_name</a:t>
            </a:r>
            <a:r>
              <a:rPr lang="en-US" altLang="ko-KR" dirty="0"/>
              <a:t>])</a:t>
            </a:r>
          </a:p>
          <a:p>
            <a:endParaRPr lang="en-US" altLang="ko-KR" dirty="0" smtClean="0"/>
          </a:p>
          <a:p>
            <a:r>
              <a:rPr lang="ko-KR" altLang="en-US" dirty="0"/>
              <a:t>    </a:t>
            </a:r>
            <a:r>
              <a:rPr lang="en-US" altLang="ko-KR" dirty="0" err="1" smtClean="0"/>
              <a:t>vals,counts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np.unique</a:t>
            </a:r>
            <a:r>
              <a:rPr lang="en-US" altLang="ko-KR" dirty="0" smtClean="0"/>
              <a:t>(data[</a:t>
            </a:r>
            <a:r>
              <a:rPr lang="en-US" altLang="ko-KR" dirty="0" err="1" smtClean="0"/>
              <a:t>split_attribute_name</a:t>
            </a:r>
            <a:r>
              <a:rPr lang="en-US" altLang="ko-KR" dirty="0"/>
              <a:t>],</a:t>
            </a:r>
            <a:r>
              <a:rPr lang="en-US" altLang="ko-KR" dirty="0" err="1"/>
              <a:t>return_counts</a:t>
            </a:r>
            <a:r>
              <a:rPr lang="en-US" altLang="ko-KR" dirty="0"/>
              <a:t>=True)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Weighted_Entropy</a:t>
            </a:r>
            <a:r>
              <a:rPr lang="en-US" altLang="ko-KR" dirty="0"/>
              <a:t> = </a:t>
            </a:r>
            <a:r>
              <a:rPr lang="en-US" altLang="ko-KR" dirty="0" err="1"/>
              <a:t>np.sum</a:t>
            </a:r>
            <a:r>
              <a:rPr lang="en-US" altLang="ko-KR" dirty="0"/>
              <a:t>([(counts[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np.sum</a:t>
            </a:r>
            <a:r>
              <a:rPr lang="en-US" altLang="ko-KR" dirty="0"/>
              <a:t>(counts))*</a:t>
            </a:r>
          </a:p>
          <a:p>
            <a:r>
              <a:rPr lang="en-US" altLang="ko-KR" dirty="0"/>
              <a:t>                               entropy(</a:t>
            </a:r>
            <a:r>
              <a:rPr lang="en-US" altLang="ko-KR" dirty="0" err="1"/>
              <a:t>data.where</a:t>
            </a:r>
            <a:r>
              <a:rPr lang="en-US" altLang="ko-KR" dirty="0"/>
              <a:t>(data[</a:t>
            </a:r>
            <a:r>
              <a:rPr lang="en-US" altLang="ko-KR" dirty="0" err="1"/>
              <a:t>split_attribute_name</a:t>
            </a:r>
            <a:r>
              <a:rPr lang="en-US" altLang="ko-KR" dirty="0"/>
              <a:t>]==</a:t>
            </a:r>
            <a:r>
              <a:rPr lang="en-US" altLang="ko-KR" dirty="0" err="1"/>
              <a:t>vals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]).</a:t>
            </a:r>
            <a:r>
              <a:rPr lang="en-US" altLang="ko-KR" dirty="0" err="1"/>
              <a:t>dropna</a:t>
            </a:r>
            <a:r>
              <a:rPr lang="en-US" altLang="ko-KR" dirty="0"/>
              <a:t>()[</a:t>
            </a:r>
            <a:r>
              <a:rPr lang="en-US" altLang="ko-KR" dirty="0" err="1"/>
              <a:t>target_name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                               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vals</a:t>
            </a:r>
            <a:r>
              <a:rPr lang="en-US" altLang="ko-KR" dirty="0"/>
              <a:t>))])</a:t>
            </a:r>
          </a:p>
          <a:p>
            <a:r>
              <a:rPr lang="en-US" altLang="ko-KR" dirty="0"/>
              <a:t>   </a:t>
            </a:r>
            <a:br>
              <a:rPr lang="en-US" altLang="ko-KR" dirty="0"/>
            </a:br>
            <a:r>
              <a:rPr lang="ko-KR" altLang="en-US" dirty="0"/>
              <a:t>    </a:t>
            </a:r>
            <a:r>
              <a:rPr lang="en-US" altLang="ko-KR" dirty="0" err="1"/>
              <a:t>Information_Gain</a:t>
            </a:r>
            <a:r>
              <a:rPr lang="en-US" altLang="ko-KR" dirty="0"/>
              <a:t> = </a:t>
            </a:r>
            <a:r>
              <a:rPr lang="en-US" altLang="ko-KR" dirty="0" err="1"/>
              <a:t>total_entropy</a:t>
            </a:r>
            <a:r>
              <a:rPr lang="en-US" altLang="ko-KR" dirty="0"/>
              <a:t> - </a:t>
            </a:r>
            <a:r>
              <a:rPr lang="en-US" altLang="ko-KR" dirty="0" err="1"/>
              <a:t>Weighted_Entropy</a:t>
            </a:r>
            <a:endParaRPr lang="en-US" altLang="ko-KR" dirty="0"/>
          </a:p>
          <a:p>
            <a:r>
              <a:rPr lang="en-US" altLang="ko-KR" dirty="0"/>
              <a:t>    return </a:t>
            </a:r>
            <a:r>
              <a:rPr lang="en-US" altLang="ko-KR" dirty="0" err="1"/>
              <a:t>Information_Gain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s://blog.kakaocdn.net/dn/qF0x9/btrgB4HfbWI/2XZUytK3R2HbJMbfcmOhw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0" y="1899062"/>
            <a:ext cx="357187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2046" y="1951853"/>
            <a:ext cx="329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분활 후 엔트로피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600" dirty="0" err="1"/>
              <a:t>def</a:t>
            </a:r>
            <a:r>
              <a:rPr lang="en-US" altLang="ko-KR" sz="600" dirty="0"/>
              <a:t> </a:t>
            </a:r>
            <a:r>
              <a:rPr lang="en-US" altLang="ko-KR" sz="600" dirty="0" err="1"/>
              <a:t>TreeGenerate</a:t>
            </a:r>
            <a:r>
              <a:rPr lang="en-US" altLang="ko-KR" sz="600" dirty="0"/>
              <a:t>(data,originaldata,features,target_attribute_name,parent_node_class = None):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if </a:t>
            </a:r>
            <a:r>
              <a:rPr lang="en-US" altLang="ko-KR" sz="600" dirty="0" err="1"/>
              <a:t>len</a:t>
            </a:r>
            <a:r>
              <a:rPr lang="en-US" altLang="ko-KR" sz="600" dirty="0"/>
              <a:t>(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(data[</a:t>
            </a:r>
            <a:r>
              <a:rPr lang="en-US" altLang="ko-KR" sz="600" dirty="0" err="1"/>
              <a:t>target_attribute_name</a:t>
            </a:r>
            <a:r>
              <a:rPr lang="en-US" altLang="ko-KR" sz="600" dirty="0"/>
              <a:t>])) &lt;= 1:</a:t>
            </a:r>
          </a:p>
          <a:p>
            <a:r>
              <a:rPr lang="en-US" altLang="ko-KR" sz="600" dirty="0"/>
              <a:t>        return 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(data[</a:t>
            </a:r>
            <a:r>
              <a:rPr lang="en-US" altLang="ko-KR" sz="600" dirty="0" err="1"/>
              <a:t>target_attribute_name</a:t>
            </a:r>
            <a:r>
              <a:rPr lang="en-US" altLang="ko-KR" sz="600" dirty="0"/>
              <a:t>])[0]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</a:t>
            </a:r>
            <a:r>
              <a:rPr lang="en-US" altLang="ko-KR" sz="600" dirty="0" err="1"/>
              <a:t>elif</a:t>
            </a:r>
            <a:r>
              <a:rPr lang="en-US" altLang="ko-KR" sz="600" dirty="0"/>
              <a:t> </a:t>
            </a:r>
            <a:r>
              <a:rPr lang="en-US" altLang="ko-KR" sz="600" dirty="0" err="1"/>
              <a:t>len</a:t>
            </a:r>
            <a:r>
              <a:rPr lang="en-US" altLang="ko-KR" sz="600" dirty="0"/>
              <a:t>(data)==0:</a:t>
            </a:r>
          </a:p>
          <a:p>
            <a:r>
              <a:rPr lang="en-US" altLang="ko-KR" sz="600" dirty="0"/>
              <a:t>        return 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</a:t>
            </a:r>
            <a:r>
              <a:rPr lang="en-US" altLang="ko-KR" sz="600" dirty="0" err="1"/>
              <a:t>originaldata</a:t>
            </a:r>
            <a:r>
              <a:rPr lang="en-US" altLang="ko-KR" sz="600" dirty="0"/>
              <a:t>[</a:t>
            </a:r>
            <a:r>
              <a:rPr lang="en-US" altLang="ko-KR" sz="600" dirty="0" err="1"/>
              <a:t>target_attribute_name</a:t>
            </a:r>
            <a:r>
              <a:rPr lang="en-US" altLang="ko-KR" sz="600" dirty="0"/>
              <a:t>])\</a:t>
            </a:r>
          </a:p>
          <a:p>
            <a:r>
              <a:rPr lang="en-US" altLang="ko-KR" sz="600" dirty="0"/>
              <a:t>               [</a:t>
            </a:r>
            <a:r>
              <a:rPr lang="en-US" altLang="ko-KR" sz="600" dirty="0" err="1"/>
              <a:t>np.argmax</a:t>
            </a:r>
            <a:r>
              <a:rPr lang="en-US" altLang="ko-KR" sz="600" dirty="0"/>
              <a:t>(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</a:t>
            </a:r>
            <a:r>
              <a:rPr lang="en-US" altLang="ko-KR" sz="600" dirty="0" err="1"/>
              <a:t>originaldata</a:t>
            </a:r>
            <a:r>
              <a:rPr lang="en-US" altLang="ko-KR" sz="600" dirty="0"/>
              <a:t>[</a:t>
            </a:r>
            <a:r>
              <a:rPr lang="en-US" altLang="ko-KR" sz="600" dirty="0" err="1"/>
              <a:t>target_attribute_name</a:t>
            </a:r>
            <a:r>
              <a:rPr lang="en-US" altLang="ko-KR" sz="600" dirty="0"/>
              <a:t>], </a:t>
            </a:r>
            <a:r>
              <a:rPr lang="en-US" altLang="ko-KR" sz="600" dirty="0" err="1"/>
              <a:t>return_counts</a:t>
            </a:r>
            <a:r>
              <a:rPr lang="en-US" altLang="ko-KR" sz="600" dirty="0"/>
              <a:t>=True)[1])]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</a:t>
            </a:r>
            <a:r>
              <a:rPr lang="en-US" altLang="ko-KR" sz="600" dirty="0" err="1"/>
              <a:t>elif</a:t>
            </a:r>
            <a:r>
              <a:rPr lang="en-US" altLang="ko-KR" sz="600" dirty="0"/>
              <a:t> </a:t>
            </a:r>
            <a:r>
              <a:rPr lang="en-US" altLang="ko-KR" sz="600" dirty="0" err="1"/>
              <a:t>len</a:t>
            </a:r>
            <a:r>
              <a:rPr lang="en-US" altLang="ko-KR" sz="600" dirty="0"/>
              <a:t>(features) ==0:</a:t>
            </a:r>
          </a:p>
          <a:p>
            <a:r>
              <a:rPr lang="en-US" altLang="ko-KR" sz="600" dirty="0"/>
              <a:t>        return </a:t>
            </a:r>
            <a:r>
              <a:rPr lang="en-US" altLang="ko-KR" sz="600" dirty="0" err="1"/>
              <a:t>parent_node_class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else:</a:t>
            </a:r>
          </a:p>
          <a:p>
            <a:r>
              <a:rPr lang="en-US" altLang="ko-KR" sz="600" dirty="0"/>
              <a:t>        </a:t>
            </a:r>
            <a:r>
              <a:rPr lang="en-US" altLang="ko-KR" sz="600" dirty="0" err="1"/>
              <a:t>parent_node_class</a:t>
            </a:r>
            <a:r>
              <a:rPr lang="en-US" altLang="ko-KR" sz="600" dirty="0"/>
              <a:t> = 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(data[</a:t>
            </a:r>
            <a:r>
              <a:rPr lang="en-US" altLang="ko-KR" sz="600" dirty="0" err="1"/>
              <a:t>target_attribute_name</a:t>
            </a:r>
            <a:r>
              <a:rPr lang="en-US" altLang="ko-KR" sz="600" dirty="0"/>
              <a:t>])\</a:t>
            </a:r>
          </a:p>
          <a:p>
            <a:r>
              <a:rPr lang="en-US" altLang="ko-KR" sz="600" dirty="0"/>
              <a:t>                            [</a:t>
            </a:r>
            <a:r>
              <a:rPr lang="en-US" altLang="ko-KR" sz="600" dirty="0" err="1"/>
              <a:t>np.argmax</a:t>
            </a:r>
            <a:r>
              <a:rPr lang="en-US" altLang="ko-KR" sz="600" dirty="0"/>
              <a:t>(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(data[</a:t>
            </a:r>
            <a:r>
              <a:rPr lang="en-US" altLang="ko-KR" sz="600" dirty="0" err="1"/>
              <a:t>target_attribute_name</a:t>
            </a:r>
            <a:r>
              <a:rPr lang="en-US" altLang="ko-KR" sz="600" dirty="0"/>
              <a:t>], </a:t>
            </a:r>
            <a:r>
              <a:rPr lang="en-US" altLang="ko-KR" sz="600" dirty="0" err="1"/>
              <a:t>return_counts</a:t>
            </a:r>
            <a:r>
              <a:rPr lang="en-US" altLang="ko-KR" sz="600" dirty="0"/>
              <a:t>=True)[1])]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    </a:t>
            </a:r>
            <a:r>
              <a:rPr lang="en-US" altLang="ko-KR" sz="600" dirty="0" err="1"/>
              <a:t>item_values</a:t>
            </a:r>
            <a:r>
              <a:rPr lang="en-US" altLang="ko-KR" sz="600" dirty="0"/>
              <a:t> = [</a:t>
            </a:r>
            <a:r>
              <a:rPr lang="en-US" altLang="ko-KR" sz="600" dirty="0" err="1"/>
              <a:t>InfoGain</a:t>
            </a:r>
            <a:r>
              <a:rPr lang="en-US" altLang="ko-KR" sz="600" dirty="0"/>
              <a:t>(</a:t>
            </a:r>
            <a:r>
              <a:rPr lang="en-US" altLang="ko-KR" sz="600" dirty="0" err="1"/>
              <a:t>data,feature,target_attribute_name</a:t>
            </a:r>
            <a:r>
              <a:rPr lang="en-US" altLang="ko-KR" sz="600" dirty="0"/>
              <a:t>) for feature in features]</a:t>
            </a:r>
          </a:p>
          <a:p>
            <a:r>
              <a:rPr lang="en-US" altLang="ko-KR" sz="600" dirty="0"/>
              <a:t>        </a:t>
            </a:r>
            <a:r>
              <a:rPr lang="en-US" altLang="ko-KR" sz="600" dirty="0" err="1"/>
              <a:t>best_feature_index</a:t>
            </a:r>
            <a:r>
              <a:rPr lang="en-US" altLang="ko-KR" sz="600" dirty="0"/>
              <a:t> = </a:t>
            </a:r>
            <a:r>
              <a:rPr lang="en-US" altLang="ko-KR" sz="600" dirty="0" err="1"/>
              <a:t>np.argmax</a:t>
            </a:r>
            <a:r>
              <a:rPr lang="en-US" altLang="ko-KR" sz="600" dirty="0"/>
              <a:t>(</a:t>
            </a:r>
            <a:r>
              <a:rPr lang="en-US" altLang="ko-KR" sz="600" dirty="0" err="1"/>
              <a:t>item_values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        </a:t>
            </a:r>
            <a:r>
              <a:rPr lang="en-US" altLang="ko-KR" sz="600" dirty="0" err="1"/>
              <a:t>best_feature</a:t>
            </a:r>
            <a:r>
              <a:rPr lang="en-US" altLang="ko-KR" sz="600" dirty="0"/>
              <a:t> = features[</a:t>
            </a:r>
            <a:r>
              <a:rPr lang="en-US" altLang="ko-KR" sz="600" dirty="0" err="1"/>
              <a:t>best_feature_index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    tree = {</a:t>
            </a:r>
            <a:r>
              <a:rPr lang="en-US" altLang="ko-KR" sz="600" dirty="0" err="1"/>
              <a:t>best_feature</a:t>
            </a:r>
            <a:r>
              <a:rPr lang="en-US" altLang="ko-KR" sz="600" dirty="0"/>
              <a:t>:{}}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    features = [</a:t>
            </a:r>
            <a:r>
              <a:rPr lang="en-US" altLang="ko-KR" sz="600" dirty="0" err="1"/>
              <a:t>i</a:t>
            </a:r>
            <a:r>
              <a:rPr lang="en-US" altLang="ko-KR" sz="600" dirty="0"/>
              <a:t> for </a:t>
            </a:r>
            <a:r>
              <a:rPr lang="en-US" altLang="ko-KR" sz="600" dirty="0" err="1"/>
              <a:t>i</a:t>
            </a:r>
            <a:r>
              <a:rPr lang="en-US" altLang="ko-KR" sz="600" dirty="0"/>
              <a:t> in features if </a:t>
            </a:r>
            <a:r>
              <a:rPr lang="en-US" altLang="ko-KR" sz="600" dirty="0" err="1"/>
              <a:t>i</a:t>
            </a:r>
            <a:r>
              <a:rPr lang="en-US" altLang="ko-KR" sz="600" dirty="0"/>
              <a:t> != </a:t>
            </a:r>
            <a:r>
              <a:rPr lang="en-US" altLang="ko-KR" sz="600" dirty="0" err="1"/>
              <a:t>best_feature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    for value in </a:t>
            </a:r>
            <a:r>
              <a:rPr lang="en-US" altLang="ko-KR" sz="600" dirty="0" err="1"/>
              <a:t>np.unique</a:t>
            </a:r>
            <a:r>
              <a:rPr lang="en-US" altLang="ko-KR" sz="600" dirty="0"/>
              <a:t>(data[</a:t>
            </a:r>
            <a:r>
              <a:rPr lang="en-US" altLang="ko-KR" sz="600" dirty="0" err="1"/>
              <a:t>best_feature</a:t>
            </a:r>
            <a:r>
              <a:rPr lang="en-US" altLang="ko-KR" sz="600" dirty="0"/>
              <a:t>]):</a:t>
            </a:r>
          </a:p>
          <a:p>
            <a:r>
              <a:rPr lang="en-US" altLang="ko-KR" sz="600" dirty="0"/>
              <a:t>            </a:t>
            </a:r>
            <a:r>
              <a:rPr lang="en-US" altLang="ko-KR" sz="600" dirty="0" err="1"/>
              <a:t>sub_data</a:t>
            </a:r>
            <a:r>
              <a:rPr lang="en-US" altLang="ko-KR" sz="600" dirty="0"/>
              <a:t> = </a:t>
            </a:r>
            <a:r>
              <a:rPr lang="en-US" altLang="ko-KR" sz="600" dirty="0" err="1"/>
              <a:t>data.where</a:t>
            </a:r>
            <a:r>
              <a:rPr lang="en-US" altLang="ko-KR" sz="600" dirty="0"/>
              <a:t>(data[</a:t>
            </a:r>
            <a:r>
              <a:rPr lang="en-US" altLang="ko-KR" sz="600" dirty="0" err="1"/>
              <a:t>best_feature</a:t>
            </a:r>
            <a:r>
              <a:rPr lang="en-US" altLang="ko-KR" sz="600" dirty="0"/>
              <a:t>] == value).</a:t>
            </a:r>
            <a:r>
              <a:rPr lang="en-US" altLang="ko-KR" sz="600" dirty="0" err="1"/>
              <a:t>dropna</a:t>
            </a:r>
            <a:r>
              <a:rPr lang="en-US" altLang="ko-KR" sz="600" dirty="0"/>
              <a:t>()</a:t>
            </a:r>
          </a:p>
          <a:p>
            <a:r>
              <a:rPr lang="en-US" altLang="ko-KR" sz="600" dirty="0"/>
              <a:t>            subtree = </a:t>
            </a:r>
            <a:r>
              <a:rPr lang="en-US" altLang="ko-KR" sz="600" dirty="0" err="1"/>
              <a:t>TreeGenerate</a:t>
            </a:r>
            <a:r>
              <a:rPr lang="en-US" altLang="ko-KR" sz="600" dirty="0"/>
              <a:t>(</a:t>
            </a:r>
            <a:r>
              <a:rPr lang="en-US" altLang="ko-KR" sz="600" dirty="0" err="1"/>
              <a:t>sub_data,data,features,target_attribute_name,parent_node_class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            tree[</a:t>
            </a:r>
            <a:r>
              <a:rPr lang="en-US" altLang="ko-KR" sz="600" dirty="0" err="1"/>
              <a:t>best_feature</a:t>
            </a:r>
            <a:r>
              <a:rPr lang="en-US" altLang="ko-KR" sz="600" dirty="0"/>
              <a:t>][value] = subtree</a:t>
            </a:r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r>
              <a:rPr lang="en-US" altLang="ko-KR" sz="600" dirty="0"/>
              <a:t>        return(tree)</a:t>
            </a:r>
          </a:p>
          <a:p>
            <a:endParaRPr lang="ko-KR" altLang="en-US" sz="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2" y="1410701"/>
            <a:ext cx="6915150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1568" y="1820008"/>
            <a:ext cx="218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InfoGain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en-US" altLang="ko-KR" dirty="0" smtClean="0"/>
              <a:t>best splitting attribute</a:t>
            </a:r>
            <a:r>
              <a:rPr lang="ko-KR" altLang="en-US" dirty="0" smtClean="0"/>
              <a:t>를 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overfitting(good result at training data but bad result at test data)</a:t>
            </a:r>
          </a:p>
          <a:p>
            <a:endParaRPr kumimoji="1" lang="en-US" altLang="en-US" dirty="0" smtClean="0"/>
          </a:p>
          <a:p>
            <a:endParaRPr kumimoji="1" lang="en-US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929008"/>
            <a:ext cx="6381411" cy="3995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3353" y="3273910"/>
            <a:ext cx="3097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 increase</a:t>
            </a:r>
          </a:p>
          <a:p>
            <a:r>
              <a:rPr lang="en-US" altLang="ko-KR" dirty="0" smtClean="0"/>
              <a:t>Test data accuracy decrease</a:t>
            </a:r>
          </a:p>
          <a:p>
            <a:r>
              <a:rPr lang="en-US" altLang="ko-KR" dirty="0" smtClean="0"/>
              <a:t>Training data accuracy increase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How to reduce overfitting?</a:t>
            </a:r>
          </a:p>
          <a:p>
            <a:endParaRPr kumimoji="1" lang="en-US" altLang="en-US" dirty="0"/>
          </a:p>
          <a:p>
            <a:r>
              <a:rPr kumimoji="1" lang="en-US" altLang="en-US" dirty="0" smtClean="0"/>
              <a:t>Reduce tree: Pruning(use </a:t>
            </a:r>
            <a:r>
              <a:rPr kumimoji="1" lang="en-US" altLang="en-US" dirty="0"/>
              <a:t>to avoid overfitting in decision tree)</a:t>
            </a:r>
          </a:p>
          <a:p>
            <a:r>
              <a:rPr kumimoji="1" lang="en-US" altLang="en-US" dirty="0"/>
              <a:t>Training data error increase</a:t>
            </a:r>
          </a:p>
          <a:p>
            <a:r>
              <a:rPr kumimoji="1" lang="en-US" altLang="en-US" dirty="0"/>
              <a:t>Test data error decrease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Pre-pruning: early stopping</a:t>
            </a:r>
          </a:p>
          <a:p>
            <a:r>
              <a:rPr lang="en-US" altLang="ko-KR" dirty="0" smtClean="0"/>
              <a:t>Adjusting </a:t>
            </a:r>
            <a:r>
              <a:rPr lang="en-US" altLang="ko-KR" dirty="0" err="1" smtClean="0"/>
              <a:t>hyperparameter</a:t>
            </a:r>
            <a:r>
              <a:rPr lang="en-US" altLang="ko-KR" dirty="0" smtClean="0"/>
              <a:t>(reduce branches)</a:t>
            </a:r>
          </a:p>
          <a:p>
            <a:r>
              <a:rPr lang="en-US" altLang="ko-KR" dirty="0" smtClean="0"/>
              <a:t>-chi square pruning, </a:t>
            </a:r>
            <a:r>
              <a:rPr lang="en-US" altLang="ko-KR" dirty="0" err="1" smtClean="0"/>
              <a:t>svm</a:t>
            </a:r>
            <a:r>
              <a:rPr lang="en-US" altLang="ko-KR" dirty="0" smtClean="0"/>
              <a:t> pre pruning, minimum number of object pruning</a:t>
            </a:r>
            <a:endParaRPr lang="en-US" altLang="ko-KR" dirty="0"/>
          </a:p>
          <a:p>
            <a:r>
              <a:rPr lang="en-US" altLang="ko-KR" dirty="0" smtClean="0"/>
              <a:t>Post-pruning: pruning </a:t>
            </a:r>
            <a:r>
              <a:rPr lang="en-US" altLang="ko-KR" dirty="0" err="1" smtClean="0"/>
              <a:t>afther</a:t>
            </a:r>
            <a:r>
              <a:rPr lang="en-US" altLang="ko-KR" dirty="0" smtClean="0"/>
              <a:t> learning</a:t>
            </a:r>
          </a:p>
          <a:p>
            <a:r>
              <a:rPr lang="en-US" altLang="ko-KR" dirty="0" smtClean="0"/>
              <a:t>-reduced error pruning, minimum error pruning, cost-complexity pruning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pruning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 pruning is usually </a:t>
            </a:r>
            <a:r>
              <a:rPr lang="en-US" altLang="ko-KR" dirty="0" err="1" smtClean="0"/>
              <a:t>succesful</a:t>
            </a:r>
            <a:endParaRPr lang="en-US" altLang="ko-KR" dirty="0" smtClean="0"/>
          </a:p>
          <a:p>
            <a:r>
              <a:rPr lang="en-US" altLang="ko-KR" dirty="0" smtClean="0"/>
              <a:t>(because it is not easy to estimate when to stop growing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Concept: make tree and use test data to check error</a:t>
            </a:r>
          </a:p>
          <a:p>
            <a:r>
              <a:rPr lang="en-US" altLang="ko-KR" dirty="0" smtClean="0"/>
              <a:t>Prune the branch when error increase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Build </a:t>
            </a:r>
            <a:r>
              <a:rPr lang="en-US" altLang="ko-KR" dirty="0"/>
              <a:t>the tree by using the training set, then apply a statistical test to estimate whether pruning or expanding a particular node is likely to produce an improvement beyond the training set.</a:t>
            </a:r>
          </a:p>
          <a:p>
            <a:pPr lvl="1"/>
            <a:r>
              <a:rPr lang="en-US" altLang="ko-KR" dirty="0"/>
              <a:t>Error estimation</a:t>
            </a:r>
          </a:p>
          <a:p>
            <a:pPr lvl="1"/>
            <a:r>
              <a:rPr lang="en-US" altLang="ko-KR" dirty="0"/>
              <a:t>Significance testing (e.g., Chi-square test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9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pruning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Error estimate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If the error rate increase after splitting -&gt; prune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727959"/>
            <a:ext cx="54006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4771</TotalTime>
  <Words>274</Words>
  <Application>Microsoft Office PowerPoint</Application>
  <PresentationFormat>화면 슬라이드 쇼(4:3)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Askan Light</vt:lpstr>
      <vt:lpstr>HY중고딕</vt:lpstr>
      <vt:lpstr>맑은 고딕</vt:lpstr>
      <vt:lpstr>맑은 고딕</vt:lpstr>
      <vt:lpstr>Arial</vt:lpstr>
      <vt:lpstr>Calibri</vt:lpstr>
      <vt:lpstr>Times New Roman</vt:lpstr>
      <vt:lpstr>Office Theme</vt:lpstr>
      <vt:lpstr>Hw2(a), pre pruning, post pruning</vt:lpstr>
      <vt:lpstr>PowerPoint 프레젠테이션</vt:lpstr>
      <vt:lpstr>Calculate entropy</vt:lpstr>
      <vt:lpstr>Calculate entropy-weighted entropy</vt:lpstr>
      <vt:lpstr>PowerPoint 프레젠테이션</vt:lpstr>
      <vt:lpstr>PowerPoint 프레젠테이션</vt:lpstr>
      <vt:lpstr>PowerPoint 프레젠테이션</vt:lpstr>
      <vt:lpstr>Post pruning</vt:lpstr>
      <vt:lpstr>Post pruning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51</cp:revision>
  <dcterms:created xsi:type="dcterms:W3CDTF">2021-05-31T23:36:21Z</dcterms:created>
  <dcterms:modified xsi:type="dcterms:W3CDTF">2022-09-04T10:27:05Z</dcterms:modified>
</cp:coreProperties>
</file>