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6" r:id="rId2"/>
    <p:sldId id="257" r:id="rId3"/>
    <p:sldId id="258" r:id="rId4"/>
    <p:sldId id="265" r:id="rId5"/>
    <p:sldId id="262" r:id="rId6"/>
    <p:sldId id="267" r:id="rId7"/>
    <p:sldId id="263" r:id="rId8"/>
    <p:sldId id="26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27CB8-696B-465B-8D3A-484845C54876}" v="20" dt="2024-07-24T22:28:18.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snapToGrid="0">
      <p:cViewPr varScale="1">
        <p:scale>
          <a:sx n="62" d="100"/>
          <a:sy n="62" d="100"/>
        </p:scale>
        <p:origin x="11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5BF39-7839-4D0B-A1DE-5AC84B5B397A}" type="datetimeFigureOut">
              <a:rPr lang="en-ZA" smtClean="0"/>
              <a:t>2024/07/29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3C42F-85D7-45D3-BD1E-3B8A8BFB91DC}" type="slidenum">
              <a:rPr lang="en-ZA" smtClean="0"/>
              <a:t>‹#›</a:t>
            </a:fld>
            <a:endParaRPr lang="en-ZA"/>
          </a:p>
        </p:txBody>
      </p:sp>
    </p:spTree>
    <p:extLst>
      <p:ext uri="{BB962C8B-B14F-4D97-AF65-F5344CB8AC3E}">
        <p14:creationId xmlns:p14="http://schemas.microsoft.com/office/powerpoint/2010/main" val="213635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1F73C42F-85D7-45D3-BD1E-3B8A8BFB91DC}" type="slidenum">
              <a:rPr lang="en-ZA" smtClean="0"/>
              <a:t>1</a:t>
            </a:fld>
            <a:endParaRPr lang="en-ZA"/>
          </a:p>
        </p:txBody>
      </p:sp>
    </p:spTree>
    <p:extLst>
      <p:ext uri="{BB962C8B-B14F-4D97-AF65-F5344CB8AC3E}">
        <p14:creationId xmlns:p14="http://schemas.microsoft.com/office/powerpoint/2010/main" val="329213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F73C42F-85D7-45D3-BD1E-3B8A8BFB91DC}" type="slidenum">
              <a:rPr lang="en-ZA" smtClean="0"/>
              <a:t>5</a:t>
            </a:fld>
            <a:endParaRPr lang="en-ZA"/>
          </a:p>
        </p:txBody>
      </p:sp>
    </p:spTree>
    <p:extLst>
      <p:ext uri="{BB962C8B-B14F-4D97-AF65-F5344CB8AC3E}">
        <p14:creationId xmlns:p14="http://schemas.microsoft.com/office/powerpoint/2010/main" val="98501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1F73C42F-85D7-45D3-BD1E-3B8A8BFB91DC}" type="slidenum">
              <a:rPr lang="en-ZA" smtClean="0"/>
              <a:t>9</a:t>
            </a:fld>
            <a:endParaRPr lang="en-ZA"/>
          </a:p>
        </p:txBody>
      </p:sp>
    </p:spTree>
    <p:extLst>
      <p:ext uri="{BB962C8B-B14F-4D97-AF65-F5344CB8AC3E}">
        <p14:creationId xmlns:p14="http://schemas.microsoft.com/office/powerpoint/2010/main" val="284001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9B00B96-2F06-4766-80A5-1C6AFB55EE4F}" type="datetimeFigureOut">
              <a:rPr lang="en-ZA" smtClean="0"/>
              <a:t>2024/07/29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9EDB10E-E696-4ED1-A1C8-853988511119}"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65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0B96-2F06-4766-80A5-1C6AFB55EE4F}" type="datetimeFigureOut">
              <a:rPr lang="en-ZA" smtClean="0"/>
              <a:t>2024/07/29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34786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0B96-2F06-4766-80A5-1C6AFB55EE4F}" type="datetimeFigureOut">
              <a:rPr lang="en-ZA" smtClean="0"/>
              <a:t>2024/07/29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9EDB10E-E696-4ED1-A1C8-853988511119}"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68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0B96-2F06-4766-80A5-1C6AFB55EE4F}" type="datetimeFigureOut">
              <a:rPr lang="en-ZA" smtClean="0"/>
              <a:t>2024/07/29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133624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00B96-2F06-4766-80A5-1C6AFB55EE4F}" type="datetimeFigureOut">
              <a:rPr lang="en-ZA" smtClean="0"/>
              <a:t>2024/07/29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9EDB10E-E696-4ED1-A1C8-853988511119}"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86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00B96-2F06-4766-80A5-1C6AFB55EE4F}" type="datetimeFigureOut">
              <a:rPr lang="en-ZA" smtClean="0"/>
              <a:t>2024/07/29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208254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B00B96-2F06-4766-80A5-1C6AFB55EE4F}" type="datetimeFigureOut">
              <a:rPr lang="en-ZA" smtClean="0"/>
              <a:t>2024/07/29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180801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B00B96-2F06-4766-80A5-1C6AFB55EE4F}" type="datetimeFigureOut">
              <a:rPr lang="en-ZA" smtClean="0"/>
              <a:t>2024/07/29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248673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00B96-2F06-4766-80A5-1C6AFB55EE4F}" type="datetimeFigureOut">
              <a:rPr lang="en-ZA" smtClean="0"/>
              <a:t>2024/07/29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235861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00B96-2F06-4766-80A5-1C6AFB55EE4F}" type="datetimeFigureOut">
              <a:rPr lang="en-ZA" smtClean="0"/>
              <a:t>2024/07/29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9EDB10E-E696-4ED1-A1C8-853988511119}" type="slidenum">
              <a:rPr lang="en-ZA" smtClean="0"/>
              <a:t>‹#›</a:t>
            </a:fld>
            <a:endParaRPr lang="en-ZA"/>
          </a:p>
        </p:txBody>
      </p:sp>
    </p:spTree>
    <p:extLst>
      <p:ext uri="{BB962C8B-B14F-4D97-AF65-F5344CB8AC3E}">
        <p14:creationId xmlns:p14="http://schemas.microsoft.com/office/powerpoint/2010/main" val="213005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0B96-2F06-4766-80A5-1C6AFB55EE4F}" type="datetimeFigureOut">
              <a:rPr lang="en-ZA" smtClean="0"/>
              <a:t>2024/07/29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9EDB10E-E696-4ED1-A1C8-853988511119}"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24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B00B96-2F06-4766-80A5-1C6AFB55EE4F}" type="datetimeFigureOut">
              <a:rPr lang="en-ZA" smtClean="0"/>
              <a:t>2024/07/29</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EDB10E-E696-4ED1-A1C8-853988511119}"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11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FE2E35-0648-4465-86F8-3EAC6EC5668F}"/>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pic>
        <p:nvPicPr>
          <p:cNvPr id="7" name="Picture 6">
            <a:extLst>
              <a:ext uri="{FF2B5EF4-FFF2-40B4-BE49-F238E27FC236}">
                <a16:creationId xmlns:a16="http://schemas.microsoft.com/office/drawing/2014/main" id="{07A0E4C4-36D2-4FB1-8B59-26F3EE9D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120" y="2434389"/>
            <a:ext cx="1989221" cy="1989221"/>
          </a:xfrm>
          <a:prstGeom prst="rect">
            <a:avLst/>
          </a:prstGeom>
        </p:spPr>
      </p:pic>
      <p:pic>
        <p:nvPicPr>
          <p:cNvPr id="1026" name="Picture 2" descr="5 Tricky SQL Queries Solved - KDnuggets">
            <a:extLst>
              <a:ext uri="{FF2B5EF4-FFF2-40B4-BE49-F238E27FC236}">
                <a16:creationId xmlns:a16="http://schemas.microsoft.com/office/drawing/2014/main" id="{3D61A93B-4681-4B31-AA62-0A936F5B3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193" y="1841401"/>
            <a:ext cx="2474495" cy="24744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5C0FB7-AB6F-4830-922F-C5977A236EC4}"/>
              </a:ext>
            </a:extLst>
          </p:cNvPr>
          <p:cNvSpPr txBox="1"/>
          <p:nvPr/>
        </p:nvSpPr>
        <p:spPr>
          <a:xfrm>
            <a:off x="7903488" y="5775995"/>
            <a:ext cx="4259178" cy="923330"/>
          </a:xfrm>
          <a:prstGeom prst="rect">
            <a:avLst/>
          </a:prstGeom>
          <a:noFill/>
        </p:spPr>
        <p:txBody>
          <a:bodyPr wrap="square">
            <a:spAutoFit/>
          </a:bodyPr>
          <a:lstStyle/>
          <a:p>
            <a:pPr algn="ctr" rtl="0">
              <a:spcBef>
                <a:spcPts val="0"/>
              </a:spcBef>
              <a:spcAft>
                <a:spcPts val="0"/>
              </a:spcAft>
            </a:pPr>
            <a:r>
              <a:rPr lang="en-US" dirty="0">
                <a:solidFill>
                  <a:srgbClr val="000000"/>
                </a:solidFill>
                <a:latin typeface="Times New Roman" panose="02020603050405020304" pitchFamily="18" charset="0"/>
                <a:cs typeface="Times New Roman" panose="02020603050405020304" pitchFamily="18" charset="0"/>
              </a:rPr>
              <a:t>Presented by: Hlobisile </a:t>
            </a:r>
            <a:r>
              <a:rPr lang="en-US" dirty="0" err="1">
                <a:solidFill>
                  <a:srgbClr val="000000"/>
                </a:solidFill>
                <a:latin typeface="Times New Roman" panose="02020603050405020304" pitchFamily="18" charset="0"/>
                <a:cs typeface="Times New Roman" panose="02020603050405020304" pitchFamily="18" charset="0"/>
              </a:rPr>
              <a:t>Gwala</a:t>
            </a:r>
            <a:endParaRPr lang="en-US" b="0" dirty="0">
              <a:effectLst/>
              <a:latin typeface="Times New Roman" panose="02020603050405020304" pitchFamily="18" charset="0"/>
              <a:cs typeface="Times New Roman" panose="02020603050405020304" pitchFamily="18" charset="0"/>
            </a:endParaRPr>
          </a:p>
          <a:p>
            <a:br>
              <a:rPr lang="en-US" dirty="0"/>
            </a:br>
            <a:endParaRPr lang="en-US" dirty="0"/>
          </a:p>
        </p:txBody>
      </p:sp>
      <p:sp>
        <p:nvSpPr>
          <p:cNvPr id="11" name="Google Shape;60;p14">
            <a:extLst>
              <a:ext uri="{FF2B5EF4-FFF2-40B4-BE49-F238E27FC236}">
                <a16:creationId xmlns:a16="http://schemas.microsoft.com/office/drawing/2014/main" id="{BC0CA004-1F37-4521-B690-1BE3A822AFBA}"/>
              </a:ext>
            </a:extLst>
          </p:cNvPr>
          <p:cNvSpPr txBox="1"/>
          <p:nvPr/>
        </p:nvSpPr>
        <p:spPr>
          <a:xfrm>
            <a:off x="8160477" y="6414625"/>
            <a:ext cx="3745200" cy="284700"/>
          </a:xfrm>
          <a:prstGeom prst="rect">
            <a:avLst/>
          </a:prstGeom>
          <a:solidFill>
            <a:schemeClr val="lt1"/>
          </a:solid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sng" strike="noStrike" cap="none" dirty="0">
                <a:solidFill>
                  <a:schemeClr val="hlink"/>
                </a:solidFill>
                <a:latin typeface="Calibri"/>
                <a:ea typeface="Calibri"/>
                <a:cs typeface="Calibri"/>
                <a:sym typeface="Calibri"/>
              </a:rPr>
              <a:t>gwalahlobisile@gmail.com</a:t>
            </a:r>
            <a:r>
              <a:rPr lang="en-GB" sz="1400" b="0" i="0" u="none" strike="noStrike" cap="none" dirty="0">
                <a:solidFill>
                  <a:srgbClr val="0A80C2"/>
                </a:solidFill>
                <a:latin typeface="Calibri"/>
                <a:ea typeface="Calibri"/>
                <a:cs typeface="Calibri"/>
                <a:sym typeface="Calibri"/>
              </a:rPr>
              <a:t>  </a:t>
            </a:r>
            <a:endParaRPr sz="1400" b="0" i="0" u="none" strike="noStrike" cap="none" dirty="0">
              <a:solidFill>
                <a:srgbClr val="0A80C2"/>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23B77AA5-4F6F-4A63-9ABD-A8C5C629DA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2320" y="5526504"/>
            <a:ext cx="5938157" cy="1235890"/>
          </a:xfrm>
          <a:prstGeom prst="rect">
            <a:avLst/>
          </a:prstGeom>
        </p:spPr>
      </p:pic>
      <p:sp>
        <p:nvSpPr>
          <p:cNvPr id="13" name="Rectangle 12">
            <a:extLst>
              <a:ext uri="{FF2B5EF4-FFF2-40B4-BE49-F238E27FC236}">
                <a16:creationId xmlns:a16="http://schemas.microsoft.com/office/drawing/2014/main" id="{13B782FA-FF03-49FE-951B-ECBFF8F2C22D}"/>
              </a:ext>
            </a:extLst>
          </p:cNvPr>
          <p:cNvSpPr/>
          <p:nvPr/>
        </p:nvSpPr>
        <p:spPr>
          <a:xfrm>
            <a:off x="2222320" y="408166"/>
            <a:ext cx="7878535" cy="92333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200" dirty="0">
                <a:solidFill>
                  <a:schemeClr val="bg1"/>
                </a:solidFill>
                <a:latin typeface="Times New Roman" panose="02020603050405020304" pitchFamily="18" charset="0"/>
                <a:cs typeface="Times New Roman" panose="02020603050405020304" pitchFamily="18" charset="0"/>
              </a:rPr>
              <a:t>Product sales Project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3696634-42FB-445A-AB9C-38C3B06A1D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6029" y="2172771"/>
            <a:ext cx="2143125" cy="2143125"/>
          </a:xfrm>
          <a:prstGeom prst="rect">
            <a:avLst/>
          </a:prstGeom>
        </p:spPr>
      </p:pic>
    </p:spTree>
    <p:extLst>
      <p:ext uri="{BB962C8B-B14F-4D97-AF65-F5344CB8AC3E}">
        <p14:creationId xmlns:p14="http://schemas.microsoft.com/office/powerpoint/2010/main" val="10967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AA0EE8-60AE-C6CE-B244-D7CAE55C648E}"/>
              </a:ext>
            </a:extLst>
          </p:cNvPr>
          <p:cNvSpPr txBox="1"/>
          <p:nvPr/>
        </p:nvSpPr>
        <p:spPr>
          <a:xfrm>
            <a:off x="216564" y="2085474"/>
            <a:ext cx="12192000" cy="646331"/>
          </a:xfrm>
          <a:prstGeom prst="rect">
            <a:avLst/>
          </a:prstGeom>
          <a:noFill/>
        </p:spPr>
        <p:txBody>
          <a:bodyPr wrap="square" rtlCol="0">
            <a:spAutoFit/>
          </a:bodyPr>
          <a:lstStyle/>
          <a:p>
            <a:pPr marL="285750" indent="-285750">
              <a:buFont typeface="Arial" panose="020B0604020202020204" pitchFamily="34" charset="0"/>
              <a:buChar char="•"/>
            </a:pPr>
            <a:r>
              <a:rPr lang="en-ZA" dirty="0"/>
              <a:t>Project aims to determine the most effective selling method between Email, Call and Email + Call.</a:t>
            </a:r>
          </a:p>
          <a:p>
            <a:pPr marL="285750" indent="-285750">
              <a:buFont typeface="Arial" panose="020B0604020202020204" pitchFamily="34" charset="0"/>
              <a:buChar char="•"/>
            </a:pPr>
            <a:r>
              <a:rPr lang="en-ZA" dirty="0"/>
              <a:t>To perform the analysis the distributions and trends of the revenues for sales method are utilised.</a:t>
            </a:r>
          </a:p>
        </p:txBody>
      </p:sp>
      <p:sp>
        <p:nvSpPr>
          <p:cNvPr id="2" name="TextBox 1">
            <a:extLst>
              <a:ext uri="{FF2B5EF4-FFF2-40B4-BE49-F238E27FC236}">
                <a16:creationId xmlns:a16="http://schemas.microsoft.com/office/drawing/2014/main" id="{FF9653F8-F863-4645-8203-C417C09F614D}"/>
              </a:ext>
            </a:extLst>
          </p:cNvPr>
          <p:cNvSpPr txBox="1"/>
          <p:nvPr/>
        </p:nvSpPr>
        <p:spPr>
          <a:xfrm>
            <a:off x="208545" y="1435838"/>
            <a:ext cx="9079832" cy="461665"/>
          </a:xfrm>
          <a:prstGeom prst="rect">
            <a:avLst/>
          </a:prstGeom>
          <a:noFill/>
        </p:spPr>
        <p:txBody>
          <a:bodyPr wrap="square" rtlCol="0">
            <a:spAutoFit/>
          </a:bodyPr>
          <a:lstStyle/>
          <a:p>
            <a:r>
              <a:rPr lang="en-ZA" sz="2400" dirty="0">
                <a:latin typeface="Times New Roman" panose="02020603050405020304" pitchFamily="18" charset="0"/>
                <a:cs typeface="Times New Roman" panose="02020603050405020304" pitchFamily="18" charset="0"/>
              </a:rPr>
              <a:t>Project overview and business goals</a:t>
            </a:r>
          </a:p>
        </p:txBody>
      </p:sp>
      <p:sp>
        <p:nvSpPr>
          <p:cNvPr id="3" name="TextBox 2">
            <a:extLst>
              <a:ext uri="{FF2B5EF4-FFF2-40B4-BE49-F238E27FC236}">
                <a16:creationId xmlns:a16="http://schemas.microsoft.com/office/drawing/2014/main" id="{6D5FA426-9F56-4512-A43C-E055999DFC82}"/>
              </a:ext>
            </a:extLst>
          </p:cNvPr>
          <p:cNvSpPr txBox="1"/>
          <p:nvPr/>
        </p:nvSpPr>
        <p:spPr>
          <a:xfrm>
            <a:off x="216564" y="3429001"/>
            <a:ext cx="10515604" cy="2585323"/>
          </a:xfrm>
          <a:prstGeom prst="rect">
            <a:avLst/>
          </a:prstGeom>
          <a:noFill/>
        </p:spPr>
        <p:txBody>
          <a:bodyPr wrap="square" rtlCol="0">
            <a:spAutoFit/>
          </a:bodyPr>
          <a:lstStyle/>
          <a:p>
            <a:endParaRPr lang="en-ZA" sz="1800" dirty="0"/>
          </a:p>
          <a:p>
            <a:pPr marL="285750" indent="-285750">
              <a:buFont typeface="Arial" panose="020B0604020202020204" pitchFamily="34" charset="0"/>
              <a:buChar char="•"/>
            </a:pPr>
            <a:r>
              <a:rPr lang="en-ZA" sz="1800" dirty="0"/>
              <a:t>Data cleaning performed using python pandas, due to inconsistent naming for the sales methods and revenue column having null values.</a:t>
            </a:r>
          </a:p>
          <a:p>
            <a:pPr marL="285750" indent="-285750">
              <a:buFont typeface="Arial" panose="020B0604020202020204" pitchFamily="34" charset="0"/>
              <a:buChar char="•"/>
            </a:pPr>
            <a:r>
              <a:rPr lang="en-ZA" dirty="0"/>
              <a:t>To do this, sales method column is modified for consistent naming and null values in the revenue column are filled with 0.</a:t>
            </a:r>
          </a:p>
          <a:p>
            <a:pPr marL="285750" indent="-285750">
              <a:buFont typeface="Arial" panose="020B0604020202020204" pitchFamily="34" charset="0"/>
              <a:buChar char="•"/>
            </a:pPr>
            <a:r>
              <a:rPr lang="en-ZA" dirty="0"/>
              <a:t>Counter plot was used to count the number of customers approached by each method</a:t>
            </a:r>
          </a:p>
          <a:p>
            <a:pPr marL="285750" indent="-285750">
              <a:buFont typeface="Arial" panose="020B0604020202020204" pitchFamily="34" charset="0"/>
              <a:buChar char="•"/>
            </a:pPr>
            <a:r>
              <a:rPr lang="en-ZA" dirty="0"/>
              <a:t>Box and whisker plots were utilised to analyse and study the spread of revenue for each approach.</a:t>
            </a:r>
          </a:p>
          <a:p>
            <a:pPr marL="285750" indent="-285750">
              <a:buFont typeface="Arial" panose="020B0604020202020204" pitchFamily="34" charset="0"/>
              <a:buChar char="•"/>
            </a:pPr>
            <a:r>
              <a:rPr lang="en-ZA" dirty="0"/>
              <a:t>Line plots were used to analyse the weekly revenue  trend for each method.</a:t>
            </a:r>
          </a:p>
          <a:p>
            <a:pPr marL="285750" indent="-285750">
              <a:buFont typeface="Arial" panose="020B0604020202020204" pitchFamily="34" charset="0"/>
              <a:buChar char="•"/>
            </a:pPr>
            <a:r>
              <a:rPr lang="en-ZA" dirty="0"/>
              <a:t>A summary table was included to compare the total revenues generated by each method</a:t>
            </a:r>
            <a:endParaRPr lang="en-ZA" sz="1800" dirty="0"/>
          </a:p>
        </p:txBody>
      </p:sp>
      <p:sp>
        <p:nvSpPr>
          <p:cNvPr id="5" name="TextBox 4">
            <a:extLst>
              <a:ext uri="{FF2B5EF4-FFF2-40B4-BE49-F238E27FC236}">
                <a16:creationId xmlns:a16="http://schemas.microsoft.com/office/drawing/2014/main" id="{CE4AF486-6A8B-4FBD-9DAC-91E57420B5F5}"/>
              </a:ext>
            </a:extLst>
          </p:cNvPr>
          <p:cNvSpPr txBox="1"/>
          <p:nvPr/>
        </p:nvSpPr>
        <p:spPr>
          <a:xfrm>
            <a:off x="312820" y="3198167"/>
            <a:ext cx="9079832" cy="461665"/>
          </a:xfrm>
          <a:prstGeom prst="rect">
            <a:avLst/>
          </a:prstGeom>
          <a:noFill/>
        </p:spPr>
        <p:txBody>
          <a:bodyPr wrap="square" rtlCol="0">
            <a:spAutoFit/>
          </a:bodyPr>
          <a:lstStyle/>
          <a:p>
            <a:r>
              <a:rPr lang="en-ZA" sz="2400" dirty="0">
                <a:latin typeface="Times New Roman" panose="02020603050405020304" pitchFamily="18" charset="0"/>
                <a:cs typeface="Times New Roman" panose="02020603050405020304" pitchFamily="18" charset="0"/>
              </a:rPr>
              <a:t>Procedure</a:t>
            </a:r>
          </a:p>
        </p:txBody>
      </p:sp>
      <p:sp>
        <p:nvSpPr>
          <p:cNvPr id="6" name="Rectangle 5">
            <a:extLst>
              <a:ext uri="{FF2B5EF4-FFF2-40B4-BE49-F238E27FC236}">
                <a16:creationId xmlns:a16="http://schemas.microsoft.com/office/drawing/2014/main" id="{F1934442-7805-4798-A9ED-EFEEAEA7862D}"/>
              </a:ext>
            </a:extLst>
          </p:cNvPr>
          <p:cNvSpPr/>
          <p:nvPr/>
        </p:nvSpPr>
        <p:spPr>
          <a:xfrm>
            <a:off x="1740569" y="264194"/>
            <a:ext cx="7106652" cy="62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Introduction-Project Aims and Procedure</a:t>
            </a: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F4E87A-6780-48BB-9E14-1A795494B377}"/>
              </a:ext>
            </a:extLst>
          </p:cNvPr>
          <p:cNvSpPr txBox="1"/>
          <p:nvPr/>
        </p:nvSpPr>
        <p:spPr>
          <a:xfrm>
            <a:off x="0" y="6521116"/>
            <a:ext cx="12192000" cy="369332"/>
          </a:xfrm>
          <a:prstGeom prst="rect">
            <a:avLst/>
          </a:prstGeom>
          <a:solidFill>
            <a:schemeClr val="accent1"/>
          </a:solidFill>
        </p:spPr>
        <p:txBody>
          <a:bodyPr wrap="square">
            <a:spAutoFit/>
          </a:bodyPr>
          <a:lstStyle/>
          <a:p>
            <a:r>
              <a:rPr lang="en-US" b="0" dirty="0">
                <a:effectLst/>
              </a:rPr>
              <a:t> </a:t>
            </a:r>
            <a:endParaRPr lang="en-US" dirty="0"/>
          </a:p>
        </p:txBody>
      </p:sp>
      <p:sp>
        <p:nvSpPr>
          <p:cNvPr id="9" name="TextBox 8">
            <a:extLst>
              <a:ext uri="{FF2B5EF4-FFF2-40B4-BE49-F238E27FC236}">
                <a16:creationId xmlns:a16="http://schemas.microsoft.com/office/drawing/2014/main" id="{A022C6A4-C393-434A-A21B-62D5A6B83D59}"/>
              </a:ext>
            </a:extLst>
          </p:cNvPr>
          <p:cNvSpPr txBox="1"/>
          <p:nvPr/>
        </p:nvSpPr>
        <p:spPr>
          <a:xfrm>
            <a:off x="11625943" y="6521116"/>
            <a:ext cx="277585" cy="253916"/>
          </a:xfrm>
          <a:prstGeom prst="rect">
            <a:avLst/>
          </a:prstGeom>
          <a:noFill/>
        </p:spPr>
        <p:txBody>
          <a:bodyPr wrap="square" rtlCol="0">
            <a:spAutoFit/>
          </a:bodyPr>
          <a:lstStyle/>
          <a:p>
            <a:r>
              <a:rPr lang="en-ZA" sz="1050" dirty="0">
                <a:solidFill>
                  <a:schemeClr val="bg1"/>
                </a:solidFill>
              </a:rPr>
              <a:t>1</a:t>
            </a:r>
            <a:endParaRPr lang="en-US" sz="1050" dirty="0">
              <a:solidFill>
                <a:schemeClr val="bg1"/>
              </a:solidFill>
            </a:endParaRPr>
          </a:p>
        </p:txBody>
      </p:sp>
      <p:sp>
        <p:nvSpPr>
          <p:cNvPr id="10" name="Rectangle 9">
            <a:extLst>
              <a:ext uri="{FF2B5EF4-FFF2-40B4-BE49-F238E27FC236}">
                <a16:creationId xmlns:a16="http://schemas.microsoft.com/office/drawing/2014/main" id="{AD1189B0-AFA3-4EAE-88E7-C6B7C4B58687}"/>
              </a:ext>
            </a:extLst>
          </p:cNvPr>
          <p:cNvSpPr/>
          <p:nvPr/>
        </p:nvSpPr>
        <p:spPr>
          <a:xfrm>
            <a:off x="65315" y="6593806"/>
            <a:ext cx="1971174" cy="1790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50" dirty="0">
                <a:latin typeface="Times New Roman" panose="02020603050405020304" pitchFamily="18" charset="0"/>
                <a:cs typeface="Times New Roman" panose="02020603050405020304" pitchFamily="18" charset="0"/>
              </a:rPr>
              <a:t>gwalahlobisile@gmail.com</a:t>
            </a: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26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6702F9-7E96-174B-2C0E-3CC67136B922}"/>
              </a:ext>
            </a:extLst>
          </p:cNvPr>
          <p:cNvSpPr txBox="1"/>
          <p:nvPr/>
        </p:nvSpPr>
        <p:spPr>
          <a:xfrm>
            <a:off x="86592" y="740743"/>
            <a:ext cx="6096000" cy="1077218"/>
          </a:xfrm>
          <a:prstGeom prst="rect">
            <a:avLst/>
          </a:prstGeom>
          <a:noFill/>
        </p:spPr>
        <p:txBody>
          <a:bodyPr wrap="square" rtlCol="0">
            <a:spAutoFit/>
          </a:bodyPr>
          <a:lstStyle/>
          <a:p>
            <a:endParaRPr lang="en-ZA" sz="2800" dirty="0">
              <a:latin typeface="Times New Roman" panose="02020603050405020304" pitchFamily="18" charset="0"/>
              <a:cs typeface="Times New Roman" panose="02020603050405020304" pitchFamily="18" charset="0"/>
            </a:endParaRPr>
          </a:p>
          <a:p>
            <a:endParaRPr lang="en-ZA" dirty="0"/>
          </a:p>
          <a:p>
            <a:endParaRPr lang="en-ZA" dirty="0"/>
          </a:p>
        </p:txBody>
      </p:sp>
      <p:pic>
        <p:nvPicPr>
          <p:cNvPr id="7" name="Picture 6">
            <a:extLst>
              <a:ext uri="{FF2B5EF4-FFF2-40B4-BE49-F238E27FC236}">
                <a16:creationId xmlns:a16="http://schemas.microsoft.com/office/drawing/2014/main" id="{D1FE60D7-C1F9-5E05-AA97-4CBE2DF12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81060"/>
            <a:ext cx="5852172" cy="4389129"/>
          </a:xfrm>
          <a:prstGeom prst="rect">
            <a:avLst/>
          </a:prstGeom>
        </p:spPr>
      </p:pic>
      <p:sp>
        <p:nvSpPr>
          <p:cNvPr id="8" name="TextBox 7">
            <a:extLst>
              <a:ext uri="{FF2B5EF4-FFF2-40B4-BE49-F238E27FC236}">
                <a16:creationId xmlns:a16="http://schemas.microsoft.com/office/drawing/2014/main" id="{C2F27A8F-A5A4-DB87-DBCB-0F03C76937B7}"/>
              </a:ext>
            </a:extLst>
          </p:cNvPr>
          <p:cNvSpPr txBox="1"/>
          <p:nvPr/>
        </p:nvSpPr>
        <p:spPr>
          <a:xfrm>
            <a:off x="91541" y="1817961"/>
            <a:ext cx="5747657" cy="1477328"/>
          </a:xfrm>
          <a:prstGeom prst="rect">
            <a:avLst/>
          </a:prstGeom>
          <a:noFill/>
        </p:spPr>
        <p:txBody>
          <a:bodyPr wrap="square" rtlCol="0">
            <a:spAutoFit/>
          </a:bodyPr>
          <a:lstStyle/>
          <a:p>
            <a:pPr marL="285750" indent="-285750">
              <a:buFont typeface="Arial" panose="020B0604020202020204" pitchFamily="34" charset="0"/>
              <a:buChar char="•"/>
            </a:pPr>
            <a:r>
              <a:rPr lang="en-ZA" dirty="0"/>
              <a:t>A counter plot displaying how many customers were approached by each method.</a:t>
            </a:r>
          </a:p>
          <a:p>
            <a:pPr marL="285750" indent="-285750">
              <a:buFont typeface="Arial" panose="020B0604020202020204" pitchFamily="34" charset="0"/>
              <a:buChar char="•"/>
            </a:pPr>
            <a:r>
              <a:rPr lang="en-ZA" dirty="0"/>
              <a:t>Looking at the plot, one can conclude that Email method has approached more customers compared to the other methods. </a:t>
            </a:r>
          </a:p>
        </p:txBody>
      </p:sp>
      <p:sp>
        <p:nvSpPr>
          <p:cNvPr id="6" name="TextBox 5">
            <a:extLst>
              <a:ext uri="{FF2B5EF4-FFF2-40B4-BE49-F238E27FC236}">
                <a16:creationId xmlns:a16="http://schemas.microsoft.com/office/drawing/2014/main" id="{AD6158F1-C396-4463-96D1-8C5B2A1AD78B}"/>
              </a:ext>
            </a:extLst>
          </p:cNvPr>
          <p:cNvSpPr txBox="1"/>
          <p:nvPr/>
        </p:nvSpPr>
        <p:spPr>
          <a:xfrm>
            <a:off x="0" y="6521116"/>
            <a:ext cx="12192000" cy="369332"/>
          </a:xfrm>
          <a:prstGeom prst="rect">
            <a:avLst/>
          </a:prstGeom>
          <a:solidFill>
            <a:schemeClr val="accent1"/>
          </a:solidFill>
        </p:spPr>
        <p:txBody>
          <a:bodyPr wrap="square">
            <a:spAutoFit/>
          </a:bodyPr>
          <a:lstStyle/>
          <a:p>
            <a:r>
              <a:rPr lang="en-US" b="0" dirty="0">
                <a:effectLst/>
              </a:rPr>
              <a:t> </a:t>
            </a:r>
            <a:endParaRPr lang="en-US" dirty="0"/>
          </a:p>
        </p:txBody>
      </p:sp>
      <p:sp>
        <p:nvSpPr>
          <p:cNvPr id="9" name="Rectangle 8">
            <a:extLst>
              <a:ext uri="{FF2B5EF4-FFF2-40B4-BE49-F238E27FC236}">
                <a16:creationId xmlns:a16="http://schemas.microsoft.com/office/drawing/2014/main" id="{61DFC861-57F6-4FC3-986F-DD1E52586127}"/>
              </a:ext>
            </a:extLst>
          </p:cNvPr>
          <p:cNvSpPr/>
          <p:nvPr/>
        </p:nvSpPr>
        <p:spPr>
          <a:xfrm>
            <a:off x="65315" y="6593806"/>
            <a:ext cx="1971174" cy="1790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50" dirty="0">
                <a:latin typeface="Times New Roman" panose="02020603050405020304" pitchFamily="18" charset="0"/>
                <a:cs typeface="Times New Roman" panose="02020603050405020304" pitchFamily="18" charset="0"/>
              </a:rPr>
              <a:t>gwalahlobisile@gmail.com</a:t>
            </a:r>
            <a:endParaRPr lang="en-US" sz="105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9B0E5F-991A-437E-BA61-58259DEE12FB}"/>
              </a:ext>
            </a:extLst>
          </p:cNvPr>
          <p:cNvSpPr txBox="1"/>
          <p:nvPr/>
        </p:nvSpPr>
        <p:spPr>
          <a:xfrm>
            <a:off x="11650436" y="6557742"/>
            <a:ext cx="277585" cy="253916"/>
          </a:xfrm>
          <a:prstGeom prst="rect">
            <a:avLst/>
          </a:prstGeom>
          <a:noFill/>
        </p:spPr>
        <p:txBody>
          <a:bodyPr wrap="square" rtlCol="0">
            <a:spAutoFit/>
          </a:bodyPr>
          <a:lstStyle/>
          <a:p>
            <a:r>
              <a:rPr lang="en-ZA" sz="1050" dirty="0">
                <a:solidFill>
                  <a:schemeClr val="bg1"/>
                </a:solidFill>
              </a:rPr>
              <a:t>2</a:t>
            </a:r>
            <a:endParaRPr lang="en-US" sz="1050" dirty="0">
              <a:solidFill>
                <a:schemeClr val="bg1"/>
              </a:solidFill>
            </a:endParaRPr>
          </a:p>
        </p:txBody>
      </p:sp>
      <p:sp>
        <p:nvSpPr>
          <p:cNvPr id="11" name="Rectangle 10">
            <a:extLst>
              <a:ext uri="{FF2B5EF4-FFF2-40B4-BE49-F238E27FC236}">
                <a16:creationId xmlns:a16="http://schemas.microsoft.com/office/drawing/2014/main" id="{57FD1479-3560-4FAA-91A4-EE68A606D497}"/>
              </a:ext>
            </a:extLst>
          </p:cNvPr>
          <p:cNvSpPr/>
          <p:nvPr/>
        </p:nvSpPr>
        <p:spPr>
          <a:xfrm>
            <a:off x="394732" y="969713"/>
            <a:ext cx="6096000" cy="41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800">
                <a:latin typeface="Times New Roman" panose="02020603050405020304" pitchFamily="18" charset="0"/>
                <a:cs typeface="Times New Roman" panose="02020603050405020304" pitchFamily="18" charset="0"/>
              </a:rPr>
              <a:t>Key findings </a:t>
            </a:r>
            <a:endParaRPr lang="en-Z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8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6702F9-7E96-174B-2C0E-3CC67136B922}"/>
              </a:ext>
            </a:extLst>
          </p:cNvPr>
          <p:cNvSpPr txBox="1"/>
          <p:nvPr/>
        </p:nvSpPr>
        <p:spPr>
          <a:xfrm>
            <a:off x="1772708" y="449913"/>
            <a:ext cx="7285758" cy="646331"/>
          </a:xfrm>
          <a:prstGeom prst="rect">
            <a:avLst/>
          </a:prstGeom>
          <a:noFill/>
        </p:spPr>
        <p:txBody>
          <a:bodyPr wrap="square" rtlCol="0">
            <a:spAutoFit/>
          </a:bodyPr>
          <a:lstStyle/>
          <a:p>
            <a:endParaRPr lang="en-ZA" dirty="0"/>
          </a:p>
          <a:p>
            <a:endParaRPr lang="en-ZA" dirty="0"/>
          </a:p>
        </p:txBody>
      </p:sp>
      <p:sp>
        <p:nvSpPr>
          <p:cNvPr id="8" name="TextBox 7">
            <a:extLst>
              <a:ext uri="{FF2B5EF4-FFF2-40B4-BE49-F238E27FC236}">
                <a16:creationId xmlns:a16="http://schemas.microsoft.com/office/drawing/2014/main" id="{C2F27A8F-A5A4-DB87-DBCB-0F03C76937B7}"/>
              </a:ext>
            </a:extLst>
          </p:cNvPr>
          <p:cNvSpPr txBox="1"/>
          <p:nvPr/>
        </p:nvSpPr>
        <p:spPr>
          <a:xfrm>
            <a:off x="0" y="5228454"/>
            <a:ext cx="11031438" cy="1323439"/>
          </a:xfrm>
          <a:prstGeom prst="rect">
            <a:avLst/>
          </a:prstGeom>
          <a:noFill/>
        </p:spPr>
        <p:txBody>
          <a:bodyPr wrap="square" rtlCol="0">
            <a:spAutoFit/>
          </a:bodyPr>
          <a:lstStyle/>
          <a:p>
            <a:pPr marL="285750" indent="-285750">
              <a:buFont typeface="Arial" panose="020B0604020202020204" pitchFamily="34" charset="0"/>
              <a:buChar char="•"/>
            </a:pPr>
            <a:r>
              <a:rPr lang="en-ZA" sz="2000" dirty="0"/>
              <a:t>A box plot showing the spread of the overall revenue .</a:t>
            </a:r>
          </a:p>
          <a:p>
            <a:pPr marL="285750" indent="-285750">
              <a:buFont typeface="Arial" panose="020B0604020202020204" pitchFamily="34" charset="0"/>
              <a:buChar char="•"/>
            </a:pPr>
            <a:r>
              <a:rPr lang="en-ZA" sz="2000" dirty="0"/>
              <a:t>Most revenues are concentrated between the 50</a:t>
            </a:r>
            <a:r>
              <a:rPr lang="en-ZA" sz="2000" baseline="30000" dirty="0"/>
              <a:t>th</a:t>
            </a:r>
            <a:r>
              <a:rPr lang="en-ZA" sz="2000" dirty="0"/>
              <a:t> and 75</a:t>
            </a:r>
            <a:r>
              <a:rPr lang="en-ZA" sz="2000" baseline="30000" dirty="0"/>
              <a:t>th</a:t>
            </a:r>
            <a:r>
              <a:rPr lang="en-ZA" sz="2000" dirty="0"/>
              <a:t> percentile</a:t>
            </a:r>
          </a:p>
          <a:p>
            <a:pPr marL="285750" indent="-285750">
              <a:buFont typeface="Arial" panose="020B0604020202020204" pitchFamily="34" charset="0"/>
              <a:buChar char="•"/>
            </a:pPr>
            <a:r>
              <a:rPr lang="en-ZA" sz="2000" dirty="0"/>
              <a:t>Fewer revenues are spread out between the 25</a:t>
            </a:r>
            <a:r>
              <a:rPr lang="en-ZA" sz="2000" baseline="30000" dirty="0"/>
              <a:t>th</a:t>
            </a:r>
            <a:r>
              <a:rPr lang="en-ZA" sz="2000" dirty="0"/>
              <a:t> and 50</a:t>
            </a:r>
            <a:r>
              <a:rPr lang="en-ZA" sz="2000" baseline="30000" dirty="0"/>
              <a:t>th</a:t>
            </a:r>
            <a:r>
              <a:rPr lang="en-ZA" sz="2000" dirty="0"/>
              <a:t> percentile .</a:t>
            </a:r>
          </a:p>
          <a:p>
            <a:pPr marL="285750" indent="-285750">
              <a:buFont typeface="Arial" panose="020B0604020202020204" pitchFamily="34" charset="0"/>
              <a:buChar char="•"/>
            </a:pPr>
            <a:r>
              <a:rPr lang="en-ZA" sz="2000" dirty="0"/>
              <a:t>Long upper whiskers</a:t>
            </a:r>
            <a:endParaRPr lang="en-ZA" dirty="0"/>
          </a:p>
        </p:txBody>
      </p:sp>
      <p:sp>
        <p:nvSpPr>
          <p:cNvPr id="6" name="TextBox 5">
            <a:extLst>
              <a:ext uri="{FF2B5EF4-FFF2-40B4-BE49-F238E27FC236}">
                <a16:creationId xmlns:a16="http://schemas.microsoft.com/office/drawing/2014/main" id="{AD6158F1-C396-4463-96D1-8C5B2A1AD78B}"/>
              </a:ext>
            </a:extLst>
          </p:cNvPr>
          <p:cNvSpPr txBox="1"/>
          <p:nvPr/>
        </p:nvSpPr>
        <p:spPr>
          <a:xfrm>
            <a:off x="0" y="6521116"/>
            <a:ext cx="12192000" cy="369332"/>
          </a:xfrm>
          <a:prstGeom prst="rect">
            <a:avLst/>
          </a:prstGeom>
          <a:solidFill>
            <a:schemeClr val="accent1"/>
          </a:solidFill>
        </p:spPr>
        <p:txBody>
          <a:bodyPr wrap="square">
            <a:spAutoFit/>
          </a:bodyPr>
          <a:lstStyle/>
          <a:p>
            <a:r>
              <a:rPr lang="en-US" b="0" dirty="0">
                <a:effectLst/>
              </a:rPr>
              <a:t> </a:t>
            </a:r>
            <a:endParaRPr lang="en-US" dirty="0"/>
          </a:p>
        </p:txBody>
      </p:sp>
      <p:sp>
        <p:nvSpPr>
          <p:cNvPr id="9" name="Rectangle 8">
            <a:extLst>
              <a:ext uri="{FF2B5EF4-FFF2-40B4-BE49-F238E27FC236}">
                <a16:creationId xmlns:a16="http://schemas.microsoft.com/office/drawing/2014/main" id="{61DFC861-57F6-4FC3-986F-DD1E52586127}"/>
              </a:ext>
            </a:extLst>
          </p:cNvPr>
          <p:cNvSpPr/>
          <p:nvPr/>
        </p:nvSpPr>
        <p:spPr>
          <a:xfrm>
            <a:off x="-1" y="6595162"/>
            <a:ext cx="1971174" cy="1790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50" dirty="0">
                <a:latin typeface="Times New Roman" panose="02020603050405020304" pitchFamily="18" charset="0"/>
                <a:cs typeface="Times New Roman" panose="02020603050405020304" pitchFamily="18" charset="0"/>
              </a:rPr>
              <a:t>gwalahlobisile@gmail.com</a:t>
            </a:r>
            <a:endParaRPr lang="en-US" sz="105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9B0E5F-991A-437E-BA61-58259DEE12FB}"/>
              </a:ext>
            </a:extLst>
          </p:cNvPr>
          <p:cNvSpPr txBox="1"/>
          <p:nvPr/>
        </p:nvSpPr>
        <p:spPr>
          <a:xfrm>
            <a:off x="11650436" y="6557742"/>
            <a:ext cx="277585" cy="253916"/>
          </a:xfrm>
          <a:prstGeom prst="rect">
            <a:avLst/>
          </a:prstGeom>
          <a:noFill/>
        </p:spPr>
        <p:txBody>
          <a:bodyPr wrap="square" rtlCol="0">
            <a:spAutoFit/>
          </a:bodyPr>
          <a:lstStyle/>
          <a:p>
            <a:r>
              <a:rPr lang="en-ZA" sz="1050" dirty="0">
                <a:solidFill>
                  <a:schemeClr val="bg1"/>
                </a:solidFill>
              </a:rPr>
              <a:t>3</a:t>
            </a:r>
            <a:endParaRPr lang="en-US" sz="1050" dirty="0">
              <a:solidFill>
                <a:schemeClr val="bg1"/>
              </a:solidFill>
            </a:endParaRPr>
          </a:p>
        </p:txBody>
      </p:sp>
      <p:pic>
        <p:nvPicPr>
          <p:cNvPr id="12" name="Picture 11">
            <a:extLst>
              <a:ext uri="{FF2B5EF4-FFF2-40B4-BE49-F238E27FC236}">
                <a16:creationId xmlns:a16="http://schemas.microsoft.com/office/drawing/2014/main" id="{A0CC7969-065D-4ED7-A198-1DD456C72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659" y="485393"/>
            <a:ext cx="6716941" cy="4807359"/>
          </a:xfrm>
          <a:prstGeom prst="rect">
            <a:avLst/>
          </a:prstGeom>
        </p:spPr>
      </p:pic>
      <p:sp>
        <p:nvSpPr>
          <p:cNvPr id="2" name="Rectangle 1">
            <a:extLst>
              <a:ext uri="{FF2B5EF4-FFF2-40B4-BE49-F238E27FC236}">
                <a16:creationId xmlns:a16="http://schemas.microsoft.com/office/drawing/2014/main" id="{CFAB797F-B4C0-4493-9083-B9AB58586B07}"/>
              </a:ext>
            </a:extLst>
          </p:cNvPr>
          <p:cNvSpPr/>
          <p:nvPr/>
        </p:nvSpPr>
        <p:spPr>
          <a:xfrm>
            <a:off x="-1" y="0"/>
            <a:ext cx="5627789" cy="41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800" dirty="0">
                <a:latin typeface="Times New Roman" panose="02020603050405020304" pitchFamily="18" charset="0"/>
                <a:cs typeface="Times New Roman" panose="02020603050405020304" pitchFamily="18" charset="0"/>
              </a:rPr>
              <a:t>Key findings </a:t>
            </a:r>
          </a:p>
        </p:txBody>
      </p:sp>
    </p:spTree>
    <p:extLst>
      <p:ext uri="{BB962C8B-B14F-4D97-AF65-F5344CB8AC3E}">
        <p14:creationId xmlns:p14="http://schemas.microsoft.com/office/powerpoint/2010/main" val="110922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AB7F3-6A20-C2E6-F55E-1AD2905A1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1860" y="400110"/>
            <a:ext cx="6999317" cy="4661663"/>
          </a:xfrm>
          <a:prstGeom prst="rect">
            <a:avLst/>
          </a:prstGeom>
        </p:spPr>
      </p:pic>
      <p:sp>
        <p:nvSpPr>
          <p:cNvPr id="4" name="TextBox 3">
            <a:extLst>
              <a:ext uri="{FF2B5EF4-FFF2-40B4-BE49-F238E27FC236}">
                <a16:creationId xmlns:a16="http://schemas.microsoft.com/office/drawing/2014/main" id="{119D1F81-AB83-6186-F71F-E1D3C7E74C6D}"/>
              </a:ext>
            </a:extLst>
          </p:cNvPr>
          <p:cNvSpPr txBox="1"/>
          <p:nvPr/>
        </p:nvSpPr>
        <p:spPr>
          <a:xfrm flipH="1">
            <a:off x="140220" y="5354159"/>
            <a:ext cx="12191999" cy="1477328"/>
          </a:xfrm>
          <a:prstGeom prst="rect">
            <a:avLst/>
          </a:prstGeom>
          <a:noFill/>
        </p:spPr>
        <p:txBody>
          <a:bodyPr wrap="square" rtlCol="0">
            <a:spAutoFit/>
          </a:bodyPr>
          <a:lstStyle/>
          <a:p>
            <a:pPr marL="285750" indent="-285750">
              <a:buFont typeface="Arial" panose="020B0604020202020204" pitchFamily="34" charset="0"/>
              <a:buChar char="•"/>
            </a:pPr>
            <a:r>
              <a:rPr lang="en-ZA" dirty="0"/>
              <a:t>This box plot shows the revenue spread for each sales method. </a:t>
            </a:r>
          </a:p>
          <a:p>
            <a:pPr marL="285750" indent="-285750">
              <a:buFont typeface="Arial" panose="020B0604020202020204" pitchFamily="34" charset="0"/>
              <a:buChar char="•"/>
            </a:pPr>
            <a:r>
              <a:rPr lang="en-ZA" dirty="0"/>
              <a:t>Call method is positively skewed,  having most revenues concentrated between 25</a:t>
            </a:r>
            <a:r>
              <a:rPr lang="en-ZA" baseline="30000" dirty="0"/>
              <a:t>th</a:t>
            </a:r>
            <a:r>
              <a:rPr lang="en-ZA" dirty="0"/>
              <a:t> and 50</a:t>
            </a:r>
            <a:r>
              <a:rPr lang="en-ZA" baseline="30000" dirty="0"/>
              <a:t>th</a:t>
            </a:r>
            <a:r>
              <a:rPr lang="en-ZA" dirty="0"/>
              <a:t> percentile.</a:t>
            </a:r>
          </a:p>
          <a:p>
            <a:pPr marL="285750" indent="-285750">
              <a:buFont typeface="Arial" panose="020B0604020202020204" pitchFamily="34" charset="0"/>
              <a:buChar char="•"/>
            </a:pPr>
            <a:r>
              <a:rPr lang="en-ZA" dirty="0"/>
              <a:t>Email method is also positively skewed, having most revenues concentrated between 25</a:t>
            </a:r>
            <a:r>
              <a:rPr lang="en-ZA" baseline="30000" dirty="0"/>
              <a:t>th</a:t>
            </a:r>
            <a:r>
              <a:rPr lang="en-ZA" dirty="0"/>
              <a:t> and 50</a:t>
            </a:r>
            <a:r>
              <a:rPr lang="en-ZA" baseline="30000" dirty="0"/>
              <a:t>th</a:t>
            </a:r>
            <a:r>
              <a:rPr lang="en-ZA" dirty="0"/>
              <a:t> percentile.</a:t>
            </a:r>
          </a:p>
          <a:p>
            <a:pPr marL="285750" indent="-285750">
              <a:buFont typeface="Arial" panose="020B0604020202020204" pitchFamily="34" charset="0"/>
              <a:buChar char="•"/>
            </a:pPr>
            <a:r>
              <a:rPr lang="en-ZA" dirty="0"/>
              <a:t>Email + Call method is negatively skewed, having most revenues concentrated between 50</a:t>
            </a:r>
            <a:r>
              <a:rPr lang="en-ZA" baseline="30000" dirty="0"/>
              <a:t>th</a:t>
            </a:r>
            <a:r>
              <a:rPr lang="en-ZA" dirty="0"/>
              <a:t> and 75</a:t>
            </a:r>
            <a:r>
              <a:rPr lang="en-ZA" baseline="30000" dirty="0"/>
              <a:t>th</a:t>
            </a:r>
            <a:r>
              <a:rPr lang="en-ZA" dirty="0"/>
              <a:t> percentile.</a:t>
            </a:r>
          </a:p>
          <a:p>
            <a:endParaRPr lang="en-ZA" dirty="0"/>
          </a:p>
        </p:txBody>
      </p:sp>
      <p:sp>
        <p:nvSpPr>
          <p:cNvPr id="6" name="TextBox 5">
            <a:extLst>
              <a:ext uri="{FF2B5EF4-FFF2-40B4-BE49-F238E27FC236}">
                <a16:creationId xmlns:a16="http://schemas.microsoft.com/office/drawing/2014/main" id="{DB2DF2E5-F83D-6A7B-C9A4-D9F95025A7EC}"/>
              </a:ext>
            </a:extLst>
          </p:cNvPr>
          <p:cNvSpPr txBox="1"/>
          <p:nvPr/>
        </p:nvSpPr>
        <p:spPr>
          <a:xfrm>
            <a:off x="0" y="0"/>
            <a:ext cx="3537840" cy="400110"/>
          </a:xfrm>
          <a:prstGeom prst="rect">
            <a:avLst/>
          </a:prstGeom>
          <a:solidFill>
            <a:schemeClr val="accent1"/>
          </a:solidFill>
        </p:spPr>
        <p:txBody>
          <a:bodyPr wrap="square" rtlCol="0">
            <a:spAutoFit/>
          </a:bodyPr>
          <a:lstStyle/>
          <a:p>
            <a:r>
              <a:rPr lang="en-ZA" sz="2000" dirty="0">
                <a:solidFill>
                  <a:schemeClr val="lt1"/>
                </a:solidFill>
                <a:latin typeface="Times New Roman"/>
                <a:ea typeface="Times New Roman"/>
                <a:cs typeface="Times New Roman"/>
                <a:sym typeface="Times New Roman"/>
              </a:rPr>
              <a:t>Key findings </a:t>
            </a:r>
            <a:endParaRPr lang="en-ZA" sz="2000" dirty="0"/>
          </a:p>
        </p:txBody>
      </p:sp>
      <p:pic>
        <p:nvPicPr>
          <p:cNvPr id="7" name="Picture 6">
            <a:extLst>
              <a:ext uri="{FF2B5EF4-FFF2-40B4-BE49-F238E27FC236}">
                <a16:creationId xmlns:a16="http://schemas.microsoft.com/office/drawing/2014/main" id="{0209412C-858C-7E3F-AD6D-8D2630FCA63F}"/>
              </a:ext>
            </a:extLst>
          </p:cNvPr>
          <p:cNvPicPr>
            <a:picLocks noChangeAspect="1"/>
          </p:cNvPicPr>
          <p:nvPr/>
        </p:nvPicPr>
        <p:blipFill>
          <a:blip r:embed="rId4"/>
          <a:stretch>
            <a:fillRect/>
          </a:stretch>
        </p:blipFill>
        <p:spPr>
          <a:xfrm>
            <a:off x="0" y="6527053"/>
            <a:ext cx="12192000" cy="365760"/>
          </a:xfrm>
          <a:prstGeom prst="rect">
            <a:avLst/>
          </a:prstGeom>
        </p:spPr>
      </p:pic>
      <p:sp>
        <p:nvSpPr>
          <p:cNvPr id="9" name="TextBox 8">
            <a:extLst>
              <a:ext uri="{FF2B5EF4-FFF2-40B4-BE49-F238E27FC236}">
                <a16:creationId xmlns:a16="http://schemas.microsoft.com/office/drawing/2014/main" id="{7B89FC36-D972-60E7-0034-FF2D04FCAAEE}"/>
              </a:ext>
            </a:extLst>
          </p:cNvPr>
          <p:cNvSpPr txBox="1"/>
          <p:nvPr/>
        </p:nvSpPr>
        <p:spPr>
          <a:xfrm>
            <a:off x="-2479729" y="6554488"/>
            <a:ext cx="7067227" cy="276999"/>
          </a:xfrm>
          <a:prstGeom prst="rect">
            <a:avLst/>
          </a:prstGeom>
          <a:noFill/>
        </p:spPr>
        <p:txBody>
          <a:bodyPr wrap="square">
            <a:spAutoFit/>
          </a:bodyPr>
          <a:lstStyle/>
          <a:p>
            <a:pPr algn="ctr"/>
            <a:r>
              <a:rPr lang="en-ZA" sz="1200" dirty="0">
                <a:solidFill>
                  <a:schemeClr val="bg1"/>
                </a:solidFill>
                <a:latin typeface="Times New Roman" panose="02020603050405020304" pitchFamily="18" charset="0"/>
                <a:cs typeface="Times New Roman" panose="02020603050405020304" pitchFamily="18" charset="0"/>
              </a:rPr>
              <a:t>gwalahlobisile@gmail.com</a:t>
            </a:r>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2E80624-3DFB-F1F7-914C-EF381D382EBA}"/>
              </a:ext>
            </a:extLst>
          </p:cNvPr>
          <p:cNvPicPr>
            <a:picLocks noChangeAspect="1"/>
          </p:cNvPicPr>
          <p:nvPr/>
        </p:nvPicPr>
        <p:blipFill>
          <a:blip r:embed="rId5"/>
          <a:stretch>
            <a:fillRect/>
          </a:stretch>
        </p:blipFill>
        <p:spPr>
          <a:xfrm>
            <a:off x="5955780" y="3285731"/>
            <a:ext cx="280440" cy="286537"/>
          </a:xfrm>
          <a:prstGeom prst="rect">
            <a:avLst/>
          </a:prstGeom>
        </p:spPr>
      </p:pic>
      <p:sp>
        <p:nvSpPr>
          <p:cNvPr id="13" name="TextBox 12">
            <a:extLst>
              <a:ext uri="{FF2B5EF4-FFF2-40B4-BE49-F238E27FC236}">
                <a16:creationId xmlns:a16="http://schemas.microsoft.com/office/drawing/2014/main" id="{2EC7B712-B8E7-7CD6-318D-D62A8530BD5C}"/>
              </a:ext>
            </a:extLst>
          </p:cNvPr>
          <p:cNvSpPr txBox="1"/>
          <p:nvPr/>
        </p:nvSpPr>
        <p:spPr>
          <a:xfrm>
            <a:off x="11639227" y="6571267"/>
            <a:ext cx="552773" cy="276999"/>
          </a:xfrm>
          <a:prstGeom prst="rect">
            <a:avLst/>
          </a:prstGeom>
          <a:noFill/>
        </p:spPr>
        <p:txBody>
          <a:bodyPr wrap="square" rtlCol="0">
            <a:spAutoFit/>
          </a:bodyPr>
          <a:lstStyle/>
          <a:p>
            <a:r>
              <a:rPr lang="en-ZA" sz="1200" dirty="0">
                <a:solidFill>
                  <a:schemeClr val="bg1"/>
                </a:solidFill>
              </a:rPr>
              <a:t>4</a:t>
            </a:r>
          </a:p>
        </p:txBody>
      </p:sp>
    </p:spTree>
    <p:extLst>
      <p:ext uri="{BB962C8B-B14F-4D97-AF65-F5344CB8AC3E}">
        <p14:creationId xmlns:p14="http://schemas.microsoft.com/office/powerpoint/2010/main" val="417385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6702F9-7E96-174B-2C0E-3CC67136B922}"/>
              </a:ext>
            </a:extLst>
          </p:cNvPr>
          <p:cNvSpPr txBox="1"/>
          <p:nvPr/>
        </p:nvSpPr>
        <p:spPr>
          <a:xfrm>
            <a:off x="86592" y="740743"/>
            <a:ext cx="7285758" cy="646331"/>
          </a:xfrm>
          <a:prstGeom prst="rect">
            <a:avLst/>
          </a:prstGeom>
          <a:noFill/>
        </p:spPr>
        <p:txBody>
          <a:bodyPr wrap="square" rtlCol="0">
            <a:spAutoFit/>
          </a:bodyPr>
          <a:lstStyle/>
          <a:p>
            <a:endParaRPr lang="en-ZA" dirty="0"/>
          </a:p>
          <a:p>
            <a:endParaRPr lang="en-ZA" dirty="0"/>
          </a:p>
        </p:txBody>
      </p:sp>
      <p:sp>
        <p:nvSpPr>
          <p:cNvPr id="6" name="TextBox 5">
            <a:extLst>
              <a:ext uri="{FF2B5EF4-FFF2-40B4-BE49-F238E27FC236}">
                <a16:creationId xmlns:a16="http://schemas.microsoft.com/office/drawing/2014/main" id="{AD6158F1-C396-4463-96D1-8C5B2A1AD78B}"/>
              </a:ext>
            </a:extLst>
          </p:cNvPr>
          <p:cNvSpPr txBox="1"/>
          <p:nvPr/>
        </p:nvSpPr>
        <p:spPr>
          <a:xfrm>
            <a:off x="0" y="6521116"/>
            <a:ext cx="12192000" cy="369332"/>
          </a:xfrm>
          <a:prstGeom prst="rect">
            <a:avLst/>
          </a:prstGeom>
          <a:solidFill>
            <a:schemeClr val="accent1"/>
          </a:solidFill>
        </p:spPr>
        <p:txBody>
          <a:bodyPr wrap="square">
            <a:spAutoFit/>
          </a:bodyPr>
          <a:lstStyle/>
          <a:p>
            <a:r>
              <a:rPr lang="en-US" b="0" dirty="0">
                <a:effectLst/>
              </a:rPr>
              <a:t> </a:t>
            </a:r>
            <a:endParaRPr lang="en-US" dirty="0"/>
          </a:p>
        </p:txBody>
      </p:sp>
      <p:sp>
        <p:nvSpPr>
          <p:cNvPr id="9" name="Rectangle 8">
            <a:extLst>
              <a:ext uri="{FF2B5EF4-FFF2-40B4-BE49-F238E27FC236}">
                <a16:creationId xmlns:a16="http://schemas.microsoft.com/office/drawing/2014/main" id="{61DFC861-57F6-4FC3-986F-DD1E52586127}"/>
              </a:ext>
            </a:extLst>
          </p:cNvPr>
          <p:cNvSpPr/>
          <p:nvPr/>
        </p:nvSpPr>
        <p:spPr>
          <a:xfrm>
            <a:off x="-1" y="6604320"/>
            <a:ext cx="1971174" cy="1790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50" dirty="0">
                <a:latin typeface="Times New Roman" panose="02020603050405020304" pitchFamily="18" charset="0"/>
                <a:cs typeface="Times New Roman" panose="02020603050405020304" pitchFamily="18" charset="0"/>
              </a:rPr>
              <a:t>gwalahlobisile@gmail.com</a:t>
            </a:r>
            <a:endParaRPr lang="en-US" sz="105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9B0E5F-991A-437E-BA61-58259DEE12FB}"/>
              </a:ext>
            </a:extLst>
          </p:cNvPr>
          <p:cNvSpPr txBox="1"/>
          <p:nvPr/>
        </p:nvSpPr>
        <p:spPr>
          <a:xfrm>
            <a:off x="11546238" y="6593806"/>
            <a:ext cx="443777" cy="253916"/>
          </a:xfrm>
          <a:prstGeom prst="rect">
            <a:avLst/>
          </a:prstGeom>
          <a:noFill/>
        </p:spPr>
        <p:txBody>
          <a:bodyPr wrap="square" rtlCol="0">
            <a:spAutoFit/>
          </a:bodyPr>
          <a:lstStyle/>
          <a:p>
            <a:r>
              <a:rPr lang="en-ZA" sz="1050" dirty="0">
                <a:solidFill>
                  <a:schemeClr val="bg1"/>
                </a:solidFill>
              </a:rPr>
              <a:t>5</a:t>
            </a:r>
            <a:endParaRPr lang="en-US" sz="1050" dirty="0">
              <a:solidFill>
                <a:schemeClr val="bg1"/>
              </a:solidFill>
            </a:endParaRPr>
          </a:p>
        </p:txBody>
      </p:sp>
      <p:sp>
        <p:nvSpPr>
          <p:cNvPr id="2" name="Rectangle 1">
            <a:extLst>
              <a:ext uri="{FF2B5EF4-FFF2-40B4-BE49-F238E27FC236}">
                <a16:creationId xmlns:a16="http://schemas.microsoft.com/office/drawing/2014/main" id="{CFAB797F-B4C0-4493-9083-B9AB58586B07}"/>
              </a:ext>
            </a:extLst>
          </p:cNvPr>
          <p:cNvSpPr/>
          <p:nvPr/>
        </p:nvSpPr>
        <p:spPr>
          <a:xfrm>
            <a:off x="0" y="-9733"/>
            <a:ext cx="7051730" cy="41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800" dirty="0">
                <a:latin typeface="Times New Roman" panose="02020603050405020304" pitchFamily="18" charset="0"/>
                <a:cs typeface="Times New Roman" panose="02020603050405020304" pitchFamily="18" charset="0"/>
              </a:rPr>
              <a:t>Key findings </a:t>
            </a:r>
          </a:p>
        </p:txBody>
      </p:sp>
      <p:sp>
        <p:nvSpPr>
          <p:cNvPr id="7" name="TextBox 6">
            <a:extLst>
              <a:ext uri="{FF2B5EF4-FFF2-40B4-BE49-F238E27FC236}">
                <a16:creationId xmlns:a16="http://schemas.microsoft.com/office/drawing/2014/main" id="{62C5ABCD-08DB-C468-1A0C-DA1D7BFEA17B}"/>
              </a:ext>
            </a:extLst>
          </p:cNvPr>
          <p:cNvSpPr txBox="1"/>
          <p:nvPr/>
        </p:nvSpPr>
        <p:spPr>
          <a:xfrm>
            <a:off x="86592" y="5558979"/>
            <a:ext cx="8849533" cy="923330"/>
          </a:xfrm>
          <a:prstGeom prst="rect">
            <a:avLst/>
          </a:prstGeom>
          <a:noFill/>
        </p:spPr>
        <p:txBody>
          <a:bodyPr wrap="square" rtlCol="0">
            <a:spAutoFit/>
          </a:bodyPr>
          <a:lstStyle/>
          <a:p>
            <a:pPr marL="285750" indent="-285750">
              <a:buFont typeface="Arial" panose="020B0604020202020204" pitchFamily="34" charset="0"/>
              <a:buChar char="•"/>
            </a:pPr>
            <a:r>
              <a:rPr lang="en-ZA" dirty="0"/>
              <a:t>This is a line plot that shows the overall trend of average revenue over time.</a:t>
            </a:r>
          </a:p>
          <a:p>
            <a:pPr marL="285750" indent="-285750">
              <a:buFont typeface="Arial" panose="020B0604020202020204" pitchFamily="34" charset="0"/>
              <a:buChar char="•"/>
            </a:pPr>
            <a:r>
              <a:rPr lang="en-ZA" dirty="0"/>
              <a:t>95% confident interval</a:t>
            </a:r>
          </a:p>
          <a:p>
            <a:pPr marL="285750" indent="-285750">
              <a:buFont typeface="Arial" panose="020B0604020202020204" pitchFamily="34" charset="0"/>
              <a:buChar char="•"/>
            </a:pPr>
            <a:r>
              <a:rPr lang="en-ZA" dirty="0"/>
              <a:t>Average revenue drop on week 3</a:t>
            </a:r>
          </a:p>
        </p:txBody>
      </p:sp>
      <p:pic>
        <p:nvPicPr>
          <p:cNvPr id="8" name="Picture 7">
            <a:extLst>
              <a:ext uri="{FF2B5EF4-FFF2-40B4-BE49-F238E27FC236}">
                <a16:creationId xmlns:a16="http://schemas.microsoft.com/office/drawing/2014/main" id="{958EAB73-97AD-7E71-3159-DC92B47C9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027" y="740743"/>
            <a:ext cx="6594019" cy="4711184"/>
          </a:xfrm>
          <a:prstGeom prst="rect">
            <a:avLst/>
          </a:prstGeom>
        </p:spPr>
      </p:pic>
    </p:spTree>
    <p:extLst>
      <p:ext uri="{BB962C8B-B14F-4D97-AF65-F5344CB8AC3E}">
        <p14:creationId xmlns:p14="http://schemas.microsoft.com/office/powerpoint/2010/main" val="82480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6A2A36-7C94-D476-5C07-3608CD88874E}"/>
              </a:ext>
            </a:extLst>
          </p:cNvPr>
          <p:cNvSpPr txBox="1"/>
          <p:nvPr/>
        </p:nvSpPr>
        <p:spPr>
          <a:xfrm>
            <a:off x="0" y="5675198"/>
            <a:ext cx="12077205" cy="369332"/>
          </a:xfrm>
          <a:prstGeom prst="rect">
            <a:avLst/>
          </a:prstGeom>
          <a:noFill/>
        </p:spPr>
        <p:txBody>
          <a:bodyPr wrap="square" rtlCol="0">
            <a:spAutoFit/>
          </a:bodyPr>
          <a:lstStyle/>
          <a:p>
            <a:pPr marL="285750" indent="-285750">
              <a:buFont typeface="Arial" panose="020B0604020202020204" pitchFamily="34" charset="0"/>
              <a:buChar char="•"/>
            </a:pPr>
            <a:r>
              <a:rPr lang="en-ZA" dirty="0"/>
              <a:t>Line plots show the trends of the revenue for each sales method over time. </a:t>
            </a:r>
          </a:p>
        </p:txBody>
      </p:sp>
      <p:pic>
        <p:nvPicPr>
          <p:cNvPr id="4" name="Picture 3">
            <a:extLst>
              <a:ext uri="{FF2B5EF4-FFF2-40B4-BE49-F238E27FC236}">
                <a16:creationId xmlns:a16="http://schemas.microsoft.com/office/drawing/2014/main" id="{CAEDBC3C-AE65-3006-25AC-531A3D554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43" y="188796"/>
            <a:ext cx="7332306" cy="5486402"/>
          </a:xfrm>
          <a:prstGeom prst="rect">
            <a:avLst/>
          </a:prstGeom>
        </p:spPr>
      </p:pic>
      <p:pic>
        <p:nvPicPr>
          <p:cNvPr id="6" name="Picture 5">
            <a:extLst>
              <a:ext uri="{FF2B5EF4-FFF2-40B4-BE49-F238E27FC236}">
                <a16:creationId xmlns:a16="http://schemas.microsoft.com/office/drawing/2014/main" id="{C2A3E6C0-364F-AE8B-B4BE-21659037936A}"/>
              </a:ext>
            </a:extLst>
          </p:cNvPr>
          <p:cNvPicPr>
            <a:picLocks noChangeAspect="1"/>
          </p:cNvPicPr>
          <p:nvPr/>
        </p:nvPicPr>
        <p:blipFill>
          <a:blip r:embed="rId3"/>
          <a:stretch>
            <a:fillRect/>
          </a:stretch>
        </p:blipFill>
        <p:spPr>
          <a:xfrm>
            <a:off x="0" y="6492240"/>
            <a:ext cx="12192000" cy="365760"/>
          </a:xfrm>
          <a:prstGeom prst="rect">
            <a:avLst/>
          </a:prstGeom>
        </p:spPr>
      </p:pic>
      <p:pic>
        <p:nvPicPr>
          <p:cNvPr id="7" name="Picture 6">
            <a:extLst>
              <a:ext uri="{FF2B5EF4-FFF2-40B4-BE49-F238E27FC236}">
                <a16:creationId xmlns:a16="http://schemas.microsoft.com/office/drawing/2014/main" id="{2E88D69C-1E64-B77E-8874-DF724AC4E110}"/>
              </a:ext>
            </a:extLst>
          </p:cNvPr>
          <p:cNvPicPr>
            <a:picLocks noChangeAspect="1"/>
          </p:cNvPicPr>
          <p:nvPr/>
        </p:nvPicPr>
        <p:blipFill>
          <a:blip r:embed="rId4"/>
          <a:stretch>
            <a:fillRect/>
          </a:stretch>
        </p:blipFill>
        <p:spPr>
          <a:xfrm>
            <a:off x="0" y="10565"/>
            <a:ext cx="7779985" cy="499915"/>
          </a:xfrm>
          <a:prstGeom prst="rect">
            <a:avLst/>
          </a:prstGeom>
        </p:spPr>
      </p:pic>
      <p:sp>
        <p:nvSpPr>
          <p:cNvPr id="9" name="TextBox 8">
            <a:extLst>
              <a:ext uri="{FF2B5EF4-FFF2-40B4-BE49-F238E27FC236}">
                <a16:creationId xmlns:a16="http://schemas.microsoft.com/office/drawing/2014/main" id="{8E5954AE-9090-CCC2-763B-947D4558D91F}"/>
              </a:ext>
            </a:extLst>
          </p:cNvPr>
          <p:cNvSpPr txBox="1"/>
          <p:nvPr/>
        </p:nvSpPr>
        <p:spPr>
          <a:xfrm>
            <a:off x="-1979908" y="6570436"/>
            <a:ext cx="6207070" cy="276999"/>
          </a:xfrm>
          <a:prstGeom prst="rect">
            <a:avLst/>
          </a:prstGeom>
          <a:noFill/>
        </p:spPr>
        <p:txBody>
          <a:bodyPr wrap="square">
            <a:spAutoFit/>
          </a:bodyPr>
          <a:lstStyle/>
          <a:p>
            <a:pPr algn="ctr"/>
            <a:r>
              <a:rPr lang="en-ZA" sz="1200" dirty="0">
                <a:solidFill>
                  <a:schemeClr val="bg1"/>
                </a:solidFill>
                <a:latin typeface="Times New Roman" panose="02020603050405020304" pitchFamily="18" charset="0"/>
                <a:cs typeface="Times New Roman" panose="02020603050405020304" pitchFamily="18" charset="0"/>
              </a:rPr>
              <a:t>gwalahlobisile@gmail.com</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705774-2784-E827-8DE8-35238B21FE21}"/>
              </a:ext>
            </a:extLst>
          </p:cNvPr>
          <p:cNvSpPr txBox="1"/>
          <p:nvPr/>
        </p:nvSpPr>
        <p:spPr>
          <a:xfrm flipH="1">
            <a:off x="11632147" y="6528169"/>
            <a:ext cx="388747" cy="276999"/>
          </a:xfrm>
          <a:prstGeom prst="rect">
            <a:avLst/>
          </a:prstGeom>
          <a:noFill/>
        </p:spPr>
        <p:txBody>
          <a:bodyPr wrap="square">
            <a:spAutoFit/>
          </a:bodyPr>
          <a:lstStyle/>
          <a:p>
            <a:r>
              <a:rPr lang="en-ZA" sz="1200" dirty="0">
                <a:solidFill>
                  <a:schemeClr val="bg1"/>
                </a:solidFill>
              </a:rPr>
              <a:t>6</a:t>
            </a:r>
          </a:p>
        </p:txBody>
      </p:sp>
    </p:spTree>
    <p:extLst>
      <p:ext uri="{BB962C8B-B14F-4D97-AF65-F5344CB8AC3E}">
        <p14:creationId xmlns:p14="http://schemas.microsoft.com/office/powerpoint/2010/main" val="217971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B767C3-5714-7D9C-0E25-2885D92D1EA2}"/>
              </a:ext>
            </a:extLst>
          </p:cNvPr>
          <p:cNvGraphicFramePr>
            <a:graphicFrameLocks noGrp="1"/>
          </p:cNvGraphicFramePr>
          <p:nvPr>
            <p:extLst>
              <p:ext uri="{D42A27DB-BD31-4B8C-83A1-F6EECF244321}">
                <p14:modId xmlns:p14="http://schemas.microsoft.com/office/powerpoint/2010/main" val="3162145733"/>
              </p:ext>
            </p:extLst>
          </p:nvPr>
        </p:nvGraphicFramePr>
        <p:xfrm>
          <a:off x="2032000" y="719665"/>
          <a:ext cx="8128000" cy="2472988"/>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953508770"/>
                    </a:ext>
                  </a:extLst>
                </a:gridCol>
                <a:gridCol w="4064000">
                  <a:extLst>
                    <a:ext uri="{9D8B030D-6E8A-4147-A177-3AD203B41FA5}">
                      <a16:colId xmlns:a16="http://schemas.microsoft.com/office/drawing/2014/main" val="915040890"/>
                    </a:ext>
                  </a:extLst>
                </a:gridCol>
              </a:tblGrid>
              <a:tr h="618247">
                <a:tc>
                  <a:txBody>
                    <a:bodyPr/>
                    <a:lstStyle/>
                    <a:p>
                      <a:r>
                        <a:rPr lang="en-ZA" dirty="0"/>
                        <a:t>Sales Method</a:t>
                      </a:r>
                    </a:p>
                  </a:txBody>
                  <a:tcPr/>
                </a:tc>
                <a:tc>
                  <a:txBody>
                    <a:bodyPr/>
                    <a:lstStyle/>
                    <a:p>
                      <a:r>
                        <a:rPr lang="en-ZA" dirty="0"/>
                        <a:t>Total Revenue</a:t>
                      </a:r>
                    </a:p>
                  </a:txBody>
                  <a:tcPr/>
                </a:tc>
                <a:extLst>
                  <a:ext uri="{0D108BD9-81ED-4DB2-BD59-A6C34878D82A}">
                    <a16:rowId xmlns:a16="http://schemas.microsoft.com/office/drawing/2014/main" val="1854246499"/>
                  </a:ext>
                </a:extLst>
              </a:tr>
              <a:tr h="618247">
                <a:tc>
                  <a:txBody>
                    <a:bodyPr/>
                    <a:lstStyle/>
                    <a:p>
                      <a:r>
                        <a:rPr lang="en-ZA" dirty="0"/>
                        <a:t>Call</a:t>
                      </a:r>
                    </a:p>
                  </a:txBody>
                  <a:tcPr/>
                </a:tc>
                <a:tc>
                  <a:txBody>
                    <a:bodyPr/>
                    <a:lstStyle/>
                    <a:p>
                      <a:r>
                        <a:rPr lang="en-ZA" dirty="0"/>
                        <a:t>227563.49</a:t>
                      </a:r>
                    </a:p>
                  </a:txBody>
                  <a:tcPr/>
                </a:tc>
                <a:extLst>
                  <a:ext uri="{0D108BD9-81ED-4DB2-BD59-A6C34878D82A}">
                    <a16:rowId xmlns:a16="http://schemas.microsoft.com/office/drawing/2014/main" val="1555387676"/>
                  </a:ext>
                </a:extLst>
              </a:tr>
              <a:tr h="618247">
                <a:tc>
                  <a:txBody>
                    <a:bodyPr/>
                    <a:lstStyle/>
                    <a:p>
                      <a:r>
                        <a:rPr lang="en-ZA" dirty="0"/>
                        <a:t>Email</a:t>
                      </a:r>
                    </a:p>
                  </a:txBody>
                  <a:tcPr/>
                </a:tc>
                <a:tc>
                  <a:txBody>
                    <a:bodyPr/>
                    <a:lstStyle/>
                    <a:p>
                      <a:r>
                        <a:rPr lang="en-ZA" dirty="0"/>
                        <a:t>672317.83</a:t>
                      </a:r>
                    </a:p>
                  </a:txBody>
                  <a:tcPr/>
                </a:tc>
                <a:extLst>
                  <a:ext uri="{0D108BD9-81ED-4DB2-BD59-A6C34878D82A}">
                    <a16:rowId xmlns:a16="http://schemas.microsoft.com/office/drawing/2014/main" val="2599733509"/>
                  </a:ext>
                </a:extLst>
              </a:tr>
              <a:tr h="618247">
                <a:tc>
                  <a:txBody>
                    <a:bodyPr/>
                    <a:lstStyle/>
                    <a:p>
                      <a:r>
                        <a:rPr lang="en-ZA" dirty="0"/>
                        <a:t>Email + Call</a:t>
                      </a:r>
                    </a:p>
                  </a:txBody>
                  <a:tcPr/>
                </a:tc>
                <a:tc>
                  <a:txBody>
                    <a:bodyPr/>
                    <a:lstStyle/>
                    <a:p>
                      <a:r>
                        <a:rPr lang="en-ZA" dirty="0"/>
                        <a:t>408256.69</a:t>
                      </a:r>
                    </a:p>
                  </a:txBody>
                  <a:tcPr/>
                </a:tc>
                <a:extLst>
                  <a:ext uri="{0D108BD9-81ED-4DB2-BD59-A6C34878D82A}">
                    <a16:rowId xmlns:a16="http://schemas.microsoft.com/office/drawing/2014/main" val="4047325762"/>
                  </a:ext>
                </a:extLst>
              </a:tr>
            </a:tbl>
          </a:graphicData>
        </a:graphic>
      </p:graphicFrame>
      <p:sp>
        <p:nvSpPr>
          <p:cNvPr id="3" name="TextBox 2">
            <a:extLst>
              <a:ext uri="{FF2B5EF4-FFF2-40B4-BE49-F238E27FC236}">
                <a16:creationId xmlns:a16="http://schemas.microsoft.com/office/drawing/2014/main" id="{E60C4C80-D332-3396-C0E8-123626D98862}"/>
              </a:ext>
            </a:extLst>
          </p:cNvPr>
          <p:cNvSpPr txBox="1"/>
          <p:nvPr/>
        </p:nvSpPr>
        <p:spPr>
          <a:xfrm>
            <a:off x="0" y="3781587"/>
            <a:ext cx="9748434" cy="1200329"/>
          </a:xfrm>
          <a:prstGeom prst="rect">
            <a:avLst/>
          </a:prstGeom>
          <a:noFill/>
        </p:spPr>
        <p:txBody>
          <a:bodyPr wrap="square" rtlCol="0">
            <a:spAutoFit/>
          </a:bodyPr>
          <a:lstStyle/>
          <a:p>
            <a:pPr marL="285750" indent="-285750">
              <a:buFont typeface="Arial" panose="020B0604020202020204" pitchFamily="34" charset="0"/>
              <a:buChar char="•"/>
            </a:pPr>
            <a:r>
              <a:rPr lang="en-ZA" dirty="0"/>
              <a:t>Email method generated the highest total revenue</a:t>
            </a:r>
          </a:p>
          <a:p>
            <a:pPr marL="285750" indent="-285750">
              <a:buFont typeface="Arial" panose="020B0604020202020204" pitchFamily="34" charset="0"/>
              <a:buChar char="•"/>
            </a:pPr>
            <a:r>
              <a:rPr lang="en-ZA" dirty="0"/>
              <a:t>Call method generated the lowest total revenue </a:t>
            </a:r>
          </a:p>
          <a:p>
            <a:pPr marL="285750" indent="-285750">
              <a:buFont typeface="Arial" panose="020B0604020202020204" pitchFamily="34" charset="0"/>
              <a:buChar char="•"/>
            </a:pPr>
            <a:r>
              <a:rPr lang="en-ZA" dirty="0"/>
              <a:t>Email + Call method generated less revenue than Email method, number of customers for each method has impact on these results.</a:t>
            </a:r>
          </a:p>
        </p:txBody>
      </p:sp>
      <p:pic>
        <p:nvPicPr>
          <p:cNvPr id="4" name="Picture 3">
            <a:extLst>
              <a:ext uri="{FF2B5EF4-FFF2-40B4-BE49-F238E27FC236}">
                <a16:creationId xmlns:a16="http://schemas.microsoft.com/office/drawing/2014/main" id="{A19D4587-22FB-EDC3-1654-F135A901B12D}"/>
              </a:ext>
            </a:extLst>
          </p:cNvPr>
          <p:cNvPicPr>
            <a:picLocks noChangeAspect="1"/>
          </p:cNvPicPr>
          <p:nvPr/>
        </p:nvPicPr>
        <p:blipFill>
          <a:blip r:embed="rId2"/>
          <a:stretch>
            <a:fillRect/>
          </a:stretch>
        </p:blipFill>
        <p:spPr>
          <a:xfrm>
            <a:off x="0" y="6492240"/>
            <a:ext cx="12192000" cy="365760"/>
          </a:xfrm>
          <a:prstGeom prst="rect">
            <a:avLst/>
          </a:prstGeom>
        </p:spPr>
      </p:pic>
      <p:sp>
        <p:nvSpPr>
          <p:cNvPr id="8" name="TextBox 7">
            <a:extLst>
              <a:ext uri="{FF2B5EF4-FFF2-40B4-BE49-F238E27FC236}">
                <a16:creationId xmlns:a16="http://schemas.microsoft.com/office/drawing/2014/main" id="{789FA98E-03A0-98A0-213C-004A9F695E39}"/>
              </a:ext>
            </a:extLst>
          </p:cNvPr>
          <p:cNvSpPr txBox="1"/>
          <p:nvPr/>
        </p:nvSpPr>
        <p:spPr>
          <a:xfrm>
            <a:off x="-2134891" y="6536620"/>
            <a:ext cx="6207070" cy="276999"/>
          </a:xfrm>
          <a:prstGeom prst="rect">
            <a:avLst/>
          </a:prstGeom>
          <a:noFill/>
        </p:spPr>
        <p:txBody>
          <a:bodyPr wrap="square">
            <a:spAutoFit/>
          </a:bodyPr>
          <a:lstStyle/>
          <a:p>
            <a:pPr algn="ctr"/>
            <a:r>
              <a:rPr lang="en-ZA" sz="1200" dirty="0">
                <a:solidFill>
                  <a:schemeClr val="bg1"/>
                </a:solidFill>
                <a:latin typeface="Times New Roman" panose="02020603050405020304" pitchFamily="18" charset="0"/>
                <a:cs typeface="Times New Roman" panose="02020603050405020304" pitchFamily="18" charset="0"/>
              </a:rPr>
              <a:t>gwalahlobisile@gmail.com</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187CB92-7133-06B3-BE31-8BAA25A2562C}"/>
              </a:ext>
            </a:extLst>
          </p:cNvPr>
          <p:cNvSpPr txBox="1"/>
          <p:nvPr/>
        </p:nvSpPr>
        <p:spPr>
          <a:xfrm>
            <a:off x="11670224" y="6536619"/>
            <a:ext cx="294468" cy="276999"/>
          </a:xfrm>
          <a:prstGeom prst="rect">
            <a:avLst/>
          </a:prstGeom>
          <a:noFill/>
        </p:spPr>
        <p:txBody>
          <a:bodyPr wrap="square" rtlCol="0">
            <a:spAutoFit/>
          </a:bodyPr>
          <a:lstStyle/>
          <a:p>
            <a:r>
              <a:rPr lang="en-ZA" sz="1200" dirty="0">
                <a:solidFill>
                  <a:schemeClr val="bg1"/>
                </a:solidFill>
              </a:rPr>
              <a:t>7</a:t>
            </a:r>
          </a:p>
        </p:txBody>
      </p:sp>
    </p:spTree>
    <p:extLst>
      <p:ext uri="{BB962C8B-B14F-4D97-AF65-F5344CB8AC3E}">
        <p14:creationId xmlns:p14="http://schemas.microsoft.com/office/powerpoint/2010/main" val="380026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9FC3D-E4E9-8FE2-0988-EE45FE5FACF1}"/>
              </a:ext>
            </a:extLst>
          </p:cNvPr>
          <p:cNvSpPr txBox="1"/>
          <p:nvPr/>
        </p:nvSpPr>
        <p:spPr>
          <a:xfrm>
            <a:off x="123986" y="976394"/>
            <a:ext cx="12192000" cy="4801314"/>
          </a:xfrm>
          <a:prstGeom prst="rect">
            <a:avLst/>
          </a:prstGeom>
          <a:noFill/>
        </p:spPr>
        <p:txBody>
          <a:bodyPr wrap="square" rtlCol="0">
            <a:spAutoFit/>
          </a:bodyPr>
          <a:lstStyle/>
          <a:p>
            <a:r>
              <a:rPr lang="en-ZA" b="1" dirty="0"/>
              <a:t>  </a:t>
            </a:r>
          </a:p>
          <a:p>
            <a:endParaRPr lang="en-ZA" b="1" dirty="0"/>
          </a:p>
          <a:p>
            <a:endParaRPr lang="en-ZA" dirty="0"/>
          </a:p>
          <a:p>
            <a:pPr marL="285750" indent="-285750">
              <a:buFont typeface="Wingdings" panose="05000000000000000000" pitchFamily="2" charset="2"/>
              <a:buChar char="Ø"/>
            </a:pPr>
            <a:r>
              <a:rPr lang="en-ZA" dirty="0"/>
              <a:t>Based on the analysis, the </a:t>
            </a:r>
            <a:r>
              <a:rPr lang="en-ZA" b="1" dirty="0"/>
              <a:t>Email + Call method </a:t>
            </a:r>
            <a:r>
              <a:rPr lang="en-ZA" dirty="0"/>
              <a:t>is recommended for its consistent average revenue growth, making it the most effective sales strategy over time. This method allows customers more time to view new products through email, followed by a call a week later, providing an opportunity to ask questions and gain informative use of the products.</a:t>
            </a:r>
          </a:p>
          <a:p>
            <a:endParaRPr lang="en-ZA" dirty="0"/>
          </a:p>
          <a:p>
            <a:pPr marL="285750" indent="-285750">
              <a:buFont typeface="Wingdings" panose="05000000000000000000" pitchFamily="2" charset="2"/>
              <a:buChar char="Ø"/>
            </a:pPr>
            <a:r>
              <a:rPr lang="en-ZA" b="1" dirty="0"/>
              <a:t>Call method </a:t>
            </a:r>
            <a:r>
              <a:rPr lang="en-ZA" dirty="0"/>
              <a:t>is generating less revenues on average, possibly due to customers forgetting product names or not clearly understanding them during the call. </a:t>
            </a:r>
          </a:p>
          <a:p>
            <a:endParaRPr lang="en-ZA" dirty="0"/>
          </a:p>
          <a:p>
            <a:pPr marL="285750" indent="-285750">
              <a:buFont typeface="Wingdings" panose="05000000000000000000" pitchFamily="2" charset="2"/>
              <a:buChar char="Ø"/>
            </a:pPr>
            <a:r>
              <a:rPr lang="en-ZA" b="1" dirty="0"/>
              <a:t>Email method </a:t>
            </a:r>
            <a:r>
              <a:rPr lang="en-ZA" dirty="0"/>
              <a:t>takes less time to approach customers and is effective but does not generate higher revenues on average compared to the Email + Call method.</a:t>
            </a:r>
          </a:p>
          <a:p>
            <a:endParaRPr lang="en-ZA" dirty="0"/>
          </a:p>
          <a:p>
            <a:pPr marL="285750" indent="-285750">
              <a:buFont typeface="Wingdings" panose="05000000000000000000" pitchFamily="2" charset="2"/>
              <a:buChar char="Ø"/>
            </a:pPr>
            <a:r>
              <a:rPr lang="en-ZA" dirty="0"/>
              <a:t>One might ask why not recommend Email method because it generated the highest total revenue. While the Email method generated the highest total revenue, it is important to note that the sales method approached different number of customers. Therefore, precise analysis recommendation was concluded using spread of the revenue for each sales method and the trend of the revenue overtime for each method. </a:t>
            </a:r>
          </a:p>
        </p:txBody>
      </p:sp>
      <p:pic>
        <p:nvPicPr>
          <p:cNvPr id="2" name="Picture 1">
            <a:extLst>
              <a:ext uri="{FF2B5EF4-FFF2-40B4-BE49-F238E27FC236}">
                <a16:creationId xmlns:a16="http://schemas.microsoft.com/office/drawing/2014/main" id="{F1EDA6E7-E84A-24D7-B321-49874AA8CA8A}"/>
              </a:ext>
            </a:extLst>
          </p:cNvPr>
          <p:cNvPicPr>
            <a:picLocks noChangeAspect="1"/>
          </p:cNvPicPr>
          <p:nvPr/>
        </p:nvPicPr>
        <p:blipFill>
          <a:blip r:embed="rId3"/>
          <a:stretch>
            <a:fillRect/>
          </a:stretch>
        </p:blipFill>
        <p:spPr>
          <a:xfrm>
            <a:off x="0" y="6478365"/>
            <a:ext cx="12192000" cy="365760"/>
          </a:xfrm>
          <a:prstGeom prst="rect">
            <a:avLst/>
          </a:prstGeom>
        </p:spPr>
      </p:pic>
      <p:sp>
        <p:nvSpPr>
          <p:cNvPr id="6" name="TextBox 5">
            <a:extLst>
              <a:ext uri="{FF2B5EF4-FFF2-40B4-BE49-F238E27FC236}">
                <a16:creationId xmlns:a16="http://schemas.microsoft.com/office/drawing/2014/main" id="{3C6271EA-19CA-EFA2-D7F5-A6FA512764AE}"/>
              </a:ext>
            </a:extLst>
          </p:cNvPr>
          <p:cNvSpPr txBox="1"/>
          <p:nvPr/>
        </p:nvSpPr>
        <p:spPr>
          <a:xfrm>
            <a:off x="4393769" y="196755"/>
            <a:ext cx="4579750" cy="584775"/>
          </a:xfrm>
          <a:prstGeom prst="rect">
            <a:avLst/>
          </a:prstGeom>
          <a:solidFill>
            <a:schemeClr val="accent1"/>
          </a:solidFill>
        </p:spPr>
        <p:txBody>
          <a:bodyPr wrap="square" rtlCol="0">
            <a:spAutoFit/>
          </a:bodyPr>
          <a:lstStyle/>
          <a:p>
            <a:r>
              <a:rPr lang="en-ZA" dirty="0"/>
              <a:t>                     </a:t>
            </a:r>
            <a:r>
              <a:rPr lang="en-ZA" sz="3200" dirty="0">
                <a:solidFill>
                  <a:schemeClr val="bg1"/>
                </a:solidFill>
              </a:rPr>
              <a:t>Summary</a:t>
            </a:r>
          </a:p>
        </p:txBody>
      </p:sp>
      <p:sp>
        <p:nvSpPr>
          <p:cNvPr id="8" name="TextBox 7">
            <a:extLst>
              <a:ext uri="{FF2B5EF4-FFF2-40B4-BE49-F238E27FC236}">
                <a16:creationId xmlns:a16="http://schemas.microsoft.com/office/drawing/2014/main" id="{7BBEADAD-F9D3-B830-F95E-85CB8C77150A}"/>
              </a:ext>
            </a:extLst>
          </p:cNvPr>
          <p:cNvSpPr txBox="1"/>
          <p:nvPr/>
        </p:nvSpPr>
        <p:spPr>
          <a:xfrm>
            <a:off x="-2038027" y="6492240"/>
            <a:ext cx="6214820" cy="276999"/>
          </a:xfrm>
          <a:prstGeom prst="rect">
            <a:avLst/>
          </a:prstGeom>
          <a:noFill/>
        </p:spPr>
        <p:txBody>
          <a:bodyPr wrap="square">
            <a:spAutoFit/>
          </a:bodyPr>
          <a:lstStyle/>
          <a:p>
            <a:pPr algn="ctr"/>
            <a:r>
              <a:rPr lang="en-ZA" sz="1200" dirty="0">
                <a:solidFill>
                  <a:schemeClr val="bg1"/>
                </a:solidFill>
                <a:latin typeface="Times New Roman" panose="02020603050405020304" pitchFamily="18" charset="0"/>
                <a:cs typeface="Times New Roman" panose="02020603050405020304" pitchFamily="18" charset="0"/>
              </a:rPr>
              <a:t>gwalahlobisile@gmail.com</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102847-5F0C-2292-F4F7-02DF24D9994E}"/>
              </a:ext>
            </a:extLst>
          </p:cNvPr>
          <p:cNvSpPr txBox="1"/>
          <p:nvPr/>
        </p:nvSpPr>
        <p:spPr>
          <a:xfrm>
            <a:off x="11623728" y="6478365"/>
            <a:ext cx="325465" cy="276999"/>
          </a:xfrm>
          <a:prstGeom prst="rect">
            <a:avLst/>
          </a:prstGeom>
          <a:noFill/>
        </p:spPr>
        <p:txBody>
          <a:bodyPr wrap="square" rtlCol="0">
            <a:spAutoFit/>
          </a:bodyPr>
          <a:lstStyle/>
          <a:p>
            <a:r>
              <a:rPr lang="en-ZA" sz="1200" dirty="0">
                <a:solidFill>
                  <a:schemeClr val="bg1"/>
                </a:solidFill>
              </a:rPr>
              <a:t>8</a:t>
            </a:r>
          </a:p>
        </p:txBody>
      </p:sp>
    </p:spTree>
    <p:extLst>
      <p:ext uri="{BB962C8B-B14F-4D97-AF65-F5344CB8AC3E}">
        <p14:creationId xmlns:p14="http://schemas.microsoft.com/office/powerpoint/2010/main" val="4205627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1601</TotalTime>
  <Words>639</Words>
  <Application>Microsoft Office PowerPoint</Application>
  <PresentationFormat>Widescreen</PresentationFormat>
  <Paragraphs>81</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Arial</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Professional Practical Exam</dc:title>
  <dc:creator>Hlobisile Gwala</dc:creator>
  <cp:lastModifiedBy>Hlobisile Gwala</cp:lastModifiedBy>
  <cp:revision>29</cp:revision>
  <dcterms:created xsi:type="dcterms:W3CDTF">2024-07-23T20:09:53Z</dcterms:created>
  <dcterms:modified xsi:type="dcterms:W3CDTF">2024-07-29T00:57:56Z</dcterms:modified>
</cp:coreProperties>
</file>