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28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57D-41E4-43A4-AA23-EDE7229AF708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03A9-5E2C-4D18-A317-694D1A8154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18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57D-41E4-43A4-AA23-EDE7229AF708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03A9-5E2C-4D18-A317-694D1A8154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50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57D-41E4-43A4-AA23-EDE7229AF708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03A9-5E2C-4D18-A317-694D1A8154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40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57D-41E4-43A4-AA23-EDE7229AF708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03A9-5E2C-4D18-A317-694D1A8154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7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57D-41E4-43A4-AA23-EDE7229AF708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03A9-5E2C-4D18-A317-694D1A8154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78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57D-41E4-43A4-AA23-EDE7229AF708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03A9-5E2C-4D18-A317-694D1A8154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84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57D-41E4-43A4-AA23-EDE7229AF708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03A9-5E2C-4D18-A317-694D1A8154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83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57D-41E4-43A4-AA23-EDE7229AF708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03A9-5E2C-4D18-A317-694D1A8154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37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57D-41E4-43A4-AA23-EDE7229AF708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03A9-5E2C-4D18-A317-694D1A8154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62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57D-41E4-43A4-AA23-EDE7229AF708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03A9-5E2C-4D18-A317-694D1A8154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22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57D-41E4-43A4-AA23-EDE7229AF708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03A9-5E2C-4D18-A317-694D1A8154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72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157D-41E4-43A4-AA23-EDE7229AF708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903A9-5E2C-4D18-A317-694D1A8154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7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5126856" y="684267"/>
            <a:ext cx="1864601" cy="1832534"/>
            <a:chOff x="5965923" y="1792851"/>
            <a:chExt cx="2581108" cy="2536719"/>
          </a:xfrm>
        </p:grpSpPr>
        <p:sp>
          <p:nvSpPr>
            <p:cNvPr id="5" name="Ellipse 4"/>
            <p:cNvSpPr/>
            <p:nvPr/>
          </p:nvSpPr>
          <p:spPr>
            <a:xfrm>
              <a:off x="6508955" y="2202426"/>
              <a:ext cx="540000" cy="540000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Ellipse 5"/>
            <p:cNvSpPr/>
            <p:nvPr/>
          </p:nvSpPr>
          <p:spPr>
            <a:xfrm>
              <a:off x="7191522" y="2352117"/>
              <a:ext cx="540000" cy="5400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Ellipse 6"/>
            <p:cNvSpPr/>
            <p:nvPr/>
          </p:nvSpPr>
          <p:spPr>
            <a:xfrm>
              <a:off x="7780043" y="2791211"/>
              <a:ext cx="540000" cy="540000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Ellipse 7"/>
            <p:cNvSpPr/>
            <p:nvPr/>
          </p:nvSpPr>
          <p:spPr>
            <a:xfrm>
              <a:off x="7461522" y="3552426"/>
              <a:ext cx="540000" cy="5400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Ellipse 8"/>
            <p:cNvSpPr/>
            <p:nvPr/>
          </p:nvSpPr>
          <p:spPr>
            <a:xfrm>
              <a:off x="6921522" y="3012426"/>
              <a:ext cx="540000" cy="540000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Ellipse 9"/>
            <p:cNvSpPr/>
            <p:nvPr/>
          </p:nvSpPr>
          <p:spPr>
            <a:xfrm>
              <a:off x="6173884" y="3012426"/>
              <a:ext cx="540000" cy="5400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Ellipse 10"/>
            <p:cNvSpPr/>
            <p:nvPr/>
          </p:nvSpPr>
          <p:spPr>
            <a:xfrm>
              <a:off x="7780043" y="1932426"/>
              <a:ext cx="540000" cy="5400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llipse 11"/>
            <p:cNvSpPr/>
            <p:nvPr/>
          </p:nvSpPr>
          <p:spPr>
            <a:xfrm>
              <a:off x="6716477" y="3637162"/>
              <a:ext cx="540000" cy="5400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Flussdiagramm: Verzögerung 3"/>
            <p:cNvSpPr/>
            <p:nvPr/>
          </p:nvSpPr>
          <p:spPr>
            <a:xfrm rot="5400000">
              <a:off x="5988117" y="1770657"/>
              <a:ext cx="2536719" cy="2581108"/>
            </a:xfrm>
            <a:prstGeom prst="flowChartDelay">
              <a:avLst/>
            </a:prstGeom>
            <a:solidFill>
              <a:schemeClr val="bg1">
                <a:lumMod val="75000"/>
                <a:alpha val="34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reflection blurRad="6350" stA="40000" endPos="16000" dist="381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7903637" y="1821554"/>
            <a:ext cx="2308121" cy="2436515"/>
            <a:chOff x="7918422" y="1536485"/>
            <a:chExt cx="3195058" cy="3372790"/>
          </a:xfrm>
        </p:grpSpPr>
        <p:sp>
          <p:nvSpPr>
            <p:cNvPr id="15" name="Ellipse 14"/>
            <p:cNvSpPr/>
            <p:nvPr/>
          </p:nvSpPr>
          <p:spPr>
            <a:xfrm>
              <a:off x="8461454" y="2782131"/>
              <a:ext cx="540000" cy="540000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0573480" y="1536485"/>
              <a:ext cx="540000" cy="5400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Ellipse 16"/>
            <p:cNvSpPr/>
            <p:nvPr/>
          </p:nvSpPr>
          <p:spPr>
            <a:xfrm>
              <a:off x="9732542" y="3370916"/>
              <a:ext cx="540000" cy="540000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lipse 17"/>
            <p:cNvSpPr/>
            <p:nvPr/>
          </p:nvSpPr>
          <p:spPr>
            <a:xfrm>
              <a:off x="9414021" y="4132131"/>
              <a:ext cx="540000" cy="5400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Ellipse 18"/>
            <p:cNvSpPr/>
            <p:nvPr/>
          </p:nvSpPr>
          <p:spPr>
            <a:xfrm>
              <a:off x="8874021" y="3592131"/>
              <a:ext cx="540000" cy="540000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Ellipse 19"/>
            <p:cNvSpPr/>
            <p:nvPr/>
          </p:nvSpPr>
          <p:spPr>
            <a:xfrm>
              <a:off x="8126383" y="3592131"/>
              <a:ext cx="540000" cy="5400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Ellipse 20"/>
            <p:cNvSpPr/>
            <p:nvPr/>
          </p:nvSpPr>
          <p:spPr>
            <a:xfrm>
              <a:off x="9732542" y="2512131"/>
              <a:ext cx="540000" cy="5400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Ellipse 21"/>
            <p:cNvSpPr/>
            <p:nvPr/>
          </p:nvSpPr>
          <p:spPr>
            <a:xfrm>
              <a:off x="8668976" y="4216867"/>
              <a:ext cx="540000" cy="5400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Flussdiagramm: Verzögerung 22"/>
            <p:cNvSpPr/>
            <p:nvPr/>
          </p:nvSpPr>
          <p:spPr>
            <a:xfrm rot="5400000">
              <a:off x="7940616" y="2350362"/>
              <a:ext cx="2536719" cy="2581108"/>
            </a:xfrm>
            <a:prstGeom prst="flowChartDelay">
              <a:avLst/>
            </a:prstGeom>
            <a:solidFill>
              <a:schemeClr val="bg1">
                <a:lumMod val="75000"/>
                <a:alpha val="34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reflection blurRad="6350" stA="40000" endPos="16000" dist="381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hteckiger Pfeil 24"/>
            <p:cNvSpPr/>
            <p:nvPr/>
          </p:nvSpPr>
          <p:spPr>
            <a:xfrm>
              <a:off x="9756568" y="1624962"/>
              <a:ext cx="605071" cy="540000"/>
            </a:xfrm>
            <a:prstGeom prst="bentArrow">
              <a:avLst>
                <a:gd name="adj1" fmla="val 25000"/>
                <a:gd name="adj2" fmla="val 38656"/>
                <a:gd name="adj3" fmla="val 43208"/>
                <a:gd name="adj4" fmla="val 43750"/>
              </a:avLst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2271301" y="1695855"/>
            <a:ext cx="1864601" cy="2555209"/>
            <a:chOff x="1156695" y="1368425"/>
            <a:chExt cx="2581108" cy="3537095"/>
          </a:xfrm>
        </p:grpSpPr>
        <p:sp>
          <p:nvSpPr>
            <p:cNvPr id="33" name="Ellipse 32"/>
            <p:cNvSpPr/>
            <p:nvPr/>
          </p:nvSpPr>
          <p:spPr>
            <a:xfrm>
              <a:off x="1699727" y="2778376"/>
              <a:ext cx="540000" cy="540000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Ellipse 33"/>
            <p:cNvSpPr/>
            <p:nvPr/>
          </p:nvSpPr>
          <p:spPr>
            <a:xfrm>
              <a:off x="1364656" y="2108497"/>
              <a:ext cx="540000" cy="5400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Ellipse 34"/>
            <p:cNvSpPr/>
            <p:nvPr/>
          </p:nvSpPr>
          <p:spPr>
            <a:xfrm>
              <a:off x="2970815" y="3367161"/>
              <a:ext cx="540000" cy="540000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Ellipse 35"/>
            <p:cNvSpPr/>
            <p:nvPr/>
          </p:nvSpPr>
          <p:spPr>
            <a:xfrm>
              <a:off x="2652294" y="4128376"/>
              <a:ext cx="540000" cy="5400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36"/>
            <p:cNvSpPr/>
            <p:nvPr/>
          </p:nvSpPr>
          <p:spPr>
            <a:xfrm>
              <a:off x="2112294" y="3588376"/>
              <a:ext cx="540000" cy="540000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llipse 37"/>
            <p:cNvSpPr/>
            <p:nvPr/>
          </p:nvSpPr>
          <p:spPr>
            <a:xfrm>
              <a:off x="1364656" y="3588376"/>
              <a:ext cx="540000" cy="5400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llipse 38"/>
            <p:cNvSpPr/>
            <p:nvPr/>
          </p:nvSpPr>
          <p:spPr>
            <a:xfrm>
              <a:off x="2970815" y="2508376"/>
              <a:ext cx="540000" cy="5400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llipse 39"/>
            <p:cNvSpPr/>
            <p:nvPr/>
          </p:nvSpPr>
          <p:spPr>
            <a:xfrm>
              <a:off x="1907249" y="4213112"/>
              <a:ext cx="540000" cy="5400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Flussdiagramm: Verzögerung 40"/>
            <p:cNvSpPr/>
            <p:nvPr/>
          </p:nvSpPr>
          <p:spPr>
            <a:xfrm rot="5400000">
              <a:off x="1178889" y="2346607"/>
              <a:ext cx="2536719" cy="2581108"/>
            </a:xfrm>
            <a:prstGeom prst="flowChartDelay">
              <a:avLst/>
            </a:prstGeom>
            <a:solidFill>
              <a:schemeClr val="bg1">
                <a:lumMod val="75000"/>
                <a:alpha val="34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reflection blurRad="6350" stA="40000" endPos="16000" dist="381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hteckiger Pfeil 41"/>
            <p:cNvSpPr/>
            <p:nvPr/>
          </p:nvSpPr>
          <p:spPr>
            <a:xfrm rot="5400000">
              <a:off x="1267089" y="1400961"/>
              <a:ext cx="605071" cy="540000"/>
            </a:xfrm>
            <a:prstGeom prst="bentArrow">
              <a:avLst>
                <a:gd name="adj1" fmla="val 25000"/>
                <a:gd name="adj2" fmla="val 38656"/>
                <a:gd name="adj3" fmla="val 43208"/>
                <a:gd name="adj4" fmla="val 43750"/>
              </a:avLst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5049666" y="5158986"/>
            <a:ext cx="2122765" cy="1405659"/>
            <a:chOff x="4385187" y="5219946"/>
            <a:chExt cx="2122765" cy="1405659"/>
          </a:xfrm>
        </p:grpSpPr>
        <p:sp>
          <p:nvSpPr>
            <p:cNvPr id="26" name="Rechteck 25"/>
            <p:cNvSpPr/>
            <p:nvPr/>
          </p:nvSpPr>
          <p:spPr>
            <a:xfrm>
              <a:off x="4385187" y="5250426"/>
              <a:ext cx="2018980" cy="1317522"/>
            </a:xfrm>
            <a:prstGeom prst="rect">
              <a:avLst/>
            </a:prstGeom>
            <a:pattFill prst="nar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440965" y="5219946"/>
              <a:ext cx="1874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 smtClean="0">
                  <a:latin typeface="Bradley Hand ITC" panose="03070402050302030203" pitchFamily="66" charset="0"/>
                </a:rPr>
                <a:t>Black	White</a:t>
              </a:r>
              <a:endParaRPr lang="en-GB" sz="2400" b="1" dirty="0">
                <a:latin typeface="Bradley Hand ITC" panose="03070402050302030203" pitchFamily="66" charset="0"/>
              </a:endParaRPr>
            </a:p>
          </p:txBody>
        </p:sp>
        <p:cxnSp>
          <p:nvCxnSpPr>
            <p:cNvPr id="29" name="Gerader Verbinder 28"/>
            <p:cNvCxnSpPr/>
            <p:nvPr/>
          </p:nvCxnSpPr>
          <p:spPr>
            <a:xfrm>
              <a:off x="5386528" y="5496052"/>
              <a:ext cx="0" cy="9657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/>
          </p:nvSpPr>
          <p:spPr>
            <a:xfrm>
              <a:off x="5476482" y="5463041"/>
              <a:ext cx="306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 smtClean="0">
                  <a:solidFill>
                    <a:srgbClr val="FF0000"/>
                  </a:solidFill>
                  <a:latin typeface="Bradley Hand ITC" panose="03070402050302030203" pitchFamily="66" charset="0"/>
                </a:rPr>
                <a:t>I</a:t>
              </a:r>
              <a:endParaRPr lang="en-GB" sz="3600" b="1" dirty="0">
                <a:solidFill>
                  <a:srgbClr val="FF0000"/>
                </a:solidFill>
                <a:latin typeface="Bradley Hand ITC" panose="03070402050302030203" pitchFamily="66" charset="0"/>
              </a:endParaRPr>
            </a:p>
          </p:txBody>
        </p:sp>
        <p:sp>
          <p:nvSpPr>
            <p:cNvPr id="43" name="Ellipse 42"/>
            <p:cNvSpPr/>
            <p:nvPr/>
          </p:nvSpPr>
          <p:spPr>
            <a:xfrm>
              <a:off x="5967952" y="6085605"/>
              <a:ext cx="540000" cy="5400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5347457" y="3332402"/>
            <a:ext cx="1423398" cy="1242216"/>
            <a:chOff x="5234419" y="3332402"/>
            <a:chExt cx="1423398" cy="1242216"/>
          </a:xfrm>
        </p:grpSpPr>
        <p:sp>
          <p:nvSpPr>
            <p:cNvPr id="49" name="Nach oben gekrümmter Pfeil 48"/>
            <p:cNvSpPr/>
            <p:nvPr/>
          </p:nvSpPr>
          <p:spPr>
            <a:xfrm>
              <a:off x="5309632" y="4006201"/>
              <a:ext cx="1348185" cy="568417"/>
            </a:xfrm>
            <a:prstGeom prst="curved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" name="Nach oben gekrümmter Pfeil 49"/>
            <p:cNvSpPr/>
            <p:nvPr/>
          </p:nvSpPr>
          <p:spPr>
            <a:xfrm rot="10800000">
              <a:off x="5234419" y="3332402"/>
              <a:ext cx="1348185" cy="568417"/>
            </a:xfrm>
            <a:prstGeom prst="curved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feld 50"/>
                <p:cNvSpPr txBox="1"/>
                <p:nvPr/>
              </p:nvSpPr>
              <p:spPr>
                <a:xfrm>
                  <a:off x="5456933" y="3376870"/>
                  <a:ext cx="1013418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6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GB" sz="6000" dirty="0"/>
                </a:p>
              </p:txBody>
            </p:sp>
          </mc:Choice>
          <mc:Fallback>
            <p:sp>
              <p:nvSpPr>
                <p:cNvPr id="51" name="Textfeld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933" y="3376870"/>
                  <a:ext cx="1013418" cy="101566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Bogen 54"/>
          <p:cNvSpPr/>
          <p:nvPr/>
        </p:nvSpPr>
        <p:spPr>
          <a:xfrm>
            <a:off x="6793247" y="1351025"/>
            <a:ext cx="1620000" cy="1620000"/>
          </a:xfrm>
          <a:prstGeom prst="arc">
            <a:avLst/>
          </a:prstGeom>
          <a:ln w="508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Bogen 55"/>
          <p:cNvSpPr/>
          <p:nvPr/>
        </p:nvSpPr>
        <p:spPr>
          <a:xfrm rot="5400000">
            <a:off x="6793247" y="4247811"/>
            <a:ext cx="1620000" cy="1620000"/>
          </a:xfrm>
          <a:prstGeom prst="arc">
            <a:avLst/>
          </a:prstGeom>
          <a:ln w="508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Bogen 56"/>
          <p:cNvSpPr/>
          <p:nvPr/>
        </p:nvSpPr>
        <p:spPr>
          <a:xfrm rot="10800000">
            <a:off x="3437485" y="4247811"/>
            <a:ext cx="1620000" cy="1620000"/>
          </a:xfrm>
          <a:prstGeom prst="arc">
            <a:avLst/>
          </a:prstGeom>
          <a:ln w="508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Bogen 57"/>
          <p:cNvSpPr/>
          <p:nvPr/>
        </p:nvSpPr>
        <p:spPr>
          <a:xfrm rot="16200000">
            <a:off x="3437484" y="1351026"/>
            <a:ext cx="1620000" cy="1620000"/>
          </a:xfrm>
          <a:prstGeom prst="arc">
            <a:avLst/>
          </a:prstGeom>
          <a:ln w="508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5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uppieren 147"/>
          <p:cNvGrpSpPr/>
          <p:nvPr/>
        </p:nvGrpSpPr>
        <p:grpSpPr>
          <a:xfrm>
            <a:off x="5021967" y="5694497"/>
            <a:ext cx="2319866" cy="1469739"/>
            <a:chOff x="9066252" y="1261709"/>
            <a:chExt cx="2319866" cy="1469739"/>
          </a:xfrm>
        </p:grpSpPr>
        <p:sp>
          <p:nvSpPr>
            <p:cNvPr id="149" name="Rechteck 148"/>
            <p:cNvSpPr/>
            <p:nvPr/>
          </p:nvSpPr>
          <p:spPr>
            <a:xfrm>
              <a:off x="9098963" y="1313278"/>
              <a:ext cx="2254445" cy="1356616"/>
            </a:xfrm>
            <a:prstGeom prst="rect">
              <a:avLst/>
            </a:prstGeom>
            <a:pattFill prst="nar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0" name="Gruppieren 149"/>
            <p:cNvGrpSpPr/>
            <p:nvPr/>
          </p:nvGrpSpPr>
          <p:grpSpPr>
            <a:xfrm>
              <a:off x="9066252" y="1261709"/>
              <a:ext cx="2319866" cy="1469739"/>
              <a:chOff x="8024093" y="4492017"/>
              <a:chExt cx="2319866" cy="1469739"/>
            </a:xfrm>
          </p:grpSpPr>
          <p:sp>
            <p:nvSpPr>
              <p:cNvPr id="151" name="Textfeld 150"/>
              <p:cNvSpPr txBox="1"/>
              <p:nvPr/>
            </p:nvSpPr>
            <p:spPr>
              <a:xfrm>
                <a:off x="8626822" y="4492017"/>
                <a:ext cx="1114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u="sng" dirty="0" smtClean="0">
                    <a:latin typeface="Bradley Hand ITC" panose="03070402050302030203" pitchFamily="66" charset="0"/>
                  </a:rPr>
                  <a:t>Draws</a:t>
                </a:r>
                <a:endParaRPr lang="en-GB" sz="2800" b="1" u="sng" dirty="0">
                  <a:latin typeface="Bradley Hand ITC" panose="03070402050302030203" pitchFamily="66" charset="0"/>
                </a:endParaRPr>
              </a:p>
            </p:txBody>
          </p:sp>
          <p:grpSp>
            <p:nvGrpSpPr>
              <p:cNvPr id="152" name="Gruppieren 151"/>
              <p:cNvGrpSpPr/>
              <p:nvPr/>
            </p:nvGrpSpPr>
            <p:grpSpPr>
              <a:xfrm>
                <a:off x="8024093" y="5064317"/>
                <a:ext cx="2319866" cy="897439"/>
                <a:chOff x="8024093" y="5064317"/>
                <a:chExt cx="2319866" cy="897439"/>
              </a:xfrm>
            </p:grpSpPr>
            <p:sp>
              <p:nvSpPr>
                <p:cNvPr id="153" name="Textfeld 152"/>
                <p:cNvSpPr txBox="1"/>
                <p:nvPr/>
              </p:nvSpPr>
              <p:spPr>
                <a:xfrm>
                  <a:off x="8024093" y="5064317"/>
                  <a:ext cx="231986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800" b="1" dirty="0" smtClean="0">
                      <a:latin typeface="Bradley Hand ITC" panose="03070402050302030203" pitchFamily="66" charset="0"/>
                    </a:rPr>
                    <a:t>{heads, black}</a:t>
                  </a:r>
                  <a:endParaRPr lang="en-GB" sz="2800" b="1" dirty="0">
                    <a:latin typeface="Bradley Hand ITC" panose="03070402050302030203" pitchFamily="66" charset="0"/>
                  </a:endParaRPr>
                </a:p>
              </p:txBody>
            </p:sp>
            <p:sp>
              <p:nvSpPr>
                <p:cNvPr id="154" name="Textfeld 153"/>
                <p:cNvSpPr txBox="1"/>
                <p:nvPr/>
              </p:nvSpPr>
              <p:spPr>
                <a:xfrm>
                  <a:off x="8041726" y="5438536"/>
                  <a:ext cx="22846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800" b="1" dirty="0" smtClean="0">
                      <a:latin typeface="Bradley Hand ITC" panose="03070402050302030203" pitchFamily="66" charset="0"/>
                    </a:rPr>
                    <a:t>{heads, white}</a:t>
                  </a:r>
                  <a:endParaRPr lang="en-GB" sz="2800" b="1" dirty="0">
                    <a:latin typeface="Bradley Hand ITC" panose="03070402050302030203" pitchFamily="66" charset="0"/>
                  </a:endParaRPr>
                </a:p>
              </p:txBody>
            </p:sp>
          </p:grpSp>
        </p:grpSp>
      </p:grpSp>
      <p:grpSp>
        <p:nvGrpSpPr>
          <p:cNvPr id="33" name="Gruppieren 32"/>
          <p:cNvGrpSpPr/>
          <p:nvPr/>
        </p:nvGrpSpPr>
        <p:grpSpPr>
          <a:xfrm>
            <a:off x="573741" y="256166"/>
            <a:ext cx="1434687" cy="1410014"/>
            <a:chOff x="3696197" y="1068230"/>
            <a:chExt cx="1864601" cy="1832534"/>
          </a:xfrm>
        </p:grpSpPr>
        <p:sp>
          <p:nvSpPr>
            <p:cNvPr id="3" name="Ellipse 2"/>
            <p:cNvSpPr/>
            <p:nvPr/>
          </p:nvSpPr>
          <p:spPr>
            <a:xfrm>
              <a:off x="4898790" y="1109495"/>
              <a:ext cx="390098" cy="390098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Ellipse 3"/>
            <p:cNvSpPr/>
            <p:nvPr/>
          </p:nvSpPr>
          <p:spPr>
            <a:xfrm>
              <a:off x="4298520" y="1109495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Ellipse 5"/>
            <p:cNvSpPr/>
            <p:nvPr/>
          </p:nvSpPr>
          <p:spPr>
            <a:xfrm>
              <a:off x="4485991" y="1965573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Ellipse 6"/>
            <p:cNvSpPr/>
            <p:nvPr/>
          </p:nvSpPr>
          <p:spPr>
            <a:xfrm>
              <a:off x="4192810" y="1554686"/>
              <a:ext cx="390098" cy="390098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Ellipse 7"/>
            <p:cNvSpPr/>
            <p:nvPr/>
          </p:nvSpPr>
          <p:spPr>
            <a:xfrm>
              <a:off x="3770379" y="1405816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Ellipse 8"/>
            <p:cNvSpPr/>
            <p:nvPr/>
          </p:nvSpPr>
          <p:spPr>
            <a:xfrm>
              <a:off x="4201620" y="2378326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Ellipse 9"/>
            <p:cNvSpPr/>
            <p:nvPr/>
          </p:nvSpPr>
          <p:spPr>
            <a:xfrm>
              <a:off x="3811522" y="1966506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Ellipse 28"/>
            <p:cNvSpPr/>
            <p:nvPr/>
          </p:nvSpPr>
          <p:spPr>
            <a:xfrm>
              <a:off x="4781380" y="1577090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Ellipse 29"/>
            <p:cNvSpPr/>
            <p:nvPr/>
          </p:nvSpPr>
          <p:spPr>
            <a:xfrm>
              <a:off x="4742903" y="2385322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Ellipse 30"/>
            <p:cNvSpPr/>
            <p:nvPr/>
          </p:nvSpPr>
          <p:spPr>
            <a:xfrm>
              <a:off x="5049715" y="1956837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lussdiagramm: Verzögerung 10"/>
            <p:cNvSpPr/>
            <p:nvPr/>
          </p:nvSpPr>
          <p:spPr>
            <a:xfrm rot="5400000">
              <a:off x="3712231" y="1052196"/>
              <a:ext cx="1832534" cy="1864601"/>
            </a:xfrm>
            <a:prstGeom prst="flowChartDelay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226674" y="273127"/>
            <a:ext cx="1434687" cy="1410014"/>
            <a:chOff x="8120713" y="1162449"/>
            <a:chExt cx="1864601" cy="1832534"/>
          </a:xfrm>
        </p:grpSpPr>
        <p:sp>
          <p:nvSpPr>
            <p:cNvPr id="5" name="Ellipse 4"/>
            <p:cNvSpPr/>
            <p:nvPr/>
          </p:nvSpPr>
          <p:spPr>
            <a:xfrm>
              <a:off x="8893239" y="1294301"/>
              <a:ext cx="390098" cy="390098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Ellipse 19"/>
            <p:cNvSpPr/>
            <p:nvPr/>
          </p:nvSpPr>
          <p:spPr>
            <a:xfrm>
              <a:off x="8629671" y="1678288"/>
              <a:ext cx="390098" cy="390098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Ellipse 20"/>
            <p:cNvSpPr/>
            <p:nvPr/>
          </p:nvSpPr>
          <p:spPr>
            <a:xfrm>
              <a:off x="9238974" y="1640567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Ellipse 21"/>
            <p:cNvSpPr/>
            <p:nvPr/>
          </p:nvSpPr>
          <p:spPr>
            <a:xfrm>
              <a:off x="9494664" y="2064134"/>
              <a:ext cx="390098" cy="390098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Ellipse 22"/>
            <p:cNvSpPr/>
            <p:nvPr/>
          </p:nvSpPr>
          <p:spPr>
            <a:xfrm>
              <a:off x="9151490" y="2431170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Ellipse 23"/>
            <p:cNvSpPr/>
            <p:nvPr/>
          </p:nvSpPr>
          <p:spPr>
            <a:xfrm>
              <a:off x="8956441" y="2041073"/>
              <a:ext cx="390098" cy="390098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Ellipse 24"/>
            <p:cNvSpPr/>
            <p:nvPr/>
          </p:nvSpPr>
          <p:spPr>
            <a:xfrm>
              <a:off x="8221296" y="2041073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Ellipse 25"/>
            <p:cNvSpPr/>
            <p:nvPr/>
          </p:nvSpPr>
          <p:spPr>
            <a:xfrm>
              <a:off x="9494664" y="1233735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Ellipse 26"/>
            <p:cNvSpPr/>
            <p:nvPr/>
          </p:nvSpPr>
          <p:spPr>
            <a:xfrm>
              <a:off x="8613267" y="2492384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Ellipse 31"/>
            <p:cNvSpPr/>
            <p:nvPr/>
          </p:nvSpPr>
          <p:spPr>
            <a:xfrm>
              <a:off x="8215417" y="1412923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lussdiagramm: Verzögerung 27"/>
            <p:cNvSpPr/>
            <p:nvPr/>
          </p:nvSpPr>
          <p:spPr>
            <a:xfrm rot="5400000">
              <a:off x="8136747" y="1146415"/>
              <a:ext cx="1832534" cy="1864601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Gruppieren 90"/>
          <p:cNvGrpSpPr/>
          <p:nvPr/>
        </p:nvGrpSpPr>
        <p:grpSpPr>
          <a:xfrm>
            <a:off x="9260427" y="3568370"/>
            <a:ext cx="1447930" cy="1689271"/>
            <a:chOff x="9581865" y="4113653"/>
            <a:chExt cx="1864601" cy="2175394"/>
          </a:xfrm>
        </p:grpSpPr>
        <p:sp>
          <p:nvSpPr>
            <p:cNvPr id="44" name="Ellipse 43"/>
            <p:cNvSpPr/>
            <p:nvPr/>
          </p:nvSpPr>
          <p:spPr>
            <a:xfrm>
              <a:off x="10438371" y="4113653"/>
              <a:ext cx="390098" cy="390098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44"/>
            <p:cNvSpPr/>
            <p:nvPr/>
          </p:nvSpPr>
          <p:spPr>
            <a:xfrm>
              <a:off x="10090831" y="4972357"/>
              <a:ext cx="390098" cy="390098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Ellipse 45"/>
            <p:cNvSpPr/>
            <p:nvPr/>
          </p:nvSpPr>
          <p:spPr>
            <a:xfrm>
              <a:off x="10700135" y="4934635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Ellipse 46"/>
            <p:cNvSpPr/>
            <p:nvPr/>
          </p:nvSpPr>
          <p:spPr>
            <a:xfrm>
              <a:off x="10955825" y="5358202"/>
              <a:ext cx="390098" cy="390098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Ellipse 47"/>
            <p:cNvSpPr/>
            <p:nvPr/>
          </p:nvSpPr>
          <p:spPr>
            <a:xfrm>
              <a:off x="10612651" y="5725239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48"/>
            <p:cNvSpPr/>
            <p:nvPr/>
          </p:nvSpPr>
          <p:spPr>
            <a:xfrm>
              <a:off x="10417602" y="5335141"/>
              <a:ext cx="390098" cy="390098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Ellipse 49"/>
            <p:cNvSpPr/>
            <p:nvPr/>
          </p:nvSpPr>
          <p:spPr>
            <a:xfrm>
              <a:off x="9682456" y="5335141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Ellipse 50"/>
            <p:cNvSpPr/>
            <p:nvPr/>
          </p:nvSpPr>
          <p:spPr>
            <a:xfrm>
              <a:off x="10955828" y="4527803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Ellipse 51"/>
            <p:cNvSpPr/>
            <p:nvPr/>
          </p:nvSpPr>
          <p:spPr>
            <a:xfrm>
              <a:off x="10074430" y="5786453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Ellipse 52"/>
            <p:cNvSpPr/>
            <p:nvPr/>
          </p:nvSpPr>
          <p:spPr>
            <a:xfrm>
              <a:off x="9676577" y="4706991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Flussdiagramm: Verzögerung 53"/>
            <p:cNvSpPr/>
            <p:nvPr/>
          </p:nvSpPr>
          <p:spPr>
            <a:xfrm rot="5400000">
              <a:off x="9597899" y="4440479"/>
              <a:ext cx="1832534" cy="1864601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0" name="Gruppieren 109"/>
          <p:cNvGrpSpPr/>
          <p:nvPr/>
        </p:nvGrpSpPr>
        <p:grpSpPr>
          <a:xfrm>
            <a:off x="8575199" y="2238900"/>
            <a:ext cx="2818386" cy="1247339"/>
            <a:chOff x="911656" y="3287206"/>
            <a:chExt cx="2818386" cy="1247339"/>
          </a:xfrm>
        </p:grpSpPr>
        <p:grpSp>
          <p:nvGrpSpPr>
            <p:cNvPr id="55" name="Gruppieren 54"/>
            <p:cNvGrpSpPr/>
            <p:nvPr/>
          </p:nvGrpSpPr>
          <p:grpSpPr>
            <a:xfrm>
              <a:off x="911656" y="3287206"/>
              <a:ext cx="1168700" cy="1247339"/>
              <a:chOff x="9442450" y="2990472"/>
              <a:chExt cx="1168700" cy="1247339"/>
            </a:xfrm>
          </p:grpSpPr>
          <p:sp>
            <p:nvSpPr>
              <p:cNvPr id="35" name="Zylinder 34"/>
              <p:cNvSpPr/>
              <p:nvPr/>
            </p:nvSpPr>
            <p:spPr>
              <a:xfrm rot="2854365">
                <a:off x="9566149" y="3515020"/>
                <a:ext cx="914400" cy="243962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9" name="Gruppieren 38"/>
              <p:cNvGrpSpPr/>
              <p:nvPr/>
            </p:nvGrpSpPr>
            <p:grpSpPr>
              <a:xfrm>
                <a:off x="9926366" y="3553027"/>
                <a:ext cx="684784" cy="684784"/>
                <a:chOff x="9926366" y="3553027"/>
                <a:chExt cx="684784" cy="684784"/>
              </a:xfrm>
            </p:grpSpPr>
            <p:sp>
              <p:nvSpPr>
                <p:cNvPr id="37" name="Bogen 36"/>
                <p:cNvSpPr/>
                <p:nvPr/>
              </p:nvSpPr>
              <p:spPr>
                <a:xfrm rot="7978909">
                  <a:off x="9926366" y="3553027"/>
                  <a:ext cx="684784" cy="684784"/>
                </a:xfrm>
                <a:prstGeom prst="arc">
                  <a:avLst/>
                </a:prstGeom>
                <a:ln w="317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Bogen 37"/>
                <p:cNvSpPr/>
                <p:nvPr/>
              </p:nvSpPr>
              <p:spPr>
                <a:xfrm rot="7978909">
                  <a:off x="10095120" y="3784119"/>
                  <a:ext cx="347275" cy="347275"/>
                </a:xfrm>
                <a:prstGeom prst="arc">
                  <a:avLst/>
                </a:prstGeom>
                <a:ln w="317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0" name="Gruppieren 39"/>
              <p:cNvGrpSpPr/>
              <p:nvPr/>
            </p:nvGrpSpPr>
            <p:grpSpPr>
              <a:xfrm rot="10800000">
                <a:off x="9442450" y="2990472"/>
                <a:ext cx="684784" cy="684784"/>
                <a:chOff x="9926366" y="3553027"/>
                <a:chExt cx="684784" cy="684784"/>
              </a:xfrm>
            </p:grpSpPr>
            <p:sp>
              <p:nvSpPr>
                <p:cNvPr id="41" name="Bogen 40"/>
                <p:cNvSpPr/>
                <p:nvPr/>
              </p:nvSpPr>
              <p:spPr>
                <a:xfrm rot="7978909">
                  <a:off x="9926366" y="3553027"/>
                  <a:ext cx="684784" cy="684784"/>
                </a:xfrm>
                <a:prstGeom prst="arc">
                  <a:avLst/>
                </a:prstGeom>
                <a:ln w="317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Bogen 41"/>
                <p:cNvSpPr/>
                <p:nvPr/>
              </p:nvSpPr>
              <p:spPr>
                <a:xfrm rot="7978909">
                  <a:off x="10095120" y="3784119"/>
                  <a:ext cx="347275" cy="347275"/>
                </a:xfrm>
                <a:prstGeom prst="arc">
                  <a:avLst/>
                </a:prstGeom>
                <a:ln w="317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57" name="Gerade Verbindung mit Pfeil 56"/>
            <p:cNvCxnSpPr/>
            <p:nvPr/>
          </p:nvCxnSpPr>
          <p:spPr>
            <a:xfrm>
              <a:off x="1873191" y="3791304"/>
              <a:ext cx="837597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Gruppieren 63"/>
            <p:cNvGrpSpPr/>
            <p:nvPr/>
          </p:nvGrpSpPr>
          <p:grpSpPr>
            <a:xfrm>
              <a:off x="2830042" y="3341690"/>
              <a:ext cx="900000" cy="900000"/>
              <a:chOff x="10700126" y="2385322"/>
              <a:chExt cx="900000" cy="900000"/>
            </a:xfrm>
          </p:grpSpPr>
          <p:sp>
            <p:nvSpPr>
              <p:cNvPr id="65" name="Ellipse 64"/>
              <p:cNvSpPr/>
              <p:nvPr/>
            </p:nvSpPr>
            <p:spPr>
              <a:xfrm>
                <a:off x="10700126" y="2385322"/>
                <a:ext cx="900000" cy="900000"/>
              </a:xfrm>
              <a:prstGeom prst="ellipse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Textfeld 65"/>
              <p:cNvSpPr txBox="1"/>
              <p:nvPr/>
            </p:nvSpPr>
            <p:spPr>
              <a:xfrm>
                <a:off x="10901500" y="2419824"/>
                <a:ext cx="4972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8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1</a:t>
                </a:r>
                <a:endParaRPr lang="en-GB" sz="4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11" name="Gruppieren 110"/>
          <p:cNvGrpSpPr/>
          <p:nvPr/>
        </p:nvGrpSpPr>
        <p:grpSpPr>
          <a:xfrm>
            <a:off x="1046858" y="2330078"/>
            <a:ext cx="3055762" cy="1247339"/>
            <a:chOff x="6815856" y="6422092"/>
            <a:chExt cx="3055762" cy="1247339"/>
          </a:xfrm>
        </p:grpSpPr>
        <p:grpSp>
          <p:nvGrpSpPr>
            <p:cNvPr id="68" name="Gruppieren 67"/>
            <p:cNvGrpSpPr/>
            <p:nvPr/>
          </p:nvGrpSpPr>
          <p:grpSpPr>
            <a:xfrm>
              <a:off x="8971618" y="6550644"/>
              <a:ext cx="900000" cy="900000"/>
              <a:chOff x="10700126" y="2385322"/>
              <a:chExt cx="900000" cy="900000"/>
            </a:xfrm>
          </p:grpSpPr>
          <p:sp>
            <p:nvSpPr>
              <p:cNvPr id="58" name="Ellipse 57"/>
              <p:cNvSpPr/>
              <p:nvPr/>
            </p:nvSpPr>
            <p:spPr>
              <a:xfrm>
                <a:off x="10700126" y="2385322"/>
                <a:ext cx="900000" cy="900000"/>
              </a:xfrm>
              <a:prstGeom prst="ellipse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7" name="Grafik 66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0926176" y="2579542"/>
                <a:ext cx="447900" cy="511561"/>
              </a:xfrm>
              <a:prstGeom prst="rect">
                <a:avLst/>
              </a:prstGeom>
            </p:spPr>
          </p:pic>
        </p:grpSp>
        <p:grpSp>
          <p:nvGrpSpPr>
            <p:cNvPr id="69" name="Gruppieren 68"/>
            <p:cNvGrpSpPr/>
            <p:nvPr/>
          </p:nvGrpSpPr>
          <p:grpSpPr>
            <a:xfrm>
              <a:off x="6815856" y="6422092"/>
              <a:ext cx="1168700" cy="1247339"/>
              <a:chOff x="9442450" y="2990472"/>
              <a:chExt cx="1168700" cy="1247339"/>
            </a:xfrm>
          </p:grpSpPr>
          <p:sp>
            <p:nvSpPr>
              <p:cNvPr id="70" name="Zylinder 69"/>
              <p:cNvSpPr/>
              <p:nvPr/>
            </p:nvSpPr>
            <p:spPr>
              <a:xfrm rot="2854365">
                <a:off x="9566149" y="3515020"/>
                <a:ext cx="914400" cy="243962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1" name="Gruppieren 70"/>
              <p:cNvGrpSpPr/>
              <p:nvPr/>
            </p:nvGrpSpPr>
            <p:grpSpPr>
              <a:xfrm>
                <a:off x="9926366" y="3553027"/>
                <a:ext cx="684784" cy="684784"/>
                <a:chOff x="9926366" y="3553027"/>
                <a:chExt cx="684784" cy="684784"/>
              </a:xfrm>
            </p:grpSpPr>
            <p:sp>
              <p:nvSpPr>
                <p:cNvPr id="75" name="Bogen 74"/>
                <p:cNvSpPr/>
                <p:nvPr/>
              </p:nvSpPr>
              <p:spPr>
                <a:xfrm rot="7978909">
                  <a:off x="9926366" y="3553027"/>
                  <a:ext cx="684784" cy="684784"/>
                </a:xfrm>
                <a:prstGeom prst="arc">
                  <a:avLst/>
                </a:prstGeom>
                <a:ln w="317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6" name="Bogen 75"/>
                <p:cNvSpPr/>
                <p:nvPr/>
              </p:nvSpPr>
              <p:spPr>
                <a:xfrm rot="7978909">
                  <a:off x="10095120" y="3784119"/>
                  <a:ext cx="347275" cy="347275"/>
                </a:xfrm>
                <a:prstGeom prst="arc">
                  <a:avLst/>
                </a:prstGeom>
                <a:ln w="317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2" name="Gruppieren 71"/>
              <p:cNvGrpSpPr/>
              <p:nvPr/>
            </p:nvGrpSpPr>
            <p:grpSpPr>
              <a:xfrm rot="10800000">
                <a:off x="9442450" y="2990472"/>
                <a:ext cx="684784" cy="684784"/>
                <a:chOff x="9926366" y="3553027"/>
                <a:chExt cx="684784" cy="684784"/>
              </a:xfrm>
            </p:grpSpPr>
            <p:sp>
              <p:nvSpPr>
                <p:cNvPr id="73" name="Bogen 72"/>
                <p:cNvSpPr/>
                <p:nvPr/>
              </p:nvSpPr>
              <p:spPr>
                <a:xfrm rot="7978909">
                  <a:off x="9926366" y="3553027"/>
                  <a:ext cx="684784" cy="684784"/>
                </a:xfrm>
                <a:prstGeom prst="arc">
                  <a:avLst/>
                </a:prstGeom>
                <a:ln w="317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4" name="Bogen 73"/>
                <p:cNvSpPr/>
                <p:nvPr/>
              </p:nvSpPr>
              <p:spPr>
                <a:xfrm rot="7978909">
                  <a:off x="10095120" y="3784119"/>
                  <a:ext cx="347275" cy="347275"/>
                </a:xfrm>
                <a:prstGeom prst="arc">
                  <a:avLst/>
                </a:prstGeom>
                <a:ln w="317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77" name="Gerade Verbindung mit Pfeil 76"/>
            <p:cNvCxnSpPr/>
            <p:nvPr/>
          </p:nvCxnSpPr>
          <p:spPr>
            <a:xfrm>
              <a:off x="7889766" y="7045762"/>
              <a:ext cx="837597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uppieren 89"/>
          <p:cNvGrpSpPr/>
          <p:nvPr/>
        </p:nvGrpSpPr>
        <p:grpSpPr>
          <a:xfrm>
            <a:off x="1857199" y="3625481"/>
            <a:ext cx="1435080" cy="1636016"/>
            <a:chOff x="4757889" y="5906825"/>
            <a:chExt cx="1864601" cy="2125678"/>
          </a:xfrm>
        </p:grpSpPr>
        <p:sp>
          <p:nvSpPr>
            <p:cNvPr id="79" name="Ellipse 78"/>
            <p:cNvSpPr/>
            <p:nvPr/>
          </p:nvSpPr>
          <p:spPr>
            <a:xfrm>
              <a:off x="5984503" y="5906825"/>
              <a:ext cx="390098" cy="390098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Ellipse 79"/>
            <p:cNvSpPr/>
            <p:nvPr/>
          </p:nvSpPr>
          <p:spPr>
            <a:xfrm>
              <a:off x="5380663" y="6272903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Ellipse 80"/>
            <p:cNvSpPr/>
            <p:nvPr/>
          </p:nvSpPr>
          <p:spPr>
            <a:xfrm>
              <a:off x="5561975" y="7073889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Ellipse 81"/>
            <p:cNvSpPr/>
            <p:nvPr/>
          </p:nvSpPr>
          <p:spPr>
            <a:xfrm>
              <a:off x="5268794" y="6663002"/>
              <a:ext cx="390098" cy="390098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Ellipse 82"/>
            <p:cNvSpPr/>
            <p:nvPr/>
          </p:nvSpPr>
          <p:spPr>
            <a:xfrm>
              <a:off x="4846363" y="6514132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Ellipse 83"/>
            <p:cNvSpPr/>
            <p:nvPr/>
          </p:nvSpPr>
          <p:spPr>
            <a:xfrm>
              <a:off x="5277604" y="7486642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Ellipse 84"/>
            <p:cNvSpPr/>
            <p:nvPr/>
          </p:nvSpPr>
          <p:spPr>
            <a:xfrm>
              <a:off x="4887506" y="7074822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Ellipse 85"/>
            <p:cNvSpPr/>
            <p:nvPr/>
          </p:nvSpPr>
          <p:spPr>
            <a:xfrm>
              <a:off x="5857364" y="6685406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Ellipse 86"/>
            <p:cNvSpPr/>
            <p:nvPr/>
          </p:nvSpPr>
          <p:spPr>
            <a:xfrm>
              <a:off x="5818887" y="7493638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Ellipse 87"/>
            <p:cNvSpPr/>
            <p:nvPr/>
          </p:nvSpPr>
          <p:spPr>
            <a:xfrm>
              <a:off x="6125699" y="7065153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Flussdiagramm: Verzögerung 88"/>
            <p:cNvSpPr/>
            <p:nvPr/>
          </p:nvSpPr>
          <p:spPr>
            <a:xfrm rot="5400000">
              <a:off x="4773923" y="6183935"/>
              <a:ext cx="1832534" cy="1864601"/>
            </a:xfrm>
            <a:prstGeom prst="flowChartDelay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9" name="Gruppieren 108"/>
          <p:cNvGrpSpPr/>
          <p:nvPr/>
        </p:nvGrpSpPr>
        <p:grpSpPr>
          <a:xfrm>
            <a:off x="1365572" y="5694497"/>
            <a:ext cx="2319866" cy="1151848"/>
            <a:chOff x="9005292" y="1261709"/>
            <a:chExt cx="2319866" cy="1151848"/>
          </a:xfrm>
        </p:grpSpPr>
        <p:sp>
          <p:nvSpPr>
            <p:cNvPr id="93" name="Rechteck 92"/>
            <p:cNvSpPr/>
            <p:nvPr/>
          </p:nvSpPr>
          <p:spPr>
            <a:xfrm>
              <a:off x="9038003" y="1313277"/>
              <a:ext cx="2254445" cy="1100280"/>
            </a:xfrm>
            <a:prstGeom prst="rect">
              <a:avLst/>
            </a:prstGeom>
            <a:pattFill prst="nar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8" name="Gruppieren 107"/>
            <p:cNvGrpSpPr/>
            <p:nvPr/>
          </p:nvGrpSpPr>
          <p:grpSpPr>
            <a:xfrm>
              <a:off x="9005292" y="1261709"/>
              <a:ext cx="2319866" cy="1095520"/>
              <a:chOff x="7963133" y="4492017"/>
              <a:chExt cx="2319866" cy="1095520"/>
            </a:xfrm>
          </p:grpSpPr>
          <p:sp>
            <p:nvSpPr>
              <p:cNvPr id="94" name="Textfeld 93"/>
              <p:cNvSpPr txBox="1"/>
              <p:nvPr/>
            </p:nvSpPr>
            <p:spPr>
              <a:xfrm>
                <a:off x="8565862" y="4492017"/>
                <a:ext cx="1114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u="sng" dirty="0" smtClean="0">
                    <a:latin typeface="Bradley Hand ITC" panose="03070402050302030203" pitchFamily="66" charset="0"/>
                  </a:rPr>
                  <a:t>Draws</a:t>
                </a:r>
                <a:endParaRPr lang="en-GB" sz="2800" b="1" u="sng" dirty="0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02" name="Textfeld 101"/>
              <p:cNvSpPr txBox="1"/>
              <p:nvPr/>
            </p:nvSpPr>
            <p:spPr>
              <a:xfrm>
                <a:off x="7963133" y="5064317"/>
                <a:ext cx="23198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smtClean="0">
                    <a:latin typeface="Bradley Hand ITC" panose="03070402050302030203" pitchFamily="66" charset="0"/>
                  </a:rPr>
                  <a:t>{heads, black}</a:t>
                </a:r>
                <a:endParaRPr lang="en-GB" sz="2800" b="1" dirty="0">
                  <a:latin typeface="Bradley Hand ITC" panose="03070402050302030203" pitchFamily="66" charset="0"/>
                </a:endParaRPr>
              </a:p>
            </p:txBody>
          </p:sp>
        </p:grpSp>
      </p:grpSp>
      <p:grpSp>
        <p:nvGrpSpPr>
          <p:cNvPr id="112" name="Gruppieren 111"/>
          <p:cNvGrpSpPr/>
          <p:nvPr/>
        </p:nvGrpSpPr>
        <p:grpSpPr>
          <a:xfrm>
            <a:off x="8836185" y="5694497"/>
            <a:ext cx="2319866" cy="1843957"/>
            <a:chOff x="9066252" y="1261709"/>
            <a:chExt cx="2319866" cy="1843957"/>
          </a:xfrm>
        </p:grpSpPr>
        <p:sp>
          <p:nvSpPr>
            <p:cNvPr id="113" name="Rechteck 112"/>
            <p:cNvSpPr/>
            <p:nvPr/>
          </p:nvSpPr>
          <p:spPr>
            <a:xfrm>
              <a:off x="9098963" y="1313277"/>
              <a:ext cx="2254445" cy="1783432"/>
            </a:xfrm>
            <a:prstGeom prst="rect">
              <a:avLst/>
            </a:prstGeom>
            <a:pattFill prst="nar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4" name="Gruppieren 113"/>
            <p:cNvGrpSpPr/>
            <p:nvPr/>
          </p:nvGrpSpPr>
          <p:grpSpPr>
            <a:xfrm>
              <a:off x="9066252" y="1261709"/>
              <a:ext cx="2319866" cy="1843957"/>
              <a:chOff x="8024093" y="4492017"/>
              <a:chExt cx="2319866" cy="1843957"/>
            </a:xfrm>
          </p:grpSpPr>
          <p:sp>
            <p:nvSpPr>
              <p:cNvPr id="115" name="Textfeld 114"/>
              <p:cNvSpPr txBox="1"/>
              <p:nvPr/>
            </p:nvSpPr>
            <p:spPr>
              <a:xfrm>
                <a:off x="8626822" y="4492017"/>
                <a:ext cx="1114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u="sng" dirty="0" smtClean="0">
                    <a:latin typeface="Bradley Hand ITC" panose="03070402050302030203" pitchFamily="66" charset="0"/>
                  </a:rPr>
                  <a:t>Draws</a:t>
                </a:r>
                <a:endParaRPr lang="en-GB" sz="2800" b="1" u="sng" dirty="0">
                  <a:latin typeface="Bradley Hand ITC" panose="03070402050302030203" pitchFamily="66" charset="0"/>
                </a:endParaRPr>
              </a:p>
            </p:txBody>
          </p:sp>
          <p:grpSp>
            <p:nvGrpSpPr>
              <p:cNvPr id="116" name="Gruppieren 115"/>
              <p:cNvGrpSpPr/>
              <p:nvPr/>
            </p:nvGrpSpPr>
            <p:grpSpPr>
              <a:xfrm>
                <a:off x="8024093" y="5064317"/>
                <a:ext cx="2319866" cy="1271657"/>
                <a:chOff x="8024093" y="5064317"/>
                <a:chExt cx="2319866" cy="1271657"/>
              </a:xfrm>
            </p:grpSpPr>
            <p:sp>
              <p:nvSpPr>
                <p:cNvPr id="117" name="Textfeld 116"/>
                <p:cNvSpPr txBox="1"/>
                <p:nvPr/>
              </p:nvSpPr>
              <p:spPr>
                <a:xfrm>
                  <a:off x="8024093" y="5064317"/>
                  <a:ext cx="231986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800" b="1" dirty="0" smtClean="0">
                      <a:latin typeface="Bradley Hand ITC" panose="03070402050302030203" pitchFamily="66" charset="0"/>
                    </a:rPr>
                    <a:t>{heads, black}</a:t>
                  </a:r>
                  <a:endParaRPr lang="en-GB" sz="2800" b="1" dirty="0">
                    <a:latin typeface="Bradley Hand ITC" panose="03070402050302030203" pitchFamily="66" charset="0"/>
                  </a:endParaRPr>
                </a:p>
              </p:txBody>
            </p:sp>
            <p:sp>
              <p:nvSpPr>
                <p:cNvPr id="118" name="Textfeld 117"/>
                <p:cNvSpPr txBox="1"/>
                <p:nvPr/>
              </p:nvSpPr>
              <p:spPr>
                <a:xfrm>
                  <a:off x="8041726" y="5438536"/>
                  <a:ext cx="22846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800" b="1" dirty="0" smtClean="0">
                      <a:latin typeface="Bradley Hand ITC" panose="03070402050302030203" pitchFamily="66" charset="0"/>
                    </a:rPr>
                    <a:t>{heads, white}</a:t>
                  </a:r>
                  <a:endParaRPr lang="en-GB" sz="2800" b="1" dirty="0">
                    <a:latin typeface="Bradley Hand ITC" panose="03070402050302030203" pitchFamily="66" charset="0"/>
                  </a:endParaRPr>
                </a:p>
              </p:txBody>
            </p:sp>
            <p:sp>
              <p:nvSpPr>
                <p:cNvPr id="119" name="Textfeld 118"/>
                <p:cNvSpPr txBox="1"/>
                <p:nvPr/>
              </p:nvSpPr>
              <p:spPr>
                <a:xfrm>
                  <a:off x="8108251" y="5812754"/>
                  <a:ext cx="21515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800" b="1" dirty="0" smtClean="0">
                      <a:latin typeface="Bradley Hand ITC" panose="03070402050302030203" pitchFamily="66" charset="0"/>
                    </a:rPr>
                    <a:t>{tails, black}</a:t>
                  </a:r>
                  <a:endParaRPr lang="en-GB" sz="2800" b="1" dirty="0">
                    <a:latin typeface="Bradley Hand ITC" panose="03070402050302030203" pitchFamily="66" charset="0"/>
                  </a:endParaRPr>
                </a:p>
              </p:txBody>
            </p:sp>
          </p:grpSp>
        </p:grpSp>
      </p:grpSp>
      <p:grpSp>
        <p:nvGrpSpPr>
          <p:cNvPr id="158" name="Gruppieren 157"/>
          <p:cNvGrpSpPr/>
          <p:nvPr/>
        </p:nvGrpSpPr>
        <p:grpSpPr>
          <a:xfrm>
            <a:off x="3136900" y="5398728"/>
            <a:ext cx="904180" cy="777597"/>
            <a:chOff x="7071323" y="2721109"/>
            <a:chExt cx="904180" cy="777597"/>
          </a:xfrm>
        </p:grpSpPr>
        <p:pic>
          <p:nvPicPr>
            <p:cNvPr id="103" name="Grafik 1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1323" y="2721109"/>
              <a:ext cx="713104" cy="713104"/>
            </a:xfrm>
            <a:prstGeom prst="rect">
              <a:avLst/>
            </a:prstGeom>
          </p:spPr>
        </p:pic>
        <p:sp>
          <p:nvSpPr>
            <p:cNvPr id="120" name="Ellipse 119"/>
            <p:cNvSpPr/>
            <p:nvPr/>
          </p:nvSpPr>
          <p:spPr>
            <a:xfrm>
              <a:off x="7536064" y="3059267"/>
              <a:ext cx="439439" cy="439439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4642293" y="2250890"/>
            <a:ext cx="3055762" cy="1247339"/>
            <a:chOff x="6815856" y="6422092"/>
            <a:chExt cx="3055762" cy="1247339"/>
          </a:xfrm>
        </p:grpSpPr>
        <p:grpSp>
          <p:nvGrpSpPr>
            <p:cNvPr id="122" name="Gruppieren 121"/>
            <p:cNvGrpSpPr/>
            <p:nvPr/>
          </p:nvGrpSpPr>
          <p:grpSpPr>
            <a:xfrm>
              <a:off x="8971618" y="6550644"/>
              <a:ext cx="900000" cy="900000"/>
              <a:chOff x="10700126" y="2385322"/>
              <a:chExt cx="900000" cy="900000"/>
            </a:xfrm>
          </p:grpSpPr>
          <p:sp>
            <p:nvSpPr>
              <p:cNvPr id="132" name="Ellipse 131"/>
              <p:cNvSpPr/>
              <p:nvPr/>
            </p:nvSpPr>
            <p:spPr>
              <a:xfrm>
                <a:off x="10700126" y="2385322"/>
                <a:ext cx="900000" cy="900000"/>
              </a:xfrm>
              <a:prstGeom prst="ellipse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33" name="Grafik 13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0926176" y="2579542"/>
                <a:ext cx="447900" cy="511561"/>
              </a:xfrm>
              <a:prstGeom prst="rect">
                <a:avLst/>
              </a:prstGeom>
            </p:spPr>
          </p:pic>
        </p:grpSp>
        <p:grpSp>
          <p:nvGrpSpPr>
            <p:cNvPr id="123" name="Gruppieren 122"/>
            <p:cNvGrpSpPr/>
            <p:nvPr/>
          </p:nvGrpSpPr>
          <p:grpSpPr>
            <a:xfrm>
              <a:off x="6815856" y="6422092"/>
              <a:ext cx="1168700" cy="1247339"/>
              <a:chOff x="9442450" y="2990472"/>
              <a:chExt cx="1168700" cy="1247339"/>
            </a:xfrm>
          </p:grpSpPr>
          <p:sp>
            <p:nvSpPr>
              <p:cNvPr id="125" name="Zylinder 124"/>
              <p:cNvSpPr/>
              <p:nvPr/>
            </p:nvSpPr>
            <p:spPr>
              <a:xfrm rot="2854365">
                <a:off x="9566149" y="3515020"/>
                <a:ext cx="914400" cy="243962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6" name="Gruppieren 125"/>
              <p:cNvGrpSpPr/>
              <p:nvPr/>
            </p:nvGrpSpPr>
            <p:grpSpPr>
              <a:xfrm>
                <a:off x="9926366" y="3553027"/>
                <a:ext cx="684784" cy="684784"/>
                <a:chOff x="9926366" y="3553027"/>
                <a:chExt cx="684784" cy="684784"/>
              </a:xfrm>
            </p:grpSpPr>
            <p:sp>
              <p:nvSpPr>
                <p:cNvPr id="130" name="Bogen 129"/>
                <p:cNvSpPr/>
                <p:nvPr/>
              </p:nvSpPr>
              <p:spPr>
                <a:xfrm rot="7978909">
                  <a:off x="9926366" y="3553027"/>
                  <a:ext cx="684784" cy="684784"/>
                </a:xfrm>
                <a:prstGeom prst="arc">
                  <a:avLst/>
                </a:prstGeom>
                <a:ln w="317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1" name="Bogen 130"/>
                <p:cNvSpPr/>
                <p:nvPr/>
              </p:nvSpPr>
              <p:spPr>
                <a:xfrm rot="7978909">
                  <a:off x="10095120" y="3784119"/>
                  <a:ext cx="347275" cy="347275"/>
                </a:xfrm>
                <a:prstGeom prst="arc">
                  <a:avLst/>
                </a:prstGeom>
                <a:ln w="317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7" name="Gruppieren 126"/>
              <p:cNvGrpSpPr/>
              <p:nvPr/>
            </p:nvGrpSpPr>
            <p:grpSpPr>
              <a:xfrm rot="10800000">
                <a:off x="9442450" y="2990472"/>
                <a:ext cx="684784" cy="684784"/>
                <a:chOff x="9926366" y="3553027"/>
                <a:chExt cx="684784" cy="684784"/>
              </a:xfrm>
            </p:grpSpPr>
            <p:sp>
              <p:nvSpPr>
                <p:cNvPr id="128" name="Bogen 127"/>
                <p:cNvSpPr/>
                <p:nvPr/>
              </p:nvSpPr>
              <p:spPr>
                <a:xfrm rot="7978909">
                  <a:off x="9926366" y="3553027"/>
                  <a:ext cx="684784" cy="684784"/>
                </a:xfrm>
                <a:prstGeom prst="arc">
                  <a:avLst/>
                </a:prstGeom>
                <a:ln w="317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9" name="Bogen 128"/>
                <p:cNvSpPr/>
                <p:nvPr/>
              </p:nvSpPr>
              <p:spPr>
                <a:xfrm rot="7978909">
                  <a:off x="10095120" y="3784119"/>
                  <a:ext cx="347275" cy="347275"/>
                </a:xfrm>
                <a:prstGeom prst="arc">
                  <a:avLst/>
                </a:prstGeom>
                <a:ln w="317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124" name="Gerade Verbindung mit Pfeil 123"/>
            <p:cNvCxnSpPr/>
            <p:nvPr/>
          </p:nvCxnSpPr>
          <p:spPr>
            <a:xfrm>
              <a:off x="7889766" y="7045762"/>
              <a:ext cx="837597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Gruppieren 133"/>
          <p:cNvGrpSpPr/>
          <p:nvPr/>
        </p:nvGrpSpPr>
        <p:grpSpPr>
          <a:xfrm>
            <a:off x="5452635" y="3583696"/>
            <a:ext cx="1435080" cy="1658632"/>
            <a:chOff x="4774649" y="5876562"/>
            <a:chExt cx="1864601" cy="2155062"/>
          </a:xfrm>
        </p:grpSpPr>
        <p:sp>
          <p:nvSpPr>
            <p:cNvPr id="135" name="Ellipse 134"/>
            <p:cNvSpPr/>
            <p:nvPr/>
          </p:nvSpPr>
          <p:spPr>
            <a:xfrm>
              <a:off x="6150827" y="6284258"/>
              <a:ext cx="390098" cy="390098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Ellipse 135"/>
            <p:cNvSpPr/>
            <p:nvPr/>
          </p:nvSpPr>
          <p:spPr>
            <a:xfrm>
              <a:off x="5348155" y="5876562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Ellipse 136"/>
            <p:cNvSpPr/>
            <p:nvPr/>
          </p:nvSpPr>
          <p:spPr>
            <a:xfrm>
              <a:off x="5561975" y="7073889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Ellipse 137"/>
            <p:cNvSpPr/>
            <p:nvPr/>
          </p:nvSpPr>
          <p:spPr>
            <a:xfrm>
              <a:off x="5268794" y="6663002"/>
              <a:ext cx="390098" cy="390098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Ellipse 138"/>
            <p:cNvSpPr/>
            <p:nvPr/>
          </p:nvSpPr>
          <p:spPr>
            <a:xfrm>
              <a:off x="4846363" y="6514132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Ellipse 139"/>
            <p:cNvSpPr/>
            <p:nvPr/>
          </p:nvSpPr>
          <p:spPr>
            <a:xfrm>
              <a:off x="5277604" y="7486642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Ellipse 140"/>
            <p:cNvSpPr/>
            <p:nvPr/>
          </p:nvSpPr>
          <p:spPr>
            <a:xfrm>
              <a:off x="4887506" y="7074822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Ellipse 141"/>
            <p:cNvSpPr/>
            <p:nvPr/>
          </p:nvSpPr>
          <p:spPr>
            <a:xfrm>
              <a:off x="5857364" y="6685406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Ellipse 142"/>
            <p:cNvSpPr/>
            <p:nvPr/>
          </p:nvSpPr>
          <p:spPr>
            <a:xfrm>
              <a:off x="5818887" y="7493638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Ellipse 143"/>
            <p:cNvSpPr/>
            <p:nvPr/>
          </p:nvSpPr>
          <p:spPr>
            <a:xfrm>
              <a:off x="6125699" y="7065153"/>
              <a:ext cx="390098" cy="39009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Flussdiagramm: Verzögerung 144"/>
            <p:cNvSpPr/>
            <p:nvPr/>
          </p:nvSpPr>
          <p:spPr>
            <a:xfrm rot="5400000">
              <a:off x="4790683" y="6183057"/>
              <a:ext cx="1832533" cy="1864601"/>
            </a:xfrm>
            <a:prstGeom prst="flowChartDelay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9" name="Gruppieren 158"/>
          <p:cNvGrpSpPr/>
          <p:nvPr/>
        </p:nvGrpSpPr>
        <p:grpSpPr>
          <a:xfrm>
            <a:off x="6598955" y="5427788"/>
            <a:ext cx="954255" cy="719476"/>
            <a:chOff x="6968866" y="4295371"/>
            <a:chExt cx="954255" cy="719476"/>
          </a:xfrm>
        </p:grpSpPr>
        <p:pic>
          <p:nvPicPr>
            <p:cNvPr id="146" name="Grafik 1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8866" y="4295371"/>
              <a:ext cx="713104" cy="713104"/>
            </a:xfrm>
            <a:prstGeom prst="rect">
              <a:avLst/>
            </a:prstGeom>
          </p:spPr>
        </p:pic>
        <p:sp>
          <p:nvSpPr>
            <p:cNvPr id="97" name="Ellipse 96"/>
            <p:cNvSpPr/>
            <p:nvPr/>
          </p:nvSpPr>
          <p:spPr>
            <a:xfrm>
              <a:off x="7483921" y="4575647"/>
              <a:ext cx="439200" cy="439200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uppieren 159"/>
          <p:cNvGrpSpPr/>
          <p:nvPr/>
        </p:nvGrpSpPr>
        <p:grpSpPr>
          <a:xfrm>
            <a:off x="10522029" y="5350129"/>
            <a:ext cx="932823" cy="874795"/>
            <a:chOff x="7101737" y="5792123"/>
            <a:chExt cx="932823" cy="874795"/>
          </a:xfrm>
        </p:grpSpPr>
        <p:pic>
          <p:nvPicPr>
            <p:cNvPr id="104" name="Grafik 10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1737" y="5792123"/>
              <a:ext cx="713104" cy="874795"/>
            </a:xfrm>
            <a:prstGeom prst="rect">
              <a:avLst/>
            </a:prstGeom>
          </p:spPr>
        </p:pic>
        <p:sp>
          <p:nvSpPr>
            <p:cNvPr id="147" name="Ellipse 146"/>
            <p:cNvSpPr/>
            <p:nvPr/>
          </p:nvSpPr>
          <p:spPr>
            <a:xfrm>
              <a:off x="7595121" y="6082122"/>
              <a:ext cx="439439" cy="439439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4" name="Gruppieren 163"/>
          <p:cNvGrpSpPr/>
          <p:nvPr/>
        </p:nvGrpSpPr>
        <p:grpSpPr>
          <a:xfrm>
            <a:off x="3325936" y="-44948"/>
            <a:ext cx="1778691" cy="791662"/>
            <a:chOff x="3144640" y="1065944"/>
            <a:chExt cx="1778691" cy="791662"/>
          </a:xfrm>
        </p:grpSpPr>
        <p:sp>
          <p:nvSpPr>
            <p:cNvPr id="162" name="Textfeld 161"/>
            <p:cNvSpPr txBox="1"/>
            <p:nvPr/>
          </p:nvSpPr>
          <p:spPr>
            <a:xfrm rot="20798133">
              <a:off x="3696713" y="1158277"/>
              <a:ext cx="12266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 smtClean="0">
                  <a:latin typeface="Bradley Hand ITC" panose="03070402050302030203" pitchFamily="66" charset="0"/>
                </a:rPr>
                <a:t>Urn 2</a:t>
              </a:r>
              <a:endParaRPr lang="en-GB" sz="3200" b="1" dirty="0">
                <a:latin typeface="Bradley Hand ITC" panose="03070402050302030203" pitchFamily="66" charset="0"/>
              </a:endParaRPr>
            </a:p>
          </p:txBody>
        </p:sp>
        <p:sp>
          <p:nvSpPr>
            <p:cNvPr id="163" name="Bogen 162"/>
            <p:cNvSpPr/>
            <p:nvPr/>
          </p:nvSpPr>
          <p:spPr>
            <a:xfrm rot="19247410">
              <a:off x="3144640" y="1065944"/>
              <a:ext cx="914400" cy="791662"/>
            </a:xfrm>
            <a:prstGeom prst="arc">
              <a:avLst/>
            </a:prstGeom>
            <a:ln w="285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5" name="Gruppieren 164"/>
          <p:cNvGrpSpPr/>
          <p:nvPr/>
        </p:nvGrpSpPr>
        <p:grpSpPr>
          <a:xfrm>
            <a:off x="1130238" y="-688299"/>
            <a:ext cx="1681088" cy="1340398"/>
            <a:chOff x="3197146" y="1307612"/>
            <a:chExt cx="1681088" cy="1340398"/>
          </a:xfrm>
        </p:grpSpPr>
        <p:sp>
          <p:nvSpPr>
            <p:cNvPr id="166" name="Textfeld 165"/>
            <p:cNvSpPr txBox="1"/>
            <p:nvPr/>
          </p:nvSpPr>
          <p:spPr>
            <a:xfrm rot="20801028">
              <a:off x="3683676" y="1307612"/>
              <a:ext cx="11945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 smtClean="0">
                  <a:latin typeface="Bradley Hand ITC" panose="03070402050302030203" pitchFamily="66" charset="0"/>
                </a:rPr>
                <a:t>Urn 1</a:t>
              </a:r>
              <a:endParaRPr lang="en-GB" sz="3200" b="1" dirty="0">
                <a:latin typeface="Bradley Hand ITC" panose="03070402050302030203" pitchFamily="66" charset="0"/>
              </a:endParaRPr>
            </a:p>
          </p:txBody>
        </p:sp>
        <p:sp>
          <p:nvSpPr>
            <p:cNvPr id="167" name="Bogen 166"/>
            <p:cNvSpPr/>
            <p:nvPr/>
          </p:nvSpPr>
          <p:spPr>
            <a:xfrm rot="16784715">
              <a:off x="3135777" y="1794979"/>
              <a:ext cx="914400" cy="791662"/>
            </a:xfrm>
            <a:prstGeom prst="arc">
              <a:avLst/>
            </a:prstGeom>
            <a:ln w="285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8" name="Textfeld 167"/>
          <p:cNvSpPr txBox="1"/>
          <p:nvPr/>
        </p:nvSpPr>
        <p:spPr>
          <a:xfrm>
            <a:off x="61109" y="275049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atin typeface="Bradley Hand ITC" panose="03070402050302030203" pitchFamily="66" charset="0"/>
              </a:rPr>
              <a:t>flip</a:t>
            </a:r>
            <a:endParaRPr lang="en-GB" sz="3200" b="1" dirty="0">
              <a:latin typeface="Bradley Hand ITC" panose="03070402050302030203" pitchFamily="66" charset="0"/>
            </a:endParaRPr>
          </a:p>
        </p:txBody>
      </p:sp>
      <p:sp>
        <p:nvSpPr>
          <p:cNvPr id="169" name="Textfeld 168"/>
          <p:cNvSpPr txBox="1"/>
          <p:nvPr/>
        </p:nvSpPr>
        <p:spPr>
          <a:xfrm>
            <a:off x="61109" y="4226546"/>
            <a:ext cx="1035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atin typeface="Bradley Hand ITC" panose="03070402050302030203" pitchFamily="66" charset="0"/>
              </a:rPr>
              <a:t>draw</a:t>
            </a:r>
            <a:endParaRPr lang="en-GB" sz="3200" b="1" dirty="0">
              <a:latin typeface="Bradley Hand ITC" panose="03070402050302030203" pitchFamily="66" charset="0"/>
            </a:endParaRPr>
          </a:p>
        </p:txBody>
      </p:sp>
      <p:sp>
        <p:nvSpPr>
          <p:cNvPr id="170" name="Textfeld 169"/>
          <p:cNvSpPr txBox="1"/>
          <p:nvPr/>
        </p:nvSpPr>
        <p:spPr>
          <a:xfrm>
            <a:off x="61109" y="3550077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Bradley Hand ITC" panose="03070402050302030203" pitchFamily="66" charset="0"/>
              </a:rPr>
              <a:t>and</a:t>
            </a:r>
            <a:endParaRPr lang="en-GB" sz="24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5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3" r="-1"/>
          <a:stretch/>
        </p:blipFill>
        <p:spPr>
          <a:xfrm>
            <a:off x="7608092" y="956443"/>
            <a:ext cx="2463593" cy="1847418"/>
          </a:xfrm>
          <a:prstGeom prst="rect">
            <a:avLst/>
          </a:prstGeom>
        </p:spPr>
      </p:pic>
      <p:grpSp>
        <p:nvGrpSpPr>
          <p:cNvPr id="33" name="Gruppieren 32"/>
          <p:cNvGrpSpPr/>
          <p:nvPr/>
        </p:nvGrpSpPr>
        <p:grpSpPr>
          <a:xfrm>
            <a:off x="1457590" y="1890977"/>
            <a:ext cx="8629335" cy="1850132"/>
            <a:chOff x="490560" y="1647137"/>
            <a:chExt cx="8629335" cy="18501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feld 4"/>
                <p:cNvSpPr txBox="1"/>
                <p:nvPr/>
              </p:nvSpPr>
              <p:spPr>
                <a:xfrm>
                  <a:off x="490560" y="2387537"/>
                  <a:ext cx="16257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:"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>
            <p:sp>
              <p:nvSpPr>
                <p:cNvPr id="5" name="Textfeld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60" y="2387537"/>
                  <a:ext cx="162576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745" r="-4494" b="-8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9631" y="1647137"/>
              <a:ext cx="3700264" cy="1850132"/>
            </a:xfrm>
            <a:prstGeom prst="rect">
              <a:avLst/>
            </a:prstGeom>
          </p:spPr>
        </p:pic>
      </p:grpSp>
      <p:pic>
        <p:nvPicPr>
          <p:cNvPr id="31" name="Grafik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529" y="2807411"/>
            <a:ext cx="3704799" cy="1845597"/>
          </a:xfrm>
          <a:prstGeom prst="rect">
            <a:avLst/>
          </a:prstGeom>
        </p:spPr>
      </p:pic>
      <p:grpSp>
        <p:nvGrpSpPr>
          <p:cNvPr id="36" name="Gruppieren 35"/>
          <p:cNvGrpSpPr/>
          <p:nvPr/>
        </p:nvGrpSpPr>
        <p:grpSpPr>
          <a:xfrm>
            <a:off x="1459903" y="3654010"/>
            <a:ext cx="8681812" cy="2557536"/>
            <a:chOff x="675753" y="3115227"/>
            <a:chExt cx="8681812" cy="25575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675753" y="4209329"/>
                  <a:ext cx="49786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:"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𝑏𝑖𝑔𝑔𝑒𝑟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𝑡h𝑎𝑛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2"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𝑔𝑖𝑣𝑒𝑛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"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753" y="4209329"/>
                  <a:ext cx="497867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57" r="-1102" b="-3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2" name="Grafik 3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43696" y="3115227"/>
              <a:ext cx="3713869" cy="2557536"/>
            </a:xfrm>
            <a:prstGeom prst="rect">
              <a:avLst/>
            </a:prstGeom>
          </p:spPr>
        </p:pic>
      </p:grpSp>
      <p:sp>
        <p:nvSpPr>
          <p:cNvPr id="38" name="Rechteck 37"/>
          <p:cNvSpPr/>
          <p:nvPr/>
        </p:nvSpPr>
        <p:spPr>
          <a:xfrm>
            <a:off x="1386553" y="1406073"/>
            <a:ext cx="8836320" cy="9296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hteck 36"/>
          <p:cNvSpPr/>
          <p:nvPr/>
        </p:nvSpPr>
        <p:spPr>
          <a:xfrm>
            <a:off x="1386553" y="3224847"/>
            <a:ext cx="8836320" cy="9296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1444428" y="3545543"/>
                <a:ext cx="49773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:"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𝑏𝑖𝑔𝑔𝑒𝑟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𝑡h𝑎𝑛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2"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𝑜𝑑𝑑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428" y="3545543"/>
                <a:ext cx="4977325" cy="369332"/>
              </a:xfrm>
              <a:prstGeom prst="rect">
                <a:avLst/>
              </a:prstGeom>
              <a:blipFill>
                <a:blip r:embed="rId8"/>
                <a:stretch>
                  <a:fillRect l="-980" r="-1225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1444428" y="1695486"/>
                <a:ext cx="29902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:"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𝑏𝑖𝑔𝑔𝑒𝑟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𝑡h𝑎𝑛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2"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428" y="1695486"/>
                <a:ext cx="2990242" cy="369332"/>
              </a:xfrm>
              <a:prstGeom prst="rect">
                <a:avLst/>
              </a:prstGeom>
              <a:blipFill>
                <a:blip r:embed="rId9"/>
                <a:stretch>
                  <a:fillRect l="-2041" r="-2245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Grafik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471">
            <a:off x="124038" y="-203365"/>
            <a:ext cx="2773105" cy="2773105"/>
          </a:xfrm>
          <a:prstGeom prst="rect">
            <a:avLst/>
          </a:prstGeom>
        </p:spPr>
      </p:pic>
      <p:sp>
        <p:nvSpPr>
          <p:cNvPr id="42" name="Textfeld 41"/>
          <p:cNvSpPr txBox="1"/>
          <p:nvPr/>
        </p:nvSpPr>
        <p:spPr>
          <a:xfrm>
            <a:off x="10250141" y="1609283"/>
            <a:ext cx="1266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atin typeface="Bradley Hand ITC" panose="03070402050302030203" pitchFamily="66" charset="0"/>
              </a:rPr>
              <a:t>= 2/3</a:t>
            </a:r>
            <a:endParaRPr lang="en-GB" sz="3200" b="1" dirty="0">
              <a:latin typeface="Bradley Hand ITC" panose="03070402050302030203" pitchFamily="66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0262965" y="2554433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atin typeface="Bradley Hand ITC" panose="03070402050302030203" pitchFamily="66" charset="0"/>
              </a:rPr>
              <a:t>= 1/2</a:t>
            </a:r>
            <a:endParaRPr lang="en-GB" sz="3200" b="1" dirty="0">
              <a:latin typeface="Bradley Hand ITC" panose="03070402050302030203" pitchFamily="66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10263767" y="3428057"/>
            <a:ext cx="1234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atin typeface="Bradley Hand ITC" panose="03070402050302030203" pitchFamily="66" charset="0"/>
              </a:rPr>
              <a:t>= 1/3</a:t>
            </a:r>
            <a:endParaRPr lang="en-GB" sz="3200" b="1" dirty="0">
              <a:latin typeface="Bradley Hand ITC" panose="03070402050302030203" pitchFamily="66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0249340" y="4671168"/>
            <a:ext cx="1266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atin typeface="Bradley Hand ITC" panose="03070402050302030203" pitchFamily="66" charset="0"/>
              </a:rPr>
              <a:t>= 2/3</a:t>
            </a:r>
            <a:endParaRPr lang="en-GB" sz="32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6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Abgerundete rechteckige Legende 66"/>
          <p:cNvSpPr/>
          <p:nvPr/>
        </p:nvSpPr>
        <p:spPr>
          <a:xfrm>
            <a:off x="1445304" y="2370643"/>
            <a:ext cx="1352557" cy="632410"/>
          </a:xfrm>
          <a:prstGeom prst="wedgeRoundRectCallout">
            <a:avLst>
              <a:gd name="adj1" fmla="val 9480"/>
              <a:gd name="adj2" fmla="val 8659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Abgerundete rechteckige Legende 63"/>
          <p:cNvSpPr/>
          <p:nvPr/>
        </p:nvSpPr>
        <p:spPr>
          <a:xfrm>
            <a:off x="3804022" y="6056546"/>
            <a:ext cx="1376738" cy="632410"/>
          </a:xfrm>
          <a:prstGeom prst="wedgeRoundRectCallout">
            <a:avLst>
              <a:gd name="adj1" fmla="val -9514"/>
              <a:gd name="adj2" fmla="val -7968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uppieren 31"/>
          <p:cNvGrpSpPr/>
          <p:nvPr/>
        </p:nvGrpSpPr>
        <p:grpSpPr>
          <a:xfrm>
            <a:off x="8662220" y="1453894"/>
            <a:ext cx="3896770" cy="4710267"/>
            <a:chOff x="757298" y="1522893"/>
            <a:chExt cx="3896770" cy="4710267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62" t="2657" r="73500" b="48398"/>
            <a:stretch/>
          </p:blipFill>
          <p:spPr>
            <a:xfrm>
              <a:off x="1505082" y="2042159"/>
              <a:ext cx="2760476" cy="4191001"/>
            </a:xfrm>
            <a:prstGeom prst="rect">
              <a:avLst/>
            </a:prstGeom>
          </p:spPr>
        </p:pic>
        <p:grpSp>
          <p:nvGrpSpPr>
            <p:cNvPr id="5" name="Gruppieren 4"/>
            <p:cNvGrpSpPr/>
            <p:nvPr/>
          </p:nvGrpSpPr>
          <p:grpSpPr>
            <a:xfrm>
              <a:off x="757298" y="2497718"/>
              <a:ext cx="1168700" cy="1247339"/>
              <a:chOff x="9442450" y="2990472"/>
              <a:chExt cx="1168700" cy="1247339"/>
            </a:xfrm>
          </p:grpSpPr>
          <p:sp>
            <p:nvSpPr>
              <p:cNvPr id="7" name="Zylinder 6"/>
              <p:cNvSpPr/>
              <p:nvPr/>
            </p:nvSpPr>
            <p:spPr>
              <a:xfrm rot="2854365">
                <a:off x="9566149" y="3515020"/>
                <a:ext cx="914400" cy="243962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" name="Gruppieren 7"/>
              <p:cNvGrpSpPr/>
              <p:nvPr/>
            </p:nvGrpSpPr>
            <p:grpSpPr>
              <a:xfrm>
                <a:off x="9926366" y="3553027"/>
                <a:ext cx="684784" cy="684784"/>
                <a:chOff x="9926366" y="3553027"/>
                <a:chExt cx="684784" cy="684784"/>
              </a:xfrm>
            </p:grpSpPr>
            <p:sp>
              <p:nvSpPr>
                <p:cNvPr id="12" name="Bogen 11"/>
                <p:cNvSpPr/>
                <p:nvPr/>
              </p:nvSpPr>
              <p:spPr>
                <a:xfrm rot="7978909">
                  <a:off x="9926366" y="3553027"/>
                  <a:ext cx="684784" cy="684784"/>
                </a:xfrm>
                <a:prstGeom prst="arc">
                  <a:avLst/>
                </a:prstGeom>
                <a:ln w="317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Bogen 12"/>
                <p:cNvSpPr/>
                <p:nvPr/>
              </p:nvSpPr>
              <p:spPr>
                <a:xfrm rot="7978909">
                  <a:off x="10095120" y="3784119"/>
                  <a:ext cx="347275" cy="347275"/>
                </a:xfrm>
                <a:prstGeom prst="arc">
                  <a:avLst/>
                </a:prstGeom>
                <a:ln w="317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9" name="Gruppieren 8"/>
              <p:cNvGrpSpPr/>
              <p:nvPr/>
            </p:nvGrpSpPr>
            <p:grpSpPr>
              <a:xfrm rot="10800000">
                <a:off x="9442450" y="2990472"/>
                <a:ext cx="684784" cy="684784"/>
                <a:chOff x="9926366" y="3553027"/>
                <a:chExt cx="684784" cy="684784"/>
              </a:xfrm>
            </p:grpSpPr>
            <p:sp>
              <p:nvSpPr>
                <p:cNvPr id="10" name="Bogen 9"/>
                <p:cNvSpPr/>
                <p:nvPr/>
              </p:nvSpPr>
              <p:spPr>
                <a:xfrm rot="7978909">
                  <a:off x="9926366" y="3553027"/>
                  <a:ext cx="684784" cy="684784"/>
                </a:xfrm>
                <a:prstGeom prst="arc">
                  <a:avLst/>
                </a:prstGeom>
                <a:ln w="317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Bogen 10"/>
                <p:cNvSpPr/>
                <p:nvPr/>
              </p:nvSpPr>
              <p:spPr>
                <a:xfrm rot="7978909">
                  <a:off x="10095120" y="3784119"/>
                  <a:ext cx="347275" cy="347275"/>
                </a:xfrm>
                <a:prstGeom prst="arc">
                  <a:avLst/>
                </a:prstGeom>
                <a:ln w="317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16" name="Ellipse 15"/>
            <p:cNvSpPr/>
            <p:nvPr/>
          </p:nvSpPr>
          <p:spPr>
            <a:xfrm>
              <a:off x="3906697" y="2876629"/>
              <a:ext cx="747371" cy="747371"/>
            </a:xfrm>
            <a:prstGeom prst="ellipse">
              <a:avLst/>
            </a:prstGeom>
            <a:gradFill>
              <a:gsLst>
                <a:gs pos="1000">
                  <a:schemeClr val="tx1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>
                <a:rot lat="0" lon="0" rev="0"/>
              </a:lightRig>
            </a:scene3d>
            <a:sp3d>
              <a:bevelT w="260350" h="209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feld 16"/>
            <p:cNvSpPr txBox="1"/>
            <p:nvPr/>
          </p:nvSpPr>
          <p:spPr>
            <a:xfrm rot="20349254">
              <a:off x="3329885" y="1522893"/>
              <a:ext cx="10438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 smtClean="0">
                  <a:latin typeface="Bradley Hand ITC" panose="03070402050302030203" pitchFamily="66" charset="0"/>
                </a:rPr>
                <a:t>Jones</a:t>
              </a:r>
              <a:endParaRPr lang="en-GB" sz="3200" b="1" dirty="0">
                <a:latin typeface="Bradley Hand ITC" panose="03070402050302030203" pitchFamily="66" charset="0"/>
              </a:endParaRPr>
            </a:p>
          </p:txBody>
        </p:sp>
        <p:sp>
          <p:nvSpPr>
            <p:cNvPr id="18" name="Bogen 17"/>
            <p:cNvSpPr/>
            <p:nvPr/>
          </p:nvSpPr>
          <p:spPr>
            <a:xfrm rot="18348107">
              <a:off x="2806131" y="1646327"/>
              <a:ext cx="914400" cy="791662"/>
            </a:xfrm>
            <a:prstGeom prst="arc">
              <a:avLst/>
            </a:prstGeom>
            <a:ln w="285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" name="Gruppieren 58"/>
          <p:cNvGrpSpPr/>
          <p:nvPr/>
        </p:nvGrpSpPr>
        <p:grpSpPr>
          <a:xfrm>
            <a:off x="399310" y="2655477"/>
            <a:ext cx="4781450" cy="3497031"/>
            <a:chOff x="570173" y="1735650"/>
            <a:chExt cx="4781450" cy="3497031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570173" y="2281630"/>
              <a:ext cx="2707586" cy="2951051"/>
              <a:chOff x="1988535" y="3693163"/>
              <a:chExt cx="2707586" cy="2951051"/>
            </a:xfrm>
          </p:grpSpPr>
          <p:grpSp>
            <p:nvGrpSpPr>
              <p:cNvPr id="34" name="Gruppieren 33"/>
              <p:cNvGrpSpPr/>
              <p:nvPr/>
            </p:nvGrpSpPr>
            <p:grpSpPr>
              <a:xfrm>
                <a:off x="2759829" y="4120570"/>
                <a:ext cx="1447930" cy="1689271"/>
                <a:chOff x="9581865" y="4113653"/>
                <a:chExt cx="1864601" cy="2175394"/>
              </a:xfrm>
            </p:grpSpPr>
            <p:sp>
              <p:nvSpPr>
                <p:cNvPr id="35" name="Ellipse 34"/>
                <p:cNvSpPr/>
                <p:nvPr/>
              </p:nvSpPr>
              <p:spPr>
                <a:xfrm>
                  <a:off x="10438371" y="4113653"/>
                  <a:ext cx="390098" cy="390098"/>
                </a:xfrm>
                <a:prstGeom prst="ellipse">
                  <a:avLst/>
                </a:prstGeom>
                <a:gradFill>
                  <a:gsLst>
                    <a:gs pos="1000">
                      <a:schemeClr val="tx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Ellipse 35"/>
                <p:cNvSpPr/>
                <p:nvPr/>
              </p:nvSpPr>
              <p:spPr>
                <a:xfrm>
                  <a:off x="10090831" y="4972357"/>
                  <a:ext cx="390098" cy="390098"/>
                </a:xfrm>
                <a:prstGeom prst="ellipse">
                  <a:avLst/>
                </a:prstGeom>
                <a:gradFill>
                  <a:gsLst>
                    <a:gs pos="1000">
                      <a:schemeClr val="tx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Ellipse 36"/>
                <p:cNvSpPr/>
                <p:nvPr/>
              </p:nvSpPr>
              <p:spPr>
                <a:xfrm>
                  <a:off x="10700135" y="4934635"/>
                  <a:ext cx="390098" cy="390098"/>
                </a:xfrm>
                <a:prstGeom prst="ellipse">
                  <a:avLst/>
                </a:prstGeom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Ellipse 37"/>
                <p:cNvSpPr/>
                <p:nvPr/>
              </p:nvSpPr>
              <p:spPr>
                <a:xfrm>
                  <a:off x="10955825" y="5358202"/>
                  <a:ext cx="390098" cy="390098"/>
                </a:xfrm>
                <a:prstGeom prst="ellipse">
                  <a:avLst/>
                </a:prstGeom>
                <a:gradFill>
                  <a:gsLst>
                    <a:gs pos="1000">
                      <a:schemeClr val="tx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Ellipse 38"/>
                <p:cNvSpPr/>
                <p:nvPr/>
              </p:nvSpPr>
              <p:spPr>
                <a:xfrm>
                  <a:off x="10612651" y="5725239"/>
                  <a:ext cx="390098" cy="390098"/>
                </a:xfrm>
                <a:prstGeom prst="ellipse">
                  <a:avLst/>
                </a:prstGeom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Ellipse 39"/>
                <p:cNvSpPr/>
                <p:nvPr/>
              </p:nvSpPr>
              <p:spPr>
                <a:xfrm>
                  <a:off x="10417602" y="5335141"/>
                  <a:ext cx="390098" cy="390098"/>
                </a:xfrm>
                <a:prstGeom prst="ellipse">
                  <a:avLst/>
                </a:prstGeom>
                <a:gradFill>
                  <a:gsLst>
                    <a:gs pos="1000">
                      <a:schemeClr val="tx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>
                  <a:off x="9682456" y="5335141"/>
                  <a:ext cx="390098" cy="390098"/>
                </a:xfrm>
                <a:prstGeom prst="ellipse">
                  <a:avLst/>
                </a:prstGeom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Ellipse 41"/>
                <p:cNvSpPr/>
                <p:nvPr/>
              </p:nvSpPr>
              <p:spPr>
                <a:xfrm>
                  <a:off x="10955828" y="4527803"/>
                  <a:ext cx="390098" cy="390098"/>
                </a:xfrm>
                <a:prstGeom prst="ellipse">
                  <a:avLst/>
                </a:prstGeom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10074430" y="5786453"/>
                  <a:ext cx="390098" cy="390098"/>
                </a:xfrm>
                <a:prstGeom prst="ellipse">
                  <a:avLst/>
                </a:prstGeom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Ellipse 43"/>
                <p:cNvSpPr/>
                <p:nvPr/>
              </p:nvSpPr>
              <p:spPr>
                <a:xfrm>
                  <a:off x="9676577" y="4706991"/>
                  <a:ext cx="390098" cy="390098"/>
                </a:xfrm>
                <a:prstGeom prst="ellipse">
                  <a:avLst/>
                </a:prstGeom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Flussdiagramm: Verzögerung 44"/>
                <p:cNvSpPr/>
                <p:nvPr/>
              </p:nvSpPr>
              <p:spPr>
                <a:xfrm rot="5400000">
                  <a:off x="9597899" y="4440479"/>
                  <a:ext cx="1832534" cy="1864601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  <a:alpha val="34000"/>
                  </a:schemeClr>
                </a:solidFill>
                <a:ln w="381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7" name="Gruppieren 46"/>
              <p:cNvGrpSpPr/>
              <p:nvPr/>
            </p:nvGrpSpPr>
            <p:grpSpPr>
              <a:xfrm rot="19078625">
                <a:off x="1988535" y="3693163"/>
                <a:ext cx="1228935" cy="1240799"/>
                <a:chOff x="2190424" y="212839"/>
                <a:chExt cx="1228935" cy="1240799"/>
              </a:xfrm>
            </p:grpSpPr>
            <p:sp>
              <p:nvSpPr>
                <p:cNvPr id="48" name="Textfeld 47"/>
                <p:cNvSpPr txBox="1"/>
                <p:nvPr/>
              </p:nvSpPr>
              <p:spPr>
                <a:xfrm rot="1279638">
                  <a:off x="2190424" y="212839"/>
                  <a:ext cx="122661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200" b="1" dirty="0" smtClean="0">
                      <a:latin typeface="Bradley Hand ITC" panose="03070402050302030203" pitchFamily="66" charset="0"/>
                    </a:rPr>
                    <a:t>Urn 2</a:t>
                  </a:r>
                  <a:endParaRPr lang="en-GB" sz="3200" b="1" dirty="0">
                    <a:latin typeface="Bradley Hand ITC" panose="03070402050302030203" pitchFamily="66" charset="0"/>
                  </a:endParaRPr>
                </a:p>
              </p:txBody>
            </p:sp>
            <p:sp>
              <p:nvSpPr>
                <p:cNvPr id="49" name="Bogen 48"/>
                <p:cNvSpPr/>
                <p:nvPr/>
              </p:nvSpPr>
              <p:spPr>
                <a:xfrm rot="7395340" flipH="1">
                  <a:off x="2788647" y="822926"/>
                  <a:ext cx="738362" cy="523062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54" name="Grafik 5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5232" y="5305974"/>
                <a:ext cx="1090889" cy="1338240"/>
              </a:xfrm>
              <a:prstGeom prst="rect">
                <a:avLst/>
              </a:prstGeom>
            </p:spPr>
          </p:pic>
        </p:grpSp>
        <p:grpSp>
          <p:nvGrpSpPr>
            <p:cNvPr id="56" name="Gruppieren 55"/>
            <p:cNvGrpSpPr/>
            <p:nvPr/>
          </p:nvGrpSpPr>
          <p:grpSpPr>
            <a:xfrm>
              <a:off x="3109513" y="1735650"/>
              <a:ext cx="2242110" cy="3277915"/>
              <a:chOff x="356177" y="3177318"/>
              <a:chExt cx="2242110" cy="3277915"/>
            </a:xfrm>
          </p:grpSpPr>
          <p:pic>
            <p:nvPicPr>
              <p:cNvPr id="19" name="Grafik 1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62" t="21399" r="82534" b="69816"/>
              <a:stretch/>
            </p:blipFill>
            <p:spPr>
              <a:xfrm rot="9505873" flipH="1">
                <a:off x="1107501" y="3177318"/>
                <a:ext cx="1238064" cy="1386840"/>
              </a:xfrm>
              <a:prstGeom prst="rect">
                <a:avLst/>
              </a:prstGeom>
            </p:spPr>
          </p:pic>
          <p:grpSp>
            <p:nvGrpSpPr>
              <p:cNvPr id="20" name="Gruppieren 19"/>
              <p:cNvGrpSpPr/>
              <p:nvPr/>
            </p:nvGrpSpPr>
            <p:grpSpPr>
              <a:xfrm>
                <a:off x="648835" y="4143939"/>
                <a:ext cx="1435080" cy="1636016"/>
                <a:chOff x="4757889" y="5906825"/>
                <a:chExt cx="1864601" cy="2125678"/>
              </a:xfrm>
            </p:grpSpPr>
            <p:sp>
              <p:nvSpPr>
                <p:cNvPr id="21" name="Ellipse 20"/>
                <p:cNvSpPr/>
                <p:nvPr/>
              </p:nvSpPr>
              <p:spPr>
                <a:xfrm>
                  <a:off x="5984503" y="5906825"/>
                  <a:ext cx="390098" cy="390098"/>
                </a:xfrm>
                <a:prstGeom prst="ellipse">
                  <a:avLst/>
                </a:prstGeom>
                <a:gradFill>
                  <a:gsLst>
                    <a:gs pos="1000">
                      <a:schemeClr val="tx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Ellipse 21"/>
                <p:cNvSpPr/>
                <p:nvPr/>
              </p:nvSpPr>
              <p:spPr>
                <a:xfrm>
                  <a:off x="5380663" y="6272903"/>
                  <a:ext cx="390098" cy="390098"/>
                </a:xfrm>
                <a:prstGeom prst="ellipse">
                  <a:avLst/>
                </a:prstGeom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Ellipse 22"/>
                <p:cNvSpPr/>
                <p:nvPr/>
              </p:nvSpPr>
              <p:spPr>
                <a:xfrm>
                  <a:off x="5561975" y="7073889"/>
                  <a:ext cx="390098" cy="390098"/>
                </a:xfrm>
                <a:prstGeom prst="ellipse">
                  <a:avLst/>
                </a:prstGeom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Ellipse 23"/>
                <p:cNvSpPr/>
                <p:nvPr/>
              </p:nvSpPr>
              <p:spPr>
                <a:xfrm>
                  <a:off x="5268794" y="6663002"/>
                  <a:ext cx="390098" cy="390098"/>
                </a:xfrm>
                <a:prstGeom prst="ellipse">
                  <a:avLst/>
                </a:prstGeom>
                <a:gradFill>
                  <a:gsLst>
                    <a:gs pos="1000">
                      <a:schemeClr val="tx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Ellipse 24"/>
                <p:cNvSpPr/>
                <p:nvPr/>
              </p:nvSpPr>
              <p:spPr>
                <a:xfrm>
                  <a:off x="4846363" y="6514132"/>
                  <a:ext cx="390098" cy="390098"/>
                </a:xfrm>
                <a:prstGeom prst="ellipse">
                  <a:avLst/>
                </a:prstGeom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Ellipse 25"/>
                <p:cNvSpPr/>
                <p:nvPr/>
              </p:nvSpPr>
              <p:spPr>
                <a:xfrm>
                  <a:off x="5277604" y="7486642"/>
                  <a:ext cx="390098" cy="390098"/>
                </a:xfrm>
                <a:prstGeom prst="ellipse">
                  <a:avLst/>
                </a:prstGeom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>
                  <a:off x="4887506" y="7074822"/>
                  <a:ext cx="390098" cy="390098"/>
                </a:xfrm>
                <a:prstGeom prst="ellipse">
                  <a:avLst/>
                </a:prstGeom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Ellipse 27"/>
                <p:cNvSpPr/>
                <p:nvPr/>
              </p:nvSpPr>
              <p:spPr>
                <a:xfrm>
                  <a:off x="5857364" y="6685406"/>
                  <a:ext cx="390098" cy="390098"/>
                </a:xfrm>
                <a:prstGeom prst="ellipse">
                  <a:avLst/>
                </a:prstGeom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Ellipse 28"/>
                <p:cNvSpPr/>
                <p:nvPr/>
              </p:nvSpPr>
              <p:spPr>
                <a:xfrm>
                  <a:off x="5818887" y="7493638"/>
                  <a:ext cx="390098" cy="390098"/>
                </a:xfrm>
                <a:prstGeom prst="ellipse">
                  <a:avLst/>
                </a:prstGeom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Ellipse 29"/>
                <p:cNvSpPr/>
                <p:nvPr/>
              </p:nvSpPr>
              <p:spPr>
                <a:xfrm>
                  <a:off x="6125699" y="7065153"/>
                  <a:ext cx="390098" cy="390098"/>
                </a:xfrm>
                <a:prstGeom prst="ellipse">
                  <a:avLst/>
                </a:prstGeom>
                <a:scene3d>
                  <a:camera prst="orthographicFront"/>
                  <a:lightRig rig="threePt" dir="t">
                    <a:rot lat="0" lon="0" rev="0"/>
                  </a:lightRig>
                </a:scene3d>
                <a:sp3d>
                  <a:bevelT w="260350" h="209550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Flussdiagramm: Verzögerung 30"/>
                <p:cNvSpPr/>
                <p:nvPr/>
              </p:nvSpPr>
              <p:spPr>
                <a:xfrm rot="5400000">
                  <a:off x="4773923" y="6183935"/>
                  <a:ext cx="1832534" cy="1864601"/>
                </a:xfrm>
                <a:prstGeom prst="flowChartDelay">
                  <a:avLst/>
                </a:prstGeom>
                <a:solidFill>
                  <a:schemeClr val="accent1">
                    <a:lumMod val="60000"/>
                    <a:lumOff val="40000"/>
                    <a:alpha val="34000"/>
                  </a:schemeClr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0" name="Gruppieren 49"/>
              <p:cNvGrpSpPr/>
              <p:nvPr/>
            </p:nvGrpSpPr>
            <p:grpSpPr>
              <a:xfrm>
                <a:off x="356177" y="3338685"/>
                <a:ext cx="1194558" cy="1421249"/>
                <a:chOff x="2204255" y="1213981"/>
                <a:chExt cx="1194558" cy="1421249"/>
              </a:xfrm>
            </p:grpSpPr>
            <p:sp>
              <p:nvSpPr>
                <p:cNvPr id="51" name="Textfeld 50"/>
                <p:cNvSpPr txBox="1"/>
                <p:nvPr/>
              </p:nvSpPr>
              <p:spPr>
                <a:xfrm rot="20801028">
                  <a:off x="2204255" y="1213981"/>
                  <a:ext cx="119455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200" b="1" dirty="0" smtClean="0">
                      <a:latin typeface="Bradley Hand ITC" panose="03070402050302030203" pitchFamily="66" charset="0"/>
                    </a:rPr>
                    <a:t>Urn 1</a:t>
                  </a:r>
                  <a:endParaRPr lang="en-GB" sz="3200" b="1" dirty="0">
                    <a:latin typeface="Bradley Hand ITC" panose="03070402050302030203" pitchFamily="66" charset="0"/>
                  </a:endParaRPr>
                </a:p>
              </p:txBody>
            </p:sp>
            <p:sp>
              <p:nvSpPr>
                <p:cNvPr id="52" name="Bogen 51"/>
                <p:cNvSpPr/>
                <p:nvPr/>
              </p:nvSpPr>
              <p:spPr>
                <a:xfrm rot="4815285" flipH="1">
                  <a:off x="2357228" y="1782199"/>
                  <a:ext cx="914400" cy="791662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53" name="Grafik 5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5426" y="5322372"/>
                <a:ext cx="1132861" cy="1132861"/>
              </a:xfrm>
              <a:prstGeom prst="rect">
                <a:avLst/>
              </a:prstGeom>
            </p:spPr>
          </p:pic>
        </p:grpSp>
      </p:grpSp>
      <p:grpSp>
        <p:nvGrpSpPr>
          <p:cNvPr id="58" name="Gruppieren 57"/>
          <p:cNvGrpSpPr/>
          <p:nvPr/>
        </p:nvGrpSpPr>
        <p:grpSpPr>
          <a:xfrm>
            <a:off x="6029572" y="3466686"/>
            <a:ext cx="2967479" cy="2000548"/>
            <a:chOff x="5542493" y="3232133"/>
            <a:chExt cx="2967479" cy="2000548"/>
          </a:xfrm>
        </p:grpSpPr>
        <p:sp>
          <p:nvSpPr>
            <p:cNvPr id="33" name="Gestreifter Pfeil nach rechts 32"/>
            <p:cNvSpPr/>
            <p:nvPr/>
          </p:nvSpPr>
          <p:spPr>
            <a:xfrm rot="10800000">
              <a:off x="6137902" y="4014637"/>
              <a:ext cx="1523258" cy="731051"/>
            </a:xfrm>
            <a:prstGeom prst="stripedRightArrow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feld 45"/>
                <p:cNvSpPr txBox="1"/>
                <p:nvPr/>
              </p:nvSpPr>
              <p:spPr>
                <a:xfrm>
                  <a:off x="5542493" y="3232133"/>
                  <a:ext cx="2967479" cy="20005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7200" b="1" dirty="0" smtClean="0">
                      <a:latin typeface="Bradley Hand ITC" panose="03070402050302030203" pitchFamily="66" charset="0"/>
                    </a:rPr>
                    <a:t>?</a:t>
                  </a:r>
                </a:p>
                <a:p>
                  <a:pPr algn="ctr"/>
                  <a:endParaRPr lang="en-GB" sz="2400" b="1" dirty="0" smtClean="0">
                    <a:latin typeface="Bradley Hand ITC" panose="03070402050302030203" pitchFamily="66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de-DE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800" b="1" i="1" smtClean="0">
                            <a:latin typeface="Cambria Math" panose="02040503050406030204" pitchFamily="18" charset="0"/>
                          </a:rPr>
                          <m:t>𝒉𝒆𝒂𝒅𝒔</m:t>
                        </m:r>
                        <m:r>
                          <a:rPr lang="de-DE" sz="28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800" b="1" i="1" smtClean="0">
                            <a:latin typeface="Cambria Math" panose="02040503050406030204" pitchFamily="18" charset="0"/>
                          </a:rPr>
                          <m:t>𝒃𝒍𝒂𝒄𝒌</m:t>
                        </m:r>
                        <m:r>
                          <a:rPr lang="de-DE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800" b="1" dirty="0">
                    <a:latin typeface="Bradley Hand ITC" panose="03070402050302030203" pitchFamily="66" charset="0"/>
                  </a:endParaRPr>
                </a:p>
              </p:txBody>
            </p:sp>
          </mc:Choice>
          <mc:Fallback>
            <p:sp>
              <p:nvSpPr>
                <p:cNvPr id="46" name="Textfeld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2493" y="3232133"/>
                  <a:ext cx="2967479" cy="2000548"/>
                </a:xfrm>
                <a:prstGeom prst="rect">
                  <a:avLst/>
                </a:prstGeom>
                <a:blipFill>
                  <a:blip r:embed="rId5"/>
                  <a:stretch>
                    <a:fillRect l="-411" t="-11280" b="-304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hteck 60"/>
              <p:cNvSpPr/>
              <p:nvPr/>
            </p:nvSpPr>
            <p:spPr>
              <a:xfrm>
                <a:off x="3804022" y="6152508"/>
                <a:ext cx="14702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de-DE" sz="2400" b="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de-DE" sz="2400" b="0" i="0">
                          <a:latin typeface="Cambria Math" panose="02040503050406030204" pitchFamily="18" charset="0"/>
                        </a:rPr>
                        <m:t>heads</m:t>
                      </m:r>
                      <m:r>
                        <a:rPr lang="de-DE" sz="2400" b="0" i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latin typeface="Bradley Hand ITC" panose="03070402050302030203" pitchFamily="66" charset="0"/>
                </a:endParaRPr>
              </a:p>
            </p:txBody>
          </p:sp>
        </mc:Choice>
        <mc:Fallback>
          <p:sp>
            <p:nvSpPr>
              <p:cNvPr id="61" name="Rechteck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022" y="6152508"/>
                <a:ext cx="1470274" cy="461665"/>
              </a:xfrm>
              <a:prstGeom prst="rect">
                <a:avLst/>
              </a:prstGeom>
              <a:blipFill>
                <a:blip r:embed="rId6"/>
                <a:stretch>
                  <a:fillRect l="-830" b="-11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bgerundete rechteckige Legende 62"/>
          <p:cNvSpPr/>
          <p:nvPr/>
        </p:nvSpPr>
        <p:spPr>
          <a:xfrm>
            <a:off x="4274908" y="2171516"/>
            <a:ext cx="2224878" cy="632410"/>
          </a:xfrm>
          <a:prstGeom prst="wedgeRoundRectCallout">
            <a:avLst>
              <a:gd name="adj1" fmla="val -33731"/>
              <a:gd name="adj2" fmla="val 7454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hteck 61"/>
              <p:cNvSpPr/>
              <p:nvPr/>
            </p:nvSpPr>
            <p:spPr>
              <a:xfrm>
                <a:off x="4311831" y="2266580"/>
                <a:ext cx="22685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de-DE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</a:rPr>
                        <m:t>black</m:t>
                      </m:r>
                      <m:r>
                        <a:rPr lang="de-DE" sz="2400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de-DE" sz="2400" b="0" i="0">
                          <a:latin typeface="Cambria Math" panose="02040503050406030204" pitchFamily="18" charset="0"/>
                        </a:rPr>
                        <m:t>heads</m:t>
                      </m:r>
                      <m:r>
                        <a:rPr lang="de-DE" sz="2400" b="0" i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latin typeface="Bradley Hand ITC" panose="03070402050302030203" pitchFamily="66" charset="0"/>
                </a:endParaRPr>
              </a:p>
            </p:txBody>
          </p:sp>
        </mc:Choice>
        <mc:Fallback>
          <p:sp>
            <p:nvSpPr>
              <p:cNvPr id="62" name="Rechteck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831" y="2266580"/>
                <a:ext cx="2268570" cy="461665"/>
              </a:xfrm>
              <a:prstGeom prst="rect">
                <a:avLst/>
              </a:prstGeom>
              <a:blipFill>
                <a:blip r:embed="rId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Abgerundete rechteckige Legende 64"/>
          <p:cNvSpPr/>
          <p:nvPr/>
        </p:nvSpPr>
        <p:spPr>
          <a:xfrm>
            <a:off x="1537666" y="2326964"/>
            <a:ext cx="1486718" cy="632410"/>
          </a:xfrm>
          <a:prstGeom prst="wedgeRoundRectCallout">
            <a:avLst>
              <a:gd name="adj1" fmla="val 34082"/>
              <a:gd name="adj2" fmla="val 8900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hteck 65"/>
              <p:cNvSpPr/>
              <p:nvPr/>
            </p:nvSpPr>
            <p:spPr>
              <a:xfrm>
                <a:off x="1648186" y="2448821"/>
                <a:ext cx="13949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de-DE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</a:rPr>
                        <m:t>black</m:t>
                      </m:r>
                      <m:r>
                        <a:rPr lang="de-DE" sz="2400" b="0" i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latin typeface="Bradley Hand ITC" panose="03070402050302030203" pitchFamily="66" charset="0"/>
                </a:endParaRPr>
              </a:p>
            </p:txBody>
          </p:sp>
        </mc:Choice>
        <mc:Fallback>
          <p:sp>
            <p:nvSpPr>
              <p:cNvPr id="66" name="Rechteck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186" y="2448821"/>
                <a:ext cx="1394934" cy="461665"/>
              </a:xfrm>
              <a:prstGeom prst="rect">
                <a:avLst/>
              </a:prstGeom>
              <a:blipFill>
                <a:blip r:embed="rId8"/>
                <a:stretch>
                  <a:fillRect l="-43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36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8" t="616" r="-1728" b="1317"/>
          <a:stretch/>
        </p:blipFill>
        <p:spPr>
          <a:xfrm>
            <a:off x="150470" y="1801213"/>
            <a:ext cx="11736729" cy="414547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77792" y="208344"/>
            <a:ext cx="857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Source: https://pixabay.com/de/illustrations/menschen-mann-frauen-oma-opa-4035403/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277792" y="577676"/>
            <a:ext cx="600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License: </a:t>
            </a:r>
            <a:r>
              <a:rPr lang="de-DE" dirty="0" smtClean="0"/>
              <a:t>Freie kommerzielle Nutzung; Kein Bildnachweis nötig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2648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Breitbild</PresentationFormat>
  <Paragraphs>37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Bradley Hand ITC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HP</dc:creator>
  <cp:lastModifiedBy>HP</cp:lastModifiedBy>
  <cp:revision>18</cp:revision>
  <dcterms:created xsi:type="dcterms:W3CDTF">2019-10-18T12:38:25Z</dcterms:created>
  <dcterms:modified xsi:type="dcterms:W3CDTF">2019-10-20T10:40:38Z</dcterms:modified>
</cp:coreProperties>
</file>