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0" r:id="rId3"/>
    <p:sldId id="262" r:id="rId4"/>
    <p:sldId id="261" r:id="rId5"/>
    <p:sldId id="266" r:id="rId6"/>
    <p:sldId id="264" r:id="rId7"/>
    <p:sldId id="263" r:id="rId8"/>
    <p:sldId id="267" r:id="rId9"/>
    <p:sldId id="268" r:id="rId10"/>
    <p:sldId id="269" r:id="rId11"/>
    <p:sldId id="270" r:id="rId12"/>
    <p:sldId id="271" r:id="rId13"/>
    <p:sldId id="272" r:id="rId14"/>
    <p:sldId id="259" r:id="rId15"/>
  </p:sldIdLst>
  <p:sldSz cx="12192000" cy="6858000"/>
  <p:notesSz cx="6858000" cy="9144000"/>
  <p:embeddedFontLst>
    <p:embeddedFont>
      <p:font typeface="맑은 고딕" pitchFamily="50" charset="-127"/>
      <p:regular r:id="rId16"/>
      <p:bold r:id="rId17"/>
    </p:embeddedFont>
    <p:embeddedFont>
      <p:font typeface="배달의민족 도현" pitchFamily="50" charset="-127"/>
      <p:regular r:id="rId18"/>
    </p:embeddedFont>
    <p:embeddedFont>
      <p:font typeface="Cambria Math" pitchFamily="18" charset="0"/>
      <p:regular r:id="rId19"/>
    </p:embeddedFont>
    <p:embeddedFont>
      <p:font typeface="배달의민족 주아" pitchFamily="18" charset="-127"/>
      <p:regular r:id="rId20"/>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CDD1"/>
    <a:srgbClr val="82BBCD"/>
    <a:srgbClr val="4AB8BE"/>
    <a:srgbClr val="FFFFFF"/>
    <a:srgbClr val="494448"/>
    <a:srgbClr val="F0E840"/>
    <a:srgbClr val="928F6F"/>
    <a:srgbClr val="B6B483"/>
    <a:srgbClr val="555054"/>
    <a:srgbClr val="4847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22838BEF-8BB2-4498-84A7-C5851F593DF1}" styleName="보통 스타일 4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어두운 스타일 1 - 강조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p:scale>
          <a:sx n="100" d="100"/>
          <a:sy n="100" d="100"/>
        </p:scale>
        <p:origin x="-936" y="-4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ByeongChan\Desktop\result\result\original_result.csv"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ByeongChan\Desktop\result\result\raw_knn_result.csv"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ByeongChan\Desktop\result\result\raw_deep_result.csv"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ByeongChan\Desktop\result\result\z_knn_result.csv"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ByeongChan\Desktop\result\result\z_deep_result.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en-US"/>
              <a:t>Full</a:t>
            </a:r>
            <a:r>
              <a:rPr lang="en-US" altLang="en-US" baseline="0"/>
              <a:t> Data</a:t>
            </a:r>
            <a:endParaRPr lang="en-US" altLang="en-US"/>
          </a:p>
        </c:rich>
      </c:tx>
      <c:layout/>
      <c:overlay val="0"/>
    </c:title>
    <c:autoTitleDeleted val="0"/>
    <c:plotArea>
      <c:layout/>
      <c:barChart>
        <c:barDir val="col"/>
        <c:grouping val="clustered"/>
        <c:varyColors val="0"/>
        <c:ser>
          <c:idx val="0"/>
          <c:order val="0"/>
          <c:tx>
            <c:strRef>
              <c:f>original_result!$C$1002</c:f>
              <c:strCache>
                <c:ptCount val="1"/>
                <c:pt idx="0">
                  <c:v>Count</c:v>
                </c:pt>
              </c:strCache>
            </c:strRef>
          </c:tx>
          <c:invertIfNegative val="0"/>
          <c:cat>
            <c:numRef>
              <c:f>original_result!$B$1003:$B$1009</c:f>
              <c:numCache>
                <c:formatCode>General</c:formatCode>
                <c:ptCount val="7"/>
                <c:pt idx="0">
                  <c:v>0</c:v>
                </c:pt>
                <c:pt idx="1">
                  <c:v>10</c:v>
                </c:pt>
                <c:pt idx="2">
                  <c:v>20</c:v>
                </c:pt>
                <c:pt idx="3">
                  <c:v>30</c:v>
                </c:pt>
                <c:pt idx="4">
                  <c:v>40</c:v>
                </c:pt>
                <c:pt idx="5">
                  <c:v>50</c:v>
                </c:pt>
                <c:pt idx="6">
                  <c:v>60</c:v>
                </c:pt>
              </c:numCache>
            </c:numRef>
          </c:cat>
          <c:val>
            <c:numRef>
              <c:f>original_result!$C$1003:$C$1009</c:f>
              <c:numCache>
                <c:formatCode>General</c:formatCode>
                <c:ptCount val="7"/>
                <c:pt idx="0">
                  <c:v>416</c:v>
                </c:pt>
                <c:pt idx="1">
                  <c:v>321</c:v>
                </c:pt>
                <c:pt idx="2">
                  <c:v>160</c:v>
                </c:pt>
                <c:pt idx="3">
                  <c:v>78</c:v>
                </c:pt>
                <c:pt idx="4">
                  <c:v>23</c:v>
                </c:pt>
                <c:pt idx="5">
                  <c:v>2</c:v>
                </c:pt>
                <c:pt idx="6">
                  <c:v>0</c:v>
                </c:pt>
              </c:numCache>
            </c:numRef>
          </c:val>
        </c:ser>
        <c:dLbls>
          <c:showLegendKey val="0"/>
          <c:showVal val="0"/>
          <c:showCatName val="0"/>
          <c:showSerName val="0"/>
          <c:showPercent val="0"/>
          <c:showBubbleSize val="0"/>
        </c:dLbls>
        <c:gapWidth val="150"/>
        <c:axId val="189283328"/>
        <c:axId val="135589248"/>
      </c:barChart>
      <c:catAx>
        <c:axId val="189283328"/>
        <c:scaling>
          <c:orientation val="minMax"/>
        </c:scaling>
        <c:delete val="0"/>
        <c:axPos val="b"/>
        <c:numFmt formatCode="General" sourceLinked="1"/>
        <c:majorTickMark val="none"/>
        <c:minorTickMark val="none"/>
        <c:tickLblPos val="nextTo"/>
        <c:crossAx val="135589248"/>
        <c:crosses val="autoZero"/>
        <c:auto val="1"/>
        <c:lblAlgn val="ctr"/>
        <c:lblOffset val="100"/>
        <c:noMultiLvlLbl val="0"/>
      </c:catAx>
      <c:valAx>
        <c:axId val="135589248"/>
        <c:scaling>
          <c:orientation val="minMax"/>
        </c:scaling>
        <c:delete val="0"/>
        <c:axPos val="l"/>
        <c:majorGridlines/>
        <c:numFmt formatCode="General" sourceLinked="1"/>
        <c:majorTickMark val="none"/>
        <c:minorTickMark val="none"/>
        <c:tickLblPos val="nextTo"/>
        <c:crossAx val="189283328"/>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en-US" dirty="0" err="1" smtClean="0"/>
              <a:t>KNN</a:t>
            </a:r>
            <a:r>
              <a:rPr lang="en-US" altLang="en-US" baseline="0" dirty="0" err="1"/>
              <a:t>_</a:t>
            </a:r>
            <a:r>
              <a:rPr lang="en-US" altLang="en-US" baseline="0" dirty="0" err="1" smtClean="0"/>
              <a:t>Vanila</a:t>
            </a:r>
            <a:endParaRPr lang="en-US" altLang="en-US" dirty="0"/>
          </a:p>
        </c:rich>
      </c:tx>
      <c:layout/>
      <c:overlay val="0"/>
    </c:title>
    <c:autoTitleDeleted val="0"/>
    <c:plotArea>
      <c:layout/>
      <c:barChart>
        <c:barDir val="col"/>
        <c:grouping val="clustered"/>
        <c:varyColors val="0"/>
        <c:ser>
          <c:idx val="0"/>
          <c:order val="0"/>
          <c:tx>
            <c:strRef>
              <c:f>raw_knn_result!$C$1002</c:f>
              <c:strCache>
                <c:ptCount val="1"/>
                <c:pt idx="0">
                  <c:v>count</c:v>
                </c:pt>
              </c:strCache>
            </c:strRef>
          </c:tx>
          <c:invertIfNegative val="0"/>
          <c:cat>
            <c:numRef>
              <c:f>raw_knn_result!$B$1003:$B$1009</c:f>
              <c:numCache>
                <c:formatCode>General</c:formatCode>
                <c:ptCount val="7"/>
                <c:pt idx="0">
                  <c:v>0</c:v>
                </c:pt>
                <c:pt idx="1">
                  <c:v>10</c:v>
                </c:pt>
                <c:pt idx="2">
                  <c:v>20</c:v>
                </c:pt>
                <c:pt idx="3">
                  <c:v>30</c:v>
                </c:pt>
                <c:pt idx="4">
                  <c:v>40</c:v>
                </c:pt>
                <c:pt idx="5">
                  <c:v>50</c:v>
                </c:pt>
                <c:pt idx="6">
                  <c:v>60</c:v>
                </c:pt>
              </c:numCache>
            </c:numRef>
          </c:cat>
          <c:val>
            <c:numRef>
              <c:f>raw_knn_result!$C$1003:$C$1009</c:f>
              <c:numCache>
                <c:formatCode>General</c:formatCode>
                <c:ptCount val="7"/>
                <c:pt idx="0">
                  <c:v>444</c:v>
                </c:pt>
                <c:pt idx="1">
                  <c:v>318</c:v>
                </c:pt>
                <c:pt idx="2">
                  <c:v>146</c:v>
                </c:pt>
                <c:pt idx="3">
                  <c:v>65</c:v>
                </c:pt>
                <c:pt idx="4">
                  <c:v>13</c:v>
                </c:pt>
                <c:pt idx="5">
                  <c:v>11</c:v>
                </c:pt>
                <c:pt idx="6">
                  <c:v>3</c:v>
                </c:pt>
              </c:numCache>
            </c:numRef>
          </c:val>
        </c:ser>
        <c:dLbls>
          <c:showLegendKey val="0"/>
          <c:showVal val="0"/>
          <c:showCatName val="0"/>
          <c:showSerName val="0"/>
          <c:showPercent val="0"/>
          <c:showBubbleSize val="0"/>
        </c:dLbls>
        <c:gapWidth val="150"/>
        <c:axId val="189404160"/>
        <c:axId val="135592704"/>
      </c:barChart>
      <c:catAx>
        <c:axId val="189404160"/>
        <c:scaling>
          <c:orientation val="minMax"/>
        </c:scaling>
        <c:delete val="0"/>
        <c:axPos val="b"/>
        <c:numFmt formatCode="General" sourceLinked="1"/>
        <c:majorTickMark val="none"/>
        <c:minorTickMark val="none"/>
        <c:tickLblPos val="nextTo"/>
        <c:crossAx val="135592704"/>
        <c:crosses val="autoZero"/>
        <c:auto val="1"/>
        <c:lblAlgn val="ctr"/>
        <c:lblOffset val="100"/>
        <c:noMultiLvlLbl val="0"/>
      </c:catAx>
      <c:valAx>
        <c:axId val="135592704"/>
        <c:scaling>
          <c:orientation val="minMax"/>
        </c:scaling>
        <c:delete val="0"/>
        <c:axPos val="l"/>
        <c:majorGridlines/>
        <c:numFmt formatCode="General" sourceLinked="1"/>
        <c:majorTickMark val="none"/>
        <c:minorTickMark val="none"/>
        <c:tickLblPos val="nextTo"/>
        <c:crossAx val="189404160"/>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en-US"/>
              <a:t>Deep_Vanila</a:t>
            </a:r>
          </a:p>
        </c:rich>
      </c:tx>
      <c:layout/>
      <c:overlay val="0"/>
    </c:title>
    <c:autoTitleDeleted val="0"/>
    <c:plotArea>
      <c:layout/>
      <c:barChart>
        <c:barDir val="col"/>
        <c:grouping val="clustered"/>
        <c:varyColors val="0"/>
        <c:ser>
          <c:idx val="0"/>
          <c:order val="0"/>
          <c:tx>
            <c:strRef>
              <c:f>raw_deep_result!$C$1002</c:f>
              <c:strCache>
                <c:ptCount val="1"/>
                <c:pt idx="0">
                  <c:v>count</c:v>
                </c:pt>
              </c:strCache>
            </c:strRef>
          </c:tx>
          <c:invertIfNegative val="0"/>
          <c:cat>
            <c:numRef>
              <c:f>raw_deep_result!$B$1003:$B$1009</c:f>
              <c:numCache>
                <c:formatCode>General</c:formatCode>
                <c:ptCount val="7"/>
                <c:pt idx="0">
                  <c:v>0</c:v>
                </c:pt>
                <c:pt idx="1">
                  <c:v>10</c:v>
                </c:pt>
                <c:pt idx="2">
                  <c:v>20</c:v>
                </c:pt>
                <c:pt idx="3">
                  <c:v>30</c:v>
                </c:pt>
                <c:pt idx="4">
                  <c:v>40</c:v>
                </c:pt>
                <c:pt idx="5">
                  <c:v>50</c:v>
                </c:pt>
                <c:pt idx="6">
                  <c:v>60</c:v>
                </c:pt>
              </c:numCache>
            </c:numRef>
          </c:cat>
          <c:val>
            <c:numRef>
              <c:f>raw_deep_result!$C$1003:$C$1009</c:f>
              <c:numCache>
                <c:formatCode>General</c:formatCode>
                <c:ptCount val="7"/>
                <c:pt idx="0">
                  <c:v>421</c:v>
                </c:pt>
                <c:pt idx="1">
                  <c:v>353</c:v>
                </c:pt>
                <c:pt idx="2">
                  <c:v>136</c:v>
                </c:pt>
                <c:pt idx="3">
                  <c:v>60</c:v>
                </c:pt>
                <c:pt idx="4">
                  <c:v>22</c:v>
                </c:pt>
                <c:pt idx="5">
                  <c:v>5</c:v>
                </c:pt>
                <c:pt idx="6">
                  <c:v>3</c:v>
                </c:pt>
              </c:numCache>
            </c:numRef>
          </c:val>
        </c:ser>
        <c:dLbls>
          <c:showLegendKey val="0"/>
          <c:showVal val="0"/>
          <c:showCatName val="0"/>
          <c:showSerName val="0"/>
          <c:showPercent val="0"/>
          <c:showBubbleSize val="0"/>
        </c:dLbls>
        <c:gapWidth val="150"/>
        <c:axId val="189539840"/>
        <c:axId val="135996544"/>
      </c:barChart>
      <c:catAx>
        <c:axId val="189539840"/>
        <c:scaling>
          <c:orientation val="minMax"/>
        </c:scaling>
        <c:delete val="0"/>
        <c:axPos val="b"/>
        <c:numFmt formatCode="General" sourceLinked="1"/>
        <c:majorTickMark val="none"/>
        <c:minorTickMark val="none"/>
        <c:tickLblPos val="nextTo"/>
        <c:crossAx val="135996544"/>
        <c:crosses val="autoZero"/>
        <c:auto val="1"/>
        <c:lblAlgn val="ctr"/>
        <c:lblOffset val="100"/>
        <c:noMultiLvlLbl val="0"/>
      </c:catAx>
      <c:valAx>
        <c:axId val="135996544"/>
        <c:scaling>
          <c:orientation val="minMax"/>
        </c:scaling>
        <c:delete val="0"/>
        <c:axPos val="l"/>
        <c:majorGridlines/>
        <c:numFmt formatCode="General" sourceLinked="1"/>
        <c:majorTickMark val="none"/>
        <c:minorTickMark val="none"/>
        <c:tickLblPos val="nextTo"/>
        <c:crossAx val="189539840"/>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en-US"/>
              <a:t>KNN_Z</a:t>
            </a:r>
          </a:p>
        </c:rich>
      </c:tx>
      <c:layout/>
      <c:overlay val="0"/>
    </c:title>
    <c:autoTitleDeleted val="0"/>
    <c:plotArea>
      <c:layout/>
      <c:barChart>
        <c:barDir val="col"/>
        <c:grouping val="clustered"/>
        <c:varyColors val="0"/>
        <c:ser>
          <c:idx val="0"/>
          <c:order val="0"/>
          <c:tx>
            <c:strRef>
              <c:f>z_knn_result!$C$1002</c:f>
              <c:strCache>
                <c:ptCount val="1"/>
                <c:pt idx="0">
                  <c:v>count</c:v>
                </c:pt>
              </c:strCache>
            </c:strRef>
          </c:tx>
          <c:invertIfNegative val="0"/>
          <c:cat>
            <c:numRef>
              <c:f>z_knn_result!$B$1003:$B$1009</c:f>
              <c:numCache>
                <c:formatCode>General</c:formatCode>
                <c:ptCount val="7"/>
                <c:pt idx="0">
                  <c:v>0</c:v>
                </c:pt>
                <c:pt idx="1">
                  <c:v>10</c:v>
                </c:pt>
                <c:pt idx="2">
                  <c:v>20</c:v>
                </c:pt>
                <c:pt idx="3">
                  <c:v>30</c:v>
                </c:pt>
                <c:pt idx="4">
                  <c:v>40</c:v>
                </c:pt>
                <c:pt idx="5">
                  <c:v>50</c:v>
                </c:pt>
                <c:pt idx="6">
                  <c:v>60</c:v>
                </c:pt>
              </c:numCache>
            </c:numRef>
          </c:cat>
          <c:val>
            <c:numRef>
              <c:f>z_knn_result!$C$1003:$C$1009</c:f>
              <c:numCache>
                <c:formatCode>General</c:formatCode>
                <c:ptCount val="7"/>
                <c:pt idx="0">
                  <c:v>426</c:v>
                </c:pt>
                <c:pt idx="1">
                  <c:v>325</c:v>
                </c:pt>
                <c:pt idx="2">
                  <c:v>149</c:v>
                </c:pt>
                <c:pt idx="3">
                  <c:v>63</c:v>
                </c:pt>
                <c:pt idx="4">
                  <c:v>22</c:v>
                </c:pt>
                <c:pt idx="5">
                  <c:v>12</c:v>
                </c:pt>
                <c:pt idx="6">
                  <c:v>3</c:v>
                </c:pt>
              </c:numCache>
            </c:numRef>
          </c:val>
        </c:ser>
        <c:dLbls>
          <c:showLegendKey val="0"/>
          <c:showVal val="0"/>
          <c:showCatName val="0"/>
          <c:showSerName val="0"/>
          <c:showPercent val="0"/>
          <c:showBubbleSize val="0"/>
        </c:dLbls>
        <c:gapWidth val="150"/>
        <c:axId val="189541888"/>
        <c:axId val="136000000"/>
      </c:barChart>
      <c:catAx>
        <c:axId val="189541888"/>
        <c:scaling>
          <c:orientation val="minMax"/>
        </c:scaling>
        <c:delete val="0"/>
        <c:axPos val="b"/>
        <c:numFmt formatCode="General" sourceLinked="1"/>
        <c:majorTickMark val="none"/>
        <c:minorTickMark val="none"/>
        <c:tickLblPos val="nextTo"/>
        <c:crossAx val="136000000"/>
        <c:crosses val="autoZero"/>
        <c:auto val="1"/>
        <c:lblAlgn val="ctr"/>
        <c:lblOffset val="100"/>
        <c:noMultiLvlLbl val="0"/>
      </c:catAx>
      <c:valAx>
        <c:axId val="136000000"/>
        <c:scaling>
          <c:orientation val="minMax"/>
        </c:scaling>
        <c:delete val="0"/>
        <c:axPos val="l"/>
        <c:majorGridlines/>
        <c:numFmt formatCode="General" sourceLinked="1"/>
        <c:majorTickMark val="none"/>
        <c:minorTickMark val="none"/>
        <c:tickLblPos val="nextTo"/>
        <c:crossAx val="189541888"/>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en-US"/>
              <a:t>Deep_Z</a:t>
            </a:r>
          </a:p>
        </c:rich>
      </c:tx>
      <c:layout/>
      <c:overlay val="0"/>
    </c:title>
    <c:autoTitleDeleted val="0"/>
    <c:plotArea>
      <c:layout/>
      <c:barChart>
        <c:barDir val="col"/>
        <c:grouping val="clustered"/>
        <c:varyColors val="0"/>
        <c:ser>
          <c:idx val="0"/>
          <c:order val="0"/>
          <c:tx>
            <c:strRef>
              <c:f>z_deep_result!$C$1002</c:f>
              <c:strCache>
                <c:ptCount val="1"/>
                <c:pt idx="0">
                  <c:v>count</c:v>
                </c:pt>
              </c:strCache>
            </c:strRef>
          </c:tx>
          <c:invertIfNegative val="0"/>
          <c:cat>
            <c:numRef>
              <c:f>z_deep_result!$B$1003:$B$1009</c:f>
              <c:numCache>
                <c:formatCode>General</c:formatCode>
                <c:ptCount val="7"/>
                <c:pt idx="0">
                  <c:v>0</c:v>
                </c:pt>
                <c:pt idx="1">
                  <c:v>10</c:v>
                </c:pt>
                <c:pt idx="2">
                  <c:v>20</c:v>
                </c:pt>
                <c:pt idx="3">
                  <c:v>30</c:v>
                </c:pt>
                <c:pt idx="4">
                  <c:v>40</c:v>
                </c:pt>
                <c:pt idx="5">
                  <c:v>50</c:v>
                </c:pt>
                <c:pt idx="6">
                  <c:v>60</c:v>
                </c:pt>
              </c:numCache>
            </c:numRef>
          </c:cat>
          <c:val>
            <c:numRef>
              <c:f>z_deep_result!$C$1003:$C$1009</c:f>
              <c:numCache>
                <c:formatCode>General</c:formatCode>
                <c:ptCount val="7"/>
                <c:pt idx="0">
                  <c:v>406</c:v>
                </c:pt>
                <c:pt idx="1">
                  <c:v>359</c:v>
                </c:pt>
                <c:pt idx="2">
                  <c:v>139</c:v>
                </c:pt>
                <c:pt idx="3">
                  <c:v>58</c:v>
                </c:pt>
                <c:pt idx="4">
                  <c:v>30</c:v>
                </c:pt>
                <c:pt idx="5">
                  <c:v>7</c:v>
                </c:pt>
                <c:pt idx="6">
                  <c:v>1</c:v>
                </c:pt>
              </c:numCache>
            </c:numRef>
          </c:val>
        </c:ser>
        <c:dLbls>
          <c:showLegendKey val="0"/>
          <c:showVal val="0"/>
          <c:showCatName val="0"/>
          <c:showSerName val="0"/>
          <c:showPercent val="0"/>
          <c:showBubbleSize val="0"/>
        </c:dLbls>
        <c:gapWidth val="150"/>
        <c:axId val="189641216"/>
        <c:axId val="136002304"/>
      </c:barChart>
      <c:catAx>
        <c:axId val="189641216"/>
        <c:scaling>
          <c:orientation val="minMax"/>
        </c:scaling>
        <c:delete val="0"/>
        <c:axPos val="b"/>
        <c:numFmt formatCode="General" sourceLinked="1"/>
        <c:majorTickMark val="none"/>
        <c:minorTickMark val="none"/>
        <c:tickLblPos val="nextTo"/>
        <c:crossAx val="136002304"/>
        <c:crosses val="autoZero"/>
        <c:auto val="1"/>
        <c:lblAlgn val="ctr"/>
        <c:lblOffset val="100"/>
        <c:noMultiLvlLbl val="0"/>
      </c:catAx>
      <c:valAx>
        <c:axId val="136002304"/>
        <c:scaling>
          <c:orientation val="minMax"/>
        </c:scaling>
        <c:delete val="0"/>
        <c:axPos val="l"/>
        <c:majorGridlines/>
        <c:numFmt formatCode="General" sourceLinked="1"/>
        <c:majorTickMark val="none"/>
        <c:minorTickMark val="none"/>
        <c:tickLblPos val="nextTo"/>
        <c:crossAx val="189641216"/>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60B0CBD6-DF4B-4453-9CD3-A55B3A834CA9}" type="datetimeFigureOut">
              <a:rPr lang="ko-KR" altLang="en-US" smtClean="0"/>
              <a:t>2019-12-04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1FFFDA7-B8AA-4873-8CA1-A11724A80D60}" type="slidenum">
              <a:rPr lang="ko-KR" altLang="en-US" smtClean="0"/>
              <a:t>‹#›</a:t>
            </a:fld>
            <a:endParaRPr lang="ko-KR" altLang="en-US"/>
          </a:p>
        </p:txBody>
      </p:sp>
    </p:spTree>
    <p:extLst>
      <p:ext uri="{BB962C8B-B14F-4D97-AF65-F5344CB8AC3E}">
        <p14:creationId xmlns:p14="http://schemas.microsoft.com/office/powerpoint/2010/main" val="2102997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60B0CBD6-DF4B-4453-9CD3-A55B3A834CA9}" type="datetimeFigureOut">
              <a:rPr lang="ko-KR" altLang="en-US" smtClean="0"/>
              <a:t>2019-12-04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1FFFDA7-B8AA-4873-8CA1-A11724A80D60}" type="slidenum">
              <a:rPr lang="ko-KR" altLang="en-US" smtClean="0"/>
              <a:t>‹#›</a:t>
            </a:fld>
            <a:endParaRPr lang="ko-KR" altLang="en-US"/>
          </a:p>
        </p:txBody>
      </p:sp>
    </p:spTree>
    <p:extLst>
      <p:ext uri="{BB962C8B-B14F-4D97-AF65-F5344CB8AC3E}">
        <p14:creationId xmlns:p14="http://schemas.microsoft.com/office/powerpoint/2010/main" val="343133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60B0CBD6-DF4B-4453-9CD3-A55B3A834CA9}" type="datetimeFigureOut">
              <a:rPr lang="ko-KR" altLang="en-US" smtClean="0"/>
              <a:t>2019-12-04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1FFFDA7-B8AA-4873-8CA1-A11724A80D60}" type="slidenum">
              <a:rPr lang="ko-KR" altLang="en-US" smtClean="0"/>
              <a:t>‹#›</a:t>
            </a:fld>
            <a:endParaRPr lang="ko-KR" altLang="en-US"/>
          </a:p>
        </p:txBody>
      </p:sp>
    </p:spTree>
    <p:extLst>
      <p:ext uri="{BB962C8B-B14F-4D97-AF65-F5344CB8AC3E}">
        <p14:creationId xmlns:p14="http://schemas.microsoft.com/office/powerpoint/2010/main" val="1877429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60B0CBD6-DF4B-4453-9CD3-A55B3A834CA9}" type="datetimeFigureOut">
              <a:rPr lang="ko-KR" altLang="en-US" smtClean="0"/>
              <a:t>2019-12-04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1FFFDA7-B8AA-4873-8CA1-A11724A80D60}" type="slidenum">
              <a:rPr lang="ko-KR" altLang="en-US" smtClean="0"/>
              <a:t>‹#›</a:t>
            </a:fld>
            <a:endParaRPr lang="ko-KR" altLang="en-US"/>
          </a:p>
        </p:txBody>
      </p:sp>
    </p:spTree>
    <p:extLst>
      <p:ext uri="{BB962C8B-B14F-4D97-AF65-F5344CB8AC3E}">
        <p14:creationId xmlns:p14="http://schemas.microsoft.com/office/powerpoint/2010/main" val="580832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60B0CBD6-DF4B-4453-9CD3-A55B3A834CA9}" type="datetimeFigureOut">
              <a:rPr lang="ko-KR" altLang="en-US" smtClean="0"/>
              <a:t>2019-12-04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1FFFDA7-B8AA-4873-8CA1-A11724A80D60}" type="slidenum">
              <a:rPr lang="ko-KR" altLang="en-US" smtClean="0"/>
              <a:t>‹#›</a:t>
            </a:fld>
            <a:endParaRPr lang="ko-KR" altLang="en-US"/>
          </a:p>
        </p:txBody>
      </p:sp>
    </p:spTree>
    <p:extLst>
      <p:ext uri="{BB962C8B-B14F-4D97-AF65-F5344CB8AC3E}">
        <p14:creationId xmlns:p14="http://schemas.microsoft.com/office/powerpoint/2010/main" val="3837902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60B0CBD6-DF4B-4453-9CD3-A55B3A834CA9}" type="datetimeFigureOut">
              <a:rPr lang="ko-KR" altLang="en-US" smtClean="0"/>
              <a:t>2019-12-04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1FFFDA7-B8AA-4873-8CA1-A11724A80D60}" type="slidenum">
              <a:rPr lang="ko-KR" altLang="en-US" smtClean="0"/>
              <a:t>‹#›</a:t>
            </a:fld>
            <a:endParaRPr lang="ko-KR" altLang="en-US"/>
          </a:p>
        </p:txBody>
      </p:sp>
    </p:spTree>
    <p:extLst>
      <p:ext uri="{BB962C8B-B14F-4D97-AF65-F5344CB8AC3E}">
        <p14:creationId xmlns:p14="http://schemas.microsoft.com/office/powerpoint/2010/main" val="3080604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60B0CBD6-DF4B-4453-9CD3-A55B3A834CA9}" type="datetimeFigureOut">
              <a:rPr lang="ko-KR" altLang="en-US" smtClean="0"/>
              <a:t>2019-12-04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1FFFDA7-B8AA-4873-8CA1-A11724A80D60}" type="slidenum">
              <a:rPr lang="ko-KR" altLang="en-US" smtClean="0"/>
              <a:t>‹#›</a:t>
            </a:fld>
            <a:endParaRPr lang="ko-KR" altLang="en-US"/>
          </a:p>
        </p:txBody>
      </p:sp>
    </p:spTree>
    <p:extLst>
      <p:ext uri="{BB962C8B-B14F-4D97-AF65-F5344CB8AC3E}">
        <p14:creationId xmlns:p14="http://schemas.microsoft.com/office/powerpoint/2010/main" val="758908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60B0CBD6-DF4B-4453-9CD3-A55B3A834CA9}" type="datetimeFigureOut">
              <a:rPr lang="ko-KR" altLang="en-US" smtClean="0"/>
              <a:t>2019-12-04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1FFFDA7-B8AA-4873-8CA1-A11724A80D60}" type="slidenum">
              <a:rPr lang="ko-KR" altLang="en-US" smtClean="0"/>
              <a:t>‹#›</a:t>
            </a:fld>
            <a:endParaRPr lang="ko-KR" altLang="en-US"/>
          </a:p>
        </p:txBody>
      </p:sp>
    </p:spTree>
    <p:extLst>
      <p:ext uri="{BB962C8B-B14F-4D97-AF65-F5344CB8AC3E}">
        <p14:creationId xmlns:p14="http://schemas.microsoft.com/office/powerpoint/2010/main" val="2330939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60B0CBD6-DF4B-4453-9CD3-A55B3A834CA9}" type="datetimeFigureOut">
              <a:rPr lang="ko-KR" altLang="en-US" smtClean="0"/>
              <a:t>2019-12-04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1FFFDA7-B8AA-4873-8CA1-A11724A80D60}" type="slidenum">
              <a:rPr lang="ko-KR" altLang="en-US" smtClean="0"/>
              <a:t>‹#›</a:t>
            </a:fld>
            <a:endParaRPr lang="ko-KR" altLang="en-US"/>
          </a:p>
        </p:txBody>
      </p:sp>
    </p:spTree>
    <p:extLst>
      <p:ext uri="{BB962C8B-B14F-4D97-AF65-F5344CB8AC3E}">
        <p14:creationId xmlns:p14="http://schemas.microsoft.com/office/powerpoint/2010/main" val="411201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60B0CBD6-DF4B-4453-9CD3-A55B3A834CA9}" type="datetimeFigureOut">
              <a:rPr lang="ko-KR" altLang="en-US" smtClean="0"/>
              <a:t>2019-12-04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1FFFDA7-B8AA-4873-8CA1-A11724A80D60}" type="slidenum">
              <a:rPr lang="ko-KR" altLang="en-US" smtClean="0"/>
              <a:t>‹#›</a:t>
            </a:fld>
            <a:endParaRPr lang="ko-KR" altLang="en-US"/>
          </a:p>
        </p:txBody>
      </p:sp>
    </p:spTree>
    <p:extLst>
      <p:ext uri="{BB962C8B-B14F-4D97-AF65-F5344CB8AC3E}">
        <p14:creationId xmlns:p14="http://schemas.microsoft.com/office/powerpoint/2010/main" val="318580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60B0CBD6-DF4B-4453-9CD3-A55B3A834CA9}" type="datetimeFigureOut">
              <a:rPr lang="ko-KR" altLang="en-US" smtClean="0"/>
              <a:t>2019-12-04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1FFFDA7-B8AA-4873-8CA1-A11724A80D60}" type="slidenum">
              <a:rPr lang="ko-KR" altLang="en-US" smtClean="0"/>
              <a:t>‹#›</a:t>
            </a:fld>
            <a:endParaRPr lang="ko-KR" altLang="en-US"/>
          </a:p>
        </p:txBody>
      </p:sp>
    </p:spTree>
    <p:extLst>
      <p:ext uri="{BB962C8B-B14F-4D97-AF65-F5344CB8AC3E}">
        <p14:creationId xmlns:p14="http://schemas.microsoft.com/office/powerpoint/2010/main" val="252456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0CBD6-DF4B-4453-9CD3-A55B3A834CA9}" type="datetimeFigureOut">
              <a:rPr lang="ko-KR" altLang="en-US" smtClean="0"/>
              <a:t>2019-12-04</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FFFDA7-B8AA-4873-8CA1-A11724A80D60}" type="slidenum">
              <a:rPr lang="ko-KR" altLang="en-US" smtClean="0"/>
              <a:t>‹#›</a:t>
            </a:fld>
            <a:endParaRPr lang="ko-KR" altLang="en-US"/>
          </a:p>
        </p:txBody>
      </p:sp>
    </p:spTree>
    <p:extLst>
      <p:ext uri="{BB962C8B-B14F-4D97-AF65-F5344CB8AC3E}">
        <p14:creationId xmlns:p14="http://schemas.microsoft.com/office/powerpoint/2010/main" val="4133522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55054"/>
        </a:solidFill>
        <a:effectLst/>
      </p:bgPr>
    </p:bg>
    <p:spTree>
      <p:nvGrpSpPr>
        <p:cNvPr id="1" name=""/>
        <p:cNvGrpSpPr/>
        <p:nvPr/>
      </p:nvGrpSpPr>
      <p:grpSpPr>
        <a:xfrm>
          <a:off x="0" y="0"/>
          <a:ext cx="0" cy="0"/>
          <a:chOff x="0" y="0"/>
          <a:chExt cx="0" cy="0"/>
        </a:xfrm>
      </p:grpSpPr>
      <p:sp>
        <p:nvSpPr>
          <p:cNvPr id="58" name="직사각형 57"/>
          <p:cNvSpPr/>
          <p:nvPr/>
        </p:nvSpPr>
        <p:spPr>
          <a:xfrm>
            <a:off x="5305220" y="4530062"/>
            <a:ext cx="5470342" cy="9083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dirty="0" smtClean="0">
                <a:solidFill>
                  <a:srgbClr val="494448"/>
                </a:solidFill>
                <a:latin typeface="배달의민족 도현" panose="020B0600000101010101" pitchFamily="50" charset="-127"/>
                <a:ea typeface="배달의민족 도현" panose="020B0600000101010101" pitchFamily="50" charset="-127"/>
              </a:rPr>
              <a:t>Team Name : Half </a:t>
            </a:r>
            <a:r>
              <a:rPr lang="en-US" altLang="ko-KR" sz="3200" dirty="0" err="1" smtClean="0">
                <a:solidFill>
                  <a:srgbClr val="494448"/>
                </a:solidFill>
                <a:latin typeface="배달의민족 도현" panose="020B0600000101010101" pitchFamily="50" charset="-127"/>
                <a:ea typeface="배달의민족 도현" panose="020B0600000101010101" pitchFamily="50" charset="-127"/>
              </a:rPr>
              <a:t>Half</a:t>
            </a:r>
            <a:endParaRPr lang="ko-KR" altLang="en-US" sz="3200" dirty="0">
              <a:solidFill>
                <a:srgbClr val="494448"/>
              </a:solidFill>
              <a:latin typeface="배달의민족 도현" panose="020B0600000101010101" pitchFamily="50" charset="-127"/>
              <a:ea typeface="배달의민족 도현" panose="020B0600000101010101" pitchFamily="50" charset="-127"/>
            </a:endParaRPr>
          </a:p>
        </p:txBody>
      </p:sp>
      <p:sp>
        <p:nvSpPr>
          <p:cNvPr id="65" name="TextBox 64"/>
          <p:cNvSpPr txBox="1"/>
          <p:nvPr/>
        </p:nvSpPr>
        <p:spPr>
          <a:xfrm>
            <a:off x="547856" y="1271587"/>
            <a:ext cx="13385859" cy="2400657"/>
          </a:xfrm>
          <a:prstGeom prst="rect">
            <a:avLst/>
          </a:prstGeom>
          <a:noFill/>
        </p:spPr>
        <p:txBody>
          <a:bodyPr wrap="square" rtlCol="0">
            <a:spAutoFit/>
          </a:bodyPr>
          <a:lstStyle/>
          <a:p>
            <a:r>
              <a:rPr lang="en-US" altLang="ko-KR" sz="5000" dirty="0" smtClean="0">
                <a:solidFill>
                  <a:schemeClr val="accent1"/>
                </a:solidFill>
                <a:latin typeface="배달의민족 도현" panose="020B0600000101010101" pitchFamily="50" charset="-127"/>
                <a:ea typeface="배달의민족 도현"/>
              </a:rPr>
              <a:t>Semi </a:t>
            </a:r>
            <a:r>
              <a:rPr lang="en-US" altLang="ko-KR" sz="5000" dirty="0">
                <a:solidFill>
                  <a:schemeClr val="accent1"/>
                </a:solidFill>
                <a:latin typeface="배달의민족 도현" panose="020B0600000101010101" pitchFamily="50" charset="-127"/>
                <a:ea typeface="배달의민족 도현"/>
              </a:rPr>
              <a:t>supervised learning </a:t>
            </a:r>
            <a:r>
              <a:rPr lang="en-US" altLang="ko-KR" sz="5000" dirty="0" smtClean="0">
                <a:solidFill>
                  <a:schemeClr val="accent1"/>
                </a:solidFill>
                <a:latin typeface="배달의민족 도현" panose="020B0600000101010101" pitchFamily="50" charset="-127"/>
                <a:ea typeface="배달의민족 도현"/>
              </a:rPr>
              <a:t>for</a:t>
            </a:r>
          </a:p>
          <a:p>
            <a:r>
              <a:rPr lang="en-US" altLang="ko-KR" sz="5000" dirty="0" smtClean="0">
                <a:solidFill>
                  <a:schemeClr val="accent1"/>
                </a:solidFill>
                <a:latin typeface="배달의민족 도현" panose="020B0600000101010101" pitchFamily="50" charset="-127"/>
                <a:ea typeface="배달의민족 도현"/>
              </a:rPr>
              <a:t>resource </a:t>
            </a:r>
            <a:r>
              <a:rPr lang="en-US" altLang="ko-KR" sz="5000" dirty="0">
                <a:solidFill>
                  <a:schemeClr val="accent1"/>
                </a:solidFill>
                <a:latin typeface="배달의민족 도현" panose="020B0600000101010101" pitchFamily="50" charset="-127"/>
                <a:ea typeface="배달의민족 도현"/>
              </a:rPr>
              <a:t>efficient real </a:t>
            </a:r>
            <a:r>
              <a:rPr lang="en-US" altLang="ko-KR" sz="5000" dirty="0" smtClean="0">
                <a:solidFill>
                  <a:schemeClr val="accent1"/>
                </a:solidFill>
                <a:latin typeface="배달의민족 도현" panose="020B0600000101010101" pitchFamily="50" charset="-127"/>
                <a:ea typeface="배달의민족 도현"/>
              </a:rPr>
              <a:t>time</a:t>
            </a:r>
          </a:p>
          <a:p>
            <a:r>
              <a:rPr lang="en-US" altLang="ko-KR" sz="5000" dirty="0" smtClean="0">
                <a:solidFill>
                  <a:schemeClr val="accent1"/>
                </a:solidFill>
                <a:latin typeface="배달의민족 도현" panose="020B0600000101010101" pitchFamily="50" charset="-127"/>
                <a:ea typeface="배달의민족 도현"/>
              </a:rPr>
              <a:t>sensor </a:t>
            </a:r>
            <a:r>
              <a:rPr lang="en-US" altLang="ko-KR" sz="5000" dirty="0">
                <a:solidFill>
                  <a:schemeClr val="accent1"/>
                </a:solidFill>
                <a:latin typeface="배달의민족 도현" panose="020B0600000101010101" pitchFamily="50" charset="-127"/>
                <a:ea typeface="배달의민족 도현"/>
              </a:rPr>
              <a:t>data management </a:t>
            </a:r>
            <a:endParaRPr lang="ko-KR" altLang="en-US" sz="5000" dirty="0">
              <a:solidFill>
                <a:schemeClr val="accent1"/>
              </a:solidFill>
              <a:latin typeface="배달의민족 도현" panose="020B0600000101010101" pitchFamily="50" charset="-127"/>
              <a:ea typeface="배달의민족 도현"/>
            </a:endParaRPr>
          </a:p>
        </p:txBody>
      </p:sp>
      <p:grpSp>
        <p:nvGrpSpPr>
          <p:cNvPr id="86" name="그룹 85"/>
          <p:cNvGrpSpPr/>
          <p:nvPr/>
        </p:nvGrpSpPr>
        <p:grpSpPr>
          <a:xfrm>
            <a:off x="10632687" y="1410183"/>
            <a:ext cx="1127028" cy="4886512"/>
            <a:chOff x="4977870" y="-1286681"/>
            <a:chExt cx="1260446" cy="5464981"/>
          </a:xfrm>
        </p:grpSpPr>
        <p:grpSp>
          <p:nvGrpSpPr>
            <p:cNvPr id="84" name="그룹 83"/>
            <p:cNvGrpSpPr/>
            <p:nvPr/>
          </p:nvGrpSpPr>
          <p:grpSpPr>
            <a:xfrm>
              <a:off x="4977870" y="-1286681"/>
              <a:ext cx="1260446" cy="1260446"/>
              <a:chOff x="4591675" y="-571083"/>
              <a:chExt cx="1260446" cy="1260446"/>
            </a:xfrm>
          </p:grpSpPr>
          <p:sp>
            <p:nvSpPr>
              <p:cNvPr id="85" name="타원 84"/>
              <p:cNvSpPr/>
              <p:nvPr/>
            </p:nvSpPr>
            <p:spPr>
              <a:xfrm>
                <a:off x="4591675" y="-571083"/>
                <a:ext cx="1260446" cy="1260446"/>
              </a:xfrm>
              <a:prstGeom prst="ellipse">
                <a:avLst/>
              </a:prstGeom>
              <a:solidFill>
                <a:srgbClr val="928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타원 77"/>
              <p:cNvSpPr/>
              <p:nvPr/>
            </p:nvSpPr>
            <p:spPr>
              <a:xfrm>
                <a:off x="4859948" y="-302810"/>
                <a:ext cx="723900" cy="723900"/>
              </a:xfrm>
              <a:prstGeom prst="ellipse">
                <a:avLst/>
              </a:prstGeom>
              <a:solidFill>
                <a:srgbClr val="B6B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3" name="자유형 82"/>
            <p:cNvSpPr/>
            <p:nvPr/>
          </p:nvSpPr>
          <p:spPr>
            <a:xfrm>
              <a:off x="5333952" y="-927100"/>
              <a:ext cx="815389" cy="5105400"/>
            </a:xfrm>
            <a:custGeom>
              <a:avLst/>
              <a:gdLst>
                <a:gd name="connsiteX0" fmla="*/ 703629 w 815389"/>
                <a:gd name="connsiteY0" fmla="*/ 0 h 5105400"/>
                <a:gd name="connsiteX1" fmla="*/ 815389 w 815389"/>
                <a:gd name="connsiteY1" fmla="*/ 0 h 5105400"/>
                <a:gd name="connsiteX2" fmla="*/ 815389 w 815389"/>
                <a:gd name="connsiteY2" fmla="*/ 5105400 h 5105400"/>
                <a:gd name="connsiteX3" fmla="*/ 703629 w 815389"/>
                <a:gd name="connsiteY3" fmla="*/ 5105400 h 5105400"/>
                <a:gd name="connsiteX4" fmla="*/ 703629 w 815389"/>
                <a:gd name="connsiteY4" fmla="*/ 317500 h 5105400"/>
                <a:gd name="connsiteX5" fmla="*/ 528685 w 815389"/>
                <a:gd name="connsiteY5" fmla="*/ 317500 h 5105400"/>
                <a:gd name="connsiteX6" fmla="*/ 472285 w 815389"/>
                <a:gd name="connsiteY6" fmla="*/ 317500 h 5105400"/>
                <a:gd name="connsiteX7" fmla="*/ 0 w 815389"/>
                <a:gd name="connsiteY7" fmla="*/ 317500 h 5105400"/>
                <a:gd name="connsiteX8" fmla="*/ 17451 w 815389"/>
                <a:gd name="connsiteY8" fmla="*/ 242607 h 5105400"/>
                <a:gd name="connsiteX9" fmla="*/ 264343 w 815389"/>
                <a:gd name="connsiteY9" fmla="*/ 100806 h 5105400"/>
                <a:gd name="connsiteX10" fmla="*/ 511235 w 815389"/>
                <a:gd name="connsiteY10" fmla="*/ 242607 h 5105400"/>
                <a:gd name="connsiteX11" fmla="*/ 513890 w 815389"/>
                <a:gd name="connsiteY11" fmla="*/ 254000 h 5105400"/>
                <a:gd name="connsiteX12" fmla="*/ 703629 w 815389"/>
                <a:gd name="connsiteY12" fmla="*/ 254000 h 510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5389" h="5105400">
                  <a:moveTo>
                    <a:pt x="703629" y="0"/>
                  </a:moveTo>
                  <a:lnTo>
                    <a:pt x="815389" y="0"/>
                  </a:lnTo>
                  <a:lnTo>
                    <a:pt x="815389" y="5105400"/>
                  </a:lnTo>
                  <a:lnTo>
                    <a:pt x="703629" y="5105400"/>
                  </a:lnTo>
                  <a:lnTo>
                    <a:pt x="703629" y="317500"/>
                  </a:lnTo>
                  <a:lnTo>
                    <a:pt x="528685" y="317500"/>
                  </a:lnTo>
                  <a:lnTo>
                    <a:pt x="472285" y="317500"/>
                  </a:lnTo>
                  <a:lnTo>
                    <a:pt x="0" y="317500"/>
                  </a:lnTo>
                  <a:lnTo>
                    <a:pt x="17451" y="242607"/>
                  </a:lnTo>
                  <a:cubicBezTo>
                    <a:pt x="58127" y="159277"/>
                    <a:pt x="153355" y="100806"/>
                    <a:pt x="264343" y="100806"/>
                  </a:cubicBezTo>
                  <a:cubicBezTo>
                    <a:pt x="375331" y="100806"/>
                    <a:pt x="470558" y="159277"/>
                    <a:pt x="511235" y="242607"/>
                  </a:cubicBezTo>
                  <a:lnTo>
                    <a:pt x="513890" y="254000"/>
                  </a:lnTo>
                  <a:lnTo>
                    <a:pt x="703629" y="254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자유형 81"/>
            <p:cNvSpPr/>
            <p:nvPr/>
          </p:nvSpPr>
          <p:spPr>
            <a:xfrm flipV="1">
              <a:off x="5386886" y="-622062"/>
              <a:ext cx="442414" cy="181334"/>
            </a:xfrm>
            <a:custGeom>
              <a:avLst/>
              <a:gdLst>
                <a:gd name="connsiteX0" fmla="*/ 257999 w 515998"/>
                <a:gd name="connsiteY0" fmla="*/ 0 h 177800"/>
                <a:gd name="connsiteX1" fmla="*/ 498967 w 515998"/>
                <a:gd name="connsiteY1" fmla="*/ 116349 h 177800"/>
                <a:gd name="connsiteX2" fmla="*/ 515998 w 515998"/>
                <a:gd name="connsiteY2" fmla="*/ 177800 h 177800"/>
                <a:gd name="connsiteX3" fmla="*/ 0 w 515998"/>
                <a:gd name="connsiteY3" fmla="*/ 177800 h 177800"/>
                <a:gd name="connsiteX4" fmla="*/ 17032 w 515998"/>
                <a:gd name="connsiteY4" fmla="*/ 116349 h 177800"/>
                <a:gd name="connsiteX5" fmla="*/ 257999 w 515998"/>
                <a:gd name="connsiteY5" fmla="*/ 0 h 17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998" h="177800">
                  <a:moveTo>
                    <a:pt x="257999" y="0"/>
                  </a:moveTo>
                  <a:cubicBezTo>
                    <a:pt x="366324" y="0"/>
                    <a:pt x="459266" y="47976"/>
                    <a:pt x="498967" y="116349"/>
                  </a:cubicBezTo>
                  <a:lnTo>
                    <a:pt x="515998" y="177800"/>
                  </a:lnTo>
                  <a:lnTo>
                    <a:pt x="0" y="177800"/>
                  </a:lnTo>
                  <a:lnTo>
                    <a:pt x="17032" y="116349"/>
                  </a:lnTo>
                  <a:cubicBezTo>
                    <a:pt x="56732" y="47976"/>
                    <a:pt x="149675" y="0"/>
                    <a:pt x="25799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8" name="TextBox 87"/>
          <p:cNvSpPr txBox="1"/>
          <p:nvPr/>
        </p:nvSpPr>
        <p:spPr>
          <a:xfrm>
            <a:off x="5305220" y="5570924"/>
            <a:ext cx="5710218" cy="954107"/>
          </a:xfrm>
          <a:prstGeom prst="rect">
            <a:avLst/>
          </a:prstGeom>
          <a:noFill/>
        </p:spPr>
        <p:txBody>
          <a:bodyPr wrap="none" rtlCol="0">
            <a:spAutoFit/>
          </a:bodyPr>
          <a:lstStyle/>
          <a:p>
            <a:r>
              <a:rPr lang="ko-KR" altLang="en-US" sz="2800" dirty="0" smtClean="0">
                <a:solidFill>
                  <a:schemeClr val="bg1"/>
                </a:solidFill>
                <a:latin typeface="배달의민족 도현" panose="020B0600000101010101" pitchFamily="50" charset="-127"/>
                <a:ea typeface="배달의민족 도현" panose="020B0600000101010101" pitchFamily="50" charset="-127"/>
              </a:rPr>
              <a:t>김병찬</a:t>
            </a:r>
            <a:r>
              <a:rPr lang="en-US" altLang="ko-KR" sz="2800" dirty="0" smtClean="0">
                <a:solidFill>
                  <a:schemeClr val="bg1"/>
                </a:solidFill>
                <a:latin typeface="배달의민족 도현" panose="020B0600000101010101" pitchFamily="50" charset="-127"/>
                <a:ea typeface="배달의민족 도현" panose="020B0600000101010101" pitchFamily="50" charset="-127"/>
              </a:rPr>
              <a:t>, </a:t>
            </a:r>
            <a:r>
              <a:rPr lang="ko-KR" altLang="en-US" sz="2800" dirty="0" smtClean="0">
                <a:solidFill>
                  <a:schemeClr val="bg1"/>
                </a:solidFill>
                <a:latin typeface="배달의민족 도현" panose="020B0600000101010101" pitchFamily="50" charset="-127"/>
                <a:ea typeface="배달의민족 도현" panose="020B0600000101010101" pitchFamily="50" charset="-127"/>
              </a:rPr>
              <a:t>유광표</a:t>
            </a:r>
            <a:r>
              <a:rPr lang="en-US" altLang="ko-KR" sz="2800" dirty="0" smtClean="0">
                <a:solidFill>
                  <a:schemeClr val="bg1"/>
                </a:solidFill>
                <a:latin typeface="배달의민족 도현" panose="020B0600000101010101" pitchFamily="50" charset="-127"/>
                <a:ea typeface="배달의민족 도현" panose="020B0600000101010101" pitchFamily="50" charset="-127"/>
              </a:rPr>
              <a:t>,</a:t>
            </a:r>
          </a:p>
          <a:p>
            <a:r>
              <a:rPr lang="en-US" altLang="ko-KR" sz="2800" dirty="0" smtClean="0">
                <a:solidFill>
                  <a:schemeClr val="bg1"/>
                </a:solidFill>
                <a:latin typeface="배달의민족 도현" panose="020B0600000101010101" pitchFamily="50" charset="-127"/>
                <a:ea typeface="배달의민족 도현" panose="020B0600000101010101" pitchFamily="50" charset="-127"/>
              </a:rPr>
              <a:t>Emil </a:t>
            </a:r>
            <a:r>
              <a:rPr lang="en-US" altLang="ko-KR" sz="2800" dirty="0" err="1" smtClean="0">
                <a:solidFill>
                  <a:schemeClr val="bg1"/>
                </a:solidFill>
                <a:latin typeface="배달의민족 도현" panose="020B0600000101010101" pitchFamily="50" charset="-127"/>
                <a:ea typeface="배달의민족 도현" panose="020B0600000101010101" pitchFamily="50" charset="-127"/>
              </a:rPr>
              <a:t>Vyff</a:t>
            </a:r>
            <a:r>
              <a:rPr lang="en-US" altLang="ko-KR" sz="2800" dirty="0" smtClean="0">
                <a:solidFill>
                  <a:schemeClr val="bg1"/>
                </a:solidFill>
                <a:latin typeface="배달의민족 도현" panose="020B0600000101010101" pitchFamily="50" charset="-127"/>
                <a:ea typeface="배달의민족 도현" panose="020B0600000101010101" pitchFamily="50" charset="-127"/>
              </a:rPr>
              <a:t>, Martin </a:t>
            </a:r>
            <a:r>
              <a:rPr lang="en-US" altLang="ko-KR" sz="2800" dirty="0" err="1" smtClean="0">
                <a:solidFill>
                  <a:schemeClr val="bg1"/>
                </a:solidFill>
                <a:latin typeface="배달의민족 도현" panose="020B0600000101010101" pitchFamily="50" charset="-127"/>
                <a:ea typeface="배달의민족 도현" panose="020B0600000101010101" pitchFamily="50" charset="-127"/>
              </a:rPr>
              <a:t>Hampenberg</a:t>
            </a:r>
            <a:endParaRPr lang="ko-KR" altLang="en-US" sz="2800" dirty="0">
              <a:solidFill>
                <a:schemeClr val="bg1"/>
              </a:solidFill>
              <a:latin typeface="배달의민족 도현" panose="020B0600000101010101" pitchFamily="50" charset="-127"/>
              <a:ea typeface="배달의민족 도현" panose="020B0600000101010101" pitchFamily="50" charset="-127"/>
            </a:endParaRPr>
          </a:p>
        </p:txBody>
      </p:sp>
    </p:spTree>
    <p:extLst>
      <p:ext uri="{BB962C8B-B14F-4D97-AF65-F5344CB8AC3E}">
        <p14:creationId xmlns:p14="http://schemas.microsoft.com/office/powerpoint/2010/main" val="10736821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462970" y="482084"/>
            <a:ext cx="5361852" cy="830997"/>
          </a:xfrm>
          <a:prstGeom prst="rect">
            <a:avLst/>
          </a:prstGeom>
        </p:spPr>
        <p:txBody>
          <a:bodyPr wrap="none">
            <a:spAutoFit/>
          </a:bodyPr>
          <a:lstStyle/>
          <a:p>
            <a:r>
              <a:rPr lang="en-US" altLang="ko-KR" sz="4800" b="1" dirty="0" smtClean="0">
                <a:latin typeface="배달의민족 주아" pitchFamily="18" charset="-127"/>
                <a:ea typeface="배달의민족 주아" pitchFamily="18" charset="-127"/>
              </a:rPr>
              <a:t>Preprocessing - (4)</a:t>
            </a:r>
            <a:endParaRPr lang="ko-KR" altLang="en-US" sz="4800" dirty="0">
              <a:latin typeface="배달의민족 주아" pitchFamily="18" charset="-127"/>
              <a:ea typeface="배달의민족 주아" pitchFamily="18" charset="-127"/>
            </a:endParaRPr>
          </a:p>
        </p:txBody>
      </p:sp>
      <p:sp>
        <p:nvSpPr>
          <p:cNvPr id="6" name="Title 1">
            <a:extLst>
              <a:ext uri="{FF2B5EF4-FFF2-40B4-BE49-F238E27FC236}">
                <a16:creationId xmlns="" xmlns:a16="http://schemas.microsoft.com/office/drawing/2014/main" id="{746CE609-4437-479C-A692-2A16118543DF}"/>
              </a:ext>
            </a:extLst>
          </p:cNvPr>
          <p:cNvSpPr>
            <a:spLocks noGrp="1"/>
          </p:cNvSpPr>
          <p:nvPr>
            <p:ph type="title"/>
          </p:nvPr>
        </p:nvSpPr>
        <p:spPr>
          <a:xfrm>
            <a:off x="933450" y="1387912"/>
            <a:ext cx="10515600" cy="1325563"/>
          </a:xfrm>
        </p:spPr>
        <p:txBody>
          <a:bodyPr>
            <a:normAutofit/>
          </a:bodyPr>
          <a:lstStyle/>
          <a:p>
            <a:r>
              <a:rPr lang="en-GB" sz="3600" dirty="0" smtClean="0">
                <a:latin typeface="배달의민족 주아" pitchFamily="18" charset="-127"/>
                <a:ea typeface="배달의민족 주아" pitchFamily="18" charset="-127"/>
              </a:rPr>
              <a:t>- </a:t>
            </a:r>
            <a:r>
              <a:rPr lang="en-GB" altLang="ko-KR" sz="3600" dirty="0" smtClean="0">
                <a:latin typeface="배달의민족 주아" pitchFamily="18" charset="-127"/>
                <a:ea typeface="배달의민족 주아" pitchFamily="18" charset="-127"/>
              </a:rPr>
              <a:t>Standardise</a:t>
            </a:r>
            <a:br>
              <a:rPr lang="en-GB" altLang="ko-KR" sz="3600" dirty="0" smtClean="0">
                <a:latin typeface="배달의민족 주아" pitchFamily="18" charset="-127"/>
                <a:ea typeface="배달의민족 주아" pitchFamily="18" charset="-127"/>
              </a:rPr>
            </a:br>
            <a:r>
              <a:rPr lang="en-GB" altLang="ko-KR" sz="3600" dirty="0" smtClean="0">
                <a:latin typeface="배달의민족 주아" pitchFamily="18" charset="-127"/>
                <a:ea typeface="배달의민족 주아" pitchFamily="18" charset="-127"/>
              </a:rPr>
              <a:t>   </a:t>
            </a:r>
            <a:r>
              <a:rPr lang="en-GB" altLang="ko-KR" sz="2000" dirty="0" smtClean="0">
                <a:latin typeface="배달의민족 주아" pitchFamily="18" charset="-127"/>
                <a:ea typeface="배달의민족 주아" pitchFamily="18" charset="-127"/>
              </a:rPr>
              <a:t>Putting </a:t>
            </a:r>
            <a:r>
              <a:rPr lang="en-GB" altLang="ko-KR" sz="2000" dirty="0">
                <a:latin typeface="배달의민족 주아" pitchFamily="18" charset="-127"/>
                <a:ea typeface="배달의민족 주아" pitchFamily="18" charset="-127"/>
              </a:rPr>
              <a:t>features on equal </a:t>
            </a:r>
            <a:r>
              <a:rPr lang="en-GB" altLang="ko-KR" sz="2000" dirty="0" smtClean="0">
                <a:latin typeface="배달의민족 주아" pitchFamily="18" charset="-127"/>
                <a:ea typeface="배달의민족 주아" pitchFamily="18" charset="-127"/>
              </a:rPr>
              <a:t>footing</a:t>
            </a:r>
            <a:endParaRPr lang="en-GB" sz="2000" dirty="0">
              <a:latin typeface="배달의민족 주아" pitchFamily="18" charset="-127"/>
              <a:ea typeface="배달의민족 주아" pitchFamily="18" charset="-127"/>
            </a:endParaRPr>
          </a:p>
        </p:txBody>
      </p:sp>
      <p:pic>
        <p:nvPicPr>
          <p:cNvPr id="7" name="Content Placeholder 7" descr="A close up of text on a white background&#10;&#10;Description automatically generated">
            <a:extLst>
              <a:ext uri="{FF2B5EF4-FFF2-40B4-BE49-F238E27FC236}">
                <a16:creationId xmlns="" xmlns:a16="http://schemas.microsoft.com/office/drawing/2014/main" id="{F621BEFB-4E51-47A8-A40F-BF428CB2BA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5316" y="3243629"/>
            <a:ext cx="4495499" cy="2997007"/>
          </a:xfrm>
        </p:spPr>
      </p:pic>
      <p:cxnSp>
        <p:nvCxnSpPr>
          <p:cNvPr id="8" name="Straight Arrow Connector 4">
            <a:extLst>
              <a:ext uri="{FF2B5EF4-FFF2-40B4-BE49-F238E27FC236}">
                <a16:creationId xmlns="" xmlns:a16="http://schemas.microsoft.com/office/drawing/2014/main" id="{22642D61-1DB3-4259-A80D-FDD79DC8395A}"/>
              </a:ext>
            </a:extLst>
          </p:cNvPr>
          <p:cNvCxnSpPr>
            <a:cxnSpLocks/>
          </p:cNvCxnSpPr>
          <p:nvPr/>
        </p:nvCxnSpPr>
        <p:spPr>
          <a:xfrm>
            <a:off x="5069681" y="4742132"/>
            <a:ext cx="1552244" cy="0"/>
          </a:xfrm>
          <a:prstGeom prst="straightConnector1">
            <a:avLst/>
          </a:prstGeom>
          <a:ln w="155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 xmlns:a16="http://schemas.microsoft.com/office/drawing/2014/main" id="{DC7E2BF6-78E6-4EA1-B7F8-9C28F4F3493E}"/>
                  </a:ext>
                </a:extLst>
              </p:cNvPr>
              <p:cNvSpPr txBox="1"/>
              <p:nvPr/>
            </p:nvSpPr>
            <p:spPr>
              <a:xfrm>
                <a:off x="2549615" y="2717591"/>
                <a:ext cx="6630475" cy="6408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000" i="1" smtClean="0">
                              <a:latin typeface="Cambria Math"/>
                            </a:rPr>
                          </m:ctrlPr>
                        </m:sSubPr>
                        <m:e>
                          <m:r>
                            <a:rPr lang="en-GB" sz="2000" b="0" i="1" smtClean="0">
                              <a:latin typeface="Cambria Math" panose="02040503050406030204" pitchFamily="18" charset="0"/>
                            </a:rPr>
                            <m:t>𝑋</m:t>
                          </m:r>
                        </m:e>
                        <m:sub>
                          <m:r>
                            <a:rPr lang="en-GB" sz="2000" b="0" i="1" smtClean="0">
                              <a:latin typeface="Cambria Math" panose="02040503050406030204" pitchFamily="18" charset="0"/>
                            </a:rPr>
                            <m:t>𝑠𝑡𝑎𝑛𝑑𝑎𝑟𝑑</m:t>
                          </m:r>
                        </m:sub>
                      </m:sSub>
                      <m:r>
                        <a:rPr lang="en-GB" sz="2000" b="0" i="1" smtClean="0">
                          <a:latin typeface="Cambria Math" panose="02040503050406030204" pitchFamily="18" charset="0"/>
                        </a:rPr>
                        <m:t>=</m:t>
                      </m:r>
                      <m:f>
                        <m:fPr>
                          <m:ctrlPr>
                            <a:rPr lang="en-GB" sz="2000" i="1" smtClean="0">
                              <a:latin typeface="Cambria Math"/>
                            </a:rPr>
                          </m:ctrlPr>
                        </m:fPr>
                        <m:num>
                          <m:r>
                            <a:rPr lang="en-GB" sz="2000" b="0" i="1" smtClean="0">
                              <a:latin typeface="Cambria Math" panose="02040503050406030204" pitchFamily="18" charset="0"/>
                            </a:rPr>
                            <m:t>𝑋</m:t>
                          </m:r>
                          <m:r>
                            <a:rPr lang="en-GB" sz="2000" b="0" i="1" smtClean="0">
                              <a:latin typeface="Cambria Math" panose="02040503050406030204" pitchFamily="18" charset="0"/>
                            </a:rPr>
                            <m:t>−</m:t>
                          </m:r>
                          <m:r>
                            <a:rPr lang="en-GB" sz="2000" b="0" i="1" smtClean="0">
                              <a:latin typeface="Cambria Math" panose="02040503050406030204" pitchFamily="18" charset="0"/>
                            </a:rPr>
                            <m:t>𝑚𝑒𝑎𝑛</m:t>
                          </m:r>
                          <m:r>
                            <a:rPr lang="en-GB" sz="2000" b="0" i="1" smtClean="0">
                              <a:latin typeface="Cambria Math" panose="02040503050406030204" pitchFamily="18" charset="0"/>
                            </a:rPr>
                            <m:t>(</m:t>
                          </m:r>
                          <m:r>
                            <a:rPr lang="en-GB" sz="2000" b="0" i="1" smtClean="0">
                              <a:latin typeface="Cambria Math" panose="02040503050406030204" pitchFamily="18" charset="0"/>
                            </a:rPr>
                            <m:t>𝑋</m:t>
                          </m:r>
                          <m:r>
                            <a:rPr lang="en-GB" sz="2000" b="0" i="1" smtClean="0">
                              <a:latin typeface="Cambria Math" panose="02040503050406030204" pitchFamily="18" charset="0"/>
                            </a:rPr>
                            <m:t>)</m:t>
                          </m:r>
                        </m:num>
                        <m:den>
                          <m:r>
                            <a:rPr lang="en-GB" sz="2000" b="0" i="1" smtClean="0">
                              <a:latin typeface="Cambria Math" panose="02040503050406030204" pitchFamily="18" charset="0"/>
                            </a:rPr>
                            <m:t>𝑆𝑡𝑑</m:t>
                          </m:r>
                          <m:r>
                            <a:rPr lang="en-GB" sz="2000" b="0" i="1" smtClean="0">
                              <a:latin typeface="Cambria Math" panose="02040503050406030204" pitchFamily="18" charset="0"/>
                            </a:rPr>
                            <m:t>(</m:t>
                          </m:r>
                          <m:r>
                            <a:rPr lang="en-GB" sz="2000" b="0" i="1" smtClean="0">
                              <a:latin typeface="Cambria Math" panose="02040503050406030204" pitchFamily="18" charset="0"/>
                            </a:rPr>
                            <m:t>𝑋</m:t>
                          </m:r>
                          <m:r>
                            <a:rPr lang="en-GB" sz="2000" b="0" i="1" smtClean="0">
                              <a:latin typeface="Cambria Math" panose="02040503050406030204" pitchFamily="18" charset="0"/>
                            </a:rPr>
                            <m:t>)</m:t>
                          </m:r>
                        </m:den>
                      </m:f>
                    </m:oMath>
                  </m:oMathPara>
                </a14:m>
                <a:endParaRPr lang="en-GB" sz="2000" dirty="0"/>
              </a:p>
            </p:txBody>
          </p:sp>
        </mc:Choice>
        <mc:Fallback xmlns="">
          <p:sp>
            <p:nvSpPr>
              <p:cNvPr id="9" name="TextBox 8">
                <a:extLst>
                  <a:ext uri="{FF2B5EF4-FFF2-40B4-BE49-F238E27FC236}">
                    <a16:creationId xmlns:a16="http://schemas.microsoft.com/office/drawing/2014/main" xmlns:a14="http://schemas.microsoft.com/office/drawing/2010/main" xmlns="" id="{DC7E2BF6-78E6-4EA1-B7F8-9C28F4F3493E}"/>
                  </a:ext>
                </a:extLst>
              </p:cNvPr>
              <p:cNvSpPr txBox="1">
                <a:spLocks noRot="1" noChangeAspect="1" noMove="1" noResize="1" noEditPoints="1" noAdjustHandles="1" noChangeArrowheads="1" noChangeShapeType="1" noTextEdit="1"/>
              </p:cNvSpPr>
              <p:nvPr/>
            </p:nvSpPr>
            <p:spPr>
              <a:xfrm>
                <a:off x="2549615" y="2717591"/>
                <a:ext cx="6630475" cy="640816"/>
              </a:xfrm>
              <a:prstGeom prst="rect">
                <a:avLst/>
              </a:prstGeom>
              <a:blipFill rotWithShape="1">
                <a:blip r:embed="rId3"/>
                <a:stretch>
                  <a:fillRect/>
                </a:stretch>
              </a:blipFill>
            </p:spPr>
            <p:txBody>
              <a:bodyPr/>
              <a:lstStyle/>
              <a:p>
                <a:r>
                  <a:rPr lang="ko-KR" altLang="en-US">
                    <a:noFill/>
                  </a:rPr>
                  <a:t> </a:t>
                </a:r>
              </a:p>
            </p:txBody>
          </p:sp>
        </mc:Fallback>
      </mc:AlternateContent>
      <p:pic>
        <p:nvPicPr>
          <p:cNvPr id="10" name="Picture 3">
            <a:extLst>
              <a:ext uri="{FF2B5EF4-FFF2-40B4-BE49-F238E27FC236}">
                <a16:creationId xmlns="" xmlns:a16="http://schemas.microsoft.com/office/drawing/2014/main" id="{20D1F7A7-308C-465B-B041-0DC75D72E7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872" y="3243637"/>
            <a:ext cx="4495499" cy="2996999"/>
          </a:xfrm>
          <a:prstGeom prst="rect">
            <a:avLst/>
          </a:prstGeom>
        </p:spPr>
      </p:pic>
    </p:spTree>
    <p:extLst>
      <p:ext uri="{BB962C8B-B14F-4D97-AF65-F5344CB8AC3E}">
        <p14:creationId xmlns:p14="http://schemas.microsoft.com/office/powerpoint/2010/main" val="2390974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462970" y="482084"/>
            <a:ext cx="4911666" cy="830997"/>
          </a:xfrm>
          <a:prstGeom prst="rect">
            <a:avLst/>
          </a:prstGeom>
        </p:spPr>
        <p:txBody>
          <a:bodyPr wrap="none">
            <a:spAutoFit/>
          </a:bodyPr>
          <a:lstStyle/>
          <a:p>
            <a:r>
              <a:rPr lang="en-US" altLang="ko-KR" sz="4800" b="1" dirty="0" smtClean="0">
                <a:latin typeface="배달의민족 주아" pitchFamily="18" charset="-127"/>
                <a:ea typeface="배달의민족 주아" pitchFamily="18" charset="-127"/>
              </a:rPr>
              <a:t>Full Data - Result</a:t>
            </a:r>
            <a:endParaRPr lang="ko-KR" altLang="en-US" sz="4800" dirty="0">
              <a:latin typeface="배달의민족 주아" pitchFamily="18" charset="-127"/>
              <a:ea typeface="배달의민족 주아" pitchFamily="18" charset="-127"/>
            </a:endParaRPr>
          </a:p>
        </p:txBody>
      </p:sp>
      <p:graphicFrame>
        <p:nvGraphicFramePr>
          <p:cNvPr id="5" name="차트 4"/>
          <p:cNvGraphicFramePr>
            <a:graphicFrameLocks/>
          </p:cNvGraphicFramePr>
          <p:nvPr>
            <p:extLst>
              <p:ext uri="{D42A27DB-BD31-4B8C-83A1-F6EECF244321}">
                <p14:modId xmlns:p14="http://schemas.microsoft.com/office/powerpoint/2010/main" val="2634638999"/>
              </p:ext>
            </p:extLst>
          </p:nvPr>
        </p:nvGraphicFramePr>
        <p:xfrm>
          <a:off x="2995003" y="1800225"/>
          <a:ext cx="6134100" cy="36766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10147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462970" y="482084"/>
            <a:ext cx="4178067" cy="830997"/>
          </a:xfrm>
          <a:prstGeom prst="rect">
            <a:avLst/>
          </a:prstGeom>
        </p:spPr>
        <p:txBody>
          <a:bodyPr wrap="none">
            <a:spAutoFit/>
          </a:bodyPr>
          <a:lstStyle/>
          <a:p>
            <a:r>
              <a:rPr lang="en-US" altLang="ko-KR" sz="4800" b="1" dirty="0" err="1" smtClean="0">
                <a:latin typeface="배달의민족 주아" pitchFamily="18" charset="-127"/>
                <a:ea typeface="배달의민족 주아" pitchFamily="18" charset="-127"/>
              </a:rPr>
              <a:t>Vanila</a:t>
            </a:r>
            <a:r>
              <a:rPr lang="en-US" altLang="ko-KR" sz="4800" b="1" dirty="0" smtClean="0">
                <a:latin typeface="배달의민족 주아" pitchFamily="18" charset="-127"/>
                <a:ea typeface="배달의민족 주아" pitchFamily="18" charset="-127"/>
              </a:rPr>
              <a:t> - Result</a:t>
            </a:r>
            <a:endParaRPr lang="ko-KR" altLang="en-US" sz="4800" dirty="0">
              <a:latin typeface="배달의민족 주아" pitchFamily="18" charset="-127"/>
              <a:ea typeface="배달의민족 주아" pitchFamily="18" charset="-127"/>
            </a:endParaRPr>
          </a:p>
        </p:txBody>
      </p:sp>
      <p:graphicFrame>
        <p:nvGraphicFramePr>
          <p:cNvPr id="3" name="차트 2"/>
          <p:cNvGraphicFramePr>
            <a:graphicFrameLocks/>
          </p:cNvGraphicFramePr>
          <p:nvPr>
            <p:extLst>
              <p:ext uri="{D42A27DB-BD31-4B8C-83A1-F6EECF244321}">
                <p14:modId xmlns:p14="http://schemas.microsoft.com/office/powerpoint/2010/main" val="1122377458"/>
              </p:ext>
            </p:extLst>
          </p:nvPr>
        </p:nvGraphicFramePr>
        <p:xfrm>
          <a:off x="653470" y="2238375"/>
          <a:ext cx="5023430" cy="3200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차트 3"/>
          <p:cNvGraphicFramePr>
            <a:graphicFrameLocks/>
          </p:cNvGraphicFramePr>
          <p:nvPr>
            <p:extLst>
              <p:ext uri="{D42A27DB-BD31-4B8C-83A1-F6EECF244321}">
                <p14:modId xmlns:p14="http://schemas.microsoft.com/office/powerpoint/2010/main" val="2972676293"/>
              </p:ext>
            </p:extLst>
          </p:nvPr>
        </p:nvGraphicFramePr>
        <p:xfrm>
          <a:off x="6158919" y="2219325"/>
          <a:ext cx="5032955" cy="31813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8332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462970" y="482084"/>
            <a:ext cx="2887457" cy="830997"/>
          </a:xfrm>
          <a:prstGeom prst="rect">
            <a:avLst/>
          </a:prstGeom>
        </p:spPr>
        <p:txBody>
          <a:bodyPr wrap="none">
            <a:spAutoFit/>
          </a:bodyPr>
          <a:lstStyle/>
          <a:p>
            <a:r>
              <a:rPr lang="en-US" altLang="ko-KR" sz="4800" b="1" dirty="0" smtClean="0">
                <a:latin typeface="배달의민족 주아" pitchFamily="18" charset="-127"/>
                <a:ea typeface="배달의민족 주아" pitchFamily="18" charset="-127"/>
              </a:rPr>
              <a:t>Z - Result</a:t>
            </a:r>
            <a:endParaRPr lang="ko-KR" altLang="en-US" sz="4800" dirty="0">
              <a:latin typeface="배달의민족 주아" pitchFamily="18" charset="-127"/>
              <a:ea typeface="배달의민족 주아" pitchFamily="18" charset="-127"/>
            </a:endParaRPr>
          </a:p>
        </p:txBody>
      </p:sp>
      <p:graphicFrame>
        <p:nvGraphicFramePr>
          <p:cNvPr id="3" name="차트 2"/>
          <p:cNvGraphicFramePr>
            <a:graphicFrameLocks/>
          </p:cNvGraphicFramePr>
          <p:nvPr>
            <p:extLst>
              <p:ext uri="{D42A27DB-BD31-4B8C-83A1-F6EECF244321}">
                <p14:modId xmlns:p14="http://schemas.microsoft.com/office/powerpoint/2010/main" val="3845926891"/>
              </p:ext>
            </p:extLst>
          </p:nvPr>
        </p:nvGraphicFramePr>
        <p:xfrm>
          <a:off x="657225" y="2343150"/>
          <a:ext cx="5067300" cy="3200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차트 3"/>
          <p:cNvGraphicFramePr>
            <a:graphicFrameLocks/>
          </p:cNvGraphicFramePr>
          <p:nvPr>
            <p:extLst>
              <p:ext uri="{D42A27DB-BD31-4B8C-83A1-F6EECF244321}">
                <p14:modId xmlns:p14="http://schemas.microsoft.com/office/powerpoint/2010/main" val="2067273872"/>
              </p:ext>
            </p:extLst>
          </p:nvPr>
        </p:nvGraphicFramePr>
        <p:xfrm>
          <a:off x="6267450" y="2324100"/>
          <a:ext cx="5124450" cy="32480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8332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94448"/>
        </a:solidFill>
        <a:effectLst/>
      </p:bgPr>
    </p:bg>
    <p:spTree>
      <p:nvGrpSpPr>
        <p:cNvPr id="1" name=""/>
        <p:cNvGrpSpPr/>
        <p:nvPr/>
      </p:nvGrpSpPr>
      <p:grpSpPr>
        <a:xfrm>
          <a:off x="0" y="0"/>
          <a:ext cx="0" cy="0"/>
          <a:chOff x="0" y="0"/>
          <a:chExt cx="0" cy="0"/>
        </a:xfrm>
      </p:grpSpPr>
      <p:sp>
        <p:nvSpPr>
          <p:cNvPr id="4" name="액자 3"/>
          <p:cNvSpPr/>
          <p:nvPr/>
        </p:nvSpPr>
        <p:spPr>
          <a:xfrm>
            <a:off x="0" y="0"/>
            <a:ext cx="12192000" cy="6858000"/>
          </a:xfrm>
          <a:prstGeom prst="frame">
            <a:avLst>
              <a:gd name="adj1" fmla="val 657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타원 4"/>
          <p:cNvSpPr/>
          <p:nvPr/>
        </p:nvSpPr>
        <p:spPr>
          <a:xfrm>
            <a:off x="10938340" y="809192"/>
            <a:ext cx="389591" cy="3895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902180" y="809193"/>
            <a:ext cx="389591" cy="3895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75075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6" name="그룹 5"/>
          <p:cNvGrpSpPr/>
          <p:nvPr/>
        </p:nvGrpSpPr>
        <p:grpSpPr>
          <a:xfrm>
            <a:off x="1641186" y="-1170275"/>
            <a:ext cx="8909596" cy="7636391"/>
            <a:chOff x="9262290" y="4287096"/>
            <a:chExt cx="1618965" cy="1387611"/>
          </a:xfrm>
        </p:grpSpPr>
        <p:sp>
          <p:nvSpPr>
            <p:cNvPr id="4" name="양쪽 모서리가 둥근 사각형 3"/>
            <p:cNvSpPr/>
            <p:nvPr/>
          </p:nvSpPr>
          <p:spPr>
            <a:xfrm>
              <a:off x="9262290" y="4817101"/>
              <a:ext cx="1618965" cy="857606"/>
            </a:xfrm>
            <a:prstGeom prst="round2SameRect">
              <a:avLst>
                <a:gd name="adj1" fmla="val 6732"/>
                <a:gd name="adj2" fmla="val 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자유형 4"/>
            <p:cNvSpPr/>
            <p:nvPr/>
          </p:nvSpPr>
          <p:spPr>
            <a:xfrm rot="18900000" flipH="1">
              <a:off x="9472653" y="4287096"/>
              <a:ext cx="1198237" cy="1198238"/>
            </a:xfrm>
            <a:custGeom>
              <a:avLst/>
              <a:gdLst>
                <a:gd name="connsiteX0" fmla="*/ 729286 w 1494536"/>
                <a:gd name="connsiteY0" fmla="*/ 324044 h 1494536"/>
                <a:gd name="connsiteX1" fmla="*/ 888844 w 1494536"/>
                <a:gd name="connsiteY1" fmla="*/ 483782 h 1494536"/>
                <a:gd name="connsiteX2" fmla="*/ 457160 w 1494536"/>
                <a:gd name="connsiteY2" fmla="*/ 915466 h 1494536"/>
                <a:gd name="connsiteX3" fmla="*/ 297846 w 1494536"/>
                <a:gd name="connsiteY3" fmla="*/ 755972 h 1494536"/>
                <a:gd name="connsiteX4" fmla="*/ 605779 w 1494536"/>
                <a:gd name="connsiteY4" fmla="*/ 290822 h 1494536"/>
                <a:gd name="connsiteX5" fmla="*/ 264660 w 1494536"/>
                <a:gd name="connsiteY5" fmla="*/ 632326 h 1494536"/>
                <a:gd name="connsiteX6" fmla="*/ 264660 w 1494536"/>
                <a:gd name="connsiteY6" fmla="*/ 789195 h 1494536"/>
                <a:gd name="connsiteX7" fmla="*/ 266623 w 1494536"/>
                <a:gd name="connsiteY7" fmla="*/ 787229 h 1494536"/>
                <a:gd name="connsiteX8" fmla="*/ 266623 w 1494536"/>
                <a:gd name="connsiteY8" fmla="*/ 852003 h 1494536"/>
                <a:gd name="connsiteX9" fmla="*/ 393551 w 1494536"/>
                <a:gd name="connsiteY9" fmla="*/ 979075 h 1494536"/>
                <a:gd name="connsiteX10" fmla="*/ 19529 w 1494536"/>
                <a:gd name="connsiteY10" fmla="*/ 1353097 h 1494536"/>
                <a:gd name="connsiteX11" fmla="*/ 19529 w 1494536"/>
                <a:gd name="connsiteY11" fmla="*/ 1447389 h 1494536"/>
                <a:gd name="connsiteX12" fmla="*/ 66675 w 1494536"/>
                <a:gd name="connsiteY12" fmla="*/ 1494536 h 1494536"/>
                <a:gd name="connsiteX13" fmla="*/ 1494536 w 1494536"/>
                <a:gd name="connsiteY13" fmla="*/ 66675 h 1494536"/>
                <a:gd name="connsiteX14" fmla="*/ 1447390 w 1494536"/>
                <a:gd name="connsiteY14" fmla="*/ 19529 h 1494536"/>
                <a:gd name="connsiteX15" fmla="*/ 1353097 w 1494536"/>
                <a:gd name="connsiteY15" fmla="*/ 19529 h 1494536"/>
                <a:gd name="connsiteX16" fmla="*/ 952355 w 1494536"/>
                <a:gd name="connsiteY16" fmla="*/ 420271 h 1494536"/>
                <a:gd name="connsiteX17" fmla="*/ 952355 w 1494536"/>
                <a:gd name="connsiteY17" fmla="*/ 420076 h 1494536"/>
                <a:gd name="connsiteX18" fmla="*/ 825210 w 1494536"/>
                <a:gd name="connsiteY18" fmla="*/ 292786 h 1494536"/>
                <a:gd name="connsiteX19" fmla="*/ 760509 w 1494536"/>
                <a:gd name="connsiteY19" fmla="*/ 292787 h 1494536"/>
                <a:gd name="connsiteX20" fmla="*/ 762471 w 1494536"/>
                <a:gd name="connsiteY20" fmla="*/ 290822 h 149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94536" h="1494536">
                  <a:moveTo>
                    <a:pt x="729286" y="324044"/>
                  </a:moveTo>
                  <a:lnTo>
                    <a:pt x="888844" y="483782"/>
                  </a:lnTo>
                  <a:lnTo>
                    <a:pt x="457160" y="915466"/>
                  </a:lnTo>
                  <a:lnTo>
                    <a:pt x="297846" y="755972"/>
                  </a:lnTo>
                  <a:close/>
                  <a:moveTo>
                    <a:pt x="605779" y="290822"/>
                  </a:moveTo>
                  <a:lnTo>
                    <a:pt x="264660" y="632326"/>
                  </a:lnTo>
                  <a:lnTo>
                    <a:pt x="264660" y="789195"/>
                  </a:lnTo>
                  <a:lnTo>
                    <a:pt x="266623" y="787229"/>
                  </a:lnTo>
                  <a:lnTo>
                    <a:pt x="266623" y="852003"/>
                  </a:lnTo>
                  <a:lnTo>
                    <a:pt x="393551" y="979075"/>
                  </a:lnTo>
                  <a:lnTo>
                    <a:pt x="19529" y="1353097"/>
                  </a:lnTo>
                  <a:cubicBezTo>
                    <a:pt x="-6510" y="1379135"/>
                    <a:pt x="-6510" y="1421351"/>
                    <a:pt x="19529" y="1447389"/>
                  </a:cubicBezTo>
                  <a:lnTo>
                    <a:pt x="66675" y="1494536"/>
                  </a:lnTo>
                  <a:lnTo>
                    <a:pt x="1494536" y="66675"/>
                  </a:lnTo>
                  <a:lnTo>
                    <a:pt x="1447390" y="19529"/>
                  </a:lnTo>
                  <a:cubicBezTo>
                    <a:pt x="1421351" y="-6510"/>
                    <a:pt x="1379136" y="-6510"/>
                    <a:pt x="1353097" y="19529"/>
                  </a:cubicBezTo>
                  <a:lnTo>
                    <a:pt x="952355" y="420271"/>
                  </a:lnTo>
                  <a:lnTo>
                    <a:pt x="952355" y="420076"/>
                  </a:lnTo>
                  <a:lnTo>
                    <a:pt x="825210" y="292786"/>
                  </a:lnTo>
                  <a:lnTo>
                    <a:pt x="760509" y="292787"/>
                  </a:lnTo>
                  <a:lnTo>
                    <a:pt x="762471" y="290822"/>
                  </a:lnTo>
                  <a:close/>
                </a:path>
              </a:pathLst>
            </a:custGeom>
            <a:solidFill>
              <a:srgbClr val="4847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
        <p:nvSpPr>
          <p:cNvPr id="7" name="TextBox 6"/>
          <p:cNvSpPr txBox="1"/>
          <p:nvPr/>
        </p:nvSpPr>
        <p:spPr>
          <a:xfrm>
            <a:off x="1988313" y="2445656"/>
            <a:ext cx="997389" cy="584775"/>
          </a:xfrm>
          <a:prstGeom prst="rect">
            <a:avLst/>
          </a:prstGeom>
          <a:noFill/>
        </p:spPr>
        <p:txBody>
          <a:bodyPr wrap="none" rtlCol="0">
            <a:spAutoFit/>
          </a:bodyPr>
          <a:lstStyle/>
          <a:p>
            <a:r>
              <a:rPr lang="en-US" altLang="ko-KR" sz="3200" dirty="0" smtClean="0">
                <a:solidFill>
                  <a:srgbClr val="494448"/>
                </a:solidFill>
                <a:latin typeface="배달의민족 도현" panose="020B0600000101010101" pitchFamily="50" charset="-127"/>
                <a:ea typeface="배달의민족 도현" panose="020B0600000101010101" pitchFamily="50" charset="-127"/>
              </a:rPr>
              <a:t>Ch.1</a:t>
            </a:r>
            <a:endParaRPr lang="ko-KR" altLang="en-US" sz="3200" dirty="0">
              <a:solidFill>
                <a:srgbClr val="494448"/>
              </a:solidFill>
              <a:latin typeface="배달의민족 도현" panose="020B0600000101010101" pitchFamily="50" charset="-127"/>
              <a:ea typeface="배달의민족 도현" panose="020B0600000101010101" pitchFamily="50" charset="-127"/>
            </a:endParaRPr>
          </a:p>
        </p:txBody>
      </p:sp>
      <p:sp>
        <p:nvSpPr>
          <p:cNvPr id="8" name="TextBox 7"/>
          <p:cNvSpPr txBox="1"/>
          <p:nvPr/>
        </p:nvSpPr>
        <p:spPr>
          <a:xfrm>
            <a:off x="1988313" y="3253009"/>
            <a:ext cx="1072730" cy="584775"/>
          </a:xfrm>
          <a:prstGeom prst="rect">
            <a:avLst/>
          </a:prstGeom>
          <a:noFill/>
        </p:spPr>
        <p:txBody>
          <a:bodyPr wrap="none" rtlCol="0">
            <a:spAutoFit/>
          </a:bodyPr>
          <a:lstStyle/>
          <a:p>
            <a:r>
              <a:rPr lang="en-US" altLang="ko-KR" sz="3200" dirty="0" smtClean="0">
                <a:solidFill>
                  <a:srgbClr val="494448"/>
                </a:solidFill>
                <a:latin typeface="배달의민족 도현" panose="020B0600000101010101" pitchFamily="50" charset="-127"/>
                <a:ea typeface="배달의민족 도현" panose="020B0600000101010101" pitchFamily="50" charset="-127"/>
              </a:rPr>
              <a:t>Ch.2</a:t>
            </a:r>
            <a:endParaRPr lang="ko-KR" altLang="en-US" sz="3200" dirty="0">
              <a:solidFill>
                <a:srgbClr val="494448"/>
              </a:solidFill>
              <a:latin typeface="배달의민족 도현" panose="020B0600000101010101" pitchFamily="50" charset="-127"/>
              <a:ea typeface="배달의민족 도현" panose="020B0600000101010101" pitchFamily="50" charset="-127"/>
            </a:endParaRPr>
          </a:p>
        </p:txBody>
      </p:sp>
      <p:sp>
        <p:nvSpPr>
          <p:cNvPr id="9" name="TextBox 8"/>
          <p:cNvSpPr txBox="1"/>
          <p:nvPr/>
        </p:nvSpPr>
        <p:spPr>
          <a:xfrm>
            <a:off x="1988313" y="4060362"/>
            <a:ext cx="1080745" cy="584775"/>
          </a:xfrm>
          <a:prstGeom prst="rect">
            <a:avLst/>
          </a:prstGeom>
          <a:noFill/>
        </p:spPr>
        <p:txBody>
          <a:bodyPr wrap="none" rtlCol="0">
            <a:spAutoFit/>
          </a:bodyPr>
          <a:lstStyle/>
          <a:p>
            <a:r>
              <a:rPr lang="en-US" altLang="ko-KR" sz="3200" dirty="0" smtClean="0">
                <a:solidFill>
                  <a:srgbClr val="494448"/>
                </a:solidFill>
                <a:latin typeface="배달의민족 도현" panose="020B0600000101010101" pitchFamily="50" charset="-127"/>
                <a:ea typeface="배달의민족 도현" panose="020B0600000101010101" pitchFamily="50" charset="-127"/>
              </a:rPr>
              <a:t>Ch.3</a:t>
            </a:r>
            <a:endParaRPr lang="ko-KR" altLang="en-US" sz="3200" dirty="0">
              <a:solidFill>
                <a:srgbClr val="494448"/>
              </a:solidFill>
              <a:latin typeface="배달의민족 도현" panose="020B0600000101010101" pitchFamily="50" charset="-127"/>
              <a:ea typeface="배달의민족 도현" panose="020B0600000101010101" pitchFamily="50" charset="-127"/>
            </a:endParaRPr>
          </a:p>
        </p:txBody>
      </p:sp>
      <p:sp>
        <p:nvSpPr>
          <p:cNvPr id="10" name="TextBox 9"/>
          <p:cNvSpPr txBox="1"/>
          <p:nvPr/>
        </p:nvSpPr>
        <p:spPr>
          <a:xfrm>
            <a:off x="1988313" y="4867715"/>
            <a:ext cx="1109599" cy="584775"/>
          </a:xfrm>
          <a:prstGeom prst="rect">
            <a:avLst/>
          </a:prstGeom>
          <a:noFill/>
        </p:spPr>
        <p:txBody>
          <a:bodyPr wrap="none" rtlCol="0">
            <a:spAutoFit/>
          </a:bodyPr>
          <a:lstStyle/>
          <a:p>
            <a:r>
              <a:rPr lang="en-US" altLang="ko-KR" sz="3200" dirty="0" smtClean="0">
                <a:solidFill>
                  <a:srgbClr val="494448"/>
                </a:solidFill>
                <a:latin typeface="배달의민족 도현" panose="020B0600000101010101" pitchFamily="50" charset="-127"/>
                <a:ea typeface="배달의민족 도현" panose="020B0600000101010101" pitchFamily="50" charset="-127"/>
              </a:rPr>
              <a:t>Ch.4</a:t>
            </a:r>
            <a:endParaRPr lang="ko-KR" altLang="en-US" sz="3200" dirty="0">
              <a:solidFill>
                <a:srgbClr val="494448"/>
              </a:solidFill>
              <a:latin typeface="배달의민족 도현" panose="020B0600000101010101" pitchFamily="50" charset="-127"/>
              <a:ea typeface="배달의민족 도현" panose="020B0600000101010101" pitchFamily="50" charset="-127"/>
            </a:endParaRPr>
          </a:p>
        </p:txBody>
      </p:sp>
      <p:sp>
        <p:nvSpPr>
          <p:cNvPr id="11" name="TextBox 10"/>
          <p:cNvSpPr txBox="1"/>
          <p:nvPr/>
        </p:nvSpPr>
        <p:spPr>
          <a:xfrm>
            <a:off x="5119157" y="915486"/>
            <a:ext cx="2069797" cy="830997"/>
          </a:xfrm>
          <a:prstGeom prst="rect">
            <a:avLst/>
          </a:prstGeom>
          <a:noFill/>
        </p:spPr>
        <p:txBody>
          <a:bodyPr wrap="none" rtlCol="0" anchor="ctr">
            <a:spAutoFit/>
          </a:bodyPr>
          <a:lstStyle/>
          <a:p>
            <a:pPr algn="ctr"/>
            <a:r>
              <a:rPr lang="en-US" altLang="ko-KR" sz="4800" dirty="0" smtClean="0">
                <a:solidFill>
                  <a:srgbClr val="FFFFFF"/>
                </a:solidFill>
                <a:latin typeface="배달의민족 도현" panose="020B0600000101010101" pitchFamily="50" charset="-127"/>
                <a:ea typeface="배달의민족 도현" panose="020B0600000101010101" pitchFamily="50" charset="-127"/>
              </a:rPr>
              <a:t>INDEX</a:t>
            </a:r>
            <a:endParaRPr lang="ko-KR" altLang="en-US" sz="4800" dirty="0">
              <a:solidFill>
                <a:srgbClr val="FFFFFF"/>
              </a:solidFill>
              <a:latin typeface="배달의민족 도현" panose="020B0600000101010101" pitchFamily="50" charset="-127"/>
              <a:ea typeface="배달의민족 도현" panose="020B0600000101010101" pitchFamily="50" charset="-127"/>
            </a:endParaRPr>
          </a:p>
        </p:txBody>
      </p:sp>
      <p:sp>
        <p:nvSpPr>
          <p:cNvPr id="16" name="TextBox 15"/>
          <p:cNvSpPr txBox="1"/>
          <p:nvPr/>
        </p:nvSpPr>
        <p:spPr>
          <a:xfrm>
            <a:off x="1988313" y="5648765"/>
            <a:ext cx="1091966" cy="584775"/>
          </a:xfrm>
          <a:prstGeom prst="rect">
            <a:avLst/>
          </a:prstGeom>
          <a:noFill/>
        </p:spPr>
        <p:txBody>
          <a:bodyPr wrap="none" rtlCol="0">
            <a:spAutoFit/>
          </a:bodyPr>
          <a:lstStyle/>
          <a:p>
            <a:r>
              <a:rPr lang="en-US" altLang="ko-KR" sz="3200" dirty="0" smtClean="0">
                <a:solidFill>
                  <a:srgbClr val="494448"/>
                </a:solidFill>
                <a:latin typeface="배달의민족 도현" panose="020B0600000101010101" pitchFamily="50" charset="-127"/>
                <a:ea typeface="배달의민족 도현" panose="020B0600000101010101" pitchFamily="50" charset="-127"/>
              </a:rPr>
              <a:t>Ch.5</a:t>
            </a:r>
            <a:endParaRPr lang="ko-KR" altLang="en-US" sz="3200" dirty="0">
              <a:solidFill>
                <a:srgbClr val="494448"/>
              </a:solidFill>
              <a:latin typeface="배달의민족 도현" panose="020B0600000101010101" pitchFamily="50" charset="-127"/>
              <a:ea typeface="배달의민족 도현" panose="020B0600000101010101" pitchFamily="50" charset="-127"/>
            </a:endParaRPr>
          </a:p>
        </p:txBody>
      </p:sp>
      <p:sp>
        <p:nvSpPr>
          <p:cNvPr id="2" name="TextBox 1"/>
          <p:cNvSpPr txBox="1"/>
          <p:nvPr/>
        </p:nvSpPr>
        <p:spPr>
          <a:xfrm>
            <a:off x="3238499" y="2447925"/>
            <a:ext cx="7172325" cy="1077218"/>
          </a:xfrm>
          <a:prstGeom prst="rect">
            <a:avLst/>
          </a:prstGeom>
          <a:noFill/>
        </p:spPr>
        <p:txBody>
          <a:bodyPr wrap="square" rtlCol="0">
            <a:spAutoFit/>
          </a:bodyPr>
          <a:lstStyle/>
          <a:p>
            <a:r>
              <a:rPr lang="en-US" altLang="ko-KR" sz="3200" dirty="0">
                <a:solidFill>
                  <a:srgbClr val="494448"/>
                </a:solidFill>
                <a:latin typeface="배달의민족 도현" panose="020B0600000101010101" pitchFamily="50" charset="-127"/>
                <a:ea typeface="배달의민족 도현" panose="020B0600000101010101" pitchFamily="50" charset="-127"/>
              </a:rPr>
              <a:t>Problem &amp; Direction of progress</a:t>
            </a:r>
            <a:endParaRPr lang="ko-KR" altLang="en-US" sz="3200" dirty="0">
              <a:solidFill>
                <a:srgbClr val="494448"/>
              </a:solidFill>
              <a:latin typeface="배달의민족 도현" panose="020B0600000101010101" pitchFamily="50" charset="-127"/>
              <a:ea typeface="배달의민족 도현" panose="020B0600000101010101" pitchFamily="50" charset="-127"/>
            </a:endParaRPr>
          </a:p>
          <a:p>
            <a:endParaRPr lang="ko-KR" altLang="en-US" sz="3200" dirty="0"/>
          </a:p>
        </p:txBody>
      </p:sp>
      <p:sp>
        <p:nvSpPr>
          <p:cNvPr id="3" name="TextBox 2"/>
          <p:cNvSpPr txBox="1"/>
          <p:nvPr/>
        </p:nvSpPr>
        <p:spPr>
          <a:xfrm>
            <a:off x="3246509" y="3257993"/>
            <a:ext cx="3829050" cy="584775"/>
          </a:xfrm>
          <a:prstGeom prst="rect">
            <a:avLst/>
          </a:prstGeom>
          <a:noFill/>
        </p:spPr>
        <p:txBody>
          <a:bodyPr wrap="square" rtlCol="0">
            <a:spAutoFit/>
          </a:bodyPr>
          <a:lstStyle/>
          <a:p>
            <a:r>
              <a:rPr lang="en-US" altLang="ko-KR" sz="3200" dirty="0">
                <a:solidFill>
                  <a:srgbClr val="494448"/>
                </a:solidFill>
                <a:latin typeface="배달의민족 도현" panose="020B0600000101010101" pitchFamily="50" charset="-127"/>
                <a:ea typeface="배달의민족 도현" panose="020B0600000101010101" pitchFamily="50" charset="-127"/>
              </a:rPr>
              <a:t>Preprocessing</a:t>
            </a:r>
            <a:endParaRPr lang="ko-KR" altLang="en-US" sz="3200" dirty="0"/>
          </a:p>
        </p:txBody>
      </p:sp>
    </p:spTree>
    <p:extLst>
      <p:ext uri="{BB962C8B-B14F-4D97-AF65-F5344CB8AC3E}">
        <p14:creationId xmlns:p14="http://schemas.microsoft.com/office/powerpoint/2010/main" val="3385465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548695" y="482084"/>
            <a:ext cx="8762079" cy="830997"/>
          </a:xfrm>
          <a:prstGeom prst="rect">
            <a:avLst/>
          </a:prstGeom>
        </p:spPr>
        <p:txBody>
          <a:bodyPr wrap="none">
            <a:spAutoFit/>
          </a:bodyPr>
          <a:lstStyle/>
          <a:p>
            <a:r>
              <a:rPr lang="en-US" altLang="ko-KR" sz="4800" b="1" dirty="0" smtClean="0">
                <a:latin typeface="배달의민족 주아" pitchFamily="18" charset="-127"/>
                <a:ea typeface="배달의민족 주아" pitchFamily="18" charset="-127"/>
              </a:rPr>
              <a:t>Problem &amp; </a:t>
            </a:r>
            <a:r>
              <a:rPr lang="en-US" altLang="ko-KR" sz="4800" b="1" dirty="0">
                <a:latin typeface="배달의민족 주아" pitchFamily="18" charset="-127"/>
                <a:ea typeface="배달의민족 주아" pitchFamily="18" charset="-127"/>
              </a:rPr>
              <a:t>D</a:t>
            </a:r>
            <a:r>
              <a:rPr lang="en-US" altLang="ko-KR" sz="4800" b="1" dirty="0" smtClean="0">
                <a:latin typeface="배달의민족 주아" pitchFamily="18" charset="-127"/>
                <a:ea typeface="배달의민족 주아" pitchFamily="18" charset="-127"/>
              </a:rPr>
              <a:t>irection </a:t>
            </a:r>
            <a:r>
              <a:rPr lang="en-US" altLang="ko-KR" sz="4800" b="1" dirty="0">
                <a:latin typeface="배달의민족 주아" pitchFamily="18" charset="-127"/>
                <a:ea typeface="배달의민족 주아" pitchFamily="18" charset="-127"/>
              </a:rPr>
              <a:t>of progress</a:t>
            </a:r>
            <a:endParaRPr lang="ko-KR" altLang="en-US" sz="4800" b="1" dirty="0">
              <a:latin typeface="배달의민족 주아" pitchFamily="18" charset="-127"/>
              <a:ea typeface="배달의민족 주아" pitchFamily="18" charset="-127"/>
            </a:endParaRPr>
          </a:p>
        </p:txBody>
      </p:sp>
      <p:sp>
        <p:nvSpPr>
          <p:cNvPr id="5" name="직사각형 4"/>
          <p:cNvSpPr/>
          <p:nvPr/>
        </p:nvSpPr>
        <p:spPr>
          <a:xfrm>
            <a:off x="558220" y="1700243"/>
            <a:ext cx="10925174" cy="4524315"/>
          </a:xfrm>
          <a:prstGeom prst="rect">
            <a:avLst/>
          </a:prstGeom>
        </p:spPr>
        <p:txBody>
          <a:bodyPr wrap="square">
            <a:spAutoFit/>
          </a:bodyPr>
          <a:lstStyle/>
          <a:p>
            <a:r>
              <a:rPr lang="en-US" altLang="ko-KR" dirty="0"/>
              <a:t>Consider a real time Internet of things (</a:t>
            </a:r>
            <a:r>
              <a:rPr lang="en-US" altLang="ko-KR" dirty="0" err="1"/>
              <a:t>IoT</a:t>
            </a:r>
            <a:r>
              <a:rPr lang="en-US" altLang="ko-KR" dirty="0"/>
              <a:t>) system in home. </a:t>
            </a:r>
            <a:r>
              <a:rPr lang="en-US" altLang="ko-KR" dirty="0" smtClean="0"/>
              <a:t>Then</a:t>
            </a:r>
            <a:r>
              <a:rPr lang="en-US" altLang="ko-KR" dirty="0"/>
              <a:t>, a lot of sensors are required to manage the </a:t>
            </a:r>
            <a:r>
              <a:rPr lang="en-US" altLang="ko-KR" dirty="0" smtClean="0"/>
              <a:t>system. </a:t>
            </a:r>
          </a:p>
          <a:p>
            <a:endParaRPr lang="en-US" altLang="ko-KR" dirty="0" smtClean="0"/>
          </a:p>
          <a:p>
            <a:r>
              <a:rPr lang="en-US" altLang="ko-KR" dirty="0" smtClean="0"/>
              <a:t>However,</a:t>
            </a:r>
          </a:p>
          <a:p>
            <a:pPr marL="342900" indent="-342900">
              <a:buAutoNum type="arabicParenR"/>
            </a:pPr>
            <a:r>
              <a:rPr lang="en-US" altLang="ko-KR" dirty="0" smtClean="0"/>
              <a:t>The </a:t>
            </a:r>
            <a:r>
              <a:rPr lang="en-US" altLang="ko-KR" dirty="0"/>
              <a:t>bandwidths of the sensors are highly confined; the speed of internet is not enough for each sensor to upload data with real time. </a:t>
            </a:r>
            <a:endParaRPr lang="en-US" altLang="ko-KR" dirty="0" smtClean="0"/>
          </a:p>
          <a:p>
            <a:pPr marL="342900" indent="-342900">
              <a:buAutoNum type="arabicParenR"/>
            </a:pPr>
            <a:r>
              <a:rPr lang="en-US" altLang="ko-KR" dirty="0" smtClean="0"/>
              <a:t>That </a:t>
            </a:r>
            <a:r>
              <a:rPr lang="en-US" altLang="ko-KR" dirty="0"/>
              <a:t>is, after data are fully uploaded with very slow speed, the environment changes so that the data is no more valid</a:t>
            </a:r>
            <a:r>
              <a:rPr lang="en-US" altLang="ko-KR" dirty="0" smtClean="0"/>
              <a:t>.</a:t>
            </a:r>
          </a:p>
          <a:p>
            <a:endParaRPr lang="en-US" altLang="ko-KR" dirty="0"/>
          </a:p>
          <a:p>
            <a:r>
              <a:rPr lang="en-US" altLang="ko-KR" dirty="0"/>
              <a:t>So, we suggest that do not upload the data which can be inferred from other data. And collect only if the bandwidth is </a:t>
            </a:r>
            <a:r>
              <a:rPr lang="en-US" altLang="ko-KR" dirty="0" smtClean="0"/>
              <a:t>available.</a:t>
            </a:r>
          </a:p>
          <a:p>
            <a:endParaRPr lang="en-US" altLang="ko-KR" dirty="0"/>
          </a:p>
          <a:p>
            <a:r>
              <a:rPr lang="en-US" altLang="ko-KR" dirty="0" smtClean="0"/>
              <a:t>-&gt; Using </a:t>
            </a:r>
            <a:r>
              <a:rPr lang="en-US" altLang="ko-KR" dirty="0"/>
              <a:t>semi-supervised learning, we can infer the data sufficiently good enough for the system</a:t>
            </a:r>
            <a:r>
              <a:rPr lang="en-US" altLang="ko-KR" dirty="0" smtClean="0"/>
              <a:t>.</a:t>
            </a:r>
          </a:p>
          <a:p>
            <a:endParaRPr lang="ko-KR" altLang="ko-KR" dirty="0"/>
          </a:p>
          <a:p>
            <a:r>
              <a:rPr lang="en-US" altLang="ko-KR" dirty="0"/>
              <a:t>In short, while we are uploading very few data (i.e., using small resources), we can provide sufficiently good quality of service as if we do upload full data.</a:t>
            </a:r>
            <a:endParaRPr lang="ko-KR" altLang="ko-KR" dirty="0"/>
          </a:p>
        </p:txBody>
      </p:sp>
    </p:spTree>
    <p:extLst>
      <p:ext uri="{BB962C8B-B14F-4D97-AF65-F5344CB8AC3E}">
        <p14:creationId xmlns:p14="http://schemas.microsoft.com/office/powerpoint/2010/main" val="4047560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직사각형 1"/>
          <p:cNvSpPr/>
          <p:nvPr/>
        </p:nvSpPr>
        <p:spPr>
          <a:xfrm>
            <a:off x="462970" y="482084"/>
            <a:ext cx="10458697" cy="830997"/>
          </a:xfrm>
          <a:prstGeom prst="rect">
            <a:avLst/>
          </a:prstGeom>
        </p:spPr>
        <p:txBody>
          <a:bodyPr wrap="none">
            <a:spAutoFit/>
          </a:bodyPr>
          <a:lstStyle/>
          <a:p>
            <a:r>
              <a:rPr lang="en-US" altLang="ko-KR" sz="4800" b="1" dirty="0">
                <a:latin typeface="배달의민족 주아" pitchFamily="18" charset="-127"/>
                <a:ea typeface="배달의민족 주아" pitchFamily="18" charset="-127"/>
              </a:rPr>
              <a:t>Appliances energy prediction Data Set</a:t>
            </a:r>
            <a:endParaRPr lang="ko-KR" altLang="en-US" sz="4800" dirty="0">
              <a:latin typeface="배달의민족 주아" pitchFamily="18" charset="-127"/>
              <a:ea typeface="배달의민족 주아" pitchFamily="18" charset="-127"/>
            </a:endParaRPr>
          </a:p>
        </p:txBody>
      </p:sp>
      <p:graphicFrame>
        <p:nvGraphicFramePr>
          <p:cNvPr id="3" name="표 2"/>
          <p:cNvGraphicFramePr>
            <a:graphicFrameLocks noGrp="1"/>
          </p:cNvGraphicFramePr>
          <p:nvPr>
            <p:extLst>
              <p:ext uri="{D42A27DB-BD31-4B8C-83A1-F6EECF244321}">
                <p14:modId xmlns:p14="http://schemas.microsoft.com/office/powerpoint/2010/main" val="4160669069"/>
              </p:ext>
            </p:extLst>
          </p:nvPr>
        </p:nvGraphicFramePr>
        <p:xfrm>
          <a:off x="558216" y="2143919"/>
          <a:ext cx="10925178" cy="1132680"/>
        </p:xfrm>
        <a:graphic>
          <a:graphicData uri="http://schemas.openxmlformats.org/drawingml/2006/table">
            <a:tbl>
              <a:tblPr>
                <a:tableStyleId>{22838BEF-8BB2-4498-84A7-C5851F593DF1}</a:tableStyleId>
              </a:tblPr>
              <a:tblGrid>
                <a:gridCol w="1820863"/>
                <a:gridCol w="1820863"/>
                <a:gridCol w="1820863"/>
                <a:gridCol w="1820863"/>
                <a:gridCol w="1820863"/>
                <a:gridCol w="1820863"/>
              </a:tblGrid>
              <a:tr h="377560">
                <a:tc>
                  <a:txBody>
                    <a:bodyPr/>
                    <a:lstStyle/>
                    <a:p>
                      <a:r>
                        <a:rPr lang="en-US" sz="1000" dirty="0">
                          <a:effectLst/>
                        </a:rPr>
                        <a:t>Data Set Characteristics:  </a:t>
                      </a:r>
                      <a:endParaRPr lang="en-US" sz="1000" dirty="0">
                        <a:solidFill>
                          <a:srgbClr val="123654"/>
                        </a:solidFill>
                        <a:effectLst/>
                        <a:latin typeface="Arial"/>
                      </a:endParaRPr>
                    </a:p>
                  </a:txBody>
                  <a:tcPr marL="57150" marR="57150" marT="57150" marB="57150" anchor="ctr">
                    <a:solidFill>
                      <a:schemeClr val="accent1"/>
                    </a:solidFill>
                  </a:tcPr>
                </a:tc>
                <a:tc>
                  <a:txBody>
                    <a:bodyPr/>
                    <a:lstStyle/>
                    <a:p>
                      <a:r>
                        <a:rPr lang="en-US" sz="1000" dirty="0">
                          <a:effectLst/>
                        </a:rPr>
                        <a:t>Multivariate, Time-Series</a:t>
                      </a:r>
                      <a:endParaRPr lang="en-US" sz="1000" dirty="0">
                        <a:solidFill>
                          <a:srgbClr val="123654"/>
                        </a:solidFill>
                        <a:effectLst/>
                        <a:latin typeface="Arial"/>
                      </a:endParaRPr>
                    </a:p>
                  </a:txBody>
                  <a:tcPr marL="57150" marR="57150" marT="57150" marB="57150" anchor="ctr"/>
                </a:tc>
                <a:tc>
                  <a:txBody>
                    <a:bodyPr/>
                    <a:lstStyle/>
                    <a:p>
                      <a:r>
                        <a:rPr lang="en-US" sz="1000" dirty="0">
                          <a:effectLst/>
                        </a:rPr>
                        <a:t>Number of Instances:</a:t>
                      </a:r>
                      <a:endParaRPr lang="en-US" sz="1000" dirty="0">
                        <a:solidFill>
                          <a:srgbClr val="123654"/>
                        </a:solidFill>
                        <a:effectLst/>
                        <a:latin typeface="Arial"/>
                      </a:endParaRPr>
                    </a:p>
                  </a:txBody>
                  <a:tcPr marL="57150" marR="57150" marT="57150" marB="57150" anchor="ctr">
                    <a:solidFill>
                      <a:schemeClr val="accent1"/>
                    </a:solidFill>
                  </a:tcPr>
                </a:tc>
                <a:tc>
                  <a:txBody>
                    <a:bodyPr/>
                    <a:lstStyle/>
                    <a:p>
                      <a:r>
                        <a:rPr lang="en-US" altLang="ko-KR" sz="1000">
                          <a:effectLst/>
                        </a:rPr>
                        <a:t>19735</a:t>
                      </a:r>
                      <a:endParaRPr lang="en-US" altLang="ko-KR" sz="1000">
                        <a:solidFill>
                          <a:srgbClr val="123654"/>
                        </a:solidFill>
                        <a:effectLst/>
                        <a:latin typeface="Arial"/>
                      </a:endParaRPr>
                    </a:p>
                  </a:txBody>
                  <a:tcPr marL="57150" marR="57150" marT="57150" marB="57150" anchor="ctr"/>
                </a:tc>
                <a:tc>
                  <a:txBody>
                    <a:bodyPr/>
                    <a:lstStyle/>
                    <a:p>
                      <a:r>
                        <a:rPr lang="en-US" sz="1000" dirty="0">
                          <a:effectLst/>
                        </a:rPr>
                        <a:t>Area:</a:t>
                      </a:r>
                      <a:endParaRPr lang="en-US" sz="1000" dirty="0">
                        <a:solidFill>
                          <a:srgbClr val="123654"/>
                        </a:solidFill>
                        <a:effectLst/>
                        <a:latin typeface="Arial"/>
                      </a:endParaRPr>
                    </a:p>
                  </a:txBody>
                  <a:tcPr marL="57150" marR="57150" marT="57150" marB="57150" anchor="ctr">
                    <a:solidFill>
                      <a:schemeClr val="accent1"/>
                    </a:solidFill>
                  </a:tcPr>
                </a:tc>
                <a:tc>
                  <a:txBody>
                    <a:bodyPr/>
                    <a:lstStyle/>
                    <a:p>
                      <a:r>
                        <a:rPr lang="en-US" sz="1000">
                          <a:effectLst/>
                        </a:rPr>
                        <a:t>Computer</a:t>
                      </a:r>
                      <a:endParaRPr lang="en-US" sz="1000">
                        <a:solidFill>
                          <a:srgbClr val="123654"/>
                        </a:solidFill>
                        <a:effectLst/>
                        <a:latin typeface="Arial"/>
                      </a:endParaRPr>
                    </a:p>
                  </a:txBody>
                  <a:tcPr marL="57150" marR="57150" marT="57150" marB="57150" anchor="ctr"/>
                </a:tc>
              </a:tr>
              <a:tr h="377560">
                <a:tc>
                  <a:txBody>
                    <a:bodyPr/>
                    <a:lstStyle/>
                    <a:p>
                      <a:r>
                        <a:rPr lang="en-US" sz="1000" dirty="0">
                          <a:effectLst/>
                        </a:rPr>
                        <a:t>Attribute Characteristics:</a:t>
                      </a:r>
                      <a:endParaRPr lang="en-US" sz="1000" dirty="0">
                        <a:solidFill>
                          <a:srgbClr val="123654"/>
                        </a:solidFill>
                        <a:effectLst/>
                        <a:latin typeface="Arial"/>
                      </a:endParaRPr>
                    </a:p>
                  </a:txBody>
                  <a:tcPr marL="57150" marR="57150" marT="57150" marB="57150" anchor="ctr">
                    <a:solidFill>
                      <a:schemeClr val="accent1"/>
                    </a:solidFill>
                  </a:tcPr>
                </a:tc>
                <a:tc>
                  <a:txBody>
                    <a:bodyPr/>
                    <a:lstStyle/>
                    <a:p>
                      <a:r>
                        <a:rPr lang="en-US" sz="1000">
                          <a:effectLst/>
                        </a:rPr>
                        <a:t>Real</a:t>
                      </a:r>
                      <a:endParaRPr lang="en-US" sz="1000">
                        <a:solidFill>
                          <a:srgbClr val="123654"/>
                        </a:solidFill>
                        <a:effectLst/>
                        <a:latin typeface="Arial"/>
                      </a:endParaRPr>
                    </a:p>
                  </a:txBody>
                  <a:tcPr marL="57150" marR="57150" marT="57150" marB="57150" anchor="ctr"/>
                </a:tc>
                <a:tc>
                  <a:txBody>
                    <a:bodyPr/>
                    <a:lstStyle/>
                    <a:p>
                      <a:r>
                        <a:rPr lang="en-US" sz="1000" dirty="0">
                          <a:effectLst/>
                        </a:rPr>
                        <a:t>Number of Attributes:</a:t>
                      </a:r>
                      <a:endParaRPr lang="en-US" sz="1000" dirty="0">
                        <a:solidFill>
                          <a:srgbClr val="123654"/>
                        </a:solidFill>
                        <a:effectLst/>
                        <a:latin typeface="Arial"/>
                      </a:endParaRPr>
                    </a:p>
                  </a:txBody>
                  <a:tcPr marL="57150" marR="57150" marT="57150" marB="57150" anchor="ctr">
                    <a:solidFill>
                      <a:schemeClr val="accent1"/>
                    </a:solidFill>
                  </a:tcPr>
                </a:tc>
                <a:tc>
                  <a:txBody>
                    <a:bodyPr/>
                    <a:lstStyle/>
                    <a:p>
                      <a:r>
                        <a:rPr lang="en-US" altLang="ko-KR" sz="1000">
                          <a:effectLst/>
                        </a:rPr>
                        <a:t>29</a:t>
                      </a:r>
                      <a:endParaRPr lang="en-US" altLang="ko-KR" sz="1000">
                        <a:solidFill>
                          <a:srgbClr val="123654"/>
                        </a:solidFill>
                        <a:effectLst/>
                        <a:latin typeface="Arial"/>
                      </a:endParaRPr>
                    </a:p>
                  </a:txBody>
                  <a:tcPr marL="57150" marR="57150" marT="57150" marB="57150" anchor="ctr"/>
                </a:tc>
                <a:tc>
                  <a:txBody>
                    <a:bodyPr/>
                    <a:lstStyle/>
                    <a:p>
                      <a:r>
                        <a:rPr lang="en-US" sz="1000" dirty="0">
                          <a:effectLst/>
                        </a:rPr>
                        <a:t>Date Donated</a:t>
                      </a:r>
                      <a:endParaRPr lang="en-US" sz="1000" dirty="0">
                        <a:solidFill>
                          <a:srgbClr val="123654"/>
                        </a:solidFill>
                        <a:effectLst/>
                        <a:latin typeface="Arial"/>
                      </a:endParaRPr>
                    </a:p>
                  </a:txBody>
                  <a:tcPr marL="57150" marR="57150" marT="57150" marB="57150" anchor="ctr">
                    <a:solidFill>
                      <a:schemeClr val="accent1"/>
                    </a:solidFill>
                  </a:tcPr>
                </a:tc>
                <a:tc>
                  <a:txBody>
                    <a:bodyPr/>
                    <a:lstStyle/>
                    <a:p>
                      <a:r>
                        <a:rPr lang="en-US" altLang="ko-KR" sz="1000">
                          <a:effectLst/>
                        </a:rPr>
                        <a:t>2017-02-15</a:t>
                      </a:r>
                      <a:endParaRPr lang="en-US" altLang="ko-KR" sz="1000">
                        <a:solidFill>
                          <a:srgbClr val="123654"/>
                        </a:solidFill>
                        <a:effectLst/>
                        <a:latin typeface="Arial"/>
                      </a:endParaRPr>
                    </a:p>
                  </a:txBody>
                  <a:tcPr marL="57150" marR="57150" marT="57150" marB="57150" anchor="ctr"/>
                </a:tc>
              </a:tr>
              <a:tr h="377560">
                <a:tc>
                  <a:txBody>
                    <a:bodyPr/>
                    <a:lstStyle/>
                    <a:p>
                      <a:r>
                        <a:rPr lang="en-US" sz="1000" dirty="0">
                          <a:effectLst/>
                        </a:rPr>
                        <a:t>Associated Tasks:</a:t>
                      </a:r>
                      <a:endParaRPr lang="en-US" sz="1000" dirty="0">
                        <a:solidFill>
                          <a:srgbClr val="123654"/>
                        </a:solidFill>
                        <a:effectLst/>
                        <a:latin typeface="Arial"/>
                      </a:endParaRPr>
                    </a:p>
                  </a:txBody>
                  <a:tcPr marL="57150" marR="57150" marT="57150" marB="57150" anchor="ctr">
                    <a:solidFill>
                      <a:schemeClr val="accent1"/>
                    </a:solidFill>
                  </a:tcPr>
                </a:tc>
                <a:tc>
                  <a:txBody>
                    <a:bodyPr/>
                    <a:lstStyle/>
                    <a:p>
                      <a:r>
                        <a:rPr lang="en-US" sz="1000" dirty="0">
                          <a:effectLst/>
                        </a:rPr>
                        <a:t>Regression</a:t>
                      </a:r>
                      <a:endParaRPr lang="en-US" sz="1000" dirty="0">
                        <a:solidFill>
                          <a:srgbClr val="123654"/>
                        </a:solidFill>
                        <a:effectLst/>
                        <a:latin typeface="Arial"/>
                      </a:endParaRPr>
                    </a:p>
                  </a:txBody>
                  <a:tcPr marL="57150" marR="57150" marT="57150" marB="57150" anchor="ctr"/>
                </a:tc>
                <a:tc>
                  <a:txBody>
                    <a:bodyPr/>
                    <a:lstStyle/>
                    <a:p>
                      <a:r>
                        <a:rPr lang="en-US" sz="1000" dirty="0">
                          <a:effectLst/>
                        </a:rPr>
                        <a:t>Missing Values?</a:t>
                      </a:r>
                      <a:endParaRPr lang="en-US" sz="1000" dirty="0">
                        <a:solidFill>
                          <a:srgbClr val="123654"/>
                        </a:solidFill>
                        <a:effectLst/>
                        <a:latin typeface="Arial"/>
                      </a:endParaRPr>
                    </a:p>
                  </a:txBody>
                  <a:tcPr marL="57150" marR="57150" marT="57150" marB="57150" anchor="ctr">
                    <a:solidFill>
                      <a:schemeClr val="accent1"/>
                    </a:solidFill>
                  </a:tcPr>
                </a:tc>
                <a:tc>
                  <a:txBody>
                    <a:bodyPr/>
                    <a:lstStyle/>
                    <a:p>
                      <a:r>
                        <a:rPr lang="en-US" sz="1000" dirty="0">
                          <a:effectLst/>
                        </a:rPr>
                        <a:t>N/A</a:t>
                      </a:r>
                      <a:endParaRPr lang="en-US" sz="1000" dirty="0">
                        <a:solidFill>
                          <a:srgbClr val="123654"/>
                        </a:solidFill>
                        <a:effectLst/>
                        <a:latin typeface="Arial"/>
                      </a:endParaRPr>
                    </a:p>
                  </a:txBody>
                  <a:tcPr marL="57150" marR="57150" marT="57150" marB="57150" anchor="ctr"/>
                </a:tc>
                <a:tc>
                  <a:txBody>
                    <a:bodyPr/>
                    <a:lstStyle/>
                    <a:p>
                      <a:r>
                        <a:rPr lang="en-US" sz="1000" dirty="0">
                          <a:effectLst/>
                        </a:rPr>
                        <a:t>Number of Web Hits:</a:t>
                      </a:r>
                      <a:endParaRPr lang="en-US" sz="1000" dirty="0">
                        <a:solidFill>
                          <a:srgbClr val="123654"/>
                        </a:solidFill>
                        <a:effectLst/>
                        <a:latin typeface="Arial"/>
                      </a:endParaRPr>
                    </a:p>
                  </a:txBody>
                  <a:tcPr marL="57150" marR="57150" marT="57150" marB="57150" anchor="ctr">
                    <a:solidFill>
                      <a:schemeClr val="accent1"/>
                    </a:solidFill>
                  </a:tcPr>
                </a:tc>
                <a:tc>
                  <a:txBody>
                    <a:bodyPr/>
                    <a:lstStyle/>
                    <a:p>
                      <a:r>
                        <a:rPr lang="en-US" altLang="ko-KR" sz="1000" dirty="0">
                          <a:effectLst/>
                        </a:rPr>
                        <a:t>99622</a:t>
                      </a:r>
                      <a:endParaRPr lang="en-US" altLang="ko-KR" sz="1000" dirty="0">
                        <a:solidFill>
                          <a:srgbClr val="123654"/>
                        </a:solidFill>
                        <a:effectLst/>
                        <a:latin typeface="Arial"/>
                      </a:endParaRPr>
                    </a:p>
                  </a:txBody>
                  <a:tcPr marL="57150" marR="57150" marT="57150" marB="57150" anchor="ctr"/>
                </a:tc>
              </a:tr>
            </a:tbl>
          </a:graphicData>
        </a:graphic>
      </p:graphicFrame>
      <p:sp>
        <p:nvSpPr>
          <p:cNvPr id="5" name="직사각형 4"/>
          <p:cNvSpPr/>
          <p:nvPr/>
        </p:nvSpPr>
        <p:spPr>
          <a:xfrm>
            <a:off x="558220" y="3862418"/>
            <a:ext cx="10925174" cy="2308324"/>
          </a:xfrm>
          <a:prstGeom prst="rect">
            <a:avLst/>
          </a:prstGeom>
        </p:spPr>
        <p:txBody>
          <a:bodyPr wrap="square">
            <a:spAutoFit/>
          </a:bodyPr>
          <a:lstStyle/>
          <a:p>
            <a:r>
              <a:rPr lang="ko-KR" altLang="en-US" b="1" dirty="0" smtClean="0"/>
              <a:t>● </a:t>
            </a:r>
            <a:r>
              <a:rPr lang="en-US" altLang="ko-KR" b="1" dirty="0" smtClean="0"/>
              <a:t>Data </a:t>
            </a:r>
            <a:r>
              <a:rPr lang="en-US" altLang="ko-KR" b="1" dirty="0"/>
              <a:t>Set Information:</a:t>
            </a:r>
            <a:endParaRPr lang="en-US" altLang="ko-KR" dirty="0"/>
          </a:p>
          <a:p>
            <a:r>
              <a:rPr lang="en-US" altLang="ko-KR" dirty="0"/>
              <a:t>The data set is at 10 min for about 4.5 months. The house temperature and humidity conditions were monitored with a </a:t>
            </a:r>
            <a:r>
              <a:rPr lang="en-US" altLang="ko-KR" dirty="0" err="1"/>
              <a:t>ZigBee</a:t>
            </a:r>
            <a:r>
              <a:rPr lang="en-US" altLang="ko-KR" dirty="0"/>
              <a:t> wireless sensor network. Each wireless node transmitted the temperature and humidity conditions around 3.3 min. Then, the wireless data was averaged for 10 minutes periods. The energy data was logged every 10 minutes with m-bus energy </a:t>
            </a:r>
            <a:r>
              <a:rPr lang="en-US" altLang="ko-KR" dirty="0" smtClean="0"/>
              <a:t>meters.</a:t>
            </a:r>
          </a:p>
          <a:p>
            <a:r>
              <a:rPr lang="en-US" altLang="ko-KR" dirty="0" smtClean="0"/>
              <a:t>Weather </a:t>
            </a:r>
            <a:r>
              <a:rPr lang="en-US" altLang="ko-KR" dirty="0"/>
              <a:t>from the nearest airport weather station (</a:t>
            </a:r>
            <a:r>
              <a:rPr lang="en-US" altLang="ko-KR" dirty="0" err="1"/>
              <a:t>Chievres</a:t>
            </a:r>
            <a:r>
              <a:rPr lang="en-US" altLang="ko-KR" dirty="0"/>
              <a:t> Airport, Belgium) was downloaded from a public data set from Reliable Prognosis (rp5.ru), and merged together with the experimental data sets using the date and time column</a:t>
            </a:r>
            <a:r>
              <a:rPr lang="en-US" altLang="ko-KR" dirty="0" smtClean="0"/>
              <a:t>.</a:t>
            </a:r>
            <a:endParaRPr lang="en-US" altLang="ko-KR" dirty="0"/>
          </a:p>
        </p:txBody>
      </p:sp>
    </p:spTree>
    <p:extLst>
      <p:ext uri="{BB962C8B-B14F-4D97-AF65-F5344CB8AC3E}">
        <p14:creationId xmlns:p14="http://schemas.microsoft.com/office/powerpoint/2010/main" val="927036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462970" y="482084"/>
            <a:ext cx="10458697" cy="830997"/>
          </a:xfrm>
          <a:prstGeom prst="rect">
            <a:avLst/>
          </a:prstGeom>
        </p:spPr>
        <p:txBody>
          <a:bodyPr wrap="none">
            <a:spAutoFit/>
          </a:bodyPr>
          <a:lstStyle/>
          <a:p>
            <a:r>
              <a:rPr lang="en-US" altLang="ko-KR" sz="4800" b="1" dirty="0">
                <a:latin typeface="배달의민족 주아" pitchFamily="18" charset="-127"/>
                <a:ea typeface="배달의민족 주아" pitchFamily="18" charset="-127"/>
              </a:rPr>
              <a:t>Appliances energy prediction Data Set</a:t>
            </a:r>
            <a:endParaRPr lang="ko-KR" altLang="en-US" sz="4800" dirty="0">
              <a:latin typeface="배달의민족 주아" pitchFamily="18" charset="-127"/>
              <a:ea typeface="배달의민족 주아" pitchFamily="18" charset="-127"/>
            </a:endParaRPr>
          </a:p>
        </p:txBody>
      </p:sp>
      <p:graphicFrame>
        <p:nvGraphicFramePr>
          <p:cNvPr id="6" name="표 5"/>
          <p:cNvGraphicFramePr>
            <a:graphicFrameLocks noGrp="1"/>
          </p:cNvGraphicFramePr>
          <p:nvPr>
            <p:extLst>
              <p:ext uri="{D42A27DB-BD31-4B8C-83A1-F6EECF244321}">
                <p14:modId xmlns:p14="http://schemas.microsoft.com/office/powerpoint/2010/main" val="1558928752"/>
              </p:ext>
            </p:extLst>
          </p:nvPr>
        </p:nvGraphicFramePr>
        <p:xfrm>
          <a:off x="605845" y="1442919"/>
          <a:ext cx="10909880" cy="4993640"/>
        </p:xfrm>
        <a:graphic>
          <a:graphicData uri="http://schemas.openxmlformats.org/drawingml/2006/table">
            <a:tbl>
              <a:tblPr firstRow="1" bandRow="1">
                <a:tableStyleId>{5C22544A-7EE6-4342-B048-85BDC9FD1C3A}</a:tableStyleId>
              </a:tblPr>
              <a:tblGrid>
                <a:gridCol w="2476031"/>
                <a:gridCol w="8433849"/>
              </a:tblGrid>
              <a:tr h="370840">
                <a:tc>
                  <a:txBody>
                    <a:bodyPr/>
                    <a:lstStyle/>
                    <a:p>
                      <a:pPr algn="ctr" latinLnBrk="1"/>
                      <a:r>
                        <a:rPr lang="en-US" altLang="ko-KR" dirty="0" smtClean="0"/>
                        <a:t>Attribute</a:t>
                      </a:r>
                      <a:endParaRPr lang="ko-KR" altLang="en-US" dirty="0"/>
                    </a:p>
                  </a:txBody>
                  <a:tcPr/>
                </a:tc>
                <a:tc>
                  <a:txBody>
                    <a:bodyPr/>
                    <a:lstStyle/>
                    <a:p>
                      <a:pPr algn="ctr" latinLnBrk="1"/>
                      <a:r>
                        <a:rPr lang="en-US" altLang="ko-KR" dirty="0" smtClean="0"/>
                        <a:t>Information</a:t>
                      </a:r>
                      <a:endParaRPr lang="ko-KR" altLang="en-US" dirty="0"/>
                    </a:p>
                  </a:txBody>
                  <a:tcPr/>
                </a:tc>
              </a:tr>
              <a:tr h="370840">
                <a:tc>
                  <a:txBody>
                    <a:bodyPr/>
                    <a:lstStyle/>
                    <a:p>
                      <a:pPr algn="ctr" latinLnBrk="1"/>
                      <a:r>
                        <a:rPr lang="en-US" altLang="ko-KR" dirty="0" smtClean="0"/>
                        <a:t>Data</a:t>
                      </a:r>
                      <a:r>
                        <a:rPr lang="en-US" altLang="ko-KR" baseline="0" dirty="0" smtClean="0"/>
                        <a:t> time</a:t>
                      </a:r>
                      <a:endParaRPr lang="ko-KR" altLang="en-US" dirty="0"/>
                    </a:p>
                  </a:txBody>
                  <a:tcPr/>
                </a:tc>
                <a:tc>
                  <a:txBody>
                    <a:bodyPr/>
                    <a:lstStyle/>
                    <a:p>
                      <a:pPr latinLnBrk="1"/>
                      <a:r>
                        <a:rPr lang="en-US" altLang="ko-KR" dirty="0" smtClean="0"/>
                        <a:t>year-month-day, </a:t>
                      </a:r>
                      <a:r>
                        <a:rPr lang="en-US" altLang="ko-KR" dirty="0" err="1" smtClean="0"/>
                        <a:t>hour:minute:second</a:t>
                      </a:r>
                      <a:endParaRPr lang="ko-KR" altLang="en-US" dirty="0"/>
                    </a:p>
                  </a:txBody>
                  <a:tcPr/>
                </a:tc>
              </a:tr>
              <a:tr h="370840">
                <a:tc>
                  <a:txBody>
                    <a:bodyPr/>
                    <a:lstStyle/>
                    <a:p>
                      <a:pPr algn="ctr" latinLnBrk="1"/>
                      <a:r>
                        <a:rPr lang="en-US" altLang="ko-KR" dirty="0" smtClean="0"/>
                        <a:t>Appliances</a:t>
                      </a:r>
                      <a:endParaRPr lang="ko-KR" altLang="en-US" dirty="0"/>
                    </a:p>
                  </a:txBody>
                  <a:tcPr/>
                </a:tc>
                <a:tc>
                  <a:txBody>
                    <a:bodyPr/>
                    <a:lstStyle/>
                    <a:p>
                      <a:pPr latinLnBrk="1"/>
                      <a:r>
                        <a:rPr lang="en-US" altLang="ko-KR" dirty="0" smtClean="0"/>
                        <a:t>energy use in </a:t>
                      </a:r>
                      <a:r>
                        <a:rPr lang="en-US" altLang="ko-KR" dirty="0" err="1" smtClean="0"/>
                        <a:t>Wh</a:t>
                      </a:r>
                      <a:endParaRPr lang="ko-KR" altLang="en-US" dirty="0"/>
                    </a:p>
                  </a:txBody>
                  <a:tcPr/>
                </a:tc>
              </a:tr>
              <a:tr h="370840">
                <a:tc>
                  <a:txBody>
                    <a:bodyPr/>
                    <a:lstStyle/>
                    <a:p>
                      <a:pPr algn="ctr" latinLnBrk="1"/>
                      <a:r>
                        <a:rPr lang="en-US" altLang="ko-KR" dirty="0" smtClean="0"/>
                        <a:t>lights</a:t>
                      </a:r>
                      <a:endParaRPr lang="ko-KR" altLang="en-US" dirty="0"/>
                    </a:p>
                  </a:txBody>
                  <a:tcPr/>
                </a:tc>
                <a:tc>
                  <a:txBody>
                    <a:bodyPr/>
                    <a:lstStyle/>
                    <a:p>
                      <a:pPr latinLnBrk="1"/>
                      <a:r>
                        <a:rPr lang="en-US" altLang="ko-KR" dirty="0" smtClean="0"/>
                        <a:t>energy use of light fixtures in the house in </a:t>
                      </a:r>
                      <a:r>
                        <a:rPr lang="en-US" altLang="ko-KR" dirty="0" err="1" smtClean="0"/>
                        <a:t>Wh</a:t>
                      </a:r>
                      <a:endParaRPr lang="ko-KR" altLang="en-US" dirty="0"/>
                    </a:p>
                  </a:txBody>
                  <a:tcPr/>
                </a:tc>
              </a:tr>
              <a:tr h="370840">
                <a:tc>
                  <a:txBody>
                    <a:bodyPr/>
                    <a:lstStyle/>
                    <a:p>
                      <a:pPr algn="ctr" latinLnBrk="1"/>
                      <a:r>
                        <a:rPr lang="en-US" altLang="ko-KR" dirty="0" smtClean="0"/>
                        <a:t>T(number)</a:t>
                      </a:r>
                      <a:endParaRPr lang="ko-KR" altLang="en-US" dirty="0"/>
                    </a:p>
                  </a:txBody>
                  <a:tcPr/>
                </a:tc>
                <a:tc>
                  <a:txBody>
                    <a:bodyPr/>
                    <a:lstStyle/>
                    <a:p>
                      <a:pPr latinLnBrk="1"/>
                      <a:r>
                        <a:rPr lang="en-US" altLang="ko-KR" dirty="0" smtClean="0"/>
                        <a:t>Temperature in area of number, in Celsius</a:t>
                      </a:r>
                      <a:r>
                        <a:rPr lang="en-US" altLang="ko-KR" baseline="0" dirty="0" smtClean="0"/>
                        <a:t> </a:t>
                      </a:r>
                    </a:p>
                    <a:p>
                      <a:pPr latinLnBrk="1"/>
                      <a:r>
                        <a:rPr lang="en-US" altLang="ko-KR" baseline="0" dirty="0" smtClean="0"/>
                        <a:t>(1: kitchen, 2: living room, 3: laundry room, 4: office room, 5: bath room, </a:t>
                      </a:r>
                    </a:p>
                    <a:p>
                      <a:pPr latinLnBrk="1"/>
                      <a:r>
                        <a:rPr lang="en-US" altLang="ko-KR" baseline="0" dirty="0" smtClean="0"/>
                        <a:t>6: outside the building, 7: ironing room, 8: teenager, 9: parents room)</a:t>
                      </a:r>
                      <a:endParaRPr lang="ko-KR" altLang="en-US" dirty="0"/>
                    </a:p>
                  </a:txBody>
                  <a:tcPr/>
                </a:tc>
              </a:tr>
              <a:tr h="370840">
                <a:tc>
                  <a:txBody>
                    <a:bodyPr/>
                    <a:lstStyle/>
                    <a:p>
                      <a:pPr algn="ctr" latinLnBrk="1"/>
                      <a:r>
                        <a:rPr lang="en-US" altLang="ko-KR" dirty="0" smtClean="0"/>
                        <a:t>RH_(number)</a:t>
                      </a:r>
                      <a:endParaRPr lang="ko-KR" altLang="en-US" dirty="0"/>
                    </a:p>
                  </a:txBody>
                  <a:tcPr/>
                </a:tc>
                <a:tc>
                  <a:txBody>
                    <a:bodyPr/>
                    <a:lstStyle/>
                    <a:p>
                      <a:pPr latinLnBrk="1"/>
                      <a:r>
                        <a:rPr lang="en-US" altLang="ko-KR" sz="1800" b="0" i="0" kern="1200" dirty="0" smtClean="0">
                          <a:solidFill>
                            <a:schemeClr val="dk1"/>
                          </a:solidFill>
                          <a:effectLst/>
                          <a:latin typeface="+mn-lt"/>
                          <a:ea typeface="+mn-ea"/>
                          <a:cs typeface="+mn-cs"/>
                        </a:rPr>
                        <a:t>Humidity in area of number,</a:t>
                      </a:r>
                      <a:r>
                        <a:rPr lang="en-US" altLang="ko-KR" sz="1800" b="0" i="0" kern="1200" baseline="0" dirty="0" smtClean="0">
                          <a:solidFill>
                            <a:schemeClr val="dk1"/>
                          </a:solidFill>
                          <a:effectLst/>
                          <a:latin typeface="+mn-lt"/>
                          <a:ea typeface="+mn-ea"/>
                          <a:cs typeface="+mn-cs"/>
                        </a:rPr>
                        <a:t> in %</a:t>
                      </a:r>
                      <a:endParaRPr lang="ko-KR" altLang="en-US" dirty="0"/>
                    </a:p>
                  </a:txBody>
                  <a:tcPr/>
                </a:tc>
              </a:tr>
              <a:tr h="370840">
                <a:tc>
                  <a:txBody>
                    <a:bodyPr/>
                    <a:lstStyle/>
                    <a:p>
                      <a:pPr algn="ctr" latinLnBrk="1"/>
                      <a:r>
                        <a:rPr lang="en-US" altLang="ko-KR" dirty="0" err="1" smtClean="0"/>
                        <a:t>T_out</a:t>
                      </a:r>
                      <a:endParaRPr lang="ko-KR" altLang="en-US" dirty="0"/>
                    </a:p>
                  </a:txBody>
                  <a:tcPr/>
                </a:tc>
                <a:tc>
                  <a:txBody>
                    <a:bodyPr/>
                    <a:lstStyle/>
                    <a:p>
                      <a:pPr latinLnBrk="1"/>
                      <a:r>
                        <a:rPr lang="en-US" altLang="ko-KR" dirty="0" smtClean="0"/>
                        <a:t>Temperature outside (from </a:t>
                      </a:r>
                      <a:r>
                        <a:rPr lang="en-US" altLang="ko-KR" dirty="0" err="1" smtClean="0"/>
                        <a:t>Chievres</a:t>
                      </a:r>
                      <a:r>
                        <a:rPr lang="en-US" altLang="ko-KR" dirty="0" smtClean="0"/>
                        <a:t> weather station), in Celsius</a:t>
                      </a:r>
                      <a:endParaRPr lang="ko-KR" altLang="en-US" dirty="0"/>
                    </a:p>
                  </a:txBody>
                  <a:tcPr/>
                </a:tc>
              </a:tr>
              <a:tr h="370840">
                <a:tc>
                  <a:txBody>
                    <a:bodyPr/>
                    <a:lstStyle/>
                    <a:p>
                      <a:pPr algn="ctr" latinLnBrk="1"/>
                      <a:r>
                        <a:rPr lang="en-US" altLang="ko-KR" dirty="0" err="1" smtClean="0"/>
                        <a:t>Press_mm_hg</a:t>
                      </a:r>
                      <a:endParaRPr lang="ko-KR" altLang="en-US" dirty="0"/>
                    </a:p>
                  </a:txBody>
                  <a:tcPr/>
                </a:tc>
                <a:tc>
                  <a:txBody>
                    <a:bodyPr/>
                    <a:lstStyle/>
                    <a:p>
                      <a:pPr latinLnBrk="1"/>
                      <a:r>
                        <a:rPr lang="en-US" altLang="ko-KR" sz="1800" b="0" i="0" kern="1200" dirty="0" smtClean="0">
                          <a:solidFill>
                            <a:schemeClr val="dk1"/>
                          </a:solidFill>
                          <a:effectLst/>
                          <a:latin typeface="+mn-lt"/>
                          <a:ea typeface="+mn-ea"/>
                          <a:cs typeface="+mn-cs"/>
                        </a:rPr>
                        <a:t>(from </a:t>
                      </a:r>
                      <a:r>
                        <a:rPr lang="en-US" altLang="ko-KR" sz="1800" b="0" i="0" kern="1200" dirty="0" err="1" smtClean="0">
                          <a:solidFill>
                            <a:schemeClr val="dk1"/>
                          </a:solidFill>
                          <a:effectLst/>
                          <a:latin typeface="+mn-lt"/>
                          <a:ea typeface="+mn-ea"/>
                          <a:cs typeface="+mn-cs"/>
                        </a:rPr>
                        <a:t>Chievres</a:t>
                      </a:r>
                      <a:r>
                        <a:rPr lang="en-US" altLang="ko-KR" sz="1800" b="0" i="0" kern="1200" dirty="0" smtClean="0">
                          <a:solidFill>
                            <a:schemeClr val="dk1"/>
                          </a:solidFill>
                          <a:effectLst/>
                          <a:latin typeface="+mn-lt"/>
                          <a:ea typeface="+mn-ea"/>
                          <a:cs typeface="+mn-cs"/>
                        </a:rPr>
                        <a:t> weather station), in mm Hg</a:t>
                      </a:r>
                      <a:endParaRPr lang="ko-KR" altLang="en-US" dirty="0"/>
                    </a:p>
                  </a:txBody>
                  <a:tcPr/>
                </a:tc>
              </a:tr>
              <a:tr h="370840">
                <a:tc>
                  <a:txBody>
                    <a:bodyPr/>
                    <a:lstStyle/>
                    <a:p>
                      <a:pPr algn="ctr" latinLnBrk="1"/>
                      <a:r>
                        <a:rPr lang="en-US" altLang="ko-KR" dirty="0" err="1" smtClean="0"/>
                        <a:t>RH_out</a:t>
                      </a:r>
                      <a:endParaRPr lang="ko-KR" altLang="en-US" dirty="0"/>
                    </a:p>
                  </a:txBody>
                  <a:tcPr/>
                </a:tc>
                <a:tc>
                  <a:txBody>
                    <a:bodyPr/>
                    <a:lstStyle/>
                    <a:p>
                      <a:pPr latinLnBrk="1"/>
                      <a:r>
                        <a:rPr lang="en-US" altLang="ko-KR" sz="1800" b="0" i="0" kern="1200" dirty="0" smtClean="0">
                          <a:solidFill>
                            <a:schemeClr val="dk1"/>
                          </a:solidFill>
                          <a:effectLst/>
                          <a:latin typeface="+mn-lt"/>
                          <a:ea typeface="+mn-ea"/>
                          <a:cs typeface="+mn-cs"/>
                        </a:rPr>
                        <a:t>Humidity outside (from </a:t>
                      </a:r>
                      <a:r>
                        <a:rPr lang="en-US" altLang="ko-KR" sz="1800" b="0" i="0" kern="1200" dirty="0" err="1" smtClean="0">
                          <a:solidFill>
                            <a:schemeClr val="dk1"/>
                          </a:solidFill>
                          <a:effectLst/>
                          <a:latin typeface="+mn-lt"/>
                          <a:ea typeface="+mn-ea"/>
                          <a:cs typeface="+mn-cs"/>
                        </a:rPr>
                        <a:t>Chievres</a:t>
                      </a:r>
                      <a:r>
                        <a:rPr lang="en-US" altLang="ko-KR" sz="1800" b="0" i="0" kern="1200" dirty="0" smtClean="0">
                          <a:solidFill>
                            <a:schemeClr val="dk1"/>
                          </a:solidFill>
                          <a:effectLst/>
                          <a:latin typeface="+mn-lt"/>
                          <a:ea typeface="+mn-ea"/>
                          <a:cs typeface="+mn-cs"/>
                        </a:rPr>
                        <a:t> weather station), in %</a:t>
                      </a:r>
                      <a:endParaRPr lang="ko-KR" altLang="en-US" dirty="0"/>
                    </a:p>
                  </a:txBody>
                  <a:tcPr/>
                </a:tc>
              </a:tr>
              <a:tr h="370840">
                <a:tc>
                  <a:txBody>
                    <a:bodyPr/>
                    <a:lstStyle/>
                    <a:p>
                      <a:pPr algn="ctr" latinLnBrk="1"/>
                      <a:r>
                        <a:rPr lang="en-US" altLang="ko-KR" dirty="0" err="1" smtClean="0"/>
                        <a:t>Windspeed</a:t>
                      </a:r>
                      <a:endParaRPr lang="ko-KR" altLang="en-US" dirty="0"/>
                    </a:p>
                  </a:txBody>
                  <a:tcPr/>
                </a:tc>
                <a:tc>
                  <a:txBody>
                    <a:bodyPr/>
                    <a:lstStyle/>
                    <a:p>
                      <a:pPr latinLnBrk="1"/>
                      <a:r>
                        <a:rPr lang="en-US" altLang="ko-KR" sz="1800" b="0" i="0" kern="1200" dirty="0" smtClean="0">
                          <a:solidFill>
                            <a:schemeClr val="dk1"/>
                          </a:solidFill>
                          <a:effectLst/>
                          <a:latin typeface="+mn-lt"/>
                          <a:ea typeface="+mn-ea"/>
                          <a:cs typeface="+mn-cs"/>
                        </a:rPr>
                        <a:t>(from </a:t>
                      </a:r>
                      <a:r>
                        <a:rPr lang="en-US" altLang="ko-KR" sz="1800" b="0" i="0" kern="1200" dirty="0" err="1" smtClean="0">
                          <a:solidFill>
                            <a:schemeClr val="dk1"/>
                          </a:solidFill>
                          <a:effectLst/>
                          <a:latin typeface="+mn-lt"/>
                          <a:ea typeface="+mn-ea"/>
                          <a:cs typeface="+mn-cs"/>
                        </a:rPr>
                        <a:t>Chievres</a:t>
                      </a:r>
                      <a:r>
                        <a:rPr lang="en-US" altLang="ko-KR" sz="1800" b="0" i="0" kern="1200" dirty="0" smtClean="0">
                          <a:solidFill>
                            <a:schemeClr val="dk1"/>
                          </a:solidFill>
                          <a:effectLst/>
                          <a:latin typeface="+mn-lt"/>
                          <a:ea typeface="+mn-ea"/>
                          <a:cs typeface="+mn-cs"/>
                        </a:rPr>
                        <a:t> weather station), in m/s</a:t>
                      </a:r>
                      <a:endParaRPr lang="ko-KR" altLang="en-US" dirty="0"/>
                    </a:p>
                  </a:txBody>
                  <a:tcPr/>
                </a:tc>
              </a:tr>
              <a:tr h="370840">
                <a:tc>
                  <a:txBody>
                    <a:bodyPr/>
                    <a:lstStyle/>
                    <a:p>
                      <a:pPr algn="ctr" latinLnBrk="1"/>
                      <a:r>
                        <a:rPr lang="en-US" altLang="ko-KR" dirty="0" smtClean="0"/>
                        <a:t>Visibility</a:t>
                      </a:r>
                      <a:endParaRPr lang="ko-KR" altLang="en-US" dirty="0"/>
                    </a:p>
                  </a:txBody>
                  <a:tcPr/>
                </a:tc>
                <a:tc>
                  <a:txBody>
                    <a:bodyPr/>
                    <a:lstStyle/>
                    <a:p>
                      <a:pPr latinLnBrk="1"/>
                      <a:r>
                        <a:rPr lang="en-US" altLang="ko-KR" sz="1800" b="0" i="0" kern="1200" dirty="0" smtClean="0">
                          <a:solidFill>
                            <a:schemeClr val="dk1"/>
                          </a:solidFill>
                          <a:effectLst/>
                          <a:latin typeface="+mn-lt"/>
                          <a:ea typeface="+mn-ea"/>
                          <a:cs typeface="+mn-cs"/>
                        </a:rPr>
                        <a:t>(from </a:t>
                      </a:r>
                      <a:r>
                        <a:rPr lang="en-US" altLang="ko-KR" sz="1800" b="0" i="0" kern="1200" dirty="0" err="1" smtClean="0">
                          <a:solidFill>
                            <a:schemeClr val="dk1"/>
                          </a:solidFill>
                          <a:effectLst/>
                          <a:latin typeface="+mn-lt"/>
                          <a:ea typeface="+mn-ea"/>
                          <a:cs typeface="+mn-cs"/>
                        </a:rPr>
                        <a:t>Chievres</a:t>
                      </a:r>
                      <a:r>
                        <a:rPr lang="en-US" altLang="ko-KR" sz="1800" b="0" i="0" kern="1200" dirty="0" smtClean="0">
                          <a:solidFill>
                            <a:schemeClr val="dk1"/>
                          </a:solidFill>
                          <a:effectLst/>
                          <a:latin typeface="+mn-lt"/>
                          <a:ea typeface="+mn-ea"/>
                          <a:cs typeface="+mn-cs"/>
                        </a:rPr>
                        <a:t> weather station), in km</a:t>
                      </a:r>
                      <a:endParaRPr lang="ko-KR" altLang="en-US" dirty="0"/>
                    </a:p>
                  </a:txBody>
                  <a:tcPr/>
                </a:tc>
              </a:tr>
              <a:tr h="370840">
                <a:tc>
                  <a:txBody>
                    <a:bodyPr/>
                    <a:lstStyle/>
                    <a:p>
                      <a:pPr algn="ctr" latinLnBrk="1"/>
                      <a:r>
                        <a:rPr lang="en-US" altLang="ko-KR" dirty="0" err="1" smtClean="0"/>
                        <a:t>Tdewpoint</a:t>
                      </a:r>
                      <a:endParaRPr lang="ko-KR" altLang="en-US" dirty="0"/>
                    </a:p>
                  </a:txBody>
                  <a:tcPr/>
                </a:tc>
                <a:tc>
                  <a:txBody>
                    <a:bodyPr/>
                    <a:lstStyle/>
                    <a:p>
                      <a:pPr latinLnBrk="1"/>
                      <a:r>
                        <a:rPr lang="en-US" altLang="ko-KR" sz="1800" b="0" i="0" kern="1200" dirty="0" smtClean="0">
                          <a:solidFill>
                            <a:schemeClr val="dk1"/>
                          </a:solidFill>
                          <a:effectLst/>
                          <a:latin typeface="+mn-lt"/>
                          <a:ea typeface="+mn-ea"/>
                          <a:cs typeface="+mn-cs"/>
                        </a:rPr>
                        <a:t>(from </a:t>
                      </a:r>
                      <a:r>
                        <a:rPr lang="en-US" altLang="ko-KR" sz="1800" b="0" i="0" kern="1200" dirty="0" err="1" smtClean="0">
                          <a:solidFill>
                            <a:schemeClr val="dk1"/>
                          </a:solidFill>
                          <a:effectLst/>
                          <a:latin typeface="+mn-lt"/>
                          <a:ea typeface="+mn-ea"/>
                          <a:cs typeface="+mn-cs"/>
                        </a:rPr>
                        <a:t>Chievres</a:t>
                      </a:r>
                      <a:r>
                        <a:rPr lang="en-US" altLang="ko-KR" sz="1800" b="0" i="0" kern="1200" dirty="0" smtClean="0">
                          <a:solidFill>
                            <a:schemeClr val="dk1"/>
                          </a:solidFill>
                          <a:effectLst/>
                          <a:latin typeface="+mn-lt"/>
                          <a:ea typeface="+mn-ea"/>
                          <a:cs typeface="+mn-cs"/>
                        </a:rPr>
                        <a:t> weather station), Â°C</a:t>
                      </a:r>
                      <a:endParaRPr lang="ko-KR" altLang="en-US" dirty="0"/>
                    </a:p>
                  </a:txBody>
                  <a:tcPr/>
                </a:tc>
              </a:tr>
            </a:tbl>
          </a:graphicData>
        </a:graphic>
      </p:graphicFrame>
    </p:spTree>
    <p:extLst>
      <p:ext uri="{BB962C8B-B14F-4D97-AF65-F5344CB8AC3E}">
        <p14:creationId xmlns:p14="http://schemas.microsoft.com/office/powerpoint/2010/main" val="668649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462970" y="482084"/>
            <a:ext cx="6757299" cy="1569660"/>
          </a:xfrm>
          <a:prstGeom prst="rect">
            <a:avLst/>
          </a:prstGeom>
        </p:spPr>
        <p:txBody>
          <a:bodyPr wrap="none">
            <a:spAutoFit/>
          </a:bodyPr>
          <a:lstStyle/>
          <a:p>
            <a:r>
              <a:rPr lang="en-GB" altLang="ko-KR" sz="4800" dirty="0" smtClean="0">
                <a:latin typeface="배달의민족 주아" pitchFamily="18" charset="-127"/>
                <a:ea typeface="배달의민족 주아" pitchFamily="18" charset="-127"/>
              </a:rPr>
              <a:t>Inspection</a:t>
            </a:r>
            <a:r>
              <a:rPr lang="en-GB" altLang="ko-KR" sz="4800" dirty="0">
                <a:latin typeface="배달의민족 주아" pitchFamily="18" charset="-127"/>
                <a:ea typeface="배달의민족 주아" pitchFamily="18" charset="-127"/>
              </a:rPr>
              <a:t>:  Correlations</a:t>
            </a:r>
          </a:p>
          <a:p>
            <a:endParaRPr lang="ko-KR" altLang="en-US" sz="4800" dirty="0">
              <a:latin typeface="배달의민족 주아" pitchFamily="18" charset="-127"/>
              <a:ea typeface="배달의민족 주아" pitchFamily="18" charset="-127"/>
            </a:endParaRPr>
          </a:p>
        </p:txBody>
      </p:sp>
      <p:pic>
        <p:nvPicPr>
          <p:cNvPr id="5" name="Picture 4" descr="A close up of text on a black background&#10;&#10;Description automatically generated">
            <a:extLst>
              <a:ext uri="{FF2B5EF4-FFF2-40B4-BE49-F238E27FC236}">
                <a16:creationId xmlns="" xmlns:a16="http://schemas.microsoft.com/office/drawing/2014/main" id="{1D0581D4-10E3-4724-9E2F-349C5671AD7D}"/>
              </a:ext>
            </a:extLst>
          </p:cNvPr>
          <p:cNvPicPr>
            <a:picLocks noChangeAspect="1"/>
          </p:cNvPicPr>
          <p:nvPr/>
        </p:nvPicPr>
        <p:blipFill rotWithShape="1">
          <a:blip r:embed="rId2">
            <a:extLst>
              <a:ext uri="{28A0092B-C50C-407E-A947-70E740481C1C}">
                <a14:useLocalDpi xmlns:a14="http://schemas.microsoft.com/office/drawing/2010/main" val="0"/>
              </a:ext>
            </a:extLst>
          </a:blip>
          <a:srcRect l="4043" t="9790" r="13793"/>
          <a:stretch/>
        </p:blipFill>
        <p:spPr>
          <a:xfrm>
            <a:off x="161925" y="1303256"/>
            <a:ext cx="6734175" cy="5545218"/>
          </a:xfrm>
          <a:prstGeom prst="rect">
            <a:avLst/>
          </a:prstGeom>
        </p:spPr>
      </p:pic>
      <p:sp>
        <p:nvSpPr>
          <p:cNvPr id="7" name="TextBox 6">
            <a:extLst>
              <a:ext uri="{FF2B5EF4-FFF2-40B4-BE49-F238E27FC236}">
                <a16:creationId xmlns="" xmlns:a16="http://schemas.microsoft.com/office/drawing/2014/main" id="{D9E5CA14-CE12-415D-9839-1CDAB11FC926}"/>
              </a:ext>
            </a:extLst>
          </p:cNvPr>
          <p:cNvSpPr txBox="1"/>
          <p:nvPr/>
        </p:nvSpPr>
        <p:spPr>
          <a:xfrm>
            <a:off x="7397920" y="2124075"/>
            <a:ext cx="4360986" cy="2677656"/>
          </a:xfrm>
          <a:prstGeom prst="rect">
            <a:avLst/>
          </a:prstGeom>
          <a:noFill/>
        </p:spPr>
        <p:txBody>
          <a:bodyPr wrap="square" rtlCol="0">
            <a:spAutoFit/>
          </a:bodyPr>
          <a:lstStyle/>
          <a:p>
            <a:r>
              <a:rPr lang="en-GB" sz="2400" dirty="0">
                <a:latin typeface="배달의민족 주아" pitchFamily="18" charset="-127"/>
                <a:ea typeface="배달의민족 주아" pitchFamily="18" charset="-127"/>
              </a:rPr>
              <a:t>Strong correlations, </a:t>
            </a:r>
            <a:endParaRPr lang="en-GB" sz="2400" dirty="0" smtClean="0">
              <a:latin typeface="배달의민족 주아" pitchFamily="18" charset="-127"/>
              <a:ea typeface="배달의민족 주아" pitchFamily="18" charset="-127"/>
            </a:endParaRPr>
          </a:p>
          <a:p>
            <a:r>
              <a:rPr lang="en-GB" sz="2400" dirty="0" smtClean="0">
                <a:latin typeface="배달의민족 주아" pitchFamily="18" charset="-127"/>
                <a:ea typeface="배달의민족 주아" pitchFamily="18" charset="-127"/>
              </a:rPr>
              <a:t>especially </a:t>
            </a:r>
            <a:r>
              <a:rPr lang="en-GB" sz="2400" dirty="0">
                <a:latin typeface="배달의민족 주아" pitchFamily="18" charset="-127"/>
                <a:ea typeface="배달의민족 주아" pitchFamily="18" charset="-127"/>
              </a:rPr>
              <a:t>among indoor values. </a:t>
            </a:r>
            <a:br>
              <a:rPr lang="en-GB" sz="2400" dirty="0">
                <a:latin typeface="배달의민족 주아" pitchFamily="18" charset="-127"/>
                <a:ea typeface="배달의민족 주아" pitchFamily="18" charset="-127"/>
              </a:rPr>
            </a:br>
            <a:endParaRPr lang="en-GB" sz="2400" dirty="0" smtClean="0">
              <a:latin typeface="배달의민족 주아" pitchFamily="18" charset="-127"/>
              <a:ea typeface="배달의민족 주아" pitchFamily="18" charset="-127"/>
            </a:endParaRPr>
          </a:p>
          <a:p>
            <a:endParaRPr lang="en-GB" sz="2400" dirty="0">
              <a:latin typeface="배달의민족 주아" pitchFamily="18" charset="-127"/>
              <a:ea typeface="배달의민족 주아" pitchFamily="18" charset="-127"/>
            </a:endParaRPr>
          </a:p>
          <a:p>
            <a:r>
              <a:rPr lang="en-GB" sz="2400" dirty="0">
                <a:latin typeface="배달의민족 주아" pitchFamily="18" charset="-127"/>
                <a:ea typeface="배달의민족 주아" pitchFamily="18" charset="-127"/>
              </a:rPr>
              <a:t/>
            </a:r>
            <a:br>
              <a:rPr lang="en-GB" sz="2400" dirty="0">
                <a:latin typeface="배달의민족 주아" pitchFamily="18" charset="-127"/>
                <a:ea typeface="배달의민족 주아" pitchFamily="18" charset="-127"/>
              </a:rPr>
            </a:br>
            <a:r>
              <a:rPr lang="en-GB" sz="2400" dirty="0">
                <a:latin typeface="배달의민족 주아" pitchFamily="18" charset="-127"/>
                <a:ea typeface="배달의민족 주아" pitchFamily="18" charset="-127"/>
              </a:rPr>
              <a:t>High redundancy: </a:t>
            </a:r>
            <a:endParaRPr lang="en-GB" sz="2400" dirty="0" smtClean="0">
              <a:latin typeface="배달의민족 주아" pitchFamily="18" charset="-127"/>
              <a:ea typeface="배달의민족 주아" pitchFamily="18" charset="-127"/>
            </a:endParaRPr>
          </a:p>
          <a:p>
            <a:r>
              <a:rPr lang="en-GB" sz="2400" dirty="0" smtClean="0">
                <a:latin typeface="배달의민족 주아" pitchFamily="18" charset="-127"/>
                <a:ea typeface="배달의민족 주아" pitchFamily="18" charset="-127"/>
              </a:rPr>
              <a:t>Effective </a:t>
            </a:r>
            <a:r>
              <a:rPr lang="en-GB" sz="2400" dirty="0">
                <a:latin typeface="배달의민족 주아" pitchFamily="18" charset="-127"/>
                <a:ea typeface="배달의민족 주아" pitchFamily="18" charset="-127"/>
              </a:rPr>
              <a:t>dimension reduction</a:t>
            </a:r>
          </a:p>
        </p:txBody>
      </p:sp>
    </p:spTree>
    <p:extLst>
      <p:ext uri="{BB962C8B-B14F-4D97-AF65-F5344CB8AC3E}">
        <p14:creationId xmlns:p14="http://schemas.microsoft.com/office/powerpoint/2010/main" val="604278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462970" y="482084"/>
            <a:ext cx="5227200" cy="830997"/>
          </a:xfrm>
          <a:prstGeom prst="rect">
            <a:avLst/>
          </a:prstGeom>
        </p:spPr>
        <p:txBody>
          <a:bodyPr wrap="none">
            <a:spAutoFit/>
          </a:bodyPr>
          <a:lstStyle/>
          <a:p>
            <a:r>
              <a:rPr lang="en-US" altLang="ko-KR" sz="4800" b="1" dirty="0" smtClean="0">
                <a:latin typeface="배달의민족 주아" pitchFamily="18" charset="-127"/>
                <a:ea typeface="배달의민족 주아" pitchFamily="18" charset="-127"/>
              </a:rPr>
              <a:t>Preprocessing - (1)</a:t>
            </a:r>
            <a:endParaRPr lang="ko-KR" altLang="en-US" sz="4800" dirty="0">
              <a:latin typeface="배달의민족 주아" pitchFamily="18" charset="-127"/>
              <a:ea typeface="배달의민족 주아" pitchFamily="18" charset="-127"/>
            </a:endParaRPr>
          </a:p>
        </p:txBody>
      </p:sp>
      <p:sp>
        <p:nvSpPr>
          <p:cNvPr id="3" name="TextBox 2">
            <a:extLst>
              <a:ext uri="{FF2B5EF4-FFF2-40B4-BE49-F238E27FC236}">
                <a16:creationId xmlns="" xmlns:a16="http://schemas.microsoft.com/office/drawing/2014/main" id="{CD50D557-0C95-42A5-A1DA-F79EDBA6D541}"/>
              </a:ext>
            </a:extLst>
          </p:cNvPr>
          <p:cNvSpPr txBox="1"/>
          <p:nvPr/>
        </p:nvSpPr>
        <p:spPr>
          <a:xfrm>
            <a:off x="661869" y="1971570"/>
            <a:ext cx="7633251" cy="523220"/>
          </a:xfrm>
          <a:prstGeom prst="rect">
            <a:avLst/>
          </a:prstGeom>
          <a:noFill/>
        </p:spPr>
        <p:txBody>
          <a:bodyPr wrap="square" rtlCol="0">
            <a:spAutoFit/>
          </a:bodyPr>
          <a:lstStyle/>
          <a:p>
            <a:r>
              <a:rPr lang="en-GB" sz="2800" dirty="0" smtClean="0">
                <a:latin typeface="배달의민족 주아" pitchFamily="18" charset="-127"/>
                <a:ea typeface="배달의민족 주아" pitchFamily="18" charset="-127"/>
              </a:rPr>
              <a:t>★ Handle </a:t>
            </a:r>
            <a:r>
              <a:rPr lang="en-GB" sz="2800" dirty="0">
                <a:latin typeface="배달의민족 주아" pitchFamily="18" charset="-127"/>
                <a:ea typeface="배달의민족 주아" pitchFamily="18" charset="-127"/>
              </a:rPr>
              <a:t>missing data, outliers and standardise.</a:t>
            </a:r>
          </a:p>
        </p:txBody>
      </p:sp>
      <p:sp>
        <p:nvSpPr>
          <p:cNvPr id="5" name="TextBox 4">
            <a:extLst>
              <a:ext uri="{FF2B5EF4-FFF2-40B4-BE49-F238E27FC236}">
                <a16:creationId xmlns="" xmlns:a16="http://schemas.microsoft.com/office/drawing/2014/main" id="{D1D21812-48EB-4D17-9383-92E0D1CF0306}"/>
              </a:ext>
            </a:extLst>
          </p:cNvPr>
          <p:cNvSpPr txBox="1"/>
          <p:nvPr/>
        </p:nvSpPr>
        <p:spPr>
          <a:xfrm>
            <a:off x="1061920" y="3050231"/>
            <a:ext cx="7633251" cy="2246769"/>
          </a:xfrm>
          <a:prstGeom prst="rect">
            <a:avLst/>
          </a:prstGeom>
          <a:noFill/>
        </p:spPr>
        <p:txBody>
          <a:bodyPr wrap="square" rtlCol="0">
            <a:spAutoFit/>
          </a:bodyPr>
          <a:lstStyle/>
          <a:p>
            <a:pPr marL="457200" indent="-457200">
              <a:buFontTx/>
              <a:buChar char="-"/>
            </a:pPr>
            <a:r>
              <a:rPr lang="en-GB" sz="2800" dirty="0">
                <a:latin typeface="배달의민족 주아" pitchFamily="18" charset="-127"/>
                <a:ea typeface="배달의민족 주아" pitchFamily="18" charset="-127"/>
              </a:rPr>
              <a:t>Simplify categorical data: </a:t>
            </a:r>
            <a:r>
              <a:rPr lang="en-GB" sz="2800" dirty="0" err="1">
                <a:latin typeface="배달의민족 주아" pitchFamily="18" charset="-127"/>
                <a:ea typeface="배달의민족 주아" pitchFamily="18" charset="-127"/>
              </a:rPr>
              <a:t>OneHot</a:t>
            </a:r>
            <a:r>
              <a:rPr lang="en-GB" sz="2800" dirty="0">
                <a:latin typeface="배달의민족 주아" pitchFamily="18" charset="-127"/>
                <a:ea typeface="배달의민족 주아" pitchFamily="18" charset="-127"/>
              </a:rPr>
              <a:t> Encoding</a:t>
            </a:r>
          </a:p>
          <a:p>
            <a:endParaRPr lang="en-GB" sz="2800" dirty="0">
              <a:latin typeface="배달의민족 주아" pitchFamily="18" charset="-127"/>
              <a:ea typeface="배달의민족 주아" pitchFamily="18" charset="-127"/>
            </a:endParaRPr>
          </a:p>
          <a:p>
            <a:pPr marL="457200" indent="-457200">
              <a:buFontTx/>
              <a:buChar char="-"/>
            </a:pPr>
            <a:r>
              <a:rPr lang="en-GB" sz="2800" dirty="0">
                <a:latin typeface="배달의민족 주아" pitchFamily="18" charset="-127"/>
                <a:ea typeface="배달의민족 주아" pitchFamily="18" charset="-127"/>
              </a:rPr>
              <a:t>Bring data to normal distribution: </a:t>
            </a:r>
            <a:r>
              <a:rPr lang="en-GB" sz="2800" dirty="0" err="1">
                <a:latin typeface="배달의민족 주아" pitchFamily="18" charset="-127"/>
                <a:ea typeface="배달의민족 주아" pitchFamily="18" charset="-127"/>
              </a:rPr>
              <a:t>Boxcox</a:t>
            </a:r>
            <a:endParaRPr lang="en-GB" sz="2800" dirty="0">
              <a:latin typeface="배달의민족 주아" pitchFamily="18" charset="-127"/>
              <a:ea typeface="배달의민족 주아" pitchFamily="18" charset="-127"/>
            </a:endParaRPr>
          </a:p>
          <a:p>
            <a:pPr marL="457200" indent="-457200">
              <a:buFontTx/>
              <a:buChar char="-"/>
            </a:pPr>
            <a:endParaRPr lang="en-GB" sz="2800" dirty="0">
              <a:latin typeface="배달의민족 주아" pitchFamily="18" charset="-127"/>
              <a:ea typeface="배달의민족 주아" pitchFamily="18" charset="-127"/>
            </a:endParaRPr>
          </a:p>
          <a:p>
            <a:pPr marL="457200" indent="-457200">
              <a:buFontTx/>
              <a:buChar char="-"/>
            </a:pPr>
            <a:r>
              <a:rPr lang="en-GB" sz="2800" dirty="0">
                <a:latin typeface="배달의민족 주아" pitchFamily="18" charset="-127"/>
                <a:ea typeface="배달의민족 주아" pitchFamily="18" charset="-127"/>
              </a:rPr>
              <a:t>Standardise</a:t>
            </a:r>
          </a:p>
        </p:txBody>
      </p:sp>
    </p:spTree>
    <p:extLst>
      <p:ext uri="{BB962C8B-B14F-4D97-AF65-F5344CB8AC3E}">
        <p14:creationId xmlns:p14="http://schemas.microsoft.com/office/powerpoint/2010/main" val="4072497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462970" y="482084"/>
            <a:ext cx="5334602" cy="830997"/>
          </a:xfrm>
          <a:prstGeom prst="rect">
            <a:avLst/>
          </a:prstGeom>
        </p:spPr>
        <p:txBody>
          <a:bodyPr wrap="none">
            <a:spAutoFit/>
          </a:bodyPr>
          <a:lstStyle/>
          <a:p>
            <a:r>
              <a:rPr lang="en-US" altLang="ko-KR" sz="4800" b="1" dirty="0" smtClean="0">
                <a:latin typeface="배달의민족 주아" pitchFamily="18" charset="-127"/>
                <a:ea typeface="배달의민족 주아" pitchFamily="18" charset="-127"/>
              </a:rPr>
              <a:t>Preprocessing - (2)</a:t>
            </a:r>
            <a:endParaRPr lang="ko-KR" altLang="en-US" sz="4800" dirty="0">
              <a:latin typeface="배달의민족 주아" pitchFamily="18" charset="-127"/>
              <a:ea typeface="배달의민족 주아" pitchFamily="18" charset="-127"/>
            </a:endParaRPr>
          </a:p>
        </p:txBody>
      </p:sp>
      <p:graphicFrame>
        <p:nvGraphicFramePr>
          <p:cNvPr id="6" name="Table 4">
            <a:extLst>
              <a:ext uri="{FF2B5EF4-FFF2-40B4-BE49-F238E27FC236}">
                <a16:creationId xmlns="" xmlns:a16="http://schemas.microsoft.com/office/drawing/2014/main" id="{9A12F260-0FB8-4FEE-96FE-4EC5E56C3BEB}"/>
              </a:ext>
            </a:extLst>
          </p:cNvPr>
          <p:cNvGraphicFramePr>
            <a:graphicFrameLocks noGrp="1"/>
          </p:cNvGraphicFramePr>
          <p:nvPr>
            <p:extLst>
              <p:ext uri="{D42A27DB-BD31-4B8C-83A1-F6EECF244321}">
                <p14:modId xmlns:p14="http://schemas.microsoft.com/office/powerpoint/2010/main" val="2149090601"/>
              </p:ext>
            </p:extLst>
          </p:nvPr>
        </p:nvGraphicFramePr>
        <p:xfrm>
          <a:off x="1028700" y="2392990"/>
          <a:ext cx="2075121" cy="2895836"/>
        </p:xfrm>
        <a:graphic>
          <a:graphicData uri="http://schemas.openxmlformats.org/drawingml/2006/table">
            <a:tbl>
              <a:tblPr firstRow="1" bandRow="1">
                <a:tableStyleId>{5C22544A-7EE6-4342-B048-85BDC9FD1C3A}</a:tableStyleId>
              </a:tblPr>
              <a:tblGrid>
                <a:gridCol w="2075121">
                  <a:extLst>
                    <a:ext uri="{9D8B030D-6E8A-4147-A177-3AD203B41FA5}">
                      <a16:colId xmlns="" xmlns:a16="http://schemas.microsoft.com/office/drawing/2014/main" val="563411467"/>
                    </a:ext>
                  </a:extLst>
                </a:gridCol>
              </a:tblGrid>
              <a:tr h="213124">
                <a:tc>
                  <a:txBody>
                    <a:bodyPr/>
                    <a:lstStyle/>
                    <a:p>
                      <a:r>
                        <a:rPr lang="en-GB" dirty="0" err="1"/>
                        <a:t>Lightlevel</a:t>
                      </a:r>
                      <a:endParaRPr lang="en-GB" dirty="0"/>
                    </a:p>
                  </a:txBody>
                  <a:tcPr/>
                </a:tc>
                <a:extLst>
                  <a:ext uri="{0D108BD9-81ED-4DB2-BD59-A6C34878D82A}">
                    <a16:rowId xmlns="" xmlns:a16="http://schemas.microsoft.com/office/drawing/2014/main" val="4289836961"/>
                  </a:ext>
                </a:extLst>
              </a:tr>
              <a:tr h="632519">
                <a:tc>
                  <a:txBody>
                    <a:bodyPr/>
                    <a:lstStyle/>
                    <a:p>
                      <a:r>
                        <a:rPr lang="en-GB" dirty="0"/>
                        <a:t>Off</a:t>
                      </a:r>
                    </a:p>
                  </a:txBody>
                  <a:tcPr/>
                </a:tc>
                <a:extLst>
                  <a:ext uri="{0D108BD9-81ED-4DB2-BD59-A6C34878D82A}">
                    <a16:rowId xmlns="" xmlns:a16="http://schemas.microsoft.com/office/drawing/2014/main" val="59189354"/>
                  </a:ext>
                </a:extLst>
              </a:tr>
              <a:tr h="632519">
                <a:tc>
                  <a:txBody>
                    <a:bodyPr/>
                    <a:lstStyle/>
                    <a:p>
                      <a:r>
                        <a:rPr lang="en-GB" dirty="0"/>
                        <a:t>Low</a:t>
                      </a:r>
                    </a:p>
                  </a:txBody>
                  <a:tcPr/>
                </a:tc>
                <a:extLst>
                  <a:ext uri="{0D108BD9-81ED-4DB2-BD59-A6C34878D82A}">
                    <a16:rowId xmlns="" xmlns:a16="http://schemas.microsoft.com/office/drawing/2014/main" val="349449153"/>
                  </a:ext>
                </a:extLst>
              </a:tr>
              <a:tr h="632519">
                <a:tc>
                  <a:txBody>
                    <a:bodyPr/>
                    <a:lstStyle/>
                    <a:p>
                      <a:r>
                        <a:rPr lang="en-GB" dirty="0"/>
                        <a:t>Medium</a:t>
                      </a:r>
                    </a:p>
                  </a:txBody>
                  <a:tcPr/>
                </a:tc>
                <a:extLst>
                  <a:ext uri="{0D108BD9-81ED-4DB2-BD59-A6C34878D82A}">
                    <a16:rowId xmlns="" xmlns:a16="http://schemas.microsoft.com/office/drawing/2014/main" val="3602057540"/>
                  </a:ext>
                </a:extLst>
              </a:tr>
              <a:tr h="632519">
                <a:tc>
                  <a:txBody>
                    <a:bodyPr/>
                    <a:lstStyle/>
                    <a:p>
                      <a:r>
                        <a:rPr lang="en-GB" dirty="0"/>
                        <a:t>High</a:t>
                      </a:r>
                    </a:p>
                  </a:txBody>
                  <a:tcPr/>
                </a:tc>
                <a:extLst>
                  <a:ext uri="{0D108BD9-81ED-4DB2-BD59-A6C34878D82A}">
                    <a16:rowId xmlns="" xmlns:a16="http://schemas.microsoft.com/office/drawing/2014/main" val="565119460"/>
                  </a:ext>
                </a:extLst>
              </a:tr>
            </a:tbl>
          </a:graphicData>
        </a:graphic>
      </p:graphicFrame>
      <p:cxnSp>
        <p:nvCxnSpPr>
          <p:cNvPr id="7" name="Straight Arrow Connector 5">
            <a:extLst>
              <a:ext uri="{FF2B5EF4-FFF2-40B4-BE49-F238E27FC236}">
                <a16:creationId xmlns="" xmlns:a16="http://schemas.microsoft.com/office/drawing/2014/main" id="{44CBA594-6F69-4C82-BA7E-7AE55A6C4E2E}"/>
              </a:ext>
            </a:extLst>
          </p:cNvPr>
          <p:cNvCxnSpPr/>
          <p:nvPr/>
        </p:nvCxnSpPr>
        <p:spPr>
          <a:xfrm>
            <a:off x="3351471" y="3840908"/>
            <a:ext cx="1979074" cy="0"/>
          </a:xfrm>
          <a:prstGeom prst="straightConnector1">
            <a:avLst/>
          </a:prstGeom>
          <a:ln w="155575">
            <a:tailEnd type="triangle"/>
          </a:ln>
        </p:spPr>
        <p:style>
          <a:lnRef idx="1">
            <a:schemeClr val="dk1"/>
          </a:lnRef>
          <a:fillRef idx="0">
            <a:schemeClr val="dk1"/>
          </a:fillRef>
          <a:effectRef idx="0">
            <a:schemeClr val="dk1"/>
          </a:effectRef>
          <a:fontRef idx="minor">
            <a:schemeClr val="tx1"/>
          </a:fontRef>
        </p:style>
      </p:cxnSp>
      <p:graphicFrame>
        <p:nvGraphicFramePr>
          <p:cNvPr id="8" name="Table 7">
            <a:extLst>
              <a:ext uri="{FF2B5EF4-FFF2-40B4-BE49-F238E27FC236}">
                <a16:creationId xmlns="" xmlns:a16="http://schemas.microsoft.com/office/drawing/2014/main" id="{DE398F67-CA51-4AC3-879F-833BC48204DB}"/>
              </a:ext>
            </a:extLst>
          </p:cNvPr>
          <p:cNvGraphicFramePr>
            <a:graphicFrameLocks noGrp="1"/>
          </p:cNvGraphicFramePr>
          <p:nvPr>
            <p:extLst>
              <p:ext uri="{D42A27DB-BD31-4B8C-83A1-F6EECF244321}">
                <p14:modId xmlns:p14="http://schemas.microsoft.com/office/powerpoint/2010/main" val="3310513056"/>
              </p:ext>
            </p:extLst>
          </p:nvPr>
        </p:nvGraphicFramePr>
        <p:xfrm>
          <a:off x="5561124" y="2393002"/>
          <a:ext cx="4801192" cy="2895824"/>
        </p:xfrm>
        <a:graphic>
          <a:graphicData uri="http://schemas.openxmlformats.org/drawingml/2006/table">
            <a:tbl>
              <a:tblPr firstRow="1" bandRow="1">
                <a:tableStyleId>{5C22544A-7EE6-4342-B048-85BDC9FD1C3A}</a:tableStyleId>
              </a:tblPr>
              <a:tblGrid>
                <a:gridCol w="1200298">
                  <a:extLst>
                    <a:ext uri="{9D8B030D-6E8A-4147-A177-3AD203B41FA5}">
                      <a16:colId xmlns="" xmlns:a16="http://schemas.microsoft.com/office/drawing/2014/main" val="2773855532"/>
                    </a:ext>
                  </a:extLst>
                </a:gridCol>
                <a:gridCol w="1200298">
                  <a:extLst>
                    <a:ext uri="{9D8B030D-6E8A-4147-A177-3AD203B41FA5}">
                      <a16:colId xmlns="" xmlns:a16="http://schemas.microsoft.com/office/drawing/2014/main" val="2301614632"/>
                    </a:ext>
                  </a:extLst>
                </a:gridCol>
                <a:gridCol w="1200298">
                  <a:extLst>
                    <a:ext uri="{9D8B030D-6E8A-4147-A177-3AD203B41FA5}">
                      <a16:colId xmlns="" xmlns:a16="http://schemas.microsoft.com/office/drawing/2014/main" val="4061697293"/>
                    </a:ext>
                  </a:extLst>
                </a:gridCol>
                <a:gridCol w="1200298">
                  <a:extLst>
                    <a:ext uri="{9D8B030D-6E8A-4147-A177-3AD203B41FA5}">
                      <a16:colId xmlns="" xmlns:a16="http://schemas.microsoft.com/office/drawing/2014/main" val="3229920805"/>
                    </a:ext>
                  </a:extLst>
                </a:gridCol>
              </a:tblGrid>
              <a:tr h="394860">
                <a:tc>
                  <a:txBody>
                    <a:bodyPr/>
                    <a:lstStyle/>
                    <a:p>
                      <a:r>
                        <a:rPr lang="en-GB" dirty="0"/>
                        <a:t>Off</a:t>
                      </a:r>
                    </a:p>
                  </a:txBody>
                  <a:tcPr/>
                </a:tc>
                <a:tc>
                  <a:txBody>
                    <a:bodyPr/>
                    <a:lstStyle/>
                    <a:p>
                      <a:r>
                        <a:rPr lang="en-GB" dirty="0"/>
                        <a:t>Low</a:t>
                      </a:r>
                    </a:p>
                  </a:txBody>
                  <a:tcPr/>
                </a:tc>
                <a:tc>
                  <a:txBody>
                    <a:bodyPr/>
                    <a:lstStyle/>
                    <a:p>
                      <a:r>
                        <a:rPr lang="en-GB" dirty="0"/>
                        <a:t>Medium</a:t>
                      </a:r>
                    </a:p>
                  </a:txBody>
                  <a:tcPr/>
                </a:tc>
                <a:tc>
                  <a:txBody>
                    <a:bodyPr/>
                    <a:lstStyle/>
                    <a:p>
                      <a:r>
                        <a:rPr lang="en-GB" dirty="0"/>
                        <a:t>High</a:t>
                      </a:r>
                    </a:p>
                  </a:txBody>
                  <a:tcPr/>
                </a:tc>
                <a:extLst>
                  <a:ext uri="{0D108BD9-81ED-4DB2-BD59-A6C34878D82A}">
                    <a16:rowId xmlns="" xmlns:a16="http://schemas.microsoft.com/office/drawing/2014/main" val="3901068964"/>
                  </a:ext>
                </a:extLst>
              </a:tr>
              <a:tr h="625241">
                <a:tc>
                  <a:txBody>
                    <a:bodyPr/>
                    <a:lstStyle/>
                    <a:p>
                      <a:r>
                        <a:rPr lang="en-GB" dirty="0"/>
                        <a:t>1 </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extLst>
                  <a:ext uri="{0D108BD9-81ED-4DB2-BD59-A6C34878D82A}">
                    <a16:rowId xmlns="" xmlns:a16="http://schemas.microsoft.com/office/drawing/2014/main" val="3568571805"/>
                  </a:ext>
                </a:extLst>
              </a:tr>
              <a:tr h="625241">
                <a:tc>
                  <a:txBody>
                    <a:bodyPr/>
                    <a:lstStyle/>
                    <a:p>
                      <a:r>
                        <a:rPr lang="en-GB" dirty="0"/>
                        <a:t>0</a:t>
                      </a:r>
                    </a:p>
                  </a:txBody>
                  <a:tcPr/>
                </a:tc>
                <a:tc>
                  <a:txBody>
                    <a:bodyPr/>
                    <a:lstStyle/>
                    <a:p>
                      <a:r>
                        <a:rPr lang="en-GB" dirty="0"/>
                        <a:t>1</a:t>
                      </a:r>
                    </a:p>
                  </a:txBody>
                  <a:tcPr/>
                </a:tc>
                <a:tc>
                  <a:txBody>
                    <a:bodyPr/>
                    <a:lstStyle/>
                    <a:p>
                      <a:r>
                        <a:rPr lang="en-GB" dirty="0"/>
                        <a:t>0</a:t>
                      </a:r>
                    </a:p>
                  </a:txBody>
                  <a:tcPr/>
                </a:tc>
                <a:tc>
                  <a:txBody>
                    <a:bodyPr/>
                    <a:lstStyle/>
                    <a:p>
                      <a:r>
                        <a:rPr lang="en-GB" dirty="0"/>
                        <a:t>0</a:t>
                      </a:r>
                    </a:p>
                  </a:txBody>
                  <a:tcPr/>
                </a:tc>
                <a:extLst>
                  <a:ext uri="{0D108BD9-81ED-4DB2-BD59-A6C34878D82A}">
                    <a16:rowId xmlns="" xmlns:a16="http://schemas.microsoft.com/office/drawing/2014/main" val="289070920"/>
                  </a:ext>
                </a:extLst>
              </a:tr>
              <a:tr h="625241">
                <a:tc>
                  <a:txBody>
                    <a:bodyPr/>
                    <a:lstStyle/>
                    <a:p>
                      <a:r>
                        <a:rPr lang="en-GB" dirty="0"/>
                        <a:t>0</a:t>
                      </a:r>
                    </a:p>
                  </a:txBody>
                  <a:tcPr/>
                </a:tc>
                <a:tc>
                  <a:txBody>
                    <a:bodyPr/>
                    <a:lstStyle/>
                    <a:p>
                      <a:r>
                        <a:rPr lang="en-GB" dirty="0"/>
                        <a:t>0</a:t>
                      </a:r>
                    </a:p>
                  </a:txBody>
                  <a:tcPr/>
                </a:tc>
                <a:tc>
                  <a:txBody>
                    <a:bodyPr/>
                    <a:lstStyle/>
                    <a:p>
                      <a:r>
                        <a:rPr lang="en-GB" dirty="0"/>
                        <a:t>1</a:t>
                      </a:r>
                    </a:p>
                  </a:txBody>
                  <a:tcPr/>
                </a:tc>
                <a:tc>
                  <a:txBody>
                    <a:bodyPr/>
                    <a:lstStyle/>
                    <a:p>
                      <a:r>
                        <a:rPr lang="en-GB" dirty="0"/>
                        <a:t>0</a:t>
                      </a:r>
                    </a:p>
                  </a:txBody>
                  <a:tcPr/>
                </a:tc>
                <a:extLst>
                  <a:ext uri="{0D108BD9-81ED-4DB2-BD59-A6C34878D82A}">
                    <a16:rowId xmlns="" xmlns:a16="http://schemas.microsoft.com/office/drawing/2014/main" val="94604294"/>
                  </a:ext>
                </a:extLst>
              </a:tr>
              <a:tr h="625241">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1</a:t>
                      </a:r>
                    </a:p>
                  </a:txBody>
                  <a:tcPr/>
                </a:tc>
                <a:extLst>
                  <a:ext uri="{0D108BD9-81ED-4DB2-BD59-A6C34878D82A}">
                    <a16:rowId xmlns="" xmlns:a16="http://schemas.microsoft.com/office/drawing/2014/main" val="313097611"/>
                  </a:ext>
                </a:extLst>
              </a:tr>
            </a:tbl>
          </a:graphicData>
        </a:graphic>
      </p:graphicFrame>
      <p:sp>
        <p:nvSpPr>
          <p:cNvPr id="9" name="TextBox 8">
            <a:extLst>
              <a:ext uri="{FF2B5EF4-FFF2-40B4-BE49-F238E27FC236}">
                <a16:creationId xmlns="" xmlns:a16="http://schemas.microsoft.com/office/drawing/2014/main" id="{85704B53-A945-4AF6-9208-4DC0B6059563}"/>
              </a:ext>
            </a:extLst>
          </p:cNvPr>
          <p:cNvSpPr txBox="1"/>
          <p:nvPr/>
        </p:nvSpPr>
        <p:spPr>
          <a:xfrm>
            <a:off x="1042876" y="5788763"/>
            <a:ext cx="6124354" cy="523220"/>
          </a:xfrm>
          <a:prstGeom prst="rect">
            <a:avLst/>
          </a:prstGeom>
          <a:noFill/>
        </p:spPr>
        <p:txBody>
          <a:bodyPr wrap="square" rtlCol="0">
            <a:spAutoFit/>
          </a:bodyPr>
          <a:lstStyle/>
          <a:p>
            <a:r>
              <a:rPr lang="en-GB" sz="2800" dirty="0">
                <a:latin typeface="배달의민족 주아" pitchFamily="18" charset="-127"/>
                <a:ea typeface="배달의민족 주아" pitchFamily="18" charset="-127"/>
              </a:rPr>
              <a:t>From categories to binary values</a:t>
            </a:r>
          </a:p>
        </p:txBody>
      </p:sp>
      <p:sp>
        <p:nvSpPr>
          <p:cNvPr id="10" name="Title 1">
            <a:extLst>
              <a:ext uri="{FF2B5EF4-FFF2-40B4-BE49-F238E27FC236}">
                <a16:creationId xmlns="" xmlns:a16="http://schemas.microsoft.com/office/drawing/2014/main" id="{746CE609-4437-479C-A692-2A16118543DF}"/>
              </a:ext>
            </a:extLst>
          </p:cNvPr>
          <p:cNvSpPr>
            <a:spLocks noGrp="1"/>
          </p:cNvSpPr>
          <p:nvPr>
            <p:ph type="title"/>
          </p:nvPr>
        </p:nvSpPr>
        <p:spPr>
          <a:xfrm>
            <a:off x="942975" y="1064062"/>
            <a:ext cx="10515600" cy="1325563"/>
          </a:xfrm>
        </p:spPr>
        <p:txBody>
          <a:bodyPr>
            <a:normAutofit/>
          </a:bodyPr>
          <a:lstStyle/>
          <a:p>
            <a:r>
              <a:rPr lang="en-GB" sz="3600" dirty="0" smtClean="0">
                <a:latin typeface="배달의민족 주아" pitchFamily="18" charset="-127"/>
                <a:ea typeface="배달의민족 주아" pitchFamily="18" charset="-127"/>
              </a:rPr>
              <a:t>- </a:t>
            </a:r>
            <a:r>
              <a:rPr lang="en-GB" sz="3600" dirty="0" err="1" smtClean="0">
                <a:latin typeface="배달의민족 주아" pitchFamily="18" charset="-127"/>
                <a:ea typeface="배달의민족 주아" pitchFamily="18" charset="-127"/>
              </a:rPr>
              <a:t>OneHot</a:t>
            </a:r>
            <a:r>
              <a:rPr lang="en-GB" sz="3600" dirty="0" smtClean="0">
                <a:latin typeface="배달의민족 주아" pitchFamily="18" charset="-127"/>
                <a:ea typeface="배달의민족 주아" pitchFamily="18" charset="-127"/>
              </a:rPr>
              <a:t> </a:t>
            </a:r>
            <a:r>
              <a:rPr lang="en-GB" sz="3600" dirty="0">
                <a:latin typeface="배달의민족 주아" pitchFamily="18" charset="-127"/>
                <a:ea typeface="배달의민족 주아" pitchFamily="18" charset="-127"/>
              </a:rPr>
              <a:t>Encoding</a:t>
            </a:r>
          </a:p>
        </p:txBody>
      </p:sp>
    </p:spTree>
    <p:extLst>
      <p:ext uri="{BB962C8B-B14F-4D97-AF65-F5344CB8AC3E}">
        <p14:creationId xmlns:p14="http://schemas.microsoft.com/office/powerpoint/2010/main" val="1964971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462970" y="482084"/>
            <a:ext cx="5313762" cy="830997"/>
          </a:xfrm>
          <a:prstGeom prst="rect">
            <a:avLst/>
          </a:prstGeom>
        </p:spPr>
        <p:txBody>
          <a:bodyPr wrap="none">
            <a:spAutoFit/>
          </a:bodyPr>
          <a:lstStyle/>
          <a:p>
            <a:r>
              <a:rPr lang="en-US" altLang="ko-KR" sz="4800" b="1" dirty="0" smtClean="0">
                <a:latin typeface="배달의민족 주아" pitchFamily="18" charset="-127"/>
                <a:ea typeface="배달의민족 주아" pitchFamily="18" charset="-127"/>
              </a:rPr>
              <a:t>Preprocessing - (3)</a:t>
            </a:r>
            <a:endParaRPr lang="ko-KR" altLang="en-US" sz="4800" dirty="0">
              <a:latin typeface="배달의민족 주아" pitchFamily="18" charset="-127"/>
              <a:ea typeface="배달의민족 주아" pitchFamily="18" charset="-127"/>
            </a:endParaRPr>
          </a:p>
        </p:txBody>
      </p:sp>
      <p:sp>
        <p:nvSpPr>
          <p:cNvPr id="8" name="Title 1">
            <a:extLst>
              <a:ext uri="{FF2B5EF4-FFF2-40B4-BE49-F238E27FC236}">
                <a16:creationId xmlns="" xmlns:a16="http://schemas.microsoft.com/office/drawing/2014/main" id="{746CE609-4437-479C-A692-2A16118543DF}"/>
              </a:ext>
            </a:extLst>
          </p:cNvPr>
          <p:cNvSpPr>
            <a:spLocks noGrp="1"/>
          </p:cNvSpPr>
          <p:nvPr>
            <p:ph type="title"/>
          </p:nvPr>
        </p:nvSpPr>
        <p:spPr>
          <a:xfrm>
            <a:off x="942975" y="1073587"/>
            <a:ext cx="10515600" cy="1325563"/>
          </a:xfrm>
        </p:spPr>
        <p:txBody>
          <a:bodyPr>
            <a:normAutofit/>
          </a:bodyPr>
          <a:lstStyle/>
          <a:p>
            <a:r>
              <a:rPr lang="en-GB" sz="3600" dirty="0" smtClean="0">
                <a:latin typeface="배달의민족 주아" pitchFamily="18" charset="-127"/>
                <a:ea typeface="배달의민족 주아" pitchFamily="18" charset="-127"/>
              </a:rPr>
              <a:t>- </a:t>
            </a:r>
            <a:r>
              <a:rPr lang="en-GB" sz="3600" dirty="0" err="1" smtClean="0">
                <a:latin typeface="배달의민족 주아" pitchFamily="18" charset="-127"/>
                <a:ea typeface="배달의민족 주아" pitchFamily="18" charset="-127"/>
              </a:rPr>
              <a:t>Boxcox</a:t>
            </a:r>
            <a:endParaRPr lang="en-GB" sz="3600" dirty="0">
              <a:latin typeface="배달의민족 주아" pitchFamily="18" charset="-127"/>
              <a:ea typeface="배달의민족 주아" pitchFamily="18" charset="-127"/>
            </a:endParaRPr>
          </a:p>
        </p:txBody>
      </p:sp>
      <p:pic>
        <p:nvPicPr>
          <p:cNvPr id="9" name="Content Placeholder 4">
            <a:extLst>
              <a:ext uri="{FF2B5EF4-FFF2-40B4-BE49-F238E27FC236}">
                <a16:creationId xmlns="" xmlns:a16="http://schemas.microsoft.com/office/drawing/2014/main" id="{91AF271C-63B8-45FC-9E82-198D0E0A6FF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959" t="9370" r="8036" b="6436"/>
          <a:stretch/>
        </p:blipFill>
        <p:spPr>
          <a:xfrm>
            <a:off x="923925" y="1904999"/>
            <a:ext cx="3668843" cy="2340000"/>
          </a:xfrm>
        </p:spPr>
      </p:pic>
      <p:pic>
        <p:nvPicPr>
          <p:cNvPr id="10" name="Picture 6">
            <a:extLst>
              <a:ext uri="{FF2B5EF4-FFF2-40B4-BE49-F238E27FC236}">
                <a16:creationId xmlns="" xmlns:a16="http://schemas.microsoft.com/office/drawing/2014/main" id="{28F28A0D-643E-48D8-A404-17B5DC058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271" y="4245555"/>
            <a:ext cx="3918668" cy="2612445"/>
          </a:xfrm>
          <a:prstGeom prst="rect">
            <a:avLst/>
          </a:prstGeom>
        </p:spPr>
      </p:pic>
      <p:pic>
        <p:nvPicPr>
          <p:cNvPr id="11" name="Picture 8">
            <a:extLst>
              <a:ext uri="{FF2B5EF4-FFF2-40B4-BE49-F238E27FC236}">
                <a16:creationId xmlns="" xmlns:a16="http://schemas.microsoft.com/office/drawing/2014/main" id="{19009D79-BF26-4B18-BB18-68E1323D4FE3}"/>
              </a:ext>
            </a:extLst>
          </p:cNvPr>
          <p:cNvPicPr>
            <a:picLocks noChangeAspect="1"/>
          </p:cNvPicPr>
          <p:nvPr/>
        </p:nvPicPr>
        <p:blipFill rotWithShape="1">
          <a:blip r:embed="rId4">
            <a:extLst>
              <a:ext uri="{28A0092B-C50C-407E-A947-70E740481C1C}">
                <a14:useLocalDpi xmlns:a14="http://schemas.microsoft.com/office/drawing/2010/main" val="0"/>
              </a:ext>
            </a:extLst>
          </a:blip>
          <a:srcRect l="4435" t="8834" r="7547" b="4963"/>
          <a:stretch/>
        </p:blipFill>
        <p:spPr>
          <a:xfrm>
            <a:off x="7108847" y="1885950"/>
            <a:ext cx="3583895" cy="2340000"/>
          </a:xfrm>
          <a:prstGeom prst="rect">
            <a:avLst/>
          </a:prstGeom>
        </p:spPr>
      </p:pic>
      <p:pic>
        <p:nvPicPr>
          <p:cNvPr id="12" name="Picture 10" descr="A close up of a map&#10;&#10;Description automatically generated">
            <a:extLst>
              <a:ext uri="{FF2B5EF4-FFF2-40B4-BE49-F238E27FC236}">
                <a16:creationId xmlns="" xmlns:a16="http://schemas.microsoft.com/office/drawing/2014/main" id="{F890881F-DC1F-4B2E-BBAA-079C415B84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8847" y="4331422"/>
            <a:ext cx="3713847" cy="2475897"/>
          </a:xfrm>
          <a:prstGeom prst="rect">
            <a:avLst/>
          </a:prstGeom>
        </p:spPr>
      </p:pic>
      <p:cxnSp>
        <p:nvCxnSpPr>
          <p:cNvPr id="13" name="Straight Arrow Connector 12">
            <a:extLst>
              <a:ext uri="{FF2B5EF4-FFF2-40B4-BE49-F238E27FC236}">
                <a16:creationId xmlns="" xmlns:a16="http://schemas.microsoft.com/office/drawing/2014/main" id="{1BFA8E72-CE2C-4DEF-BCC0-13D4BEB1D359}"/>
              </a:ext>
            </a:extLst>
          </p:cNvPr>
          <p:cNvCxnSpPr/>
          <p:nvPr/>
        </p:nvCxnSpPr>
        <p:spPr>
          <a:xfrm>
            <a:off x="4894749" y="4221404"/>
            <a:ext cx="1941929" cy="0"/>
          </a:xfrm>
          <a:prstGeom prst="straightConnector1">
            <a:avLst/>
          </a:prstGeom>
          <a:ln w="155575">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 xmlns:a16="http://schemas.microsoft.com/office/drawing/2014/main" id="{3E04CCE7-E773-429F-B2D0-D2655794AD29}"/>
              </a:ext>
            </a:extLst>
          </p:cNvPr>
          <p:cNvSpPr txBox="1"/>
          <p:nvPr/>
        </p:nvSpPr>
        <p:spPr>
          <a:xfrm>
            <a:off x="4894749" y="3286294"/>
            <a:ext cx="1801326" cy="646331"/>
          </a:xfrm>
          <a:prstGeom prst="rect">
            <a:avLst/>
          </a:prstGeom>
          <a:noFill/>
        </p:spPr>
        <p:txBody>
          <a:bodyPr wrap="square" rtlCol="0">
            <a:spAutoFit/>
          </a:bodyPr>
          <a:lstStyle/>
          <a:p>
            <a:r>
              <a:rPr lang="en-GB" dirty="0">
                <a:latin typeface="배달의민족 주아" pitchFamily="18" charset="-127"/>
                <a:ea typeface="배달의민족 주아" pitchFamily="18" charset="-127"/>
              </a:rPr>
              <a:t>Monotone </a:t>
            </a:r>
            <a:endParaRPr lang="en-GB" dirty="0" smtClean="0">
              <a:latin typeface="배달의민족 주아" pitchFamily="18" charset="-127"/>
              <a:ea typeface="배달의민족 주아" pitchFamily="18" charset="-127"/>
            </a:endParaRPr>
          </a:p>
          <a:p>
            <a:r>
              <a:rPr lang="en-GB" dirty="0" smtClean="0">
                <a:latin typeface="배달의민족 주아" pitchFamily="18" charset="-127"/>
                <a:ea typeface="배달의민족 주아" pitchFamily="18" charset="-127"/>
              </a:rPr>
              <a:t>transformation</a:t>
            </a:r>
            <a:endParaRPr lang="en-GB" dirty="0">
              <a:latin typeface="배달의민족 주아" pitchFamily="18" charset="-127"/>
              <a:ea typeface="배달의민족 주아" pitchFamily="18" charset="-127"/>
            </a:endParaRPr>
          </a:p>
        </p:txBody>
      </p:sp>
    </p:spTree>
    <p:extLst>
      <p:ext uri="{BB962C8B-B14F-4D97-AF65-F5344CB8AC3E}">
        <p14:creationId xmlns:p14="http://schemas.microsoft.com/office/powerpoint/2010/main" val="23909742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1062</TotalTime>
  <Words>633</Words>
  <Application>Microsoft Office PowerPoint</Application>
  <PresentationFormat>사용자 지정</PresentationFormat>
  <Paragraphs>131</Paragraphs>
  <Slides>14</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14</vt:i4>
      </vt:variant>
    </vt:vector>
  </HeadingPairs>
  <TitlesOfParts>
    <vt:vector size="21" baseType="lpstr">
      <vt:lpstr>굴림</vt:lpstr>
      <vt:lpstr>Arial</vt:lpstr>
      <vt:lpstr>맑은 고딕</vt:lpstr>
      <vt:lpstr>배달의민족 도현</vt:lpstr>
      <vt:lpstr>Cambria Math</vt:lpstr>
      <vt:lpstr>배달의민족 주아</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 OneHot Encoding</vt:lpstr>
      <vt:lpstr>- Boxcox</vt:lpstr>
      <vt:lpstr>- Standardise    Putting features on equal footing</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Hyeon</dc:creator>
  <cp:lastModifiedBy>Windows 사용자</cp:lastModifiedBy>
  <cp:revision>30</cp:revision>
  <dcterms:created xsi:type="dcterms:W3CDTF">2015-12-20T04:56:12Z</dcterms:created>
  <dcterms:modified xsi:type="dcterms:W3CDTF">2019-12-04T11:56:07Z</dcterms:modified>
</cp:coreProperties>
</file>