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42DFF01-10DA-4DCB-8542-7DFB1457781D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5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159B2-5F90-410A-AD1E-4497C6381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B97761-2052-4986-920A-84D0A042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37DEE-C839-40C3-8A7B-D6D6EDDF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4CD7F-A0CB-4D4A-BCB3-FC02C929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A19B3-7DFD-4B60-900F-FE3F64D3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F1899-0897-4F1D-8321-790D6457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6F41B-56A2-4B5A-87A7-40497A68A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D9E54-8F48-4376-9F7A-B40BA81D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733D2-7B94-45D0-AAA7-DEED8287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3EB20-A707-4F95-82C6-17FA6F15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7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E018F0-89C0-4A62-83F7-00929454B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3F763E-24A3-44B9-8C23-54E20B4F6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77389-72B6-496E-B0F4-2051FA2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B867E-FB23-42E1-9874-135B8E9D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6466D-45F8-4335-A758-0333851F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B02C8-95AD-4A69-9F78-ABBE552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BC9AD-6D74-4725-B6A1-6C1658B4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42133-55AE-4AD9-9C21-A6AB9B87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31C1F-7EDA-4C15-A215-A583CDD7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A42CE-1362-4351-9BCC-D744C244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E2E85-DB8B-46CD-8136-B5BF6C80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19730-C836-4E8F-9836-CD70BBCD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C5F11-ABB1-4301-B6CD-1F0AB78E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E01C6-1520-4899-A5C3-B9782F69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B7AF6-A705-438C-845E-557C49AB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1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0B82-0196-4EC0-B1BB-C157913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A0EBF-D9F5-4AA6-9C9D-07D1C4C5C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F48F8-9415-4CD2-9623-235193ED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9D76B-48BB-4994-B48A-E1554B66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FCA6-66E4-414B-8CBE-32BF7BD8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AD3F3-2F6A-4A29-927A-FE20757F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87582-50A3-4231-B2C6-B8F217ED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C7618-A001-44D8-8C00-3AD75398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9B4AD-4802-48FC-8D17-A76CE8484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E6911-DEBD-4A95-BE3C-300510E69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2DCDA9-554E-4E60-AFDC-0B9AA36C9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9FF801-D515-4751-836F-857C9308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06E820-4C72-4F22-B652-9E85C23C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6F1F9-C828-48EA-B64A-D16716AC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45B54-B75D-4F6E-8BCC-FA63D323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B42EF6-7607-4F54-985E-B5940545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7106EC-586B-44BB-ABDA-96BE56AB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0B297-E7C9-4D38-83F5-80216E61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9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09B580-CE87-47E8-9F62-6E98B5D7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1341F-7E92-47C8-A8B6-169884B0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D6BE5-4C1E-4A8F-B31C-0215D027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1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AC36B-B744-445F-B4ED-66B922C5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12E34-0473-4EBD-977A-0C07AE26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8A77D2-744E-43F4-8BE1-04EB164F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C120B-9754-40CF-A49E-77F39305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09D2-DEA0-44D3-ACCB-A1648352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E8471-B85B-444C-8D95-97E95219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3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3B248-47E7-4C39-BE17-277B0F28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E17DF-5C11-415E-BD84-515F89B9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8D302-094B-41F4-8C02-0C181CB46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4321-76F3-46E2-9D39-867AD3D3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B8696-A148-4D39-9115-4FFF9646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779CD-7795-45B3-9B08-C566DAE3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EDEE0-5321-400A-80F0-E2DC6843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3C155-FA95-4500-925E-68AAD78A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5033D-BCCA-44C3-A597-DC1E3E95F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6E87-8092-4B00-A562-B9A091BA0DF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0E6FB-E301-4D2F-BADF-863536871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A73D4-A2A8-4EB4-958B-AC168501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B76A-B831-4B77-B3DA-675866ED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3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3010A-21F5-4481-8FED-9E9935327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맑은 고딕"/>
              </a:rPr>
              <a:t>Ship Design Q&amp;A Assistant</a:t>
            </a:r>
            <a:br>
              <a:rPr lang="en-US" altLang="ko-KR" dirty="0"/>
            </a:br>
            <a:r>
              <a:rPr lang="en-US" altLang="ko-KR" sz="3200" dirty="0">
                <a:ea typeface="맑은 고딕"/>
              </a:rPr>
              <a:t>(</a:t>
            </a:r>
            <a:r>
              <a:rPr lang="ko-KR" altLang="en-US" sz="3200" dirty="0">
                <a:ea typeface="맑은 고딕"/>
              </a:rPr>
              <a:t>선박설계 관련 </a:t>
            </a:r>
            <a:r>
              <a:rPr lang="en-US" altLang="ko-KR" sz="3200" dirty="0">
                <a:ea typeface="맑은 고딕"/>
              </a:rPr>
              <a:t>Q&amp;A </a:t>
            </a:r>
            <a:r>
              <a:rPr lang="ko-KR" altLang="en-US" sz="3200" dirty="0">
                <a:ea typeface="맑은 고딕"/>
              </a:rPr>
              <a:t>보조 시스템</a:t>
            </a:r>
            <a:r>
              <a:rPr lang="en-US" altLang="ko-KR" sz="3200" dirty="0">
                <a:ea typeface="맑은 고딕"/>
              </a:rPr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8B863B-1F68-4868-A10E-3D80E64F6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2022-11-29</a:t>
            </a:r>
          </a:p>
          <a:p>
            <a:r>
              <a:rPr lang="en-US" altLang="ko-KR" dirty="0"/>
              <a:t>KAIST</a:t>
            </a:r>
            <a:r>
              <a:rPr lang="ko-KR" altLang="en-US" dirty="0"/>
              <a:t> 수리과학과</a:t>
            </a:r>
            <a:endParaRPr lang="en-US" altLang="ko-KR" dirty="0"/>
          </a:p>
          <a:p>
            <a:r>
              <a:rPr lang="ko-KR" altLang="en-US" dirty="0"/>
              <a:t>계산수학</a:t>
            </a:r>
            <a:r>
              <a:rPr lang="en-US" altLang="ko-KR" dirty="0"/>
              <a:t>/</a:t>
            </a:r>
            <a:r>
              <a:rPr lang="ko-KR" altLang="en-US" dirty="0"/>
              <a:t>영상 연구실 </a:t>
            </a:r>
            <a:r>
              <a:rPr lang="en-US" altLang="ko-KR" dirty="0"/>
              <a:t>(</a:t>
            </a:r>
            <a:r>
              <a:rPr lang="ko-KR" altLang="en-US" dirty="0" err="1"/>
              <a:t>이창옥</a:t>
            </a:r>
            <a:r>
              <a:rPr lang="ko-KR" altLang="en-US" dirty="0"/>
              <a:t> 교수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HTStat</a:t>
            </a:r>
            <a:r>
              <a:rPr lang="ko-KR" altLang="en-US" dirty="0"/>
              <a:t> 연구실 </a:t>
            </a:r>
            <a:r>
              <a:rPr lang="en-US" altLang="ko-KR" dirty="0"/>
              <a:t>(</a:t>
            </a:r>
            <a:r>
              <a:rPr lang="ko-KR" altLang="en-US" dirty="0" err="1"/>
              <a:t>전현호</a:t>
            </a:r>
            <a:r>
              <a:rPr lang="ko-KR" altLang="en-US" dirty="0"/>
              <a:t> 교수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이영규</a:t>
            </a:r>
            <a:r>
              <a:rPr lang="en-US" altLang="ko-KR" dirty="0"/>
              <a:t>, </a:t>
            </a:r>
            <a:r>
              <a:rPr lang="ko-KR" altLang="en-US" dirty="0"/>
              <a:t>김광우</a:t>
            </a:r>
          </a:p>
        </p:txBody>
      </p:sp>
    </p:spTree>
    <p:extLst>
      <p:ext uri="{BB962C8B-B14F-4D97-AF65-F5344CB8AC3E}">
        <p14:creationId xmlns:p14="http://schemas.microsoft.com/office/powerpoint/2010/main" val="79501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BD523-F0E6-436D-B8FD-B76790D3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및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506E-17CD-42A4-A3B8-0F444086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200" dirty="0"/>
              <a:t>본 발명은 조선업에 특화된 언어 모델을 개발하고 과거의 정보를 효과적으로 검색하는 방법론 및 프로그램이다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회사의 특화된 지식과 통계량으로부터 최적화된 </a:t>
            </a:r>
            <a:r>
              <a:rPr lang="ko-KR" altLang="en-US" sz="2200" dirty="0" err="1"/>
              <a:t>전처리</a:t>
            </a:r>
            <a:r>
              <a:rPr lang="ko-KR" altLang="en-US" sz="2200" dirty="0"/>
              <a:t> 방법이 개발 되었다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 err="1"/>
              <a:t>전처리</a:t>
            </a:r>
            <a:r>
              <a:rPr lang="ko-KR" altLang="en-US" sz="2200" dirty="0"/>
              <a:t> 데이터로부터 언어를 이해하는 </a:t>
            </a:r>
            <a:r>
              <a:rPr lang="en-US" altLang="ko-KR" sz="2200" dirty="0"/>
              <a:t>AI </a:t>
            </a:r>
            <a:r>
              <a:rPr lang="ko-KR" altLang="en-US" sz="2200" dirty="0"/>
              <a:t>모델과 그것을 돕는 인덱싱 테이블이 학습 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단순한 검색 </a:t>
            </a:r>
            <a:r>
              <a:rPr lang="ko-KR" altLang="en-US" sz="2200" dirty="0" err="1"/>
              <a:t>엔진뿐만</a:t>
            </a:r>
            <a:r>
              <a:rPr lang="ko-KR" altLang="en-US" sz="2200" dirty="0"/>
              <a:t> 아니라 스스로 업데이트를 할 수 있는 모듈이 제공 된다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Human in the loop</a:t>
            </a:r>
            <a:r>
              <a:rPr lang="ko-KR" altLang="en-US" sz="2200" dirty="0"/>
              <a:t>를 통하여 제안된 방법론을 더욱 개선 하였으며 원하는 결과를 만족스럽게 도출 할 수 있음을 검증 하였다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이 프로그램은 분야에 맞는 모든 사람이 사용 할 수 있는 것 뿐만 아니라 타 분야에 적용 할 수 있는 활용성이 높은 기술이다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또한</a:t>
            </a:r>
            <a:r>
              <a:rPr lang="en-US" altLang="ko-KR" sz="2200" dirty="0"/>
              <a:t>, </a:t>
            </a:r>
            <a:r>
              <a:rPr lang="ko-KR" altLang="en-US" sz="2200" dirty="0"/>
              <a:t>영어를 넘어서 한국어도 같은 방법론을 적용 할 수 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5493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90DB-2FBB-4AE4-97CF-627766CA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발명의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92625-3CC3-4E2E-B895-18184BEE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 분야</a:t>
            </a:r>
            <a:r>
              <a:rPr lang="en-US" altLang="ko-KR" dirty="0"/>
              <a:t>: </a:t>
            </a:r>
            <a:r>
              <a:rPr lang="ko-KR" altLang="en-US" dirty="0"/>
              <a:t>조선업 분야 특화 </a:t>
            </a:r>
            <a:r>
              <a:rPr lang="en-US" altLang="ko-KR" dirty="0"/>
              <a:t>AI &amp; ML </a:t>
            </a:r>
            <a:r>
              <a:rPr lang="ko-KR" altLang="en-US" dirty="0"/>
              <a:t>기술을 활용한 검색 엔진 개발 및 지속적인 업데이트 기술</a:t>
            </a:r>
            <a:endParaRPr lang="en-US" altLang="ko-KR" dirty="0"/>
          </a:p>
          <a:p>
            <a:r>
              <a:rPr lang="ko-KR" altLang="en-US" dirty="0"/>
              <a:t>해결 문제</a:t>
            </a:r>
            <a:r>
              <a:rPr lang="en-US" altLang="ko-KR" dirty="0"/>
              <a:t>: </a:t>
            </a:r>
            <a:r>
              <a:rPr lang="ko-KR" altLang="en-US" dirty="0"/>
              <a:t>과거 데이터 </a:t>
            </a:r>
            <a:r>
              <a:rPr lang="en-US" altLang="ko-KR" dirty="0"/>
              <a:t>(</a:t>
            </a:r>
            <a:r>
              <a:rPr lang="ko-KR" altLang="en-US" dirty="0"/>
              <a:t>대화 내역</a:t>
            </a:r>
            <a:r>
              <a:rPr lang="en-US" altLang="ko-KR" dirty="0"/>
              <a:t>) </a:t>
            </a:r>
            <a:r>
              <a:rPr lang="ko-KR" altLang="en-US" dirty="0"/>
              <a:t>정형화</a:t>
            </a:r>
            <a:r>
              <a:rPr lang="en-US" altLang="ko-KR" dirty="0"/>
              <a:t>, </a:t>
            </a:r>
            <a:r>
              <a:rPr lang="ko-KR" altLang="en-US" dirty="0"/>
              <a:t>최적 검색을 위한 인덱싱 </a:t>
            </a:r>
            <a:r>
              <a:rPr lang="en-US" altLang="ko-KR" dirty="0"/>
              <a:t>(indexing)</a:t>
            </a:r>
            <a:r>
              <a:rPr lang="ko-KR" altLang="en-US" dirty="0"/>
              <a:t> 구축</a:t>
            </a:r>
            <a:r>
              <a:rPr lang="en-US" altLang="ko-KR" dirty="0"/>
              <a:t>, </a:t>
            </a:r>
            <a:r>
              <a:rPr lang="ko-KR" altLang="en-US" dirty="0"/>
              <a:t>지속적인 학습 도구 제공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ACB0C-F74B-4D41-8C46-87DB9D7A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9" y="4299007"/>
            <a:ext cx="3922295" cy="1700931"/>
          </a:xfrm>
          <a:prstGeom prst="rect">
            <a:avLst/>
          </a:prstGeom>
        </p:spPr>
      </p:pic>
      <p:pic>
        <p:nvPicPr>
          <p:cNvPr id="6" name="그림 5" descr="Masked-Language Modeling With BERT | by James Briggs | Towards Data Science">
            <a:extLst>
              <a:ext uri="{FF2B5EF4-FFF2-40B4-BE49-F238E27FC236}">
                <a16:creationId xmlns:a16="http://schemas.microsoft.com/office/drawing/2014/main" id="{38B7B040-EBA2-4076-B296-045F79A439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97" y="3987045"/>
            <a:ext cx="3922296" cy="203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8F80F7-C333-4843-90C9-ACA9B12C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083" y="4299007"/>
            <a:ext cx="3922295" cy="17009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96EDFD-EDAF-492B-B2DC-F60E4600699F}"/>
              </a:ext>
            </a:extLst>
          </p:cNvPr>
          <p:cNvSpPr/>
          <p:nvPr/>
        </p:nvSpPr>
        <p:spPr>
          <a:xfrm>
            <a:off x="1351909" y="602261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정형화 데이터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2E2FA0-D924-4E4B-8489-E23D2153378A}"/>
              </a:ext>
            </a:extLst>
          </p:cNvPr>
          <p:cNvSpPr/>
          <p:nvPr/>
        </p:nvSpPr>
        <p:spPr>
          <a:xfrm>
            <a:off x="5370523" y="602261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인덱싱 테이블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805316-1EE0-4751-8897-FD653C9CE359}"/>
              </a:ext>
            </a:extLst>
          </p:cNvPr>
          <p:cNvSpPr/>
          <p:nvPr/>
        </p:nvSpPr>
        <p:spPr>
          <a:xfrm>
            <a:off x="9617336" y="598968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학습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7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AAD1-ED79-4D0B-9ADE-6300112E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발명의 배경이 되는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D5507-4DCA-4201-8FBB-45DF01FD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 방법</a:t>
            </a:r>
            <a:endParaRPr lang="en-US" altLang="ko-KR" dirty="0"/>
          </a:p>
          <a:p>
            <a:pPr lvl="1"/>
            <a:r>
              <a:rPr lang="en-US" altLang="ko-KR" dirty="0"/>
              <a:t>Bidirectional Encoder Representations from Transformers (BERT):</a:t>
            </a:r>
          </a:p>
          <a:p>
            <a:pPr lvl="2"/>
            <a:r>
              <a:rPr lang="en-US" altLang="ko-KR" dirty="0"/>
              <a:t>BERT</a:t>
            </a:r>
            <a:r>
              <a:rPr lang="ko-KR" altLang="ko-KR" dirty="0"/>
              <a:t>는 </a:t>
            </a:r>
            <a:r>
              <a:rPr lang="en-US" altLang="ko-KR" dirty="0"/>
              <a:t>masking </a:t>
            </a:r>
            <a:r>
              <a:rPr lang="ko-KR" altLang="en-US" dirty="0"/>
              <a:t>기술을 통한 언어 이해 모델 </a:t>
            </a:r>
            <a:endParaRPr lang="en-US" altLang="ko-KR" dirty="0"/>
          </a:p>
          <a:p>
            <a:pPr lvl="2"/>
            <a:r>
              <a:rPr lang="en-US" altLang="ko-KR" dirty="0"/>
              <a:t>Pooling layer</a:t>
            </a:r>
            <a:r>
              <a:rPr lang="ko-KR" altLang="en-US" dirty="0"/>
              <a:t>를 추가하여 언어를 벡터화 하고 유사도 비교를 통해 검색 수행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단점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추론 시간이 상대적으로 길다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ML </a:t>
            </a:r>
            <a:r>
              <a:rPr lang="ko-KR" altLang="en-US" dirty="0"/>
              <a:t>기반 방법</a:t>
            </a:r>
            <a:endParaRPr lang="en-US" altLang="ko-KR" dirty="0"/>
          </a:p>
          <a:p>
            <a:pPr lvl="1"/>
            <a:r>
              <a:rPr lang="en-US" altLang="ko-KR" dirty="0"/>
              <a:t>Okapi BM25:</a:t>
            </a:r>
          </a:p>
          <a:p>
            <a:pPr lvl="2"/>
            <a:r>
              <a:rPr lang="ko-KR" altLang="en-US" dirty="0"/>
              <a:t>인덱싱</a:t>
            </a:r>
            <a:r>
              <a:rPr lang="en-US" altLang="ko-KR" dirty="0"/>
              <a:t> </a:t>
            </a:r>
            <a:r>
              <a:rPr lang="ko-KR" altLang="en-US" dirty="0"/>
              <a:t>작업을 이용한 검색엔진 모델</a:t>
            </a:r>
            <a:endParaRPr lang="en-US" altLang="ko-KR" dirty="0"/>
          </a:p>
          <a:p>
            <a:pPr lvl="2"/>
            <a:r>
              <a:rPr lang="ko-KR" altLang="en-US" dirty="0"/>
              <a:t>주어진 질의를 인덱스 테이블에 대조하여 점수화 및 순위로 인한 검색 수행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단점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문맥마다 다른 의미를 가진 다의어를 구분하지 못함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20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3E66A-CDD5-4190-941C-A044D82D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발명의 내용</a:t>
            </a:r>
            <a:r>
              <a:rPr lang="en-US" altLang="ko-KR" dirty="0"/>
              <a:t>: </a:t>
            </a:r>
            <a:r>
              <a:rPr lang="ko-KR" altLang="en-US" dirty="0"/>
              <a:t>모식도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B20BC9-D446-4436-88CE-F2006B24AC8D}"/>
              </a:ext>
            </a:extLst>
          </p:cNvPr>
          <p:cNvGrpSpPr/>
          <p:nvPr/>
        </p:nvGrpSpPr>
        <p:grpSpPr>
          <a:xfrm>
            <a:off x="1914132" y="3317791"/>
            <a:ext cx="834958" cy="909537"/>
            <a:chOff x="6279205" y="4191828"/>
            <a:chExt cx="834958" cy="9095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7D9153D-C8A0-4C93-8AD7-0E0D2A3C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7805" y="4191828"/>
              <a:ext cx="606358" cy="60635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AEAB0D0-4705-4925-970A-5F4E7EE39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2380" y="4351695"/>
              <a:ext cx="606358" cy="60635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21FCDD-15D3-441A-81EE-EE213F195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9205" y="4495007"/>
              <a:ext cx="606358" cy="60635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6F5C33D-157D-4610-A5E2-2DF6856E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1" y="2711433"/>
            <a:ext cx="606358" cy="6063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3214B9-E83A-4FC0-9BE2-8FF8BA60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1" y="3540210"/>
            <a:ext cx="606358" cy="606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43E1A6-99BD-45C5-AC1C-226264B8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1" y="4367378"/>
            <a:ext cx="606358" cy="606358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5B2BA8A-D21B-40B7-934B-FD52F86809AD}"/>
              </a:ext>
            </a:extLst>
          </p:cNvPr>
          <p:cNvSpPr/>
          <p:nvPr/>
        </p:nvSpPr>
        <p:spPr>
          <a:xfrm>
            <a:off x="1295544" y="3705726"/>
            <a:ext cx="469232" cy="44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0C9C64-7525-495F-BDB3-AB0DB486C31E}"/>
              </a:ext>
            </a:extLst>
          </p:cNvPr>
          <p:cNvSpPr/>
          <p:nvPr/>
        </p:nvSpPr>
        <p:spPr>
          <a:xfrm>
            <a:off x="1177820" y="4292630"/>
            <a:ext cx="871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Merging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BD3D65-D0FB-4DCF-9FAE-BC893BE7EA42}"/>
              </a:ext>
            </a:extLst>
          </p:cNvPr>
          <p:cNvSpPr/>
          <p:nvPr/>
        </p:nvSpPr>
        <p:spPr>
          <a:xfrm>
            <a:off x="259355" y="51525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Raw data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624BDA-652F-4D58-B953-EE52670BA6E4}"/>
              </a:ext>
            </a:extLst>
          </p:cNvPr>
          <p:cNvGrpSpPr/>
          <p:nvPr/>
        </p:nvGrpSpPr>
        <p:grpSpPr>
          <a:xfrm>
            <a:off x="3293243" y="3326068"/>
            <a:ext cx="834958" cy="909537"/>
            <a:chOff x="6279205" y="4191828"/>
            <a:chExt cx="834958" cy="90953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4B4EDA6-DBC7-4F08-BD6D-8AD66D12D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7805" y="4191828"/>
              <a:ext cx="606358" cy="60635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92FC146-0830-40AE-80A9-11375338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2380" y="4351695"/>
              <a:ext cx="606358" cy="60635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7BB4912-7744-4BB4-B86D-924F26A0D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9205" y="4495007"/>
              <a:ext cx="606358" cy="606358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77B20B7-A515-47AD-AC95-31C73C102ED3}"/>
              </a:ext>
            </a:extLst>
          </p:cNvPr>
          <p:cNvSpPr/>
          <p:nvPr/>
        </p:nvSpPr>
        <p:spPr>
          <a:xfrm>
            <a:off x="2779201" y="3701399"/>
            <a:ext cx="469232" cy="44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E8C97E-0C0E-4F0F-80FC-4BD790209603}"/>
              </a:ext>
            </a:extLst>
          </p:cNvPr>
          <p:cNvSpPr/>
          <p:nvPr/>
        </p:nvSpPr>
        <p:spPr>
          <a:xfrm>
            <a:off x="2353380" y="4292630"/>
            <a:ext cx="131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Preprocessing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2175D65-0178-4D44-B3B9-8D5990CD2024}"/>
              </a:ext>
            </a:extLst>
          </p:cNvPr>
          <p:cNvGrpSpPr/>
          <p:nvPr/>
        </p:nvGrpSpPr>
        <p:grpSpPr>
          <a:xfrm>
            <a:off x="5557923" y="2081897"/>
            <a:ext cx="3833081" cy="3487247"/>
            <a:chOff x="3835114" y="2831257"/>
            <a:chExt cx="3833081" cy="348724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AF13728-85D5-43F0-8AA9-40C743BB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331" y="2831257"/>
              <a:ext cx="1147864" cy="114786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F36A100-2155-4487-BFAB-C98A46D2FD2B}"/>
                </a:ext>
              </a:extLst>
            </p:cNvPr>
            <p:cNvSpPr/>
            <p:nvPr/>
          </p:nvSpPr>
          <p:spPr>
            <a:xfrm>
              <a:off x="3835114" y="5949172"/>
              <a:ext cx="812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BM25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DE63690-73CF-40B3-B200-2DA58947BE24}"/>
                </a:ext>
              </a:extLst>
            </p:cNvPr>
            <p:cNvSpPr/>
            <p:nvPr/>
          </p:nvSpPr>
          <p:spPr>
            <a:xfrm>
              <a:off x="3945863" y="4042352"/>
              <a:ext cx="8546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BERT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C87313AF-C7BE-43DE-B7BC-34256CA4D5E2}"/>
              </a:ext>
            </a:extLst>
          </p:cNvPr>
          <p:cNvSpPr/>
          <p:nvPr/>
        </p:nvSpPr>
        <p:spPr>
          <a:xfrm rot="19487838">
            <a:off x="4528715" y="2968886"/>
            <a:ext cx="469232" cy="44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DAF2B4C-5A95-4711-B137-3B35EF94BA4B}"/>
              </a:ext>
            </a:extLst>
          </p:cNvPr>
          <p:cNvSpPr/>
          <p:nvPr/>
        </p:nvSpPr>
        <p:spPr>
          <a:xfrm rot="3150429">
            <a:off x="4469755" y="4201292"/>
            <a:ext cx="469232" cy="44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C3EDE7-03D8-4578-8CEC-F5D6E8FBE1A4}"/>
              </a:ext>
            </a:extLst>
          </p:cNvPr>
          <p:cNvSpPr/>
          <p:nvPr/>
        </p:nvSpPr>
        <p:spPr>
          <a:xfrm>
            <a:off x="6985152" y="5282657"/>
            <a:ext cx="88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Learning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CFDB29C-2D06-436D-84FB-C6142727D360}"/>
              </a:ext>
            </a:extLst>
          </p:cNvPr>
          <p:cNvSpPr/>
          <p:nvPr/>
        </p:nvSpPr>
        <p:spPr>
          <a:xfrm>
            <a:off x="7192965" y="4292630"/>
            <a:ext cx="469232" cy="44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EE42F7A-7783-4447-B60C-5A982D5452AD}"/>
              </a:ext>
            </a:extLst>
          </p:cNvPr>
          <p:cNvSpPr/>
          <p:nvPr/>
        </p:nvSpPr>
        <p:spPr>
          <a:xfrm>
            <a:off x="7192965" y="2588191"/>
            <a:ext cx="469232" cy="44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A64066F-2C0F-40C9-88B2-D62B521A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158" y="2108848"/>
            <a:ext cx="1147864" cy="114786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FE78437-1DF0-4B18-B0D2-738D82111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01955" y="3843389"/>
            <a:ext cx="1310067" cy="131006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BE3E932-4086-437B-8D87-87C789F37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162038" y="3818702"/>
            <a:ext cx="1310067" cy="131006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D6DAA95-50D1-463D-8332-B8C6B78A7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9365" y="3017345"/>
            <a:ext cx="1368107" cy="1368107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451D706-788D-4C4D-BAC9-612CA4035983}"/>
              </a:ext>
            </a:extLst>
          </p:cNvPr>
          <p:cNvSpPr/>
          <p:nvPr/>
        </p:nvSpPr>
        <p:spPr>
          <a:xfrm rot="19487838">
            <a:off x="9758862" y="4206247"/>
            <a:ext cx="469232" cy="44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7AE1004-17F3-499A-A3DF-5081BFFA7902}"/>
              </a:ext>
            </a:extLst>
          </p:cNvPr>
          <p:cNvSpPr/>
          <p:nvPr/>
        </p:nvSpPr>
        <p:spPr>
          <a:xfrm rot="3150429">
            <a:off x="9715567" y="2782672"/>
            <a:ext cx="469232" cy="44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0622F6-C9BD-49CA-B70C-A58DEF99A1DA}"/>
              </a:ext>
            </a:extLst>
          </p:cNvPr>
          <p:cNvSpPr/>
          <p:nvPr/>
        </p:nvSpPr>
        <p:spPr>
          <a:xfrm>
            <a:off x="9539790" y="5261367"/>
            <a:ext cx="728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mixing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597F44-EF7C-4AED-9516-FC1F676A74FE}"/>
              </a:ext>
            </a:extLst>
          </p:cNvPr>
          <p:cNvSpPr/>
          <p:nvPr/>
        </p:nvSpPr>
        <p:spPr>
          <a:xfrm>
            <a:off x="10590036" y="4511370"/>
            <a:ext cx="1170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Proposed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47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A4665-E99C-4E92-AF38-665BC6CC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발명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E6A0D-5E3F-424E-B1EB-6DC69CC4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정형화된 데이터 수집 </a:t>
            </a:r>
            <a:r>
              <a:rPr lang="en-US" altLang="ko-KR" dirty="0"/>
              <a:t>(</a:t>
            </a:r>
            <a:r>
              <a:rPr lang="ko-KR" altLang="en-US" dirty="0"/>
              <a:t>아래와 같이 두 가지 버전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두 버전의 데이터 병합 작업  </a:t>
            </a:r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작업 </a:t>
            </a:r>
            <a:r>
              <a:rPr lang="en-US" altLang="ko-KR" dirty="0"/>
              <a:t>(e.g.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r>
              <a:rPr lang="ko-KR" altLang="en-US" dirty="0"/>
              <a:t>매크로 데이터 처리</a:t>
            </a:r>
            <a:r>
              <a:rPr lang="en-US" altLang="ko-KR" dirty="0"/>
              <a:t>, </a:t>
            </a:r>
            <a:r>
              <a:rPr lang="ko-KR" altLang="en-US" dirty="0"/>
              <a:t>고유 명사 처리</a:t>
            </a:r>
            <a:r>
              <a:rPr lang="en-US" altLang="ko-KR" dirty="0"/>
              <a:t>, </a:t>
            </a:r>
            <a:r>
              <a:rPr lang="ko-KR" altLang="en-US" dirty="0"/>
              <a:t>표제어 처리</a:t>
            </a:r>
            <a:r>
              <a:rPr lang="en-US" altLang="ko-KR" dirty="0"/>
              <a:t>, </a:t>
            </a:r>
            <a:r>
              <a:rPr lang="ko-KR" altLang="en-US" dirty="0"/>
              <a:t>품사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6C26BDF-4D52-41B6-AEAD-F8E89E0B8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96560"/>
              </p:ext>
            </p:extLst>
          </p:nvPr>
        </p:nvGraphicFramePr>
        <p:xfrm>
          <a:off x="6211888" y="4688391"/>
          <a:ext cx="5508912" cy="148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14036035" imgH="3787249" progId="Excel.Sheet.12">
                  <p:embed/>
                </p:oleObj>
              </mc:Choice>
              <mc:Fallback>
                <p:oleObj name="Worksheet" r:id="rId3" imgW="14036035" imgH="3787249" progId="Excel.Sheet.12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7CD1686-EEC2-4870-9F2D-D5A8FB936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1888" y="4688391"/>
                        <a:ext cx="5508912" cy="148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AE00629-37CF-40E5-9BDC-985F1DC1D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166791"/>
              </p:ext>
            </p:extLst>
          </p:nvPr>
        </p:nvGraphicFramePr>
        <p:xfrm>
          <a:off x="358488" y="4611687"/>
          <a:ext cx="5373688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5" imgW="12077800" imgH="2217420" progId="Excel.Sheet.12">
                  <p:embed/>
                </p:oleObj>
              </mc:Choice>
              <mc:Fallback>
                <p:oleObj name="Worksheet" r:id="rId5" imgW="12077800" imgH="2217420" progId="Excel.Sheet.12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889EF38-4825-4822-965D-30870AF23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488" y="4611687"/>
                        <a:ext cx="5373688" cy="170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4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73484-7E9A-457C-9F90-981DB074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결과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342DD-80D7-4227-9F4A-4BA58715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학습된 </a:t>
            </a:r>
            <a:r>
              <a:rPr lang="en-US" altLang="ko-KR" dirty="0"/>
              <a:t>AI (BERT)</a:t>
            </a:r>
            <a:r>
              <a:rPr lang="ko-KR" altLang="en-US" dirty="0"/>
              <a:t>는 주어진 문장을 이해하고 벡터로 표현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를 벡터화 하고 주어진 질의를 </a:t>
            </a:r>
            <a:r>
              <a:rPr lang="ko-KR" altLang="en-US" dirty="0" err="1"/>
              <a:t>벡터화하여</a:t>
            </a:r>
            <a:r>
              <a:rPr lang="ko-KR" altLang="en-US" dirty="0"/>
              <a:t> 유사도 비교를 통한 검색을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074" name="Picture 2" descr="https://blog.kakaocdn.net/dn/PVuBM/btrB2rmpEMG/UhHN8DevktMmGFm1HZcEP0/img.png">
            <a:extLst>
              <a:ext uri="{FF2B5EF4-FFF2-40B4-BE49-F238E27FC236}">
                <a16:creationId xmlns:a16="http://schemas.microsoft.com/office/drawing/2014/main" id="{E4A67741-B672-42BD-B153-F490CED7F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7" b="9805"/>
          <a:stretch/>
        </p:blipFill>
        <p:spPr bwMode="auto">
          <a:xfrm>
            <a:off x="424178" y="3795884"/>
            <a:ext cx="6066249" cy="280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sine similarity: How does it measure the similarity, Maths behind and  usage in Python | by Varun | Towards Data Science">
            <a:extLst>
              <a:ext uri="{FF2B5EF4-FFF2-40B4-BE49-F238E27FC236}">
                <a16:creationId xmlns:a16="http://schemas.microsoft.com/office/drawing/2014/main" id="{6F0239EF-8B95-4108-9891-759C3571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1" y="4369764"/>
            <a:ext cx="5283926" cy="188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5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73484-7E9A-457C-9F90-981DB074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결과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342DD-80D7-4227-9F4A-4BA58715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학습된 </a:t>
            </a:r>
            <a:r>
              <a:rPr lang="en-US" altLang="ko-KR" dirty="0"/>
              <a:t>ML (BM25)</a:t>
            </a:r>
            <a:r>
              <a:rPr lang="ko-KR" altLang="en-US" dirty="0"/>
              <a:t>는 주어진 </a:t>
            </a:r>
            <a:r>
              <a:rPr lang="en-US" altLang="ko-KR" dirty="0"/>
              <a:t>DB</a:t>
            </a:r>
            <a:r>
              <a:rPr lang="ko-KR" altLang="en-US" dirty="0"/>
              <a:t>을 이해하고 인덱싱 테이블을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730C3E-E4CB-4F56-B844-1E9B2E89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2434181"/>
            <a:ext cx="60388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73484-7E9A-457C-9F90-981DB074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결과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342DD-80D7-4227-9F4A-4BA58715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모델은 결과적으로 다음과 같이 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주어진 질의를 모델이 이해할 수 있게끔 </a:t>
            </a:r>
            <a:r>
              <a:rPr lang="ko-KR" altLang="en-US" dirty="0" err="1"/>
              <a:t>전처리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BM25</a:t>
            </a:r>
            <a:r>
              <a:rPr lang="ko-KR" altLang="en-US" dirty="0"/>
              <a:t>를 이용하여 후보를 모은다</a:t>
            </a:r>
            <a:r>
              <a:rPr lang="en-US" altLang="ko-KR" dirty="0"/>
              <a:t>. </a:t>
            </a:r>
            <a:r>
              <a:rPr lang="ko-KR" altLang="en-US" dirty="0"/>
              <a:t>후보들을 벡터화 한 다음에 </a:t>
            </a:r>
            <a:r>
              <a:rPr lang="en-US" altLang="ko-KR" dirty="0"/>
              <a:t>DB</a:t>
            </a:r>
            <a:r>
              <a:rPr lang="ko-KR" altLang="en-US" dirty="0"/>
              <a:t>의 것과 유사도 비교를 진행하여 가장 적합한 정보를 찾는다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B1074-2E6C-4B10-A3C7-91C39E65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3690"/>
            <a:ext cx="1201649" cy="12016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5B606A5-5F61-4A7D-BCF6-4626B77BD22D}"/>
              </a:ext>
            </a:extLst>
          </p:cNvPr>
          <p:cNvSpPr/>
          <p:nvPr/>
        </p:nvSpPr>
        <p:spPr>
          <a:xfrm>
            <a:off x="1066686" y="5580442"/>
            <a:ext cx="78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5B3F77-66AC-4384-9B6D-DB08B790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514" y="4263690"/>
            <a:ext cx="1201649" cy="12016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2EF681-EAA7-49E9-8066-B031D0ABE3F0}"/>
              </a:ext>
            </a:extLst>
          </p:cNvPr>
          <p:cNvSpPr/>
          <p:nvPr/>
        </p:nvSpPr>
        <p:spPr>
          <a:xfrm>
            <a:off x="2240858" y="5580442"/>
            <a:ext cx="163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D72A2C-D3C2-485B-A133-6C7A0AA47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291" y="4263690"/>
            <a:ext cx="1201651" cy="12016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087A69-5046-43DC-8D38-CDE5970A1495}"/>
              </a:ext>
            </a:extLst>
          </p:cNvPr>
          <p:cNvSpPr/>
          <p:nvPr/>
        </p:nvSpPr>
        <p:spPr>
          <a:xfrm>
            <a:off x="4064840" y="5580442"/>
            <a:ext cx="236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selecting from BM25</a:t>
            </a:r>
            <a:endParaRPr lang="ko-KR" altLang="en-US" dirty="0"/>
          </a:p>
        </p:txBody>
      </p:sp>
      <p:pic>
        <p:nvPicPr>
          <p:cNvPr id="4098" name="Picture 2" descr="Vector notation - Wikipedia">
            <a:extLst>
              <a:ext uri="{FF2B5EF4-FFF2-40B4-BE49-F238E27FC236}">
                <a16:creationId xmlns:a16="http://schemas.microsoft.com/office/drawing/2014/main" id="{0197B7CB-112E-48B1-987B-C0E4697AF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91" y="4178486"/>
            <a:ext cx="1702494" cy="13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55C9B-DD7D-4F20-8BFB-8B72E520CF52}"/>
              </a:ext>
            </a:extLst>
          </p:cNvPr>
          <p:cNvSpPr/>
          <p:nvPr/>
        </p:nvSpPr>
        <p:spPr>
          <a:xfrm>
            <a:off x="6567596" y="5580442"/>
            <a:ext cx="254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embedding from BERT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BDC6DF-CB9C-4F4E-AFD7-63DAA9CE8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496" y="4128757"/>
            <a:ext cx="1337962" cy="133796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5D19CC-FA57-41DB-837B-31686C138234}"/>
              </a:ext>
            </a:extLst>
          </p:cNvPr>
          <p:cNvSpPr/>
          <p:nvPr/>
        </p:nvSpPr>
        <p:spPr>
          <a:xfrm>
            <a:off x="9337286" y="5580442"/>
            <a:ext cx="201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Comparing to 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4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A4665-E99C-4E92-AF38-665BC6CC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시장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E6A0D-5E3F-424E-B1EB-6DC69CC4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적용가능분야</a:t>
            </a:r>
            <a:r>
              <a:rPr lang="en-US" altLang="ko-KR" dirty="0"/>
              <a:t>: </a:t>
            </a:r>
            <a:r>
              <a:rPr lang="ko-KR" altLang="en-US" dirty="0"/>
              <a:t>검색엔진이 필요한 모든 분야</a:t>
            </a:r>
            <a:endParaRPr lang="en-US" altLang="ko-KR" dirty="0"/>
          </a:p>
          <a:p>
            <a:pPr lvl="1"/>
            <a:r>
              <a:rPr lang="ko-KR" altLang="en-US" dirty="0"/>
              <a:t>법</a:t>
            </a:r>
            <a:r>
              <a:rPr lang="en-US" altLang="ko-KR" dirty="0"/>
              <a:t>/</a:t>
            </a:r>
            <a:r>
              <a:rPr lang="ko-KR" altLang="en-US" dirty="0"/>
              <a:t>행정</a:t>
            </a:r>
            <a:r>
              <a:rPr lang="en-US" altLang="ko-KR" dirty="0"/>
              <a:t>,</a:t>
            </a:r>
            <a:r>
              <a:rPr lang="ko-KR" altLang="en-US" dirty="0"/>
              <a:t> 교육</a:t>
            </a:r>
            <a:r>
              <a:rPr lang="en-US" altLang="ko-KR" dirty="0"/>
              <a:t>, </a:t>
            </a:r>
            <a:r>
              <a:rPr lang="ko-KR" altLang="en-US" dirty="0"/>
              <a:t>의료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시장 성장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세계시장</a:t>
            </a:r>
            <a:r>
              <a:rPr lang="en-US" altLang="ko-KR" dirty="0"/>
              <a:t>: 2018~2022</a:t>
            </a:r>
            <a:r>
              <a:rPr lang="ko-KR" altLang="en-US" dirty="0"/>
              <a:t>년간 성장률 </a:t>
            </a:r>
            <a:r>
              <a:rPr lang="en-US" altLang="ko-KR" dirty="0">
                <a:solidFill>
                  <a:srgbClr val="FF0000"/>
                </a:solidFill>
              </a:rPr>
              <a:t>48.2%</a:t>
            </a:r>
            <a:r>
              <a:rPr lang="ko-KR" altLang="en-US" dirty="0"/>
              <a:t>로서 매우 활발함 </a:t>
            </a:r>
            <a:endParaRPr lang="en-US" altLang="ko-KR" dirty="0"/>
          </a:p>
          <a:p>
            <a:pPr lvl="1"/>
            <a:r>
              <a:rPr lang="ko-KR" altLang="en-US" dirty="0"/>
              <a:t>국내시장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년부터 연평균 성장률 </a:t>
            </a:r>
            <a:r>
              <a:rPr lang="en-US" altLang="ko-KR" dirty="0">
                <a:solidFill>
                  <a:srgbClr val="FF0000"/>
                </a:solidFill>
              </a:rPr>
              <a:t>15.1%</a:t>
            </a:r>
            <a:r>
              <a:rPr lang="ko-KR" altLang="en-US" dirty="0"/>
              <a:t>로서 </a:t>
            </a:r>
            <a:r>
              <a:rPr lang="en-US" altLang="ko-KR" dirty="0"/>
              <a:t>2025</a:t>
            </a:r>
            <a:r>
              <a:rPr lang="ko-KR" altLang="en-US" dirty="0"/>
              <a:t>년까지 약 </a:t>
            </a:r>
            <a:r>
              <a:rPr lang="en-US" altLang="ko-KR" dirty="0"/>
              <a:t>2</a:t>
            </a:r>
            <a:r>
              <a:rPr lang="ko-KR" altLang="en-US" dirty="0"/>
              <a:t>조원규모의 시장 형성 예상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AI/ML </a:t>
            </a:r>
            <a:r>
              <a:rPr lang="ko-KR" altLang="en-US" dirty="0">
                <a:solidFill>
                  <a:srgbClr val="FF0000"/>
                </a:solidFill>
              </a:rPr>
              <a:t>시장이 급격한 속도로 성장중임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활용 시장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법</a:t>
            </a:r>
            <a:r>
              <a:rPr lang="en-US" altLang="ko-KR" dirty="0"/>
              <a:t>/</a:t>
            </a:r>
            <a:r>
              <a:rPr lang="ko-KR" altLang="en-US" dirty="0"/>
              <a:t>행정과 같은 과거의 판결</a:t>
            </a:r>
            <a:r>
              <a:rPr lang="en-US" altLang="ko-KR" dirty="0"/>
              <a:t>/</a:t>
            </a:r>
            <a:r>
              <a:rPr lang="ko-KR" altLang="en-US" dirty="0"/>
              <a:t>상황이 중요한 경우</a:t>
            </a:r>
            <a:endParaRPr lang="en-US" altLang="ko-KR" dirty="0"/>
          </a:p>
          <a:p>
            <a:pPr lvl="1"/>
            <a:r>
              <a:rPr lang="ko-KR" altLang="en-US" dirty="0"/>
              <a:t>과거 교육자료 대조를 통한 개선이</a:t>
            </a:r>
            <a:endParaRPr lang="en-US" altLang="ko-KR" dirty="0"/>
          </a:p>
          <a:p>
            <a:pPr lvl="1"/>
            <a:r>
              <a:rPr lang="ko-KR" altLang="en-US" dirty="0"/>
              <a:t>의료계열에서 유사환자</a:t>
            </a:r>
            <a:r>
              <a:rPr lang="en-US" altLang="ko-KR" dirty="0"/>
              <a:t>/</a:t>
            </a:r>
            <a:r>
              <a:rPr lang="ko-KR" altLang="en-US" dirty="0"/>
              <a:t>상황에 대한 대처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507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Worksheet</vt:lpstr>
      <vt:lpstr>Ship Design Q&amp;A Assistant (선박설계 관련 Q&amp;A 보조 시스템) </vt:lpstr>
      <vt:lpstr>발명의 배경</vt:lpstr>
      <vt:lpstr>발명의 배경이 되는 기술</vt:lpstr>
      <vt:lpstr>발명의 내용: 모식도</vt:lpstr>
      <vt:lpstr>발명 내용 1</vt:lpstr>
      <vt:lpstr>적용 결과 1</vt:lpstr>
      <vt:lpstr>적용 결과 2</vt:lpstr>
      <vt:lpstr>적용 결과 3</vt:lpstr>
      <vt:lpstr>관련 시장 정보</vt:lpstr>
      <vt:lpstr>정리 및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Design Q&amp;A Assistant (선박설계 관련 Q&amp;A 보조 시스템) </dc:title>
  <dc:creator>김광우</dc:creator>
  <cp:lastModifiedBy>김광우</cp:lastModifiedBy>
  <cp:revision>23</cp:revision>
  <dcterms:created xsi:type="dcterms:W3CDTF">2022-11-29T12:08:01Z</dcterms:created>
  <dcterms:modified xsi:type="dcterms:W3CDTF">2022-12-02T08:02:22Z</dcterms:modified>
</cp:coreProperties>
</file>