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2" r:id="rId6"/>
    <p:sldId id="263" r:id="rId7"/>
    <p:sldId id="264" r:id="rId8"/>
    <p:sldId id="265" r:id="rId9"/>
    <p:sldId id="266" r:id="rId10"/>
    <p:sldId id="267" r:id="rId11"/>
    <p:sldId id="269" r:id="rId12"/>
    <p:sldId id="268" r:id="rId13"/>
    <p:sldId id="270" r:id="rId14"/>
    <p:sldId id="271" r:id="rId15"/>
    <p:sldId id="272" r:id="rId16"/>
    <p:sldId id="273" r:id="rId17"/>
    <p:sldId id="275" r:id="rId18"/>
    <p:sldId id="276" r:id="rId19"/>
    <p:sldId id="279" r:id="rId20"/>
    <p:sldId id="277" r:id="rId21"/>
    <p:sldId id="278" r:id="rId22"/>
    <p:sldId id="280" r:id="rId23"/>
    <p:sldId id="281" r:id="rId24"/>
    <p:sldId id="282" r:id="rId25"/>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394" autoAdjust="0"/>
    <p:restoredTop sz="94660"/>
  </p:normalViewPr>
  <p:slideViewPr>
    <p:cSldViewPr snapToGrid="0">
      <p:cViewPr varScale="1">
        <p:scale>
          <a:sx n="118" d="100"/>
          <a:sy n="118" d="100"/>
        </p:scale>
        <p:origin x="869"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p:cNvSpPr>
            <a:spLocks noGrp="1"/>
          </p:cNvSpPr>
          <p:nvPr>
            <p:ph type="dt" sz="half" idx="10"/>
          </p:nvPr>
        </p:nvSpPr>
        <p:spPr/>
        <p:txBody>
          <a:bodyPr/>
          <a:lstStyle/>
          <a:p>
            <a:fld id="{2C2955CF-AB42-4960-8454-3A2B775B9F2D}" type="datetimeFigureOut">
              <a:rPr lang="ko-KR" altLang="en-US" smtClean="0"/>
              <a:t>2021-11-17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D7BEBAC0-011C-48AD-897A-AB409314A954}" type="slidenum">
              <a:rPr lang="ko-KR" altLang="en-US" smtClean="0"/>
              <a:t>‹#›</a:t>
            </a:fld>
            <a:endParaRPr lang="ko-KR" altLang="en-US"/>
          </a:p>
        </p:txBody>
      </p:sp>
    </p:spTree>
    <p:extLst>
      <p:ext uri="{BB962C8B-B14F-4D97-AF65-F5344CB8AC3E}">
        <p14:creationId xmlns:p14="http://schemas.microsoft.com/office/powerpoint/2010/main" val="4076531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2C2955CF-AB42-4960-8454-3A2B775B9F2D}" type="datetimeFigureOut">
              <a:rPr lang="ko-KR" altLang="en-US" smtClean="0"/>
              <a:t>2021-11-17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D7BEBAC0-011C-48AD-897A-AB409314A954}" type="slidenum">
              <a:rPr lang="ko-KR" altLang="en-US" smtClean="0"/>
              <a:t>‹#›</a:t>
            </a:fld>
            <a:endParaRPr lang="ko-KR" altLang="en-US"/>
          </a:p>
        </p:txBody>
      </p:sp>
    </p:spTree>
    <p:extLst>
      <p:ext uri="{BB962C8B-B14F-4D97-AF65-F5344CB8AC3E}">
        <p14:creationId xmlns:p14="http://schemas.microsoft.com/office/powerpoint/2010/main" val="227645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2C2955CF-AB42-4960-8454-3A2B775B9F2D}" type="datetimeFigureOut">
              <a:rPr lang="ko-KR" altLang="en-US" smtClean="0"/>
              <a:t>2021-11-17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D7BEBAC0-011C-48AD-897A-AB409314A954}" type="slidenum">
              <a:rPr lang="ko-KR" altLang="en-US" smtClean="0"/>
              <a:t>‹#›</a:t>
            </a:fld>
            <a:endParaRPr lang="ko-KR" altLang="en-US"/>
          </a:p>
        </p:txBody>
      </p:sp>
    </p:spTree>
    <p:extLst>
      <p:ext uri="{BB962C8B-B14F-4D97-AF65-F5344CB8AC3E}">
        <p14:creationId xmlns:p14="http://schemas.microsoft.com/office/powerpoint/2010/main" val="1312781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2C2955CF-AB42-4960-8454-3A2B775B9F2D}" type="datetimeFigureOut">
              <a:rPr lang="ko-KR" altLang="en-US" smtClean="0"/>
              <a:t>2021-11-17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D7BEBAC0-011C-48AD-897A-AB409314A954}" type="slidenum">
              <a:rPr lang="ko-KR" altLang="en-US" smtClean="0"/>
              <a:t>‹#›</a:t>
            </a:fld>
            <a:endParaRPr lang="ko-KR" altLang="en-US"/>
          </a:p>
        </p:txBody>
      </p:sp>
    </p:spTree>
    <p:extLst>
      <p:ext uri="{BB962C8B-B14F-4D97-AF65-F5344CB8AC3E}">
        <p14:creationId xmlns:p14="http://schemas.microsoft.com/office/powerpoint/2010/main" val="1662455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날짜 개체 틀 3"/>
          <p:cNvSpPr>
            <a:spLocks noGrp="1"/>
          </p:cNvSpPr>
          <p:nvPr>
            <p:ph type="dt" sz="half" idx="10"/>
          </p:nvPr>
        </p:nvSpPr>
        <p:spPr/>
        <p:txBody>
          <a:bodyPr/>
          <a:lstStyle/>
          <a:p>
            <a:fld id="{2C2955CF-AB42-4960-8454-3A2B775B9F2D}" type="datetimeFigureOut">
              <a:rPr lang="ko-KR" altLang="en-US" smtClean="0"/>
              <a:t>2021-11-17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D7BEBAC0-011C-48AD-897A-AB409314A954}" type="slidenum">
              <a:rPr lang="ko-KR" altLang="en-US" smtClean="0"/>
              <a:t>‹#›</a:t>
            </a:fld>
            <a:endParaRPr lang="ko-KR" altLang="en-US"/>
          </a:p>
        </p:txBody>
      </p:sp>
    </p:spTree>
    <p:extLst>
      <p:ext uri="{BB962C8B-B14F-4D97-AF65-F5344CB8AC3E}">
        <p14:creationId xmlns:p14="http://schemas.microsoft.com/office/powerpoint/2010/main" val="1284650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838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6172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2C2955CF-AB42-4960-8454-3A2B775B9F2D}" type="datetimeFigureOut">
              <a:rPr lang="ko-KR" altLang="en-US" smtClean="0"/>
              <a:t>2021-11-17</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D7BEBAC0-011C-48AD-897A-AB409314A954}" type="slidenum">
              <a:rPr lang="ko-KR" altLang="en-US" smtClean="0"/>
              <a:t>‹#›</a:t>
            </a:fld>
            <a:endParaRPr lang="ko-KR" altLang="en-US"/>
          </a:p>
        </p:txBody>
      </p:sp>
    </p:spTree>
    <p:extLst>
      <p:ext uri="{BB962C8B-B14F-4D97-AF65-F5344CB8AC3E}">
        <p14:creationId xmlns:p14="http://schemas.microsoft.com/office/powerpoint/2010/main" val="168075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2C2955CF-AB42-4960-8454-3A2B775B9F2D}" type="datetimeFigureOut">
              <a:rPr lang="ko-KR" altLang="en-US" smtClean="0"/>
              <a:t>2021-11-17</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D7BEBAC0-011C-48AD-897A-AB409314A954}" type="slidenum">
              <a:rPr lang="ko-KR" altLang="en-US" smtClean="0"/>
              <a:t>‹#›</a:t>
            </a:fld>
            <a:endParaRPr lang="ko-KR" altLang="en-US"/>
          </a:p>
        </p:txBody>
      </p:sp>
    </p:spTree>
    <p:extLst>
      <p:ext uri="{BB962C8B-B14F-4D97-AF65-F5344CB8AC3E}">
        <p14:creationId xmlns:p14="http://schemas.microsoft.com/office/powerpoint/2010/main" val="3096273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2C2955CF-AB42-4960-8454-3A2B775B9F2D}" type="datetimeFigureOut">
              <a:rPr lang="ko-KR" altLang="en-US" smtClean="0"/>
              <a:t>2021-11-17</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D7BEBAC0-011C-48AD-897A-AB409314A954}" type="slidenum">
              <a:rPr lang="ko-KR" altLang="en-US" smtClean="0"/>
              <a:t>‹#›</a:t>
            </a:fld>
            <a:endParaRPr lang="ko-KR" altLang="en-US"/>
          </a:p>
        </p:txBody>
      </p:sp>
    </p:spTree>
    <p:extLst>
      <p:ext uri="{BB962C8B-B14F-4D97-AF65-F5344CB8AC3E}">
        <p14:creationId xmlns:p14="http://schemas.microsoft.com/office/powerpoint/2010/main" val="3825679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2C2955CF-AB42-4960-8454-3A2B775B9F2D}" type="datetimeFigureOut">
              <a:rPr lang="ko-KR" altLang="en-US" smtClean="0"/>
              <a:t>2021-11-17</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D7BEBAC0-011C-48AD-897A-AB409314A954}" type="slidenum">
              <a:rPr lang="ko-KR" altLang="en-US" smtClean="0"/>
              <a:t>‹#›</a:t>
            </a:fld>
            <a:endParaRPr lang="ko-KR" altLang="en-US"/>
          </a:p>
        </p:txBody>
      </p:sp>
    </p:spTree>
    <p:extLst>
      <p:ext uri="{BB962C8B-B14F-4D97-AF65-F5344CB8AC3E}">
        <p14:creationId xmlns:p14="http://schemas.microsoft.com/office/powerpoint/2010/main" val="1407527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p:txBody>
          <a:bodyPr/>
          <a:lstStyle/>
          <a:p>
            <a:fld id="{2C2955CF-AB42-4960-8454-3A2B775B9F2D}" type="datetimeFigureOut">
              <a:rPr lang="ko-KR" altLang="en-US" smtClean="0"/>
              <a:t>2021-11-17</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D7BEBAC0-011C-48AD-897A-AB409314A954}" type="slidenum">
              <a:rPr lang="ko-KR" altLang="en-US" smtClean="0"/>
              <a:t>‹#›</a:t>
            </a:fld>
            <a:endParaRPr lang="ko-KR" altLang="en-US"/>
          </a:p>
        </p:txBody>
      </p:sp>
    </p:spTree>
    <p:extLst>
      <p:ext uri="{BB962C8B-B14F-4D97-AF65-F5344CB8AC3E}">
        <p14:creationId xmlns:p14="http://schemas.microsoft.com/office/powerpoint/2010/main" val="4066127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p:txBody>
          <a:bodyPr/>
          <a:lstStyle/>
          <a:p>
            <a:fld id="{2C2955CF-AB42-4960-8454-3A2B775B9F2D}" type="datetimeFigureOut">
              <a:rPr lang="ko-KR" altLang="en-US" smtClean="0"/>
              <a:t>2021-11-17</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D7BEBAC0-011C-48AD-897A-AB409314A954}" type="slidenum">
              <a:rPr lang="ko-KR" altLang="en-US" smtClean="0"/>
              <a:t>‹#›</a:t>
            </a:fld>
            <a:endParaRPr lang="ko-KR" altLang="en-US"/>
          </a:p>
        </p:txBody>
      </p:sp>
    </p:spTree>
    <p:extLst>
      <p:ext uri="{BB962C8B-B14F-4D97-AF65-F5344CB8AC3E}">
        <p14:creationId xmlns:p14="http://schemas.microsoft.com/office/powerpoint/2010/main" val="1298011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2955CF-AB42-4960-8454-3A2B775B9F2D}" type="datetimeFigureOut">
              <a:rPr lang="ko-KR" altLang="en-US" smtClean="0"/>
              <a:t>2021-11-17</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BEBAC0-011C-48AD-897A-AB409314A954}" type="slidenum">
              <a:rPr lang="ko-KR" altLang="en-US" smtClean="0"/>
              <a:t>‹#›</a:t>
            </a:fld>
            <a:endParaRPr lang="ko-KR" altLang="en-US"/>
          </a:p>
        </p:txBody>
      </p:sp>
    </p:spTree>
    <p:extLst>
      <p:ext uri="{BB962C8B-B14F-4D97-AF65-F5344CB8AC3E}">
        <p14:creationId xmlns:p14="http://schemas.microsoft.com/office/powerpoint/2010/main" val="6654123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a:t>Weekly Meeting</a:t>
            </a:r>
            <a:endParaRPr lang="ko-KR" altLang="en-US" dirty="0"/>
          </a:p>
        </p:txBody>
      </p:sp>
      <p:sp>
        <p:nvSpPr>
          <p:cNvPr id="3" name="부제목 2"/>
          <p:cNvSpPr>
            <a:spLocks noGrp="1"/>
          </p:cNvSpPr>
          <p:nvPr>
            <p:ph type="subTitle" idx="1"/>
          </p:nvPr>
        </p:nvSpPr>
        <p:spPr/>
        <p:txBody>
          <a:bodyPr/>
          <a:lstStyle/>
          <a:p>
            <a:r>
              <a:rPr lang="en-US" altLang="ko-KR" dirty="0"/>
              <a:t>Nov 22, 2021</a:t>
            </a:r>
          </a:p>
          <a:p>
            <a:r>
              <a:rPr lang="en-US" altLang="ko-KR" dirty="0" err="1"/>
              <a:t>Gwangwoo</a:t>
            </a:r>
            <a:r>
              <a:rPr lang="en-US" altLang="ko-KR" dirty="0"/>
              <a:t> Kim</a:t>
            </a:r>
            <a:endParaRPr lang="ko-KR" altLang="en-US" dirty="0"/>
          </a:p>
        </p:txBody>
      </p:sp>
    </p:spTree>
    <p:extLst>
      <p:ext uri="{BB962C8B-B14F-4D97-AF65-F5344CB8AC3E}">
        <p14:creationId xmlns:p14="http://schemas.microsoft.com/office/powerpoint/2010/main" val="203450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a:extLst>
              <a:ext uri="{FF2B5EF4-FFF2-40B4-BE49-F238E27FC236}">
                <a16:creationId xmlns:a16="http://schemas.microsoft.com/office/drawing/2014/main" id="{01DEC076-F92C-46AA-8CAD-BE387A7862F2}"/>
              </a:ext>
            </a:extLst>
          </p:cNvPr>
          <p:cNvSpPr>
            <a:spLocks noGrp="1"/>
          </p:cNvSpPr>
          <p:nvPr>
            <p:ph type="title"/>
          </p:nvPr>
        </p:nvSpPr>
        <p:spPr>
          <a:xfrm>
            <a:off x="181583" y="365125"/>
            <a:ext cx="11822349" cy="1325563"/>
          </a:xfrm>
        </p:spPr>
        <p:txBody>
          <a:bodyPr/>
          <a:lstStyle/>
          <a:p>
            <a:r>
              <a:rPr lang="en-US" altLang="ko-KR" dirty="0"/>
              <a:t>1.3 Processing Boolean queries</a:t>
            </a:r>
            <a:endParaRPr lang="ko-KR" altLang="en-US" dirty="0"/>
          </a:p>
        </p:txBody>
      </p:sp>
      <p:sp>
        <p:nvSpPr>
          <p:cNvPr id="3" name="직사각형 2">
            <a:extLst>
              <a:ext uri="{FF2B5EF4-FFF2-40B4-BE49-F238E27FC236}">
                <a16:creationId xmlns:a16="http://schemas.microsoft.com/office/drawing/2014/main" id="{9836A249-9391-42AB-8F0E-5AE2AC176FA1}"/>
              </a:ext>
            </a:extLst>
          </p:cNvPr>
          <p:cNvSpPr/>
          <p:nvPr/>
        </p:nvSpPr>
        <p:spPr>
          <a:xfrm>
            <a:off x="285345" y="2061282"/>
            <a:ext cx="11718587" cy="1815882"/>
          </a:xfrm>
          <a:prstGeom prst="rect">
            <a:avLst/>
          </a:prstGeom>
        </p:spPr>
        <p:txBody>
          <a:bodyPr wrap="square">
            <a:spAutoFit/>
          </a:bodyPr>
          <a:lstStyle/>
          <a:p>
            <a:r>
              <a:rPr lang="en-US" altLang="ko-KR" sz="2800" dirty="0"/>
              <a:t>A general problem with Boolean search is that using AND operators tends to produce high precision but low recall searches, while using OR operators gives low precision but high recall searches, and it is difficult or impossible to find a satisfactory middle ground.</a:t>
            </a:r>
            <a:endParaRPr lang="ko-KR" altLang="en-US" sz="2800" dirty="0"/>
          </a:p>
        </p:txBody>
      </p:sp>
      <p:pic>
        <p:nvPicPr>
          <p:cNvPr id="7" name="그림 6">
            <a:extLst>
              <a:ext uri="{FF2B5EF4-FFF2-40B4-BE49-F238E27FC236}">
                <a16:creationId xmlns:a16="http://schemas.microsoft.com/office/drawing/2014/main" id="{D3B90CB4-E253-450F-B9AC-BD6BF36B16B8}"/>
              </a:ext>
            </a:extLst>
          </p:cNvPr>
          <p:cNvPicPr>
            <a:picLocks noChangeAspect="1"/>
          </p:cNvPicPr>
          <p:nvPr/>
        </p:nvPicPr>
        <p:blipFill>
          <a:blip r:embed="rId2"/>
          <a:stretch>
            <a:fillRect/>
          </a:stretch>
        </p:blipFill>
        <p:spPr>
          <a:xfrm>
            <a:off x="363166" y="4247758"/>
            <a:ext cx="11134928" cy="2238584"/>
          </a:xfrm>
          <a:prstGeom prst="rect">
            <a:avLst/>
          </a:prstGeom>
        </p:spPr>
      </p:pic>
    </p:spTree>
    <p:extLst>
      <p:ext uri="{BB962C8B-B14F-4D97-AF65-F5344CB8AC3E}">
        <p14:creationId xmlns:p14="http://schemas.microsoft.com/office/powerpoint/2010/main" val="4059893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a:extLst>
              <a:ext uri="{FF2B5EF4-FFF2-40B4-BE49-F238E27FC236}">
                <a16:creationId xmlns:a16="http://schemas.microsoft.com/office/drawing/2014/main" id="{01DEC076-F92C-46AA-8CAD-BE387A7862F2}"/>
              </a:ext>
            </a:extLst>
          </p:cNvPr>
          <p:cNvSpPr>
            <a:spLocks noGrp="1"/>
          </p:cNvSpPr>
          <p:nvPr>
            <p:ph type="title"/>
          </p:nvPr>
        </p:nvSpPr>
        <p:spPr>
          <a:xfrm>
            <a:off x="181583" y="365125"/>
            <a:ext cx="11835319" cy="1359913"/>
          </a:xfrm>
        </p:spPr>
        <p:txBody>
          <a:bodyPr/>
          <a:lstStyle/>
          <a:p>
            <a:r>
              <a:rPr lang="en-US" altLang="ko-KR" dirty="0"/>
              <a:t>1.4 </a:t>
            </a:r>
            <a:r>
              <a:rPr lang="en-US" altLang="ko-KR" sz="3500" dirty="0"/>
              <a:t>The extended Boolean model versus ranked retrieval</a:t>
            </a:r>
            <a:endParaRPr lang="ko-KR" altLang="en-US" sz="3500" dirty="0"/>
          </a:p>
        </p:txBody>
      </p:sp>
      <p:sp>
        <p:nvSpPr>
          <p:cNvPr id="5" name="내용 개체 틀 2">
            <a:extLst>
              <a:ext uri="{FF2B5EF4-FFF2-40B4-BE49-F238E27FC236}">
                <a16:creationId xmlns:a16="http://schemas.microsoft.com/office/drawing/2014/main" id="{9DD6E3EB-32EF-4D11-AD7D-CA265AF145B6}"/>
              </a:ext>
            </a:extLst>
          </p:cNvPr>
          <p:cNvSpPr>
            <a:spLocks noGrp="1"/>
          </p:cNvSpPr>
          <p:nvPr>
            <p:ph idx="1"/>
          </p:nvPr>
        </p:nvSpPr>
        <p:spPr>
          <a:xfrm>
            <a:off x="116732" y="1825624"/>
            <a:ext cx="12016902" cy="4737303"/>
          </a:xfrm>
        </p:spPr>
        <p:txBody>
          <a:bodyPr/>
          <a:lstStyle/>
          <a:p>
            <a:r>
              <a:rPr lang="en-US" altLang="ko-KR" dirty="0"/>
              <a:t>Provide retrieval that is tolerant to spelling mistakes and inconsistent choice of words.</a:t>
            </a:r>
          </a:p>
          <a:p>
            <a:pPr marL="0" indent="0">
              <a:buNone/>
            </a:pPr>
            <a:endParaRPr lang="en-US" altLang="ko-KR" dirty="0"/>
          </a:p>
          <a:p>
            <a:r>
              <a:rPr lang="en-US" altLang="ko-KR" dirty="0"/>
              <a:t>It is often useful to search for compounds or phrases that denote a concept such as “operating system”.</a:t>
            </a:r>
          </a:p>
          <a:p>
            <a:endParaRPr lang="en-US" altLang="ko-KR" dirty="0"/>
          </a:p>
          <a:p>
            <a:r>
              <a:rPr lang="en-US" altLang="ko-KR" dirty="0"/>
              <a:t>We need term frequency information in postings lists.</a:t>
            </a:r>
          </a:p>
          <a:p>
            <a:endParaRPr lang="en-US" altLang="ko-KR" dirty="0"/>
          </a:p>
          <a:p>
            <a:r>
              <a:rPr lang="en-US" altLang="ko-KR" dirty="0"/>
              <a:t>We wish to have an effective method to order (or “rank”) the returned results.</a:t>
            </a:r>
          </a:p>
        </p:txBody>
      </p:sp>
    </p:spTree>
    <p:extLst>
      <p:ext uri="{BB962C8B-B14F-4D97-AF65-F5344CB8AC3E}">
        <p14:creationId xmlns:p14="http://schemas.microsoft.com/office/powerpoint/2010/main" val="3481371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a:extLst>
              <a:ext uri="{FF2B5EF4-FFF2-40B4-BE49-F238E27FC236}">
                <a16:creationId xmlns:a16="http://schemas.microsoft.com/office/drawing/2014/main" id="{01DEC076-F92C-46AA-8CAD-BE387A7862F2}"/>
              </a:ext>
            </a:extLst>
          </p:cNvPr>
          <p:cNvSpPr>
            <a:spLocks noGrp="1"/>
          </p:cNvSpPr>
          <p:nvPr>
            <p:ph type="title"/>
          </p:nvPr>
        </p:nvSpPr>
        <p:spPr>
          <a:xfrm>
            <a:off x="181583" y="365125"/>
            <a:ext cx="11822349" cy="1325563"/>
          </a:xfrm>
        </p:spPr>
        <p:txBody>
          <a:bodyPr/>
          <a:lstStyle/>
          <a:p>
            <a:r>
              <a:rPr lang="en-US" altLang="ko-KR" dirty="0"/>
              <a:t>2.2.1 Tokenization</a:t>
            </a:r>
            <a:endParaRPr lang="ko-KR" altLang="en-US" dirty="0"/>
          </a:p>
        </p:txBody>
      </p:sp>
      <p:pic>
        <p:nvPicPr>
          <p:cNvPr id="3" name="그림 2">
            <a:extLst>
              <a:ext uri="{FF2B5EF4-FFF2-40B4-BE49-F238E27FC236}">
                <a16:creationId xmlns:a16="http://schemas.microsoft.com/office/drawing/2014/main" id="{93C7CFB8-B059-49AC-9FB7-F14C18CF6521}"/>
              </a:ext>
            </a:extLst>
          </p:cNvPr>
          <p:cNvPicPr>
            <a:picLocks noChangeAspect="1"/>
          </p:cNvPicPr>
          <p:nvPr/>
        </p:nvPicPr>
        <p:blipFill>
          <a:blip r:embed="rId2"/>
          <a:stretch>
            <a:fillRect/>
          </a:stretch>
        </p:blipFill>
        <p:spPr>
          <a:xfrm>
            <a:off x="181583" y="3121928"/>
            <a:ext cx="11588885" cy="1422112"/>
          </a:xfrm>
          <a:prstGeom prst="rect">
            <a:avLst/>
          </a:prstGeom>
        </p:spPr>
      </p:pic>
      <p:sp>
        <p:nvSpPr>
          <p:cNvPr id="7" name="직사각형 6">
            <a:extLst>
              <a:ext uri="{FF2B5EF4-FFF2-40B4-BE49-F238E27FC236}">
                <a16:creationId xmlns:a16="http://schemas.microsoft.com/office/drawing/2014/main" id="{29EE62A0-6295-4EF3-ABAD-A9E686EAD4CF}"/>
              </a:ext>
            </a:extLst>
          </p:cNvPr>
          <p:cNvSpPr/>
          <p:nvPr/>
        </p:nvSpPr>
        <p:spPr>
          <a:xfrm>
            <a:off x="301557" y="2379875"/>
            <a:ext cx="4750018" cy="523220"/>
          </a:xfrm>
          <a:prstGeom prst="rect">
            <a:avLst/>
          </a:prstGeom>
        </p:spPr>
        <p:txBody>
          <a:bodyPr wrap="none">
            <a:spAutoFit/>
          </a:bodyPr>
          <a:lstStyle/>
          <a:p>
            <a:r>
              <a:rPr lang="en-US" altLang="ko-KR" sz="2800" dirty="0"/>
              <a:t>An example of tokenization:</a:t>
            </a:r>
            <a:endParaRPr lang="ko-KR" altLang="en-US" sz="2800" dirty="0"/>
          </a:p>
        </p:txBody>
      </p:sp>
    </p:spTree>
    <p:extLst>
      <p:ext uri="{BB962C8B-B14F-4D97-AF65-F5344CB8AC3E}">
        <p14:creationId xmlns:p14="http://schemas.microsoft.com/office/powerpoint/2010/main" val="2455698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a:extLst>
              <a:ext uri="{FF2B5EF4-FFF2-40B4-BE49-F238E27FC236}">
                <a16:creationId xmlns:a16="http://schemas.microsoft.com/office/drawing/2014/main" id="{01DEC076-F92C-46AA-8CAD-BE387A7862F2}"/>
              </a:ext>
            </a:extLst>
          </p:cNvPr>
          <p:cNvSpPr>
            <a:spLocks noGrp="1"/>
          </p:cNvSpPr>
          <p:nvPr>
            <p:ph type="title"/>
          </p:nvPr>
        </p:nvSpPr>
        <p:spPr>
          <a:xfrm>
            <a:off x="181583" y="365125"/>
            <a:ext cx="11822349" cy="1325563"/>
          </a:xfrm>
        </p:spPr>
        <p:txBody>
          <a:bodyPr/>
          <a:lstStyle/>
          <a:p>
            <a:r>
              <a:rPr lang="en-US" altLang="ko-KR" dirty="0"/>
              <a:t>2.2.1 Tokenization</a:t>
            </a:r>
            <a:endParaRPr lang="ko-KR" altLang="en-US" dirty="0"/>
          </a:p>
        </p:txBody>
      </p:sp>
      <p:sp>
        <p:nvSpPr>
          <p:cNvPr id="7" name="직사각형 6">
            <a:extLst>
              <a:ext uri="{FF2B5EF4-FFF2-40B4-BE49-F238E27FC236}">
                <a16:creationId xmlns:a16="http://schemas.microsoft.com/office/drawing/2014/main" id="{29EE62A0-6295-4EF3-ABAD-A9E686EAD4CF}"/>
              </a:ext>
            </a:extLst>
          </p:cNvPr>
          <p:cNvSpPr/>
          <p:nvPr/>
        </p:nvSpPr>
        <p:spPr>
          <a:xfrm>
            <a:off x="275000" y="2058399"/>
            <a:ext cx="1116011" cy="523220"/>
          </a:xfrm>
          <a:prstGeom prst="rect">
            <a:avLst/>
          </a:prstGeom>
        </p:spPr>
        <p:txBody>
          <a:bodyPr wrap="none">
            <a:spAutoFit/>
          </a:bodyPr>
          <a:lstStyle/>
          <a:p>
            <a:r>
              <a:rPr lang="en-US" altLang="ko-KR" sz="2800" dirty="0"/>
              <a:t>Input:</a:t>
            </a:r>
            <a:endParaRPr lang="ko-KR" altLang="en-US" sz="2800" dirty="0"/>
          </a:p>
        </p:txBody>
      </p:sp>
      <p:pic>
        <p:nvPicPr>
          <p:cNvPr id="2" name="그림 1">
            <a:extLst>
              <a:ext uri="{FF2B5EF4-FFF2-40B4-BE49-F238E27FC236}">
                <a16:creationId xmlns:a16="http://schemas.microsoft.com/office/drawing/2014/main" id="{3071A517-3BD8-47C4-ABFC-591C4E81F2AB}"/>
              </a:ext>
            </a:extLst>
          </p:cNvPr>
          <p:cNvPicPr>
            <a:picLocks noChangeAspect="1"/>
          </p:cNvPicPr>
          <p:nvPr/>
        </p:nvPicPr>
        <p:blipFill>
          <a:blip r:embed="rId2"/>
          <a:stretch>
            <a:fillRect/>
          </a:stretch>
        </p:blipFill>
        <p:spPr>
          <a:xfrm>
            <a:off x="1313289" y="1776845"/>
            <a:ext cx="10551829" cy="1086329"/>
          </a:xfrm>
          <a:prstGeom prst="rect">
            <a:avLst/>
          </a:prstGeom>
        </p:spPr>
      </p:pic>
      <p:pic>
        <p:nvPicPr>
          <p:cNvPr id="5" name="그림 4">
            <a:extLst>
              <a:ext uri="{FF2B5EF4-FFF2-40B4-BE49-F238E27FC236}">
                <a16:creationId xmlns:a16="http://schemas.microsoft.com/office/drawing/2014/main" id="{1A0393E8-9D86-44FF-BC96-95C8B9A2F2AD}"/>
              </a:ext>
            </a:extLst>
          </p:cNvPr>
          <p:cNvPicPr>
            <a:picLocks noChangeAspect="1"/>
          </p:cNvPicPr>
          <p:nvPr/>
        </p:nvPicPr>
        <p:blipFill>
          <a:blip r:embed="rId3"/>
          <a:stretch>
            <a:fillRect/>
          </a:stretch>
        </p:blipFill>
        <p:spPr>
          <a:xfrm>
            <a:off x="352821" y="3429000"/>
            <a:ext cx="6671589" cy="2391702"/>
          </a:xfrm>
          <a:prstGeom prst="rect">
            <a:avLst/>
          </a:prstGeom>
        </p:spPr>
      </p:pic>
      <p:pic>
        <p:nvPicPr>
          <p:cNvPr id="6" name="그림 5">
            <a:extLst>
              <a:ext uri="{FF2B5EF4-FFF2-40B4-BE49-F238E27FC236}">
                <a16:creationId xmlns:a16="http://schemas.microsoft.com/office/drawing/2014/main" id="{0807A3FD-B3FC-4F9D-901E-90EEA0A623B4}"/>
              </a:ext>
            </a:extLst>
          </p:cNvPr>
          <p:cNvPicPr>
            <a:picLocks noChangeAspect="1"/>
          </p:cNvPicPr>
          <p:nvPr/>
        </p:nvPicPr>
        <p:blipFill>
          <a:blip r:embed="rId4"/>
          <a:stretch>
            <a:fillRect/>
          </a:stretch>
        </p:blipFill>
        <p:spPr>
          <a:xfrm>
            <a:off x="7218964" y="3429000"/>
            <a:ext cx="2284755" cy="1890648"/>
          </a:xfrm>
          <a:prstGeom prst="rect">
            <a:avLst/>
          </a:prstGeom>
        </p:spPr>
      </p:pic>
    </p:spTree>
    <p:extLst>
      <p:ext uri="{BB962C8B-B14F-4D97-AF65-F5344CB8AC3E}">
        <p14:creationId xmlns:p14="http://schemas.microsoft.com/office/powerpoint/2010/main" val="942991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a:extLst>
              <a:ext uri="{FF2B5EF4-FFF2-40B4-BE49-F238E27FC236}">
                <a16:creationId xmlns:a16="http://schemas.microsoft.com/office/drawing/2014/main" id="{01DEC076-F92C-46AA-8CAD-BE387A7862F2}"/>
              </a:ext>
            </a:extLst>
          </p:cNvPr>
          <p:cNvSpPr>
            <a:spLocks noGrp="1"/>
          </p:cNvSpPr>
          <p:nvPr>
            <p:ph type="title"/>
          </p:nvPr>
        </p:nvSpPr>
        <p:spPr>
          <a:xfrm>
            <a:off x="181583" y="365125"/>
            <a:ext cx="11822349" cy="1325563"/>
          </a:xfrm>
        </p:spPr>
        <p:txBody>
          <a:bodyPr/>
          <a:lstStyle/>
          <a:p>
            <a:r>
              <a:rPr lang="en-US" altLang="ko-KR" dirty="0"/>
              <a:t>2.2.1 Tokenization</a:t>
            </a:r>
            <a:endParaRPr lang="ko-KR" altLang="en-US" dirty="0"/>
          </a:p>
        </p:txBody>
      </p:sp>
      <p:sp>
        <p:nvSpPr>
          <p:cNvPr id="7" name="직사각형 6">
            <a:extLst>
              <a:ext uri="{FF2B5EF4-FFF2-40B4-BE49-F238E27FC236}">
                <a16:creationId xmlns:a16="http://schemas.microsoft.com/office/drawing/2014/main" id="{29EE62A0-6295-4EF3-ABAD-A9E686EAD4CF}"/>
              </a:ext>
            </a:extLst>
          </p:cNvPr>
          <p:cNvSpPr/>
          <p:nvPr/>
        </p:nvSpPr>
        <p:spPr>
          <a:xfrm>
            <a:off x="294456" y="2278893"/>
            <a:ext cx="10955563" cy="954107"/>
          </a:xfrm>
          <a:prstGeom prst="rect">
            <a:avLst/>
          </a:prstGeom>
        </p:spPr>
        <p:txBody>
          <a:bodyPr wrap="none">
            <a:spAutoFit/>
          </a:bodyPr>
          <a:lstStyle/>
          <a:p>
            <a:r>
              <a:rPr lang="en-US" altLang="ko-KR" sz="2800" dirty="0"/>
              <a:t>Input: I am really interested in data science.</a:t>
            </a:r>
          </a:p>
          <a:p>
            <a:r>
              <a:rPr lang="en-US" altLang="ko-KR" sz="2800" dirty="0"/>
              <a:t>(expected) output: ‘I’, ‘am’, ‘really’, ‘interested’, ‘in’, </a:t>
            </a:r>
            <a:r>
              <a:rPr lang="en-US" altLang="ko-KR" sz="2800" b="1" dirty="0"/>
              <a:t>‘data’, ‘science’</a:t>
            </a:r>
            <a:endParaRPr lang="ko-KR" altLang="en-US" sz="2800" b="1" dirty="0"/>
          </a:p>
        </p:txBody>
      </p:sp>
      <p:sp>
        <p:nvSpPr>
          <p:cNvPr id="9" name="직사각형 8">
            <a:extLst>
              <a:ext uri="{FF2B5EF4-FFF2-40B4-BE49-F238E27FC236}">
                <a16:creationId xmlns:a16="http://schemas.microsoft.com/office/drawing/2014/main" id="{0E138520-24A2-4538-B9D3-1D4C77008C54}"/>
              </a:ext>
            </a:extLst>
          </p:cNvPr>
          <p:cNvSpPr/>
          <p:nvPr/>
        </p:nvSpPr>
        <p:spPr>
          <a:xfrm>
            <a:off x="294456" y="4324944"/>
            <a:ext cx="9861161" cy="954107"/>
          </a:xfrm>
          <a:prstGeom prst="rect">
            <a:avLst/>
          </a:prstGeom>
        </p:spPr>
        <p:txBody>
          <a:bodyPr wrap="none">
            <a:spAutoFit/>
          </a:bodyPr>
          <a:lstStyle/>
          <a:p>
            <a:r>
              <a:rPr lang="en-US" altLang="ko-KR" sz="2800" dirty="0"/>
              <a:t>Input: over-eager</a:t>
            </a:r>
          </a:p>
          <a:p>
            <a:r>
              <a:rPr lang="en-US" altLang="ko-KR" sz="2800" dirty="0"/>
              <a:t>(expected) output: 1. over-eager 2. over eager 3. overeager</a:t>
            </a:r>
            <a:endParaRPr lang="ko-KR" altLang="en-US" sz="2800" dirty="0"/>
          </a:p>
        </p:txBody>
      </p:sp>
    </p:spTree>
    <p:extLst>
      <p:ext uri="{BB962C8B-B14F-4D97-AF65-F5344CB8AC3E}">
        <p14:creationId xmlns:p14="http://schemas.microsoft.com/office/powerpoint/2010/main" val="2079350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a:extLst>
              <a:ext uri="{FF2B5EF4-FFF2-40B4-BE49-F238E27FC236}">
                <a16:creationId xmlns:a16="http://schemas.microsoft.com/office/drawing/2014/main" id="{01DEC076-F92C-46AA-8CAD-BE387A7862F2}"/>
              </a:ext>
            </a:extLst>
          </p:cNvPr>
          <p:cNvSpPr>
            <a:spLocks noGrp="1"/>
          </p:cNvSpPr>
          <p:nvPr>
            <p:ph type="title"/>
          </p:nvPr>
        </p:nvSpPr>
        <p:spPr>
          <a:xfrm>
            <a:off x="181583" y="365125"/>
            <a:ext cx="11822349" cy="1325563"/>
          </a:xfrm>
        </p:spPr>
        <p:txBody>
          <a:bodyPr/>
          <a:lstStyle/>
          <a:p>
            <a:r>
              <a:rPr lang="en-US" altLang="ko-KR" dirty="0"/>
              <a:t>2.2.2 Dropping common terms: stop words</a:t>
            </a:r>
            <a:endParaRPr lang="ko-KR" altLang="en-US" dirty="0"/>
          </a:p>
        </p:txBody>
      </p:sp>
      <p:pic>
        <p:nvPicPr>
          <p:cNvPr id="3" name="그림 2">
            <a:extLst>
              <a:ext uri="{FF2B5EF4-FFF2-40B4-BE49-F238E27FC236}">
                <a16:creationId xmlns:a16="http://schemas.microsoft.com/office/drawing/2014/main" id="{536D1D05-2FC5-4BDC-870F-B7F59582A9EC}"/>
              </a:ext>
            </a:extLst>
          </p:cNvPr>
          <p:cNvPicPr>
            <a:picLocks noChangeAspect="1"/>
          </p:cNvPicPr>
          <p:nvPr/>
        </p:nvPicPr>
        <p:blipFill>
          <a:blip r:embed="rId2"/>
          <a:stretch>
            <a:fillRect/>
          </a:stretch>
        </p:blipFill>
        <p:spPr>
          <a:xfrm>
            <a:off x="90791" y="2600367"/>
            <a:ext cx="12003932" cy="2640541"/>
          </a:xfrm>
          <a:prstGeom prst="rect">
            <a:avLst/>
          </a:prstGeom>
        </p:spPr>
      </p:pic>
    </p:spTree>
    <p:extLst>
      <p:ext uri="{BB962C8B-B14F-4D97-AF65-F5344CB8AC3E}">
        <p14:creationId xmlns:p14="http://schemas.microsoft.com/office/powerpoint/2010/main" val="7727601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a:extLst>
              <a:ext uri="{FF2B5EF4-FFF2-40B4-BE49-F238E27FC236}">
                <a16:creationId xmlns:a16="http://schemas.microsoft.com/office/drawing/2014/main" id="{01DEC076-F92C-46AA-8CAD-BE387A7862F2}"/>
              </a:ext>
            </a:extLst>
          </p:cNvPr>
          <p:cNvSpPr>
            <a:spLocks noGrp="1"/>
          </p:cNvSpPr>
          <p:nvPr>
            <p:ph type="title"/>
          </p:nvPr>
        </p:nvSpPr>
        <p:spPr>
          <a:xfrm>
            <a:off x="181583" y="365125"/>
            <a:ext cx="11822349" cy="1325563"/>
          </a:xfrm>
        </p:spPr>
        <p:txBody>
          <a:bodyPr/>
          <a:lstStyle/>
          <a:p>
            <a:r>
              <a:rPr lang="en-US" altLang="ko-KR" dirty="0"/>
              <a:t>2.2.2 Dropping common terms: stop words</a:t>
            </a:r>
            <a:endParaRPr lang="ko-KR" altLang="en-US" dirty="0"/>
          </a:p>
        </p:txBody>
      </p:sp>
      <p:sp>
        <p:nvSpPr>
          <p:cNvPr id="2" name="직사각형 1">
            <a:extLst>
              <a:ext uri="{FF2B5EF4-FFF2-40B4-BE49-F238E27FC236}">
                <a16:creationId xmlns:a16="http://schemas.microsoft.com/office/drawing/2014/main" id="{5EF650F3-F467-4B80-8D85-5E5D45D2C90F}"/>
              </a:ext>
            </a:extLst>
          </p:cNvPr>
          <p:cNvSpPr/>
          <p:nvPr/>
        </p:nvSpPr>
        <p:spPr>
          <a:xfrm>
            <a:off x="181583" y="3175087"/>
            <a:ext cx="5078698" cy="523220"/>
          </a:xfrm>
          <a:prstGeom prst="rect">
            <a:avLst/>
          </a:prstGeom>
        </p:spPr>
        <p:txBody>
          <a:bodyPr wrap="none">
            <a:spAutoFit/>
          </a:bodyPr>
          <a:lstStyle/>
          <a:p>
            <a:r>
              <a:rPr lang="en-US" altLang="ko-KR" sz="2800" dirty="0"/>
              <a:t>President of the United States</a:t>
            </a:r>
            <a:endParaRPr lang="ko-KR" altLang="en-US" sz="2800" dirty="0"/>
          </a:p>
        </p:txBody>
      </p:sp>
      <p:sp>
        <p:nvSpPr>
          <p:cNvPr id="5" name="직사각형 4">
            <a:extLst>
              <a:ext uri="{FF2B5EF4-FFF2-40B4-BE49-F238E27FC236}">
                <a16:creationId xmlns:a16="http://schemas.microsoft.com/office/drawing/2014/main" id="{C021FDBD-8B48-49F7-94AE-03FB212BA4D0}"/>
              </a:ext>
            </a:extLst>
          </p:cNvPr>
          <p:cNvSpPr/>
          <p:nvPr/>
        </p:nvSpPr>
        <p:spPr>
          <a:xfrm>
            <a:off x="6536166" y="3167390"/>
            <a:ext cx="5423921" cy="523220"/>
          </a:xfrm>
          <a:prstGeom prst="rect">
            <a:avLst/>
          </a:prstGeom>
        </p:spPr>
        <p:txBody>
          <a:bodyPr wrap="none">
            <a:spAutoFit/>
          </a:bodyPr>
          <a:lstStyle/>
          <a:p>
            <a:r>
              <a:rPr lang="en-US" altLang="ko-KR" sz="2800" dirty="0"/>
              <a:t>“President” AND “United States”</a:t>
            </a:r>
            <a:endParaRPr lang="ko-KR" altLang="en-US" sz="2800" dirty="0"/>
          </a:p>
        </p:txBody>
      </p:sp>
      <p:pic>
        <p:nvPicPr>
          <p:cNvPr id="6" name="그림 5">
            <a:extLst>
              <a:ext uri="{FF2B5EF4-FFF2-40B4-BE49-F238E27FC236}">
                <a16:creationId xmlns:a16="http://schemas.microsoft.com/office/drawing/2014/main" id="{CF0AEACA-A91E-4641-9887-3B339B5FAC27}"/>
              </a:ext>
            </a:extLst>
          </p:cNvPr>
          <p:cNvPicPr>
            <a:picLocks noChangeAspect="1"/>
          </p:cNvPicPr>
          <p:nvPr/>
        </p:nvPicPr>
        <p:blipFill>
          <a:blip r:embed="rId2"/>
          <a:stretch>
            <a:fillRect/>
          </a:stretch>
        </p:blipFill>
        <p:spPr>
          <a:xfrm>
            <a:off x="2058919" y="4182514"/>
            <a:ext cx="7755327" cy="1705963"/>
          </a:xfrm>
          <a:prstGeom prst="rect">
            <a:avLst/>
          </a:prstGeom>
        </p:spPr>
      </p:pic>
      <p:sp>
        <p:nvSpPr>
          <p:cNvPr id="7" name="화살표: 오른쪽 6">
            <a:extLst>
              <a:ext uri="{FF2B5EF4-FFF2-40B4-BE49-F238E27FC236}">
                <a16:creationId xmlns:a16="http://schemas.microsoft.com/office/drawing/2014/main" id="{6CC71AAA-814D-4D80-92D7-EF8C4BA4B5B0}"/>
              </a:ext>
            </a:extLst>
          </p:cNvPr>
          <p:cNvSpPr/>
          <p:nvPr/>
        </p:nvSpPr>
        <p:spPr>
          <a:xfrm>
            <a:off x="5550719" y="3184763"/>
            <a:ext cx="771728" cy="5232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674080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a:extLst>
              <a:ext uri="{FF2B5EF4-FFF2-40B4-BE49-F238E27FC236}">
                <a16:creationId xmlns:a16="http://schemas.microsoft.com/office/drawing/2014/main" id="{01DEC076-F92C-46AA-8CAD-BE387A7862F2}"/>
              </a:ext>
            </a:extLst>
          </p:cNvPr>
          <p:cNvSpPr>
            <a:spLocks noGrp="1"/>
          </p:cNvSpPr>
          <p:nvPr>
            <p:ph type="title"/>
          </p:nvPr>
        </p:nvSpPr>
        <p:spPr>
          <a:xfrm>
            <a:off x="181583" y="365125"/>
            <a:ext cx="11822349" cy="1325563"/>
          </a:xfrm>
        </p:spPr>
        <p:txBody>
          <a:bodyPr/>
          <a:lstStyle/>
          <a:p>
            <a:r>
              <a:rPr lang="en-US" altLang="ko-KR" dirty="0"/>
              <a:t>2.2.2 Dropping common terms: stop words</a:t>
            </a:r>
            <a:endParaRPr lang="ko-KR" altLang="en-US" dirty="0"/>
          </a:p>
        </p:txBody>
      </p:sp>
      <p:sp>
        <p:nvSpPr>
          <p:cNvPr id="3" name="직사각형 2">
            <a:extLst>
              <a:ext uri="{FF2B5EF4-FFF2-40B4-BE49-F238E27FC236}">
                <a16:creationId xmlns:a16="http://schemas.microsoft.com/office/drawing/2014/main" id="{15B98337-B4D8-4E31-874F-E5E8A11C83DA}"/>
              </a:ext>
            </a:extLst>
          </p:cNvPr>
          <p:cNvSpPr/>
          <p:nvPr/>
        </p:nvSpPr>
        <p:spPr>
          <a:xfrm>
            <a:off x="220493" y="3295762"/>
            <a:ext cx="11751013" cy="1384995"/>
          </a:xfrm>
          <a:prstGeom prst="rect">
            <a:avLst/>
          </a:prstGeom>
        </p:spPr>
        <p:txBody>
          <a:bodyPr wrap="square">
            <a:spAutoFit/>
          </a:bodyPr>
          <a:lstStyle/>
          <a:p>
            <a:r>
              <a:rPr lang="en-US" altLang="ko-KR" sz="2800" dirty="0"/>
              <a:t>The general trend in IR systems over time has been from standard use of quite large stop lists (200–300 terms) to very small stop lists (7–12 terms) to no stop list whatsoever.</a:t>
            </a:r>
            <a:endParaRPr lang="ko-KR" altLang="en-US" sz="2800" dirty="0"/>
          </a:p>
        </p:txBody>
      </p:sp>
    </p:spTree>
    <p:extLst>
      <p:ext uri="{BB962C8B-B14F-4D97-AF65-F5344CB8AC3E}">
        <p14:creationId xmlns:p14="http://schemas.microsoft.com/office/powerpoint/2010/main" val="27350799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a:extLst>
              <a:ext uri="{FF2B5EF4-FFF2-40B4-BE49-F238E27FC236}">
                <a16:creationId xmlns:a16="http://schemas.microsoft.com/office/drawing/2014/main" id="{01DEC076-F92C-46AA-8CAD-BE387A7862F2}"/>
              </a:ext>
            </a:extLst>
          </p:cNvPr>
          <p:cNvSpPr>
            <a:spLocks noGrp="1"/>
          </p:cNvSpPr>
          <p:nvPr>
            <p:ph type="title"/>
          </p:nvPr>
        </p:nvSpPr>
        <p:spPr>
          <a:xfrm>
            <a:off x="181583" y="365125"/>
            <a:ext cx="11822349" cy="1325563"/>
          </a:xfrm>
        </p:spPr>
        <p:txBody>
          <a:bodyPr/>
          <a:lstStyle/>
          <a:p>
            <a:r>
              <a:rPr lang="en-US" altLang="ko-KR" dirty="0"/>
              <a:t>2.2.3 </a:t>
            </a:r>
            <a:r>
              <a:rPr lang="en-US" altLang="ko-KR" sz="3800" dirty="0"/>
              <a:t>Normalization (equivalence classing of terms) </a:t>
            </a:r>
            <a:endParaRPr lang="ko-KR" altLang="en-US" sz="3800" dirty="0"/>
          </a:p>
        </p:txBody>
      </p:sp>
      <p:sp>
        <p:nvSpPr>
          <p:cNvPr id="5" name="직사각형 4">
            <a:extLst>
              <a:ext uri="{FF2B5EF4-FFF2-40B4-BE49-F238E27FC236}">
                <a16:creationId xmlns:a16="http://schemas.microsoft.com/office/drawing/2014/main" id="{29FECE11-0A0F-4BB7-A538-8FB10660A54D}"/>
              </a:ext>
            </a:extLst>
          </p:cNvPr>
          <p:cNvSpPr/>
          <p:nvPr/>
        </p:nvSpPr>
        <p:spPr>
          <a:xfrm>
            <a:off x="217250" y="1642059"/>
            <a:ext cx="11751013" cy="4832092"/>
          </a:xfrm>
          <a:prstGeom prst="rect">
            <a:avLst/>
          </a:prstGeom>
        </p:spPr>
        <p:txBody>
          <a:bodyPr wrap="square">
            <a:spAutoFit/>
          </a:bodyPr>
          <a:lstStyle/>
          <a:p>
            <a:r>
              <a:rPr lang="en-US" altLang="ko-KR" sz="2800" dirty="0"/>
              <a:t>USA ~ U.S.A </a:t>
            </a:r>
          </a:p>
          <a:p>
            <a:r>
              <a:rPr lang="en-US" altLang="ko-KR" sz="2800" dirty="0"/>
              <a:t>anti-discriminatory ~ </a:t>
            </a:r>
            <a:r>
              <a:rPr lang="en-US" altLang="ko-KR" sz="2800" dirty="0" err="1"/>
              <a:t>antidiscriminatory</a:t>
            </a:r>
            <a:endParaRPr lang="en-US" altLang="ko-KR" sz="2800" dirty="0"/>
          </a:p>
          <a:p>
            <a:r>
              <a:rPr lang="en-US" altLang="ko-KR" sz="2800" dirty="0"/>
              <a:t>car ~ automobile (?)</a:t>
            </a:r>
          </a:p>
          <a:p>
            <a:r>
              <a:rPr lang="en-US" altLang="ko-KR" sz="2800" dirty="0"/>
              <a:t>window ~ windows</a:t>
            </a:r>
          </a:p>
          <a:p>
            <a:r>
              <a:rPr lang="en-US" altLang="ko-KR" sz="2800" dirty="0"/>
              <a:t>windows ~ Windows (</a:t>
            </a:r>
            <a:r>
              <a:rPr lang="ko-KR" altLang="en-US" sz="2800" dirty="0"/>
              <a:t>운영체제</a:t>
            </a:r>
            <a:r>
              <a:rPr lang="en-US" altLang="ko-KR" sz="2800" dirty="0"/>
              <a:t>) (??)</a:t>
            </a:r>
          </a:p>
          <a:p>
            <a:r>
              <a:rPr lang="en-US" altLang="ko-KR" sz="2800" dirty="0"/>
              <a:t>C.A.T. ~ cat (??)</a:t>
            </a:r>
          </a:p>
          <a:p>
            <a:r>
              <a:rPr lang="en-US" altLang="ko-KR" sz="2800" dirty="0"/>
              <a:t>naïve ~ naive </a:t>
            </a:r>
          </a:p>
          <a:p>
            <a:r>
              <a:rPr lang="en-US" altLang="ko-KR" sz="2800" dirty="0" err="1"/>
              <a:t>colour</a:t>
            </a:r>
            <a:r>
              <a:rPr lang="en-US" altLang="ko-KR" sz="2800" dirty="0"/>
              <a:t> ~ color</a:t>
            </a:r>
          </a:p>
          <a:p>
            <a:endParaRPr lang="en-US" altLang="ko-KR" sz="2800" dirty="0"/>
          </a:p>
          <a:p>
            <a:r>
              <a:rPr lang="en-US" altLang="ko-KR" sz="2800" dirty="0"/>
              <a:t>The best amount of equivalence classing or query expansion to do is a fairly open question.</a:t>
            </a:r>
            <a:endParaRPr lang="ko-KR" altLang="en-US" sz="2800" dirty="0"/>
          </a:p>
        </p:txBody>
      </p:sp>
    </p:spTree>
    <p:extLst>
      <p:ext uri="{BB962C8B-B14F-4D97-AF65-F5344CB8AC3E}">
        <p14:creationId xmlns:p14="http://schemas.microsoft.com/office/powerpoint/2010/main" val="17907600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a:extLst>
              <a:ext uri="{FF2B5EF4-FFF2-40B4-BE49-F238E27FC236}">
                <a16:creationId xmlns:a16="http://schemas.microsoft.com/office/drawing/2014/main" id="{01DEC076-F92C-46AA-8CAD-BE387A7862F2}"/>
              </a:ext>
            </a:extLst>
          </p:cNvPr>
          <p:cNvSpPr>
            <a:spLocks noGrp="1"/>
          </p:cNvSpPr>
          <p:nvPr>
            <p:ph type="title"/>
          </p:nvPr>
        </p:nvSpPr>
        <p:spPr>
          <a:xfrm>
            <a:off x="181583" y="365125"/>
            <a:ext cx="11822349" cy="1325563"/>
          </a:xfrm>
        </p:spPr>
        <p:txBody>
          <a:bodyPr/>
          <a:lstStyle/>
          <a:p>
            <a:r>
              <a:rPr lang="en-US" altLang="ko-KR" dirty="0"/>
              <a:t>2.2.4 </a:t>
            </a:r>
            <a:r>
              <a:rPr lang="en-US" altLang="ko-KR" sz="4000" dirty="0"/>
              <a:t>Stemming and lemmatization</a:t>
            </a:r>
            <a:endParaRPr lang="ko-KR" altLang="en-US" sz="3800" dirty="0"/>
          </a:p>
        </p:txBody>
      </p:sp>
      <p:pic>
        <p:nvPicPr>
          <p:cNvPr id="7" name="그림 6">
            <a:extLst>
              <a:ext uri="{FF2B5EF4-FFF2-40B4-BE49-F238E27FC236}">
                <a16:creationId xmlns:a16="http://schemas.microsoft.com/office/drawing/2014/main" id="{97B2059C-2A29-4CD7-9754-44C932BCDA30}"/>
              </a:ext>
            </a:extLst>
          </p:cNvPr>
          <p:cNvPicPr>
            <a:picLocks noChangeAspect="1"/>
          </p:cNvPicPr>
          <p:nvPr/>
        </p:nvPicPr>
        <p:blipFill>
          <a:blip r:embed="rId2"/>
          <a:stretch>
            <a:fillRect/>
          </a:stretch>
        </p:blipFill>
        <p:spPr>
          <a:xfrm>
            <a:off x="181583" y="1625532"/>
            <a:ext cx="11822349" cy="2390790"/>
          </a:xfrm>
          <a:prstGeom prst="rect">
            <a:avLst/>
          </a:prstGeom>
        </p:spPr>
      </p:pic>
      <p:pic>
        <p:nvPicPr>
          <p:cNvPr id="2" name="그림 1">
            <a:extLst>
              <a:ext uri="{FF2B5EF4-FFF2-40B4-BE49-F238E27FC236}">
                <a16:creationId xmlns:a16="http://schemas.microsoft.com/office/drawing/2014/main" id="{117AD419-137B-4D1B-8F4F-17DABF1329B0}"/>
              </a:ext>
            </a:extLst>
          </p:cNvPr>
          <p:cNvPicPr>
            <a:picLocks noChangeAspect="1"/>
          </p:cNvPicPr>
          <p:nvPr/>
        </p:nvPicPr>
        <p:blipFill rotWithShape="1">
          <a:blip r:embed="rId3"/>
          <a:srcRect b="33135"/>
          <a:stretch/>
        </p:blipFill>
        <p:spPr>
          <a:xfrm>
            <a:off x="4649770" y="4158995"/>
            <a:ext cx="2885974" cy="2517278"/>
          </a:xfrm>
          <a:prstGeom prst="rect">
            <a:avLst/>
          </a:prstGeom>
        </p:spPr>
      </p:pic>
    </p:spTree>
    <p:extLst>
      <p:ext uri="{BB962C8B-B14F-4D97-AF65-F5344CB8AC3E}">
        <p14:creationId xmlns:p14="http://schemas.microsoft.com/office/powerpoint/2010/main" val="2140747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2D4D713-D747-45EE-B134-3DA0F298DFED}"/>
              </a:ext>
            </a:extLst>
          </p:cNvPr>
          <p:cNvSpPr>
            <a:spLocks noGrp="1"/>
          </p:cNvSpPr>
          <p:nvPr>
            <p:ph type="title"/>
          </p:nvPr>
        </p:nvSpPr>
        <p:spPr/>
        <p:txBody>
          <a:bodyPr/>
          <a:lstStyle/>
          <a:p>
            <a:r>
              <a:rPr lang="en-US" altLang="ko-KR" dirty="0"/>
              <a:t>1.1 Boolean retrieval</a:t>
            </a:r>
            <a:endParaRPr lang="ko-KR" altLang="en-US" dirty="0"/>
          </a:p>
        </p:txBody>
      </p:sp>
      <p:sp>
        <p:nvSpPr>
          <p:cNvPr id="3" name="내용 개체 틀 2">
            <a:extLst>
              <a:ext uri="{FF2B5EF4-FFF2-40B4-BE49-F238E27FC236}">
                <a16:creationId xmlns:a16="http://schemas.microsoft.com/office/drawing/2014/main" id="{5A26CD64-28EE-44E3-A23F-E276B8AB764F}"/>
              </a:ext>
            </a:extLst>
          </p:cNvPr>
          <p:cNvSpPr>
            <a:spLocks noGrp="1"/>
          </p:cNvSpPr>
          <p:nvPr>
            <p:ph idx="1"/>
          </p:nvPr>
        </p:nvSpPr>
        <p:spPr>
          <a:xfrm>
            <a:off x="116732" y="1825625"/>
            <a:ext cx="12016902" cy="4351338"/>
          </a:xfrm>
        </p:spPr>
        <p:txBody>
          <a:bodyPr/>
          <a:lstStyle/>
          <a:p>
            <a:r>
              <a:rPr lang="en-US" altLang="ko-KR" dirty="0"/>
              <a:t>Suppose you wanted to determine which plays of Shakespeare contain the words Brutus AND Caesar AND NOT Calpurnia.</a:t>
            </a:r>
          </a:p>
          <a:p>
            <a:endParaRPr lang="en-US" altLang="ko-KR" dirty="0"/>
          </a:p>
          <a:p>
            <a:r>
              <a:rPr lang="en-US" altLang="ko-KR" dirty="0"/>
              <a:t>One way to do that is to start at the beginning and to read through all the text. The way to avoid linearly scanning the texts for each query is to index the documents in advance.</a:t>
            </a:r>
          </a:p>
          <a:p>
            <a:endParaRPr lang="en-US" altLang="ko-KR" dirty="0"/>
          </a:p>
        </p:txBody>
      </p:sp>
    </p:spTree>
    <p:extLst>
      <p:ext uri="{BB962C8B-B14F-4D97-AF65-F5344CB8AC3E}">
        <p14:creationId xmlns:p14="http://schemas.microsoft.com/office/powerpoint/2010/main" val="14610786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a:extLst>
              <a:ext uri="{FF2B5EF4-FFF2-40B4-BE49-F238E27FC236}">
                <a16:creationId xmlns:a16="http://schemas.microsoft.com/office/drawing/2014/main" id="{01DEC076-F92C-46AA-8CAD-BE387A7862F2}"/>
              </a:ext>
            </a:extLst>
          </p:cNvPr>
          <p:cNvSpPr>
            <a:spLocks noGrp="1"/>
          </p:cNvSpPr>
          <p:nvPr>
            <p:ph type="title"/>
          </p:nvPr>
        </p:nvSpPr>
        <p:spPr>
          <a:xfrm>
            <a:off x="181583" y="365125"/>
            <a:ext cx="11822349" cy="1325563"/>
          </a:xfrm>
        </p:spPr>
        <p:txBody>
          <a:bodyPr/>
          <a:lstStyle/>
          <a:p>
            <a:r>
              <a:rPr lang="en-US" altLang="ko-KR" dirty="0"/>
              <a:t>2.2.4 </a:t>
            </a:r>
            <a:r>
              <a:rPr lang="en-US" altLang="ko-KR" sz="4000" dirty="0"/>
              <a:t>Stemming and lemmatization</a:t>
            </a:r>
            <a:endParaRPr lang="ko-KR" altLang="en-US" sz="3800" dirty="0"/>
          </a:p>
        </p:txBody>
      </p:sp>
      <p:pic>
        <p:nvPicPr>
          <p:cNvPr id="9" name="그림 8">
            <a:extLst>
              <a:ext uri="{FF2B5EF4-FFF2-40B4-BE49-F238E27FC236}">
                <a16:creationId xmlns:a16="http://schemas.microsoft.com/office/drawing/2014/main" id="{0D872597-1725-4A32-98B6-5F2C540ACAD4}"/>
              </a:ext>
            </a:extLst>
          </p:cNvPr>
          <p:cNvPicPr>
            <a:picLocks noChangeAspect="1"/>
          </p:cNvPicPr>
          <p:nvPr/>
        </p:nvPicPr>
        <p:blipFill>
          <a:blip r:embed="rId2"/>
          <a:stretch>
            <a:fillRect/>
          </a:stretch>
        </p:blipFill>
        <p:spPr>
          <a:xfrm>
            <a:off x="949257" y="1690688"/>
            <a:ext cx="10287000" cy="5057775"/>
          </a:xfrm>
          <a:prstGeom prst="rect">
            <a:avLst/>
          </a:prstGeom>
        </p:spPr>
      </p:pic>
    </p:spTree>
    <p:extLst>
      <p:ext uri="{BB962C8B-B14F-4D97-AF65-F5344CB8AC3E}">
        <p14:creationId xmlns:p14="http://schemas.microsoft.com/office/powerpoint/2010/main" val="3704173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a:extLst>
              <a:ext uri="{FF2B5EF4-FFF2-40B4-BE49-F238E27FC236}">
                <a16:creationId xmlns:a16="http://schemas.microsoft.com/office/drawing/2014/main" id="{01DEC076-F92C-46AA-8CAD-BE387A7862F2}"/>
              </a:ext>
            </a:extLst>
          </p:cNvPr>
          <p:cNvSpPr>
            <a:spLocks noGrp="1"/>
          </p:cNvSpPr>
          <p:nvPr>
            <p:ph type="title"/>
          </p:nvPr>
        </p:nvSpPr>
        <p:spPr>
          <a:xfrm>
            <a:off x="181583" y="365125"/>
            <a:ext cx="11822349" cy="1325563"/>
          </a:xfrm>
        </p:spPr>
        <p:txBody>
          <a:bodyPr/>
          <a:lstStyle/>
          <a:p>
            <a:r>
              <a:rPr lang="en-US" altLang="ko-KR" dirty="0"/>
              <a:t>2.2.4 </a:t>
            </a:r>
            <a:r>
              <a:rPr lang="en-US" altLang="ko-KR" sz="4000" dirty="0"/>
              <a:t>Stemming and lemmatization</a:t>
            </a:r>
            <a:endParaRPr lang="ko-KR" altLang="en-US" sz="3800" dirty="0"/>
          </a:p>
        </p:txBody>
      </p:sp>
      <p:pic>
        <p:nvPicPr>
          <p:cNvPr id="5" name="그림 4">
            <a:extLst>
              <a:ext uri="{FF2B5EF4-FFF2-40B4-BE49-F238E27FC236}">
                <a16:creationId xmlns:a16="http://schemas.microsoft.com/office/drawing/2014/main" id="{F5224119-5528-4BCF-BB10-9D477E820088}"/>
              </a:ext>
            </a:extLst>
          </p:cNvPr>
          <p:cNvPicPr>
            <a:picLocks noChangeAspect="1"/>
          </p:cNvPicPr>
          <p:nvPr/>
        </p:nvPicPr>
        <p:blipFill>
          <a:blip r:embed="rId2"/>
          <a:stretch>
            <a:fillRect/>
          </a:stretch>
        </p:blipFill>
        <p:spPr>
          <a:xfrm>
            <a:off x="181583" y="2233004"/>
            <a:ext cx="3331926" cy="3877914"/>
          </a:xfrm>
          <a:prstGeom prst="rect">
            <a:avLst/>
          </a:prstGeom>
        </p:spPr>
      </p:pic>
      <p:pic>
        <p:nvPicPr>
          <p:cNvPr id="6" name="그림 5">
            <a:extLst>
              <a:ext uri="{FF2B5EF4-FFF2-40B4-BE49-F238E27FC236}">
                <a16:creationId xmlns:a16="http://schemas.microsoft.com/office/drawing/2014/main" id="{7113920E-5524-4BFC-BDBB-FBA49A0E8CB5}"/>
              </a:ext>
            </a:extLst>
          </p:cNvPr>
          <p:cNvPicPr>
            <a:picLocks noChangeAspect="1"/>
          </p:cNvPicPr>
          <p:nvPr/>
        </p:nvPicPr>
        <p:blipFill>
          <a:blip r:embed="rId3"/>
          <a:stretch>
            <a:fillRect/>
          </a:stretch>
        </p:blipFill>
        <p:spPr>
          <a:xfrm>
            <a:off x="3533065" y="2487646"/>
            <a:ext cx="8402311" cy="592780"/>
          </a:xfrm>
          <a:prstGeom prst="rect">
            <a:avLst/>
          </a:prstGeom>
        </p:spPr>
      </p:pic>
      <p:sp>
        <p:nvSpPr>
          <p:cNvPr id="7" name="직사각형 6">
            <a:extLst>
              <a:ext uri="{FF2B5EF4-FFF2-40B4-BE49-F238E27FC236}">
                <a16:creationId xmlns:a16="http://schemas.microsoft.com/office/drawing/2014/main" id="{A245D9F1-31A6-4B81-9906-92C892718E5C}"/>
              </a:ext>
            </a:extLst>
          </p:cNvPr>
          <p:cNvSpPr/>
          <p:nvPr/>
        </p:nvSpPr>
        <p:spPr>
          <a:xfrm>
            <a:off x="7276289" y="3294753"/>
            <a:ext cx="665567" cy="369332"/>
          </a:xfrm>
          <a:prstGeom prst="rect">
            <a:avLst/>
          </a:prstGeom>
        </p:spPr>
        <p:txBody>
          <a:bodyPr wrap="none">
            <a:spAutoFit/>
          </a:bodyPr>
          <a:lstStyle/>
          <a:p>
            <a:r>
              <a:rPr lang="en-US" altLang="ko-KR" dirty="0" err="1"/>
              <a:t>oper</a:t>
            </a:r>
            <a:endParaRPr lang="en-US" altLang="ko-KR" dirty="0"/>
          </a:p>
        </p:txBody>
      </p:sp>
      <p:sp>
        <p:nvSpPr>
          <p:cNvPr id="8" name="화살표: 오른쪽 7">
            <a:extLst>
              <a:ext uri="{FF2B5EF4-FFF2-40B4-BE49-F238E27FC236}">
                <a16:creationId xmlns:a16="http://schemas.microsoft.com/office/drawing/2014/main" id="{C98A282D-B752-4C5E-9643-6B914A10801A}"/>
              </a:ext>
            </a:extLst>
          </p:cNvPr>
          <p:cNvSpPr/>
          <p:nvPr/>
        </p:nvSpPr>
        <p:spPr>
          <a:xfrm>
            <a:off x="6789906" y="3336587"/>
            <a:ext cx="486383" cy="3566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9" name="그림 8">
            <a:extLst>
              <a:ext uri="{FF2B5EF4-FFF2-40B4-BE49-F238E27FC236}">
                <a16:creationId xmlns:a16="http://schemas.microsoft.com/office/drawing/2014/main" id="{9F4E3BAE-ECCF-486E-94B6-9654630F2AFA}"/>
              </a:ext>
            </a:extLst>
          </p:cNvPr>
          <p:cNvPicPr>
            <a:picLocks noChangeAspect="1"/>
          </p:cNvPicPr>
          <p:nvPr/>
        </p:nvPicPr>
        <p:blipFill>
          <a:blip r:embed="rId4"/>
          <a:stretch>
            <a:fillRect/>
          </a:stretch>
        </p:blipFill>
        <p:spPr>
          <a:xfrm>
            <a:off x="5251634" y="4032115"/>
            <a:ext cx="4714875" cy="1828800"/>
          </a:xfrm>
          <a:prstGeom prst="rect">
            <a:avLst/>
          </a:prstGeom>
        </p:spPr>
      </p:pic>
    </p:spTree>
    <p:extLst>
      <p:ext uri="{BB962C8B-B14F-4D97-AF65-F5344CB8AC3E}">
        <p14:creationId xmlns:p14="http://schemas.microsoft.com/office/powerpoint/2010/main" val="36508450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a:extLst>
              <a:ext uri="{FF2B5EF4-FFF2-40B4-BE49-F238E27FC236}">
                <a16:creationId xmlns:a16="http://schemas.microsoft.com/office/drawing/2014/main" id="{01DEC076-F92C-46AA-8CAD-BE387A7862F2}"/>
              </a:ext>
            </a:extLst>
          </p:cNvPr>
          <p:cNvSpPr>
            <a:spLocks noGrp="1"/>
          </p:cNvSpPr>
          <p:nvPr>
            <p:ph type="title"/>
          </p:nvPr>
        </p:nvSpPr>
        <p:spPr>
          <a:xfrm>
            <a:off x="181583" y="365125"/>
            <a:ext cx="11822349" cy="1325563"/>
          </a:xfrm>
        </p:spPr>
        <p:txBody>
          <a:bodyPr/>
          <a:lstStyle/>
          <a:p>
            <a:r>
              <a:rPr lang="en-US" altLang="ko-KR" dirty="0"/>
              <a:t>2.4.1 </a:t>
            </a:r>
            <a:r>
              <a:rPr lang="en-US" altLang="ko-KR" sz="4000" dirty="0" err="1"/>
              <a:t>Biword</a:t>
            </a:r>
            <a:r>
              <a:rPr lang="en-US" altLang="ko-KR" sz="4000" dirty="0"/>
              <a:t> indexes </a:t>
            </a:r>
            <a:endParaRPr lang="ko-KR" altLang="en-US" sz="3800" dirty="0"/>
          </a:p>
        </p:txBody>
      </p:sp>
      <p:sp>
        <p:nvSpPr>
          <p:cNvPr id="3" name="직사각형 2">
            <a:extLst>
              <a:ext uri="{FF2B5EF4-FFF2-40B4-BE49-F238E27FC236}">
                <a16:creationId xmlns:a16="http://schemas.microsoft.com/office/drawing/2014/main" id="{BF49EEE0-DA30-428E-BAB1-C5241B42AE14}"/>
              </a:ext>
            </a:extLst>
          </p:cNvPr>
          <p:cNvSpPr/>
          <p:nvPr/>
        </p:nvSpPr>
        <p:spPr>
          <a:xfrm>
            <a:off x="129701" y="1828268"/>
            <a:ext cx="11822349" cy="954107"/>
          </a:xfrm>
          <a:prstGeom prst="rect">
            <a:avLst/>
          </a:prstGeom>
        </p:spPr>
        <p:txBody>
          <a:bodyPr wrap="square">
            <a:spAutoFit/>
          </a:bodyPr>
          <a:lstStyle/>
          <a:p>
            <a:r>
              <a:rPr lang="en-US" altLang="ko-KR" sz="2800" dirty="0"/>
              <a:t>The query </a:t>
            </a:r>
            <a:r>
              <a:rPr lang="en-US" altLang="ko-KR" sz="2800" dirty="0" err="1"/>
              <a:t>stanford</a:t>
            </a:r>
            <a:r>
              <a:rPr lang="en-US" altLang="ko-KR" sz="2800" dirty="0"/>
              <a:t> university </a:t>
            </a:r>
            <a:r>
              <a:rPr lang="en-US" altLang="ko-KR" sz="2800" dirty="0" err="1"/>
              <a:t>palo</a:t>
            </a:r>
            <a:r>
              <a:rPr lang="en-US" altLang="ko-KR" sz="2800" dirty="0"/>
              <a:t> alto can be broken into the Boolean query on </a:t>
            </a:r>
            <a:r>
              <a:rPr lang="en-US" altLang="ko-KR" sz="2800" dirty="0" err="1"/>
              <a:t>biwords</a:t>
            </a:r>
            <a:r>
              <a:rPr lang="en-US" altLang="ko-KR" sz="2800" dirty="0"/>
              <a:t>:</a:t>
            </a:r>
            <a:endParaRPr lang="ko-KR" altLang="en-US" sz="2800" dirty="0"/>
          </a:p>
        </p:txBody>
      </p:sp>
      <p:pic>
        <p:nvPicPr>
          <p:cNvPr id="10" name="그림 9">
            <a:extLst>
              <a:ext uri="{FF2B5EF4-FFF2-40B4-BE49-F238E27FC236}">
                <a16:creationId xmlns:a16="http://schemas.microsoft.com/office/drawing/2014/main" id="{D8EE3AE4-7454-417E-9D7F-BA4A2E8E39C7}"/>
              </a:ext>
            </a:extLst>
          </p:cNvPr>
          <p:cNvPicPr>
            <a:picLocks noChangeAspect="1"/>
          </p:cNvPicPr>
          <p:nvPr/>
        </p:nvPicPr>
        <p:blipFill>
          <a:blip r:embed="rId2"/>
          <a:stretch>
            <a:fillRect/>
          </a:stretch>
        </p:blipFill>
        <p:spPr>
          <a:xfrm>
            <a:off x="1492182" y="3101538"/>
            <a:ext cx="9201150" cy="762000"/>
          </a:xfrm>
          <a:prstGeom prst="rect">
            <a:avLst/>
          </a:prstGeom>
        </p:spPr>
      </p:pic>
      <p:sp>
        <p:nvSpPr>
          <p:cNvPr id="11" name="직사각형 10">
            <a:extLst>
              <a:ext uri="{FF2B5EF4-FFF2-40B4-BE49-F238E27FC236}">
                <a16:creationId xmlns:a16="http://schemas.microsoft.com/office/drawing/2014/main" id="{6369D38B-C220-4A52-8293-F04874FE9DC5}"/>
              </a:ext>
            </a:extLst>
          </p:cNvPr>
          <p:cNvSpPr/>
          <p:nvPr/>
        </p:nvSpPr>
        <p:spPr>
          <a:xfrm>
            <a:off x="129701" y="3994632"/>
            <a:ext cx="11822349" cy="1384995"/>
          </a:xfrm>
          <a:prstGeom prst="rect">
            <a:avLst/>
          </a:prstGeom>
        </p:spPr>
        <p:txBody>
          <a:bodyPr wrap="square">
            <a:spAutoFit/>
          </a:bodyPr>
          <a:lstStyle/>
          <a:p>
            <a:r>
              <a:rPr lang="en-US" altLang="ko-KR" sz="2800" dirty="0"/>
              <a:t>Without examining the documents, we cannot verify that the documents matching the above Boolean query do actually contain the original 4 word phrase.</a:t>
            </a:r>
            <a:endParaRPr lang="ko-KR" altLang="en-US" sz="2800" dirty="0"/>
          </a:p>
        </p:txBody>
      </p:sp>
    </p:spTree>
    <p:extLst>
      <p:ext uri="{BB962C8B-B14F-4D97-AF65-F5344CB8AC3E}">
        <p14:creationId xmlns:p14="http://schemas.microsoft.com/office/powerpoint/2010/main" val="25045846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a:extLst>
              <a:ext uri="{FF2B5EF4-FFF2-40B4-BE49-F238E27FC236}">
                <a16:creationId xmlns:a16="http://schemas.microsoft.com/office/drawing/2014/main" id="{01DEC076-F92C-46AA-8CAD-BE387A7862F2}"/>
              </a:ext>
            </a:extLst>
          </p:cNvPr>
          <p:cNvSpPr>
            <a:spLocks noGrp="1"/>
          </p:cNvSpPr>
          <p:nvPr>
            <p:ph type="title"/>
          </p:nvPr>
        </p:nvSpPr>
        <p:spPr>
          <a:xfrm>
            <a:off x="181583" y="365125"/>
            <a:ext cx="11822349" cy="1325563"/>
          </a:xfrm>
        </p:spPr>
        <p:txBody>
          <a:bodyPr/>
          <a:lstStyle/>
          <a:p>
            <a:r>
              <a:rPr lang="en-US" altLang="ko-KR" dirty="0"/>
              <a:t>2.4.1 </a:t>
            </a:r>
            <a:r>
              <a:rPr lang="en-US" altLang="ko-KR" sz="4000" dirty="0" err="1"/>
              <a:t>Biword</a:t>
            </a:r>
            <a:r>
              <a:rPr lang="en-US" altLang="ko-KR" sz="4000" dirty="0"/>
              <a:t> indexes </a:t>
            </a:r>
            <a:endParaRPr lang="ko-KR" altLang="en-US" sz="3800" dirty="0"/>
          </a:p>
        </p:txBody>
      </p:sp>
      <p:pic>
        <p:nvPicPr>
          <p:cNvPr id="2" name="그림 1">
            <a:extLst>
              <a:ext uri="{FF2B5EF4-FFF2-40B4-BE49-F238E27FC236}">
                <a16:creationId xmlns:a16="http://schemas.microsoft.com/office/drawing/2014/main" id="{3A6B68C3-1E29-4DA3-9D4B-0BC28BB17CE2}"/>
              </a:ext>
            </a:extLst>
          </p:cNvPr>
          <p:cNvPicPr>
            <a:picLocks noChangeAspect="1"/>
          </p:cNvPicPr>
          <p:nvPr/>
        </p:nvPicPr>
        <p:blipFill>
          <a:blip r:embed="rId2"/>
          <a:stretch>
            <a:fillRect/>
          </a:stretch>
        </p:blipFill>
        <p:spPr>
          <a:xfrm>
            <a:off x="2382767" y="1690688"/>
            <a:ext cx="7419975" cy="1419225"/>
          </a:xfrm>
          <a:prstGeom prst="rect">
            <a:avLst/>
          </a:prstGeom>
        </p:spPr>
      </p:pic>
      <p:pic>
        <p:nvPicPr>
          <p:cNvPr id="5" name="그림 4">
            <a:extLst>
              <a:ext uri="{FF2B5EF4-FFF2-40B4-BE49-F238E27FC236}">
                <a16:creationId xmlns:a16="http://schemas.microsoft.com/office/drawing/2014/main" id="{B23759B6-EEA2-4852-9FB5-4172F930CE50}"/>
              </a:ext>
            </a:extLst>
          </p:cNvPr>
          <p:cNvPicPr>
            <a:picLocks noChangeAspect="1"/>
          </p:cNvPicPr>
          <p:nvPr/>
        </p:nvPicPr>
        <p:blipFill>
          <a:blip r:embed="rId3"/>
          <a:stretch>
            <a:fillRect/>
          </a:stretch>
        </p:blipFill>
        <p:spPr>
          <a:xfrm>
            <a:off x="1068316" y="3591128"/>
            <a:ext cx="10048875" cy="2714625"/>
          </a:xfrm>
          <a:prstGeom prst="rect">
            <a:avLst/>
          </a:prstGeom>
        </p:spPr>
      </p:pic>
    </p:spTree>
    <p:extLst>
      <p:ext uri="{BB962C8B-B14F-4D97-AF65-F5344CB8AC3E}">
        <p14:creationId xmlns:p14="http://schemas.microsoft.com/office/powerpoint/2010/main" val="5820605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a:extLst>
              <a:ext uri="{FF2B5EF4-FFF2-40B4-BE49-F238E27FC236}">
                <a16:creationId xmlns:a16="http://schemas.microsoft.com/office/drawing/2014/main" id="{01DEC076-F92C-46AA-8CAD-BE387A7862F2}"/>
              </a:ext>
            </a:extLst>
          </p:cNvPr>
          <p:cNvSpPr>
            <a:spLocks noGrp="1"/>
          </p:cNvSpPr>
          <p:nvPr>
            <p:ph type="title"/>
          </p:nvPr>
        </p:nvSpPr>
        <p:spPr>
          <a:xfrm>
            <a:off x="181583" y="365125"/>
            <a:ext cx="11822349" cy="1325563"/>
          </a:xfrm>
        </p:spPr>
        <p:txBody>
          <a:bodyPr/>
          <a:lstStyle/>
          <a:p>
            <a:r>
              <a:rPr lang="en-US" altLang="ko-KR" dirty="0"/>
              <a:t>2.4.2 </a:t>
            </a:r>
            <a:r>
              <a:rPr lang="en-US" altLang="ko-KR" sz="4000" dirty="0"/>
              <a:t>Positional indexes</a:t>
            </a:r>
            <a:endParaRPr lang="ko-KR" altLang="en-US" sz="3800" dirty="0"/>
          </a:p>
        </p:txBody>
      </p:sp>
      <p:sp>
        <p:nvSpPr>
          <p:cNvPr id="6" name="직사각형 5">
            <a:extLst>
              <a:ext uri="{FF2B5EF4-FFF2-40B4-BE49-F238E27FC236}">
                <a16:creationId xmlns:a16="http://schemas.microsoft.com/office/drawing/2014/main" id="{F6953D00-37F5-4FBF-AF72-4FCCE10128B7}"/>
              </a:ext>
            </a:extLst>
          </p:cNvPr>
          <p:cNvSpPr/>
          <p:nvPr/>
        </p:nvSpPr>
        <p:spPr>
          <a:xfrm>
            <a:off x="129701" y="1828268"/>
            <a:ext cx="11822349" cy="3539430"/>
          </a:xfrm>
          <a:prstGeom prst="rect">
            <a:avLst/>
          </a:prstGeom>
        </p:spPr>
        <p:txBody>
          <a:bodyPr wrap="square">
            <a:spAutoFit/>
          </a:bodyPr>
          <a:lstStyle/>
          <a:p>
            <a:r>
              <a:rPr lang="en-US" altLang="ko-KR" sz="2800" dirty="0"/>
              <a:t>Consider the query, “to be or not to be”.</a:t>
            </a:r>
          </a:p>
          <a:p>
            <a:endParaRPr lang="en-US" altLang="ko-KR" sz="2800" dirty="0"/>
          </a:p>
          <a:p>
            <a:r>
              <a:rPr lang="en-US" altLang="ko-KR" sz="2800" dirty="0"/>
              <a:t>Step 1: Find documents that contain “to” and “be”. </a:t>
            </a:r>
          </a:p>
          <a:p>
            <a:endParaRPr lang="en-US" altLang="ko-KR" sz="2800" dirty="0"/>
          </a:p>
          <a:p>
            <a:r>
              <a:rPr lang="en-US" altLang="ko-KR" sz="2800" dirty="0"/>
              <a:t>Step 2: Look</a:t>
            </a:r>
            <a:r>
              <a:rPr lang="ko-KR" altLang="en-US" sz="2800" dirty="0"/>
              <a:t> </a:t>
            </a:r>
            <a:r>
              <a:rPr lang="en-US" altLang="ko-KR" sz="2800" dirty="0"/>
              <a:t>for places where there is an occurrence of “be” with a token index one higher than a position of “to”.</a:t>
            </a:r>
          </a:p>
          <a:p>
            <a:endParaRPr lang="en-US" altLang="ko-KR" sz="2800" dirty="0"/>
          </a:p>
          <a:p>
            <a:r>
              <a:rPr lang="en-US" altLang="ko-KR" sz="2800" dirty="0"/>
              <a:t>Step 3: So on until finding the desired result.</a:t>
            </a:r>
            <a:endParaRPr lang="ko-KR" altLang="en-US" sz="2800" dirty="0"/>
          </a:p>
        </p:txBody>
      </p:sp>
    </p:spTree>
    <p:extLst>
      <p:ext uri="{BB962C8B-B14F-4D97-AF65-F5344CB8AC3E}">
        <p14:creationId xmlns:p14="http://schemas.microsoft.com/office/powerpoint/2010/main" val="3306531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2D4D713-D747-45EE-B134-3DA0F298DFED}"/>
              </a:ext>
            </a:extLst>
          </p:cNvPr>
          <p:cNvSpPr>
            <a:spLocks noGrp="1"/>
          </p:cNvSpPr>
          <p:nvPr>
            <p:ph type="title"/>
          </p:nvPr>
        </p:nvSpPr>
        <p:spPr/>
        <p:txBody>
          <a:bodyPr/>
          <a:lstStyle/>
          <a:p>
            <a:r>
              <a:rPr lang="en-US" altLang="ko-KR" dirty="0"/>
              <a:t>1.1 Boolean retrieval</a:t>
            </a:r>
            <a:endParaRPr lang="ko-KR" altLang="en-US" dirty="0"/>
          </a:p>
        </p:txBody>
      </p:sp>
      <p:pic>
        <p:nvPicPr>
          <p:cNvPr id="4" name="그림 3">
            <a:extLst>
              <a:ext uri="{FF2B5EF4-FFF2-40B4-BE49-F238E27FC236}">
                <a16:creationId xmlns:a16="http://schemas.microsoft.com/office/drawing/2014/main" id="{41D19551-686A-4763-85AB-8843615EABFB}"/>
              </a:ext>
            </a:extLst>
          </p:cNvPr>
          <p:cNvPicPr>
            <a:picLocks noChangeAspect="1"/>
          </p:cNvPicPr>
          <p:nvPr/>
        </p:nvPicPr>
        <p:blipFill>
          <a:blip r:embed="rId2"/>
          <a:stretch>
            <a:fillRect/>
          </a:stretch>
        </p:blipFill>
        <p:spPr>
          <a:xfrm>
            <a:off x="437745" y="2150837"/>
            <a:ext cx="10791216" cy="3878434"/>
          </a:xfrm>
          <a:prstGeom prst="rect">
            <a:avLst/>
          </a:prstGeom>
        </p:spPr>
      </p:pic>
    </p:spTree>
    <p:extLst>
      <p:ext uri="{BB962C8B-B14F-4D97-AF65-F5344CB8AC3E}">
        <p14:creationId xmlns:p14="http://schemas.microsoft.com/office/powerpoint/2010/main" val="2215413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41D19551-686A-4763-85AB-8843615EABFB}"/>
              </a:ext>
            </a:extLst>
          </p:cNvPr>
          <p:cNvPicPr>
            <a:picLocks noChangeAspect="1"/>
          </p:cNvPicPr>
          <p:nvPr/>
        </p:nvPicPr>
        <p:blipFill>
          <a:blip r:embed="rId2"/>
          <a:stretch>
            <a:fillRect/>
          </a:stretch>
        </p:blipFill>
        <p:spPr>
          <a:xfrm>
            <a:off x="703471" y="658941"/>
            <a:ext cx="10273171" cy="3692245"/>
          </a:xfrm>
          <a:prstGeom prst="rect">
            <a:avLst/>
          </a:prstGeom>
        </p:spPr>
      </p:pic>
      <p:sp>
        <p:nvSpPr>
          <p:cNvPr id="6" name="직사각형 5">
            <a:extLst>
              <a:ext uri="{FF2B5EF4-FFF2-40B4-BE49-F238E27FC236}">
                <a16:creationId xmlns:a16="http://schemas.microsoft.com/office/drawing/2014/main" id="{A5F764C8-7663-4B8F-8A60-F6436F4BE769}"/>
              </a:ext>
            </a:extLst>
          </p:cNvPr>
          <p:cNvSpPr/>
          <p:nvPr/>
        </p:nvSpPr>
        <p:spPr>
          <a:xfrm>
            <a:off x="0" y="4678419"/>
            <a:ext cx="6721264" cy="523220"/>
          </a:xfrm>
          <a:prstGeom prst="rect">
            <a:avLst/>
          </a:prstGeom>
        </p:spPr>
        <p:txBody>
          <a:bodyPr wrap="none">
            <a:spAutoFit/>
          </a:bodyPr>
          <a:lstStyle/>
          <a:p>
            <a:r>
              <a:rPr lang="en-US" altLang="ko-KR" sz="2800" dirty="0"/>
              <a:t>Brutus AND Caesar AND NOT Calpurnia</a:t>
            </a:r>
            <a:endParaRPr lang="ko-KR" altLang="en-US" sz="2800" dirty="0"/>
          </a:p>
        </p:txBody>
      </p:sp>
      <p:pic>
        <p:nvPicPr>
          <p:cNvPr id="7" name="그림 6">
            <a:extLst>
              <a:ext uri="{FF2B5EF4-FFF2-40B4-BE49-F238E27FC236}">
                <a16:creationId xmlns:a16="http://schemas.microsoft.com/office/drawing/2014/main" id="{C99BC295-ED40-4CA4-97E2-3EACC9823CC7}"/>
              </a:ext>
            </a:extLst>
          </p:cNvPr>
          <p:cNvPicPr>
            <a:picLocks noChangeAspect="1"/>
          </p:cNvPicPr>
          <p:nvPr/>
        </p:nvPicPr>
        <p:blipFill>
          <a:blip r:embed="rId3"/>
          <a:stretch>
            <a:fillRect/>
          </a:stretch>
        </p:blipFill>
        <p:spPr>
          <a:xfrm>
            <a:off x="4846915" y="5208708"/>
            <a:ext cx="7124700" cy="752475"/>
          </a:xfrm>
          <a:prstGeom prst="rect">
            <a:avLst/>
          </a:prstGeom>
        </p:spPr>
      </p:pic>
      <p:sp>
        <p:nvSpPr>
          <p:cNvPr id="8" name="화살표: 오른쪽 7">
            <a:extLst>
              <a:ext uri="{FF2B5EF4-FFF2-40B4-BE49-F238E27FC236}">
                <a16:creationId xmlns:a16="http://schemas.microsoft.com/office/drawing/2014/main" id="{B247F782-70F8-450D-98AF-D1FF38788633}"/>
              </a:ext>
            </a:extLst>
          </p:cNvPr>
          <p:cNvSpPr/>
          <p:nvPr/>
        </p:nvSpPr>
        <p:spPr>
          <a:xfrm>
            <a:off x="4317109" y="5447749"/>
            <a:ext cx="460442" cy="3891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208317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2D4D713-D747-45EE-B134-3DA0F298DFED}"/>
              </a:ext>
            </a:extLst>
          </p:cNvPr>
          <p:cNvSpPr>
            <a:spLocks noGrp="1"/>
          </p:cNvSpPr>
          <p:nvPr>
            <p:ph type="title"/>
          </p:nvPr>
        </p:nvSpPr>
        <p:spPr/>
        <p:txBody>
          <a:bodyPr/>
          <a:lstStyle/>
          <a:p>
            <a:r>
              <a:rPr lang="en-US" altLang="ko-KR" dirty="0"/>
              <a:t>1.1 Boolean retrieval</a:t>
            </a:r>
            <a:endParaRPr lang="ko-KR" altLang="en-US" dirty="0"/>
          </a:p>
        </p:txBody>
      </p:sp>
      <p:sp>
        <p:nvSpPr>
          <p:cNvPr id="7" name="내용 개체 틀 2">
            <a:extLst>
              <a:ext uri="{FF2B5EF4-FFF2-40B4-BE49-F238E27FC236}">
                <a16:creationId xmlns:a16="http://schemas.microsoft.com/office/drawing/2014/main" id="{A7E0A129-CEFB-4F12-9078-83A26642EFD6}"/>
              </a:ext>
            </a:extLst>
          </p:cNvPr>
          <p:cNvSpPr>
            <a:spLocks noGrp="1"/>
          </p:cNvSpPr>
          <p:nvPr>
            <p:ph idx="1"/>
          </p:nvPr>
        </p:nvSpPr>
        <p:spPr>
          <a:xfrm>
            <a:off x="116732" y="1825625"/>
            <a:ext cx="12016902" cy="4351338"/>
          </a:xfrm>
        </p:spPr>
        <p:txBody>
          <a:bodyPr/>
          <a:lstStyle/>
          <a:p>
            <a:r>
              <a:rPr lang="en-US" altLang="ko-KR" dirty="0"/>
              <a:t>A much better representation is to record only the things that do occur, that is, the 1 positions. </a:t>
            </a:r>
          </a:p>
          <a:p>
            <a:endParaRPr lang="en-US" altLang="ko-KR" dirty="0"/>
          </a:p>
          <a:p>
            <a:r>
              <a:rPr lang="en-US" altLang="ko-KR" dirty="0"/>
              <a:t>This idea is central to the first major concept in information retrieval, the INVERTED INDEX.</a:t>
            </a:r>
          </a:p>
        </p:txBody>
      </p:sp>
    </p:spTree>
    <p:extLst>
      <p:ext uri="{BB962C8B-B14F-4D97-AF65-F5344CB8AC3E}">
        <p14:creationId xmlns:p14="http://schemas.microsoft.com/office/powerpoint/2010/main" val="2485549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2D4D713-D747-45EE-B134-3DA0F298DFED}"/>
              </a:ext>
            </a:extLst>
          </p:cNvPr>
          <p:cNvSpPr>
            <a:spLocks noGrp="1"/>
          </p:cNvSpPr>
          <p:nvPr>
            <p:ph type="title"/>
          </p:nvPr>
        </p:nvSpPr>
        <p:spPr/>
        <p:txBody>
          <a:bodyPr/>
          <a:lstStyle/>
          <a:p>
            <a:r>
              <a:rPr lang="en-US" altLang="ko-KR" dirty="0"/>
              <a:t>1.1 Boolean retrieval</a:t>
            </a:r>
            <a:endParaRPr lang="ko-KR" altLang="en-US" dirty="0"/>
          </a:p>
        </p:txBody>
      </p:sp>
      <p:pic>
        <p:nvPicPr>
          <p:cNvPr id="5" name="그림 4">
            <a:extLst>
              <a:ext uri="{FF2B5EF4-FFF2-40B4-BE49-F238E27FC236}">
                <a16:creationId xmlns:a16="http://schemas.microsoft.com/office/drawing/2014/main" id="{6FDD0642-95C1-4B5F-A134-64CDDF3E4819}"/>
              </a:ext>
            </a:extLst>
          </p:cNvPr>
          <p:cNvPicPr>
            <a:picLocks noChangeAspect="1"/>
          </p:cNvPicPr>
          <p:nvPr/>
        </p:nvPicPr>
        <p:blipFill>
          <a:blip r:embed="rId2"/>
          <a:stretch>
            <a:fillRect/>
          </a:stretch>
        </p:blipFill>
        <p:spPr>
          <a:xfrm>
            <a:off x="290512" y="1625600"/>
            <a:ext cx="11610975" cy="4867275"/>
          </a:xfrm>
          <a:prstGeom prst="rect">
            <a:avLst/>
          </a:prstGeom>
        </p:spPr>
      </p:pic>
    </p:spTree>
    <p:extLst>
      <p:ext uri="{BB962C8B-B14F-4D97-AF65-F5344CB8AC3E}">
        <p14:creationId xmlns:p14="http://schemas.microsoft.com/office/powerpoint/2010/main" val="29122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2D4D713-D747-45EE-B134-3DA0F298DFED}"/>
              </a:ext>
            </a:extLst>
          </p:cNvPr>
          <p:cNvSpPr>
            <a:spLocks noGrp="1"/>
          </p:cNvSpPr>
          <p:nvPr>
            <p:ph type="title"/>
          </p:nvPr>
        </p:nvSpPr>
        <p:spPr>
          <a:xfrm>
            <a:off x="181583" y="365125"/>
            <a:ext cx="11822349" cy="1325563"/>
          </a:xfrm>
        </p:spPr>
        <p:txBody>
          <a:bodyPr/>
          <a:lstStyle/>
          <a:p>
            <a:r>
              <a:rPr lang="en-US" altLang="ko-KR" dirty="0"/>
              <a:t>1.2 A first take at building an inverted index</a:t>
            </a:r>
            <a:endParaRPr lang="ko-KR" altLang="en-US" dirty="0"/>
          </a:p>
        </p:txBody>
      </p:sp>
      <p:pic>
        <p:nvPicPr>
          <p:cNvPr id="3" name="그림 2">
            <a:extLst>
              <a:ext uri="{FF2B5EF4-FFF2-40B4-BE49-F238E27FC236}">
                <a16:creationId xmlns:a16="http://schemas.microsoft.com/office/drawing/2014/main" id="{9C69EF22-7E3A-4C81-B098-E85E1BDE27DD}"/>
              </a:ext>
            </a:extLst>
          </p:cNvPr>
          <p:cNvPicPr>
            <a:picLocks noChangeAspect="1"/>
          </p:cNvPicPr>
          <p:nvPr/>
        </p:nvPicPr>
        <p:blipFill>
          <a:blip r:embed="rId2"/>
          <a:stretch>
            <a:fillRect/>
          </a:stretch>
        </p:blipFill>
        <p:spPr>
          <a:xfrm>
            <a:off x="346953" y="1619563"/>
            <a:ext cx="10509115" cy="2698163"/>
          </a:xfrm>
          <a:prstGeom prst="rect">
            <a:avLst/>
          </a:prstGeom>
        </p:spPr>
      </p:pic>
      <p:pic>
        <p:nvPicPr>
          <p:cNvPr id="4" name="그림 3">
            <a:extLst>
              <a:ext uri="{FF2B5EF4-FFF2-40B4-BE49-F238E27FC236}">
                <a16:creationId xmlns:a16="http://schemas.microsoft.com/office/drawing/2014/main" id="{D2B3EBE5-4FB4-488F-9784-7EA33C4B9533}"/>
              </a:ext>
            </a:extLst>
          </p:cNvPr>
          <p:cNvPicPr>
            <a:picLocks noChangeAspect="1"/>
          </p:cNvPicPr>
          <p:nvPr/>
        </p:nvPicPr>
        <p:blipFill>
          <a:blip r:embed="rId3"/>
          <a:stretch>
            <a:fillRect/>
          </a:stretch>
        </p:blipFill>
        <p:spPr>
          <a:xfrm>
            <a:off x="346953" y="4405920"/>
            <a:ext cx="11498094" cy="2294463"/>
          </a:xfrm>
          <a:prstGeom prst="rect">
            <a:avLst/>
          </a:prstGeom>
        </p:spPr>
      </p:pic>
    </p:spTree>
    <p:extLst>
      <p:ext uri="{BB962C8B-B14F-4D97-AF65-F5344CB8AC3E}">
        <p14:creationId xmlns:p14="http://schemas.microsoft.com/office/powerpoint/2010/main" val="2499075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그림 6">
            <a:extLst>
              <a:ext uri="{FF2B5EF4-FFF2-40B4-BE49-F238E27FC236}">
                <a16:creationId xmlns:a16="http://schemas.microsoft.com/office/drawing/2014/main" id="{F7196A97-225B-41B5-872F-C8AC4FE3EEE1}"/>
              </a:ext>
            </a:extLst>
          </p:cNvPr>
          <p:cNvPicPr>
            <a:picLocks noChangeAspect="1"/>
          </p:cNvPicPr>
          <p:nvPr/>
        </p:nvPicPr>
        <p:blipFill>
          <a:blip r:embed="rId2"/>
          <a:stretch>
            <a:fillRect/>
          </a:stretch>
        </p:blipFill>
        <p:spPr>
          <a:xfrm>
            <a:off x="708623" y="0"/>
            <a:ext cx="6520524" cy="6858000"/>
          </a:xfrm>
          <a:prstGeom prst="rect">
            <a:avLst/>
          </a:prstGeom>
        </p:spPr>
      </p:pic>
      <p:sp>
        <p:nvSpPr>
          <p:cNvPr id="8" name="직사각형 7">
            <a:extLst>
              <a:ext uri="{FF2B5EF4-FFF2-40B4-BE49-F238E27FC236}">
                <a16:creationId xmlns:a16="http://schemas.microsoft.com/office/drawing/2014/main" id="{5E1644BE-D848-403D-9F92-953C2350EBFE}"/>
              </a:ext>
            </a:extLst>
          </p:cNvPr>
          <p:cNvSpPr/>
          <p:nvPr/>
        </p:nvSpPr>
        <p:spPr>
          <a:xfrm>
            <a:off x="7229147" y="2954165"/>
            <a:ext cx="4824919" cy="949669"/>
          </a:xfrm>
          <a:prstGeom prst="rect">
            <a:avLst/>
          </a:prstGeom>
        </p:spPr>
        <p:txBody>
          <a:bodyPr wrap="square">
            <a:spAutoFit/>
          </a:bodyPr>
          <a:lstStyle/>
          <a:p>
            <a:r>
              <a:rPr lang="en-US" altLang="ko-KR" dirty="0"/>
              <a:t>This inverted index structure is essentially without rivals as the most efficient structure for supporting ad hoc text search. </a:t>
            </a:r>
            <a:endParaRPr lang="ko-KR" altLang="en-US" dirty="0"/>
          </a:p>
        </p:txBody>
      </p:sp>
    </p:spTree>
    <p:extLst>
      <p:ext uri="{BB962C8B-B14F-4D97-AF65-F5344CB8AC3E}">
        <p14:creationId xmlns:p14="http://schemas.microsoft.com/office/powerpoint/2010/main" val="1581961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a:extLst>
              <a:ext uri="{FF2B5EF4-FFF2-40B4-BE49-F238E27FC236}">
                <a16:creationId xmlns:a16="http://schemas.microsoft.com/office/drawing/2014/main" id="{01DEC076-F92C-46AA-8CAD-BE387A7862F2}"/>
              </a:ext>
            </a:extLst>
          </p:cNvPr>
          <p:cNvSpPr>
            <a:spLocks noGrp="1"/>
          </p:cNvSpPr>
          <p:nvPr>
            <p:ph type="title"/>
          </p:nvPr>
        </p:nvSpPr>
        <p:spPr>
          <a:xfrm>
            <a:off x="181583" y="365125"/>
            <a:ext cx="11822349" cy="1325563"/>
          </a:xfrm>
        </p:spPr>
        <p:txBody>
          <a:bodyPr/>
          <a:lstStyle/>
          <a:p>
            <a:r>
              <a:rPr lang="en-US" altLang="ko-KR" dirty="0"/>
              <a:t>1.3 Processing Boolean queries</a:t>
            </a:r>
            <a:endParaRPr lang="ko-KR" altLang="en-US" dirty="0"/>
          </a:p>
        </p:txBody>
      </p:sp>
      <p:sp>
        <p:nvSpPr>
          <p:cNvPr id="5" name="직사각형 4">
            <a:extLst>
              <a:ext uri="{FF2B5EF4-FFF2-40B4-BE49-F238E27FC236}">
                <a16:creationId xmlns:a16="http://schemas.microsoft.com/office/drawing/2014/main" id="{C118E426-511D-44A9-B2D8-F2CC34E6A38B}"/>
              </a:ext>
            </a:extLst>
          </p:cNvPr>
          <p:cNvSpPr/>
          <p:nvPr/>
        </p:nvSpPr>
        <p:spPr>
          <a:xfrm>
            <a:off x="233463" y="1825756"/>
            <a:ext cx="11718587" cy="523220"/>
          </a:xfrm>
          <a:prstGeom prst="rect">
            <a:avLst/>
          </a:prstGeom>
        </p:spPr>
        <p:txBody>
          <a:bodyPr wrap="square">
            <a:spAutoFit/>
          </a:bodyPr>
          <a:lstStyle/>
          <a:p>
            <a:r>
              <a:rPr lang="en-US" altLang="ko-KR" sz="2800" dirty="0"/>
              <a:t>Consider processing the simple conjunctive query:</a:t>
            </a:r>
            <a:endParaRPr lang="ko-KR" altLang="en-US" sz="2800" dirty="0"/>
          </a:p>
        </p:txBody>
      </p:sp>
      <p:pic>
        <p:nvPicPr>
          <p:cNvPr id="2" name="그림 1">
            <a:extLst>
              <a:ext uri="{FF2B5EF4-FFF2-40B4-BE49-F238E27FC236}">
                <a16:creationId xmlns:a16="http://schemas.microsoft.com/office/drawing/2014/main" id="{0BE7890D-CBF4-4156-9A1F-09C6D6E6DBCF}"/>
              </a:ext>
            </a:extLst>
          </p:cNvPr>
          <p:cNvPicPr>
            <a:picLocks noChangeAspect="1"/>
          </p:cNvPicPr>
          <p:nvPr/>
        </p:nvPicPr>
        <p:blipFill>
          <a:blip r:embed="rId2"/>
          <a:stretch>
            <a:fillRect/>
          </a:stretch>
        </p:blipFill>
        <p:spPr>
          <a:xfrm>
            <a:off x="3437106" y="2670943"/>
            <a:ext cx="4876800" cy="981075"/>
          </a:xfrm>
          <a:prstGeom prst="rect">
            <a:avLst/>
          </a:prstGeom>
        </p:spPr>
      </p:pic>
      <p:pic>
        <p:nvPicPr>
          <p:cNvPr id="9" name="그림 8">
            <a:extLst>
              <a:ext uri="{FF2B5EF4-FFF2-40B4-BE49-F238E27FC236}">
                <a16:creationId xmlns:a16="http://schemas.microsoft.com/office/drawing/2014/main" id="{8D584571-D402-41BB-A79B-EF34833F8665}"/>
              </a:ext>
            </a:extLst>
          </p:cNvPr>
          <p:cNvPicPr>
            <a:picLocks noChangeAspect="1"/>
          </p:cNvPicPr>
          <p:nvPr/>
        </p:nvPicPr>
        <p:blipFill>
          <a:blip r:embed="rId3"/>
          <a:stretch>
            <a:fillRect/>
          </a:stretch>
        </p:blipFill>
        <p:spPr>
          <a:xfrm>
            <a:off x="-3244" y="3834122"/>
            <a:ext cx="12192000" cy="2658753"/>
          </a:xfrm>
          <a:prstGeom prst="rect">
            <a:avLst/>
          </a:prstGeom>
        </p:spPr>
      </p:pic>
    </p:spTree>
    <p:extLst>
      <p:ext uri="{BB962C8B-B14F-4D97-AF65-F5344CB8AC3E}">
        <p14:creationId xmlns:p14="http://schemas.microsoft.com/office/powerpoint/2010/main" val="1034158168"/>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913</TotalTime>
  <Words>610</Words>
  <Application>Microsoft Office PowerPoint</Application>
  <PresentationFormat>와이드스크린</PresentationFormat>
  <Paragraphs>70</Paragraphs>
  <Slides>24</Slides>
  <Notes>0</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24</vt:i4>
      </vt:variant>
    </vt:vector>
  </HeadingPairs>
  <TitlesOfParts>
    <vt:vector size="27" baseType="lpstr">
      <vt:lpstr>맑은 고딕</vt:lpstr>
      <vt:lpstr>Arial</vt:lpstr>
      <vt:lpstr>Office 테마</vt:lpstr>
      <vt:lpstr>Weekly Meeting</vt:lpstr>
      <vt:lpstr>1.1 Boolean retrieval</vt:lpstr>
      <vt:lpstr>1.1 Boolean retrieval</vt:lpstr>
      <vt:lpstr>PowerPoint 프레젠테이션</vt:lpstr>
      <vt:lpstr>1.1 Boolean retrieval</vt:lpstr>
      <vt:lpstr>1.1 Boolean retrieval</vt:lpstr>
      <vt:lpstr>1.2 A first take at building an inverted index</vt:lpstr>
      <vt:lpstr>PowerPoint 프레젠테이션</vt:lpstr>
      <vt:lpstr>1.3 Processing Boolean queries</vt:lpstr>
      <vt:lpstr>1.3 Processing Boolean queries</vt:lpstr>
      <vt:lpstr>1.4 The extended Boolean model versus ranked retrieval</vt:lpstr>
      <vt:lpstr>2.2.1 Tokenization</vt:lpstr>
      <vt:lpstr>2.2.1 Tokenization</vt:lpstr>
      <vt:lpstr>2.2.1 Tokenization</vt:lpstr>
      <vt:lpstr>2.2.2 Dropping common terms: stop words</vt:lpstr>
      <vt:lpstr>2.2.2 Dropping common terms: stop words</vt:lpstr>
      <vt:lpstr>2.2.2 Dropping common terms: stop words</vt:lpstr>
      <vt:lpstr>2.2.3 Normalization (equivalence classing of terms) </vt:lpstr>
      <vt:lpstr>2.2.4 Stemming and lemmatization</vt:lpstr>
      <vt:lpstr>2.2.4 Stemming and lemmatization</vt:lpstr>
      <vt:lpstr>2.2.4 Stemming and lemmatization</vt:lpstr>
      <vt:lpstr>2.4.1 Biword indexes </vt:lpstr>
      <vt:lpstr>2.4.1 Biword indexes </vt:lpstr>
      <vt:lpstr>2.4.2 Positional indexes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Meeting</dc:title>
  <dc:creator>김광우</dc:creator>
  <cp:lastModifiedBy>김광우</cp:lastModifiedBy>
  <cp:revision>40</cp:revision>
  <dcterms:created xsi:type="dcterms:W3CDTF">2021-10-31T10:37:06Z</dcterms:created>
  <dcterms:modified xsi:type="dcterms:W3CDTF">2021-11-17T10:55:37Z</dcterms:modified>
</cp:coreProperties>
</file>