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 id="271" r:id="rId15"/>
    <p:sldId id="273" r:id="rId16"/>
    <p:sldId id="274" r:id="rId17"/>
    <p:sldId id="275" r:id="rId18"/>
    <p:sldId id="276" r:id="rId19"/>
    <p:sldId id="277" r:id="rId20"/>
    <p:sldId id="278" r:id="rId21"/>
    <p:sldId id="280" r:id="rId22"/>
    <p:sldId id="281"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4660"/>
  </p:normalViewPr>
  <p:slideViewPr>
    <p:cSldViewPr snapToGrid="0">
      <p:cViewPr varScale="1">
        <p:scale>
          <a:sx n="118" d="100"/>
          <a:sy n="118" d="100"/>
        </p:scale>
        <p:origin x="87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E7BB5-264A-40E2-A0E2-ACE289F8FB73}" type="datetimeFigureOut">
              <a:rPr lang="ko-KR" altLang="en-US" smtClean="0"/>
              <a:t>2021-12-20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8E4F4-D749-4086-A187-183539570B9A}" type="slidenum">
              <a:rPr lang="ko-KR" altLang="en-US" smtClean="0"/>
              <a:t>‹#›</a:t>
            </a:fld>
            <a:endParaRPr lang="ko-KR" altLang="en-US"/>
          </a:p>
        </p:txBody>
      </p:sp>
    </p:spTree>
    <p:extLst>
      <p:ext uri="{BB962C8B-B14F-4D97-AF65-F5344CB8AC3E}">
        <p14:creationId xmlns:p14="http://schemas.microsoft.com/office/powerpoint/2010/main" val="168508900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407653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22764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31278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66245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28465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6807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309627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382567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40752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406612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2C2955CF-AB42-4960-8454-3A2B775B9F2D}" type="datetimeFigureOut">
              <a:rPr lang="ko-KR" altLang="en-US" smtClean="0"/>
              <a:t>2021-12-20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129801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955CF-AB42-4960-8454-3A2B775B9F2D}" type="datetimeFigureOut">
              <a:rPr lang="ko-KR" altLang="en-US" smtClean="0"/>
              <a:t>2021-12-20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EBAC0-011C-48AD-897A-AB409314A954}" type="slidenum">
              <a:rPr lang="ko-KR" altLang="en-US" smtClean="0"/>
              <a:t>‹#›</a:t>
            </a:fld>
            <a:endParaRPr lang="ko-KR" altLang="en-US"/>
          </a:p>
        </p:txBody>
      </p:sp>
    </p:spTree>
    <p:extLst>
      <p:ext uri="{BB962C8B-B14F-4D97-AF65-F5344CB8AC3E}">
        <p14:creationId xmlns:p14="http://schemas.microsoft.com/office/powerpoint/2010/main" val="66541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Weekly Meeting</a:t>
            </a:r>
            <a:endParaRPr lang="ko-KR" altLang="en-US" dirty="0"/>
          </a:p>
        </p:txBody>
      </p:sp>
      <p:sp>
        <p:nvSpPr>
          <p:cNvPr id="3" name="부제목 2"/>
          <p:cNvSpPr>
            <a:spLocks noGrp="1"/>
          </p:cNvSpPr>
          <p:nvPr>
            <p:ph type="subTitle" idx="1"/>
          </p:nvPr>
        </p:nvSpPr>
        <p:spPr/>
        <p:txBody>
          <a:bodyPr/>
          <a:lstStyle/>
          <a:p>
            <a:r>
              <a:rPr lang="en-US" altLang="ko-KR" dirty="0"/>
              <a:t>Nov 20, 2021</a:t>
            </a:r>
          </a:p>
          <a:p>
            <a:r>
              <a:rPr lang="en-US" altLang="ko-KR" dirty="0" err="1"/>
              <a:t>Gwangwoo</a:t>
            </a:r>
            <a:r>
              <a:rPr lang="en-US" altLang="ko-KR" dirty="0"/>
              <a:t> Kim</a:t>
            </a:r>
            <a:endParaRPr lang="ko-KR" altLang="en-US" dirty="0"/>
          </a:p>
        </p:txBody>
      </p:sp>
    </p:spTree>
    <p:extLst>
      <p:ext uri="{BB962C8B-B14F-4D97-AF65-F5344CB8AC3E}">
        <p14:creationId xmlns:p14="http://schemas.microsoft.com/office/powerpoint/2010/main" val="203450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p:txBody>
          <a:bodyPr/>
          <a:lstStyle/>
          <a:p>
            <a:r>
              <a:rPr lang="en-US" altLang="ko-KR" dirty="0"/>
              <a:t>11.3.2 Probability estimates in theory </a:t>
            </a:r>
            <a:endParaRPr lang="ko-KR" altLang="en-US" dirty="0"/>
          </a:p>
        </p:txBody>
      </p:sp>
      <p:pic>
        <p:nvPicPr>
          <p:cNvPr id="4" name="그림 3">
            <a:extLst>
              <a:ext uri="{FF2B5EF4-FFF2-40B4-BE49-F238E27FC236}">
                <a16:creationId xmlns:a16="http://schemas.microsoft.com/office/drawing/2014/main" id="{4E903ED0-0862-4C05-AF6A-62664CB88A66}"/>
              </a:ext>
            </a:extLst>
          </p:cNvPr>
          <p:cNvPicPr>
            <a:picLocks noChangeAspect="1"/>
          </p:cNvPicPr>
          <p:nvPr/>
        </p:nvPicPr>
        <p:blipFill>
          <a:blip r:embed="rId2"/>
          <a:stretch>
            <a:fillRect/>
          </a:stretch>
        </p:blipFill>
        <p:spPr>
          <a:xfrm>
            <a:off x="1134892" y="1643671"/>
            <a:ext cx="9922213" cy="1785329"/>
          </a:xfrm>
          <a:prstGeom prst="rect">
            <a:avLst/>
          </a:prstGeom>
        </p:spPr>
      </p:pic>
      <p:pic>
        <p:nvPicPr>
          <p:cNvPr id="6" name="그림 5">
            <a:extLst>
              <a:ext uri="{FF2B5EF4-FFF2-40B4-BE49-F238E27FC236}">
                <a16:creationId xmlns:a16="http://schemas.microsoft.com/office/drawing/2014/main" id="{6D5F7A0C-4958-44C4-93DC-4DA17A113774}"/>
              </a:ext>
            </a:extLst>
          </p:cNvPr>
          <p:cNvPicPr>
            <a:picLocks noChangeAspect="1"/>
          </p:cNvPicPr>
          <p:nvPr/>
        </p:nvPicPr>
        <p:blipFill>
          <a:blip r:embed="rId3"/>
          <a:stretch>
            <a:fillRect/>
          </a:stretch>
        </p:blipFill>
        <p:spPr>
          <a:xfrm>
            <a:off x="2256815" y="3572130"/>
            <a:ext cx="7678366" cy="1444207"/>
          </a:xfrm>
          <a:prstGeom prst="rect">
            <a:avLst/>
          </a:prstGeom>
        </p:spPr>
      </p:pic>
      <p:pic>
        <p:nvPicPr>
          <p:cNvPr id="7" name="그림 6">
            <a:extLst>
              <a:ext uri="{FF2B5EF4-FFF2-40B4-BE49-F238E27FC236}">
                <a16:creationId xmlns:a16="http://schemas.microsoft.com/office/drawing/2014/main" id="{4FEFD477-653D-4B1F-ADB7-8F686375BCAA}"/>
              </a:ext>
            </a:extLst>
          </p:cNvPr>
          <p:cNvPicPr>
            <a:picLocks noChangeAspect="1"/>
          </p:cNvPicPr>
          <p:nvPr/>
        </p:nvPicPr>
        <p:blipFill>
          <a:blip r:embed="rId4"/>
          <a:stretch>
            <a:fillRect/>
          </a:stretch>
        </p:blipFill>
        <p:spPr>
          <a:xfrm>
            <a:off x="2256815" y="5016337"/>
            <a:ext cx="8463064" cy="1393018"/>
          </a:xfrm>
          <a:prstGeom prst="rect">
            <a:avLst/>
          </a:prstGeom>
        </p:spPr>
      </p:pic>
    </p:spTree>
    <p:extLst>
      <p:ext uri="{BB962C8B-B14F-4D97-AF65-F5344CB8AC3E}">
        <p14:creationId xmlns:p14="http://schemas.microsoft.com/office/powerpoint/2010/main" val="59933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p:txBody>
          <a:bodyPr/>
          <a:lstStyle/>
          <a:p>
            <a:r>
              <a:rPr lang="en-US" altLang="ko-KR" dirty="0"/>
              <a:t>11.3.2 Probability estimates in theory </a:t>
            </a:r>
            <a:endParaRPr lang="ko-KR" altLang="en-US" dirty="0"/>
          </a:p>
        </p:txBody>
      </p:sp>
      <p:sp>
        <p:nvSpPr>
          <p:cNvPr id="3" name="직사각형 2">
            <a:extLst>
              <a:ext uri="{FF2B5EF4-FFF2-40B4-BE49-F238E27FC236}">
                <a16:creationId xmlns:a16="http://schemas.microsoft.com/office/drawing/2014/main" id="{CBC78160-1676-410F-8CCD-8DE5C4A1A30B}"/>
              </a:ext>
            </a:extLst>
          </p:cNvPr>
          <p:cNvSpPr/>
          <p:nvPr/>
        </p:nvSpPr>
        <p:spPr>
          <a:xfrm>
            <a:off x="156380" y="2005678"/>
            <a:ext cx="11854038" cy="3539430"/>
          </a:xfrm>
          <a:prstGeom prst="rect">
            <a:avLst/>
          </a:prstGeom>
        </p:spPr>
        <p:txBody>
          <a:bodyPr wrap="square">
            <a:spAutoFit/>
          </a:bodyPr>
          <a:lstStyle/>
          <a:p>
            <a:pPr marL="457200" indent="-457200">
              <a:buFont typeface="Arial" panose="020B0604020202020204" pitchFamily="34" charset="0"/>
              <a:buChar char="•"/>
            </a:pPr>
            <a:r>
              <a:rPr lang="en-US" altLang="ko-KR" sz="2800" dirty="0"/>
              <a:t>Simultaneously decreasing the estimated probability of seen events and increasing the probability of unseen events is referred to as </a:t>
            </a:r>
            <a:r>
              <a:rPr lang="en-US" altLang="ko-KR" sz="2800" b="1" dirty="0"/>
              <a:t>smoothing. </a:t>
            </a:r>
          </a:p>
          <a:p>
            <a:pPr marL="457200" indent="-457200">
              <a:buFont typeface="Arial" panose="020B0604020202020204" pitchFamily="34" charset="0"/>
              <a:buChar char="•"/>
            </a:pPr>
            <a:r>
              <a:rPr lang="en-US" altLang="ko-KR" sz="2800" dirty="0"/>
              <a:t>One simple way of smoothing is to add a number α to each of the observed counts, </a:t>
            </a:r>
          </a:p>
          <a:p>
            <a:pPr marL="457200" indent="-457200">
              <a:buFont typeface="Arial" panose="020B0604020202020204" pitchFamily="34" charset="0"/>
              <a:buChar char="•"/>
            </a:pPr>
            <a:r>
              <a:rPr lang="en-US" altLang="ko-KR" sz="2800" dirty="0"/>
              <a:t>where the size of α denotes the strength of our belief in uniformity. (Since our belief in uniformity is weak, we use α = ½.)</a:t>
            </a:r>
          </a:p>
          <a:p>
            <a:pPr marL="457200" indent="-457200">
              <a:buFont typeface="Arial" panose="020B0604020202020204" pitchFamily="34" charset="0"/>
              <a:buChar char="•"/>
            </a:pPr>
            <a:r>
              <a:rPr lang="en-US" altLang="ko-KR" sz="2800" dirty="0"/>
              <a:t>This is a form of maximum a posteriori (MAP) estimation</a:t>
            </a:r>
            <a:endParaRPr lang="ko-KR" altLang="en-US" sz="2800" b="1" dirty="0"/>
          </a:p>
        </p:txBody>
      </p:sp>
    </p:spTree>
    <p:extLst>
      <p:ext uri="{BB962C8B-B14F-4D97-AF65-F5344CB8AC3E}">
        <p14:creationId xmlns:p14="http://schemas.microsoft.com/office/powerpoint/2010/main" val="124056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p:txBody>
          <a:bodyPr/>
          <a:lstStyle/>
          <a:p>
            <a:r>
              <a:rPr lang="en-US" altLang="ko-KR" dirty="0"/>
              <a:t>11.3.3 Probability estimates in practice </a:t>
            </a:r>
            <a:endParaRPr lang="ko-KR" altLang="en-US" dirty="0"/>
          </a:p>
        </p:txBody>
      </p:sp>
      <p:pic>
        <p:nvPicPr>
          <p:cNvPr id="4" name="그림 3">
            <a:extLst>
              <a:ext uri="{FF2B5EF4-FFF2-40B4-BE49-F238E27FC236}">
                <a16:creationId xmlns:a16="http://schemas.microsoft.com/office/drawing/2014/main" id="{CE49B210-C0BE-4528-A69A-165666EC87A4}"/>
              </a:ext>
            </a:extLst>
          </p:cNvPr>
          <p:cNvPicPr>
            <a:picLocks noChangeAspect="1"/>
          </p:cNvPicPr>
          <p:nvPr/>
        </p:nvPicPr>
        <p:blipFill>
          <a:blip r:embed="rId2"/>
          <a:stretch>
            <a:fillRect/>
          </a:stretch>
        </p:blipFill>
        <p:spPr>
          <a:xfrm>
            <a:off x="1734765" y="4054837"/>
            <a:ext cx="8929992" cy="927322"/>
          </a:xfrm>
          <a:prstGeom prst="rect">
            <a:avLst/>
          </a:prstGeom>
        </p:spPr>
      </p:pic>
      <p:sp>
        <p:nvSpPr>
          <p:cNvPr id="6" name="직사각형 5">
            <a:extLst>
              <a:ext uri="{FF2B5EF4-FFF2-40B4-BE49-F238E27FC236}">
                <a16:creationId xmlns:a16="http://schemas.microsoft.com/office/drawing/2014/main" id="{27BFF239-B847-4DA6-A4CE-6F4D13BE3120}"/>
              </a:ext>
            </a:extLst>
          </p:cNvPr>
          <p:cNvSpPr/>
          <p:nvPr/>
        </p:nvSpPr>
        <p:spPr>
          <a:xfrm>
            <a:off x="1024645" y="2872371"/>
            <a:ext cx="10051915" cy="954107"/>
          </a:xfrm>
          <a:prstGeom prst="rect">
            <a:avLst/>
          </a:prstGeom>
        </p:spPr>
        <p:txBody>
          <a:bodyPr wrap="square">
            <a:spAutoFit/>
          </a:bodyPr>
          <a:lstStyle/>
          <a:p>
            <a:r>
              <a:rPr lang="en-US" altLang="ko-KR" sz="2800" dirty="0"/>
              <a:t>Under the assumption that relevant documents are a very small percentage of the collection</a:t>
            </a:r>
            <a:endParaRPr lang="ko-KR" altLang="en-US" sz="2800" dirty="0"/>
          </a:p>
        </p:txBody>
      </p:sp>
    </p:spTree>
    <p:extLst>
      <p:ext uri="{BB962C8B-B14F-4D97-AF65-F5344CB8AC3E}">
        <p14:creationId xmlns:p14="http://schemas.microsoft.com/office/powerpoint/2010/main" val="292501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p:txBody>
          <a:bodyPr/>
          <a:lstStyle/>
          <a:p>
            <a:r>
              <a:rPr lang="en-US" altLang="ko-KR" dirty="0"/>
              <a:t>11.3.3 Probability estimates in practice </a:t>
            </a:r>
            <a:endParaRPr lang="ko-KR" altLang="en-US" dirty="0"/>
          </a:p>
        </p:txBody>
      </p:sp>
      <mc:AlternateContent xmlns:mc="http://schemas.openxmlformats.org/markup-compatibility/2006" xmlns:a14="http://schemas.microsoft.com/office/drawing/2010/main">
        <mc:Choice Requires="a14">
          <p:sp>
            <p:nvSpPr>
              <p:cNvPr id="3" name="직사각형 2">
                <a:extLst>
                  <a:ext uri="{FF2B5EF4-FFF2-40B4-BE49-F238E27FC236}">
                    <a16:creationId xmlns:a16="http://schemas.microsoft.com/office/drawing/2014/main" id="{1EFA224D-144D-4345-9AEF-372D47DBE7DF}"/>
                  </a:ext>
                </a:extLst>
              </p:cNvPr>
              <p:cNvSpPr/>
              <p:nvPr/>
            </p:nvSpPr>
            <p:spPr>
              <a:xfrm>
                <a:off x="162938" y="1660783"/>
                <a:ext cx="11658600" cy="4832092"/>
              </a:xfrm>
              <a:prstGeom prst="rect">
                <a:avLst/>
              </a:prstGeom>
            </p:spPr>
            <p:txBody>
              <a:bodyPr wrap="square">
                <a:spAutoFit/>
              </a:bodyPr>
              <a:lstStyle/>
              <a:p>
                <a:pPr marL="514350" indent="-514350">
                  <a:buAutoNum type="arabicPeriod"/>
                </a:pPr>
                <a:r>
                  <a:rPr lang="en-US" altLang="ko-KR" sz="2800" dirty="0"/>
                  <a:t>We can use the frequency of term occurrence in known relevant documents (if we know some).</a:t>
                </a:r>
              </a:p>
              <a:p>
                <a:pPr marL="514350" indent="-514350">
                  <a:buAutoNum type="arabicPeriod"/>
                </a:pPr>
                <a:endParaRPr lang="en-US" altLang="ko-KR" sz="2800" dirty="0"/>
              </a:p>
              <a:p>
                <a:pPr marL="514350" indent="-514350">
                  <a:buAutoNum type="arabicPeriod"/>
                </a:pPr>
                <a:r>
                  <a:rPr lang="en-US" altLang="ko-KR" sz="2800" dirty="0"/>
                  <a:t>Croft and Harper (1979) proposed using a </a:t>
                </a:r>
                <a:r>
                  <a:rPr lang="en-US" altLang="ko-KR" sz="2800" b="1" dirty="0"/>
                  <a:t>constant</a:t>
                </a:r>
                <a:r>
                  <a:rPr lang="en-US" altLang="ko-KR" sz="2800" dirty="0"/>
                  <a:t> in their combination match model. For example, </a:t>
                </a: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𝑝</m:t>
                        </m:r>
                      </m:e>
                      <m:sub>
                        <m:r>
                          <a:rPr lang="en-US" altLang="ko-KR" sz="2800" b="0" i="1" smtClean="0">
                            <a:latin typeface="Cambria Math" panose="02040503050406030204" pitchFamily="18" charset="0"/>
                          </a:rPr>
                          <m:t>𝑡</m:t>
                        </m:r>
                      </m:sub>
                    </m:sSub>
                    <m:r>
                      <a:rPr lang="en-US" altLang="ko-KR" sz="2800" b="0" i="1" smtClean="0">
                        <a:latin typeface="Cambria Math" panose="02040503050406030204" pitchFamily="18" charset="0"/>
                      </a:rPr>
                      <m:t>=0.5</m:t>
                    </m:r>
                  </m:oMath>
                </a14:m>
                <a:r>
                  <a:rPr lang="en-US" altLang="ko-KR" sz="2800" dirty="0"/>
                  <a:t>. (simply </a:t>
                </a:r>
                <a:r>
                  <a:rPr lang="en-US" altLang="ko-KR" sz="2800" dirty="0" err="1"/>
                  <a:t>idf</a:t>
                </a:r>
                <a:r>
                  <a:rPr lang="en-US" altLang="ko-KR" sz="2800" dirty="0"/>
                  <a:t> sum because </a:t>
                </a:r>
                <a14:m>
                  <m:oMath xmlns:m="http://schemas.openxmlformats.org/officeDocument/2006/math">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𝑝</m:t>
                        </m:r>
                      </m:e>
                      <m:sub>
                        <m:r>
                          <a:rPr lang="en-US" altLang="ko-KR" sz="2800" i="1">
                            <a:latin typeface="Cambria Math" panose="02040503050406030204" pitchFamily="18" charset="0"/>
                          </a:rPr>
                          <m:t>𝑡</m:t>
                        </m:r>
                      </m:sub>
                    </m:sSub>
                    <m:r>
                      <a:rPr lang="en-US" altLang="ko-KR" sz="2800" b="0" i="1" smtClean="0">
                        <a:latin typeface="Cambria Math" panose="02040503050406030204" pitchFamily="18" charset="0"/>
                      </a:rPr>
                      <m:t>=1−</m:t>
                    </m:r>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𝑝</m:t>
                        </m:r>
                      </m:e>
                      <m:sub>
                        <m:r>
                          <a:rPr lang="en-US" altLang="ko-KR" sz="2800" b="0" i="1" smtClean="0">
                            <a:latin typeface="Cambria Math" panose="02040503050406030204" pitchFamily="18" charset="0"/>
                          </a:rPr>
                          <m:t>𝑡</m:t>
                        </m:r>
                      </m:sub>
                    </m:sSub>
                  </m:oMath>
                </a14:m>
                <a:r>
                  <a:rPr lang="en-US" altLang="ko-KR" sz="2800" dirty="0"/>
                  <a:t>). For short documents (titles or abstracts), using this weighting term alone can be quite satisfactory.</a:t>
                </a:r>
              </a:p>
              <a:p>
                <a:pPr marL="514350" indent="-514350">
                  <a:buAutoNum type="arabicPeriod"/>
                </a:pPr>
                <a:endParaRPr lang="en-US" altLang="ko-KR" sz="2800" dirty="0"/>
              </a:p>
              <a:p>
                <a:pPr marL="514350" indent="-514350">
                  <a:buAutoNum type="arabicPeriod"/>
                </a:pPr>
                <a:r>
                  <a:rPr lang="en-US" altLang="ko-KR" sz="2800" dirty="0" err="1"/>
                  <a:t>Greiff</a:t>
                </a:r>
                <a:r>
                  <a:rPr lang="en-US" altLang="ko-KR" sz="2800" dirty="0"/>
                  <a:t> (1998) argues that the constant estimate of </a:t>
                </a:r>
                <a:r>
                  <a:rPr lang="en-US" altLang="ko-KR" sz="2800" dirty="0" err="1"/>
                  <a:t>pt</a:t>
                </a:r>
                <a:r>
                  <a:rPr lang="en-US" altLang="ko-KR" sz="2800" dirty="0"/>
                  <a:t> in the Croft and Harper (1979) model is theoretically problematic and not observed empirically. </a:t>
                </a:r>
                <a:endParaRPr lang="ko-KR" altLang="en-US" sz="2800" dirty="0"/>
              </a:p>
            </p:txBody>
          </p:sp>
        </mc:Choice>
        <mc:Fallback xmlns="">
          <p:sp>
            <p:nvSpPr>
              <p:cNvPr id="3" name="직사각형 2">
                <a:extLst>
                  <a:ext uri="{FF2B5EF4-FFF2-40B4-BE49-F238E27FC236}">
                    <a16:creationId xmlns:a16="http://schemas.microsoft.com/office/drawing/2014/main" id="{1EFA224D-144D-4345-9AEF-372D47DBE7DF}"/>
                  </a:ext>
                </a:extLst>
              </p:cNvPr>
              <p:cNvSpPr>
                <a:spLocks noRot="1" noChangeAspect="1" noMove="1" noResize="1" noEditPoints="1" noAdjustHandles="1" noChangeArrowheads="1" noChangeShapeType="1" noTextEdit="1"/>
              </p:cNvSpPr>
              <p:nvPr/>
            </p:nvSpPr>
            <p:spPr>
              <a:xfrm>
                <a:off x="162938" y="1660783"/>
                <a:ext cx="11658600" cy="4832092"/>
              </a:xfrm>
              <a:prstGeom prst="rect">
                <a:avLst/>
              </a:prstGeom>
              <a:blipFill>
                <a:blip r:embed="rId2"/>
                <a:stretch>
                  <a:fillRect l="-1255" t="-2270" b="-2522"/>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96A1242E-67CB-4F13-A03F-2FA45FDB27BF}"/>
              </a:ext>
            </a:extLst>
          </p:cNvPr>
          <p:cNvPicPr>
            <a:picLocks noChangeAspect="1"/>
          </p:cNvPicPr>
          <p:nvPr/>
        </p:nvPicPr>
        <p:blipFill>
          <a:blip r:embed="rId3"/>
          <a:stretch>
            <a:fillRect/>
          </a:stretch>
        </p:blipFill>
        <p:spPr>
          <a:xfrm>
            <a:off x="4332051" y="6117381"/>
            <a:ext cx="2743200" cy="547688"/>
          </a:xfrm>
          <a:prstGeom prst="rect">
            <a:avLst/>
          </a:prstGeom>
        </p:spPr>
      </p:pic>
    </p:spTree>
    <p:extLst>
      <p:ext uri="{BB962C8B-B14F-4D97-AF65-F5344CB8AC3E}">
        <p14:creationId xmlns:p14="http://schemas.microsoft.com/office/powerpoint/2010/main" val="285036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6"/>
            <a:ext cx="11802083" cy="1295658"/>
          </a:xfrm>
        </p:spPr>
        <p:txBody>
          <a:bodyPr>
            <a:normAutofit/>
          </a:bodyPr>
          <a:lstStyle/>
          <a:p>
            <a:r>
              <a:rPr lang="en-US" altLang="ko-KR" sz="3600" dirty="0"/>
              <a:t>11.3.4 Probabilistic approaches to relevance feedback</a:t>
            </a:r>
            <a:endParaRPr lang="ko-KR" altLang="en-US" sz="3600" dirty="0"/>
          </a:p>
        </p:txBody>
      </p:sp>
      <mc:AlternateContent xmlns:mc="http://schemas.openxmlformats.org/markup-compatibility/2006" xmlns:a14="http://schemas.microsoft.com/office/drawing/2010/main">
        <mc:Choice Requires="a14">
          <p:sp>
            <p:nvSpPr>
              <p:cNvPr id="3" name="직사각형 2">
                <a:extLst>
                  <a:ext uri="{FF2B5EF4-FFF2-40B4-BE49-F238E27FC236}">
                    <a16:creationId xmlns:a16="http://schemas.microsoft.com/office/drawing/2014/main" id="{1EFA224D-144D-4345-9AEF-372D47DBE7DF}"/>
                  </a:ext>
                </a:extLst>
              </p:cNvPr>
              <p:cNvSpPr/>
              <p:nvPr/>
            </p:nvSpPr>
            <p:spPr>
              <a:xfrm>
                <a:off x="149968" y="1926672"/>
                <a:ext cx="11658600" cy="4832092"/>
              </a:xfrm>
              <a:prstGeom prst="rect">
                <a:avLst/>
              </a:prstGeom>
            </p:spPr>
            <p:txBody>
              <a:bodyPr wrap="square">
                <a:spAutoFit/>
              </a:bodyPr>
              <a:lstStyle/>
              <a:p>
                <a:pPr marL="514350" indent="-514350">
                  <a:buAutoNum type="arabicPeriod"/>
                </a:pPr>
                <a:r>
                  <a:rPr lang="en-US" altLang="ko-KR" sz="2800" dirty="0"/>
                  <a:t>Guess initial estimates of </a:t>
                </a: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𝑝</m:t>
                        </m:r>
                      </m:e>
                      <m:sub>
                        <m:r>
                          <a:rPr lang="en-US" altLang="ko-KR" sz="2800" b="0" i="1" smtClean="0">
                            <a:latin typeface="Cambria Math" panose="02040503050406030204" pitchFamily="18" charset="0"/>
                          </a:rPr>
                          <m:t>𝑡</m:t>
                        </m:r>
                      </m:sub>
                    </m:sSub>
                  </m:oMath>
                </a14:m>
                <a:r>
                  <a:rPr lang="en-US" altLang="ko-KR" sz="2800" dirty="0"/>
                  <a:t> and </a:t>
                </a: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𝑢</m:t>
                        </m:r>
                      </m:e>
                      <m:sub>
                        <m:r>
                          <a:rPr lang="en-US" altLang="ko-KR" sz="2800" b="0" i="1" smtClean="0">
                            <a:latin typeface="Cambria Math" panose="02040503050406030204" pitchFamily="18" charset="0"/>
                          </a:rPr>
                          <m:t>𝑡</m:t>
                        </m:r>
                      </m:sub>
                    </m:sSub>
                  </m:oMath>
                </a14:m>
                <a:r>
                  <a:rPr lang="en-US" altLang="ko-KR" sz="2800" dirty="0"/>
                  <a:t>. </a:t>
                </a:r>
              </a:p>
              <a:p>
                <a:pPr marL="514350" indent="-514350">
                  <a:buAutoNum type="arabicPeriod"/>
                </a:pPr>
                <a:endParaRPr lang="en-US" altLang="ko-KR" sz="2800" dirty="0"/>
              </a:p>
              <a:p>
                <a:pPr marL="514350" indent="-514350">
                  <a:buAutoNum type="arabicPeriod"/>
                </a:pPr>
                <a:r>
                  <a:rPr lang="en-US" altLang="ko-KR" sz="2800" dirty="0"/>
                  <a:t>Use the current estimates of </a:t>
                </a:r>
                <a14:m>
                  <m:oMath xmlns:m="http://schemas.openxmlformats.org/officeDocument/2006/math">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𝑝</m:t>
                        </m:r>
                      </m:e>
                      <m:sub>
                        <m:r>
                          <a:rPr lang="en-US" altLang="ko-KR" sz="2800" i="1">
                            <a:latin typeface="Cambria Math" panose="02040503050406030204" pitchFamily="18" charset="0"/>
                          </a:rPr>
                          <m:t>𝑡</m:t>
                        </m:r>
                      </m:sub>
                    </m:sSub>
                  </m:oMath>
                </a14:m>
                <a:r>
                  <a:rPr lang="en-US" altLang="ko-KR" sz="2800" dirty="0"/>
                  <a:t> and </a:t>
                </a:r>
                <a14:m>
                  <m:oMath xmlns:m="http://schemas.openxmlformats.org/officeDocument/2006/math">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𝑢</m:t>
                        </m:r>
                      </m:e>
                      <m:sub>
                        <m:r>
                          <a:rPr lang="en-US" altLang="ko-KR" sz="2800" i="1">
                            <a:latin typeface="Cambria Math" panose="02040503050406030204" pitchFamily="18" charset="0"/>
                          </a:rPr>
                          <m:t>𝑡</m:t>
                        </m:r>
                      </m:sub>
                    </m:sSub>
                  </m:oMath>
                </a14:m>
                <a:r>
                  <a:rPr lang="ko-KR" altLang="en-US" sz="2800" dirty="0"/>
                  <a:t> </a:t>
                </a:r>
                <a:r>
                  <a:rPr lang="en-US" altLang="ko-KR" sz="2800" dirty="0"/>
                  <a:t>to retrieve a set of candidate relevant documents, which we present to the user.</a:t>
                </a:r>
              </a:p>
              <a:p>
                <a:pPr marL="514350" indent="-514350">
                  <a:buAutoNum type="arabicPeriod"/>
                </a:pPr>
                <a:endParaRPr lang="en-US" altLang="ko-KR" sz="2800" dirty="0"/>
              </a:p>
              <a:p>
                <a:r>
                  <a:rPr lang="en-US" altLang="ko-KR" sz="2800" dirty="0"/>
                  <a:t>3. A</a:t>
                </a:r>
              </a:p>
              <a:p>
                <a:endParaRPr lang="en-US" altLang="ko-KR" sz="2800" dirty="0"/>
              </a:p>
              <a:p>
                <a:endParaRPr lang="en-US" altLang="ko-KR" sz="2800" dirty="0"/>
              </a:p>
              <a:p>
                <a:r>
                  <a:rPr lang="en-US" altLang="ko-KR" sz="2800" dirty="0"/>
                  <a:t>4. We </a:t>
                </a:r>
                <a:r>
                  <a:rPr lang="en-US" altLang="ko-KR" sz="2800" dirty="0" err="1"/>
                  <a:t>reestimate</a:t>
                </a:r>
                <a:r>
                  <a:rPr lang="en-US" altLang="ko-KR" sz="2800" dirty="0"/>
                  <a:t> </a:t>
                </a:r>
                <a14:m>
                  <m:oMath xmlns:m="http://schemas.openxmlformats.org/officeDocument/2006/math">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𝑝</m:t>
                        </m:r>
                      </m:e>
                      <m:sub>
                        <m:r>
                          <a:rPr lang="en-US" altLang="ko-KR" sz="2800" i="1">
                            <a:latin typeface="Cambria Math" panose="02040503050406030204" pitchFamily="18" charset="0"/>
                          </a:rPr>
                          <m:t>𝑡</m:t>
                        </m:r>
                      </m:sub>
                    </m:sSub>
                  </m:oMath>
                </a14:m>
                <a:r>
                  <a:rPr lang="en-US" altLang="ko-KR" sz="2800" dirty="0"/>
                  <a:t> and </a:t>
                </a:r>
                <a14:m>
                  <m:oMath xmlns:m="http://schemas.openxmlformats.org/officeDocument/2006/math">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𝑢</m:t>
                        </m:r>
                      </m:e>
                      <m:sub>
                        <m:r>
                          <a:rPr lang="en-US" altLang="ko-KR" sz="2800" i="1">
                            <a:latin typeface="Cambria Math" panose="02040503050406030204" pitchFamily="18" charset="0"/>
                          </a:rPr>
                          <m:t>𝑡</m:t>
                        </m:r>
                      </m:sub>
                    </m:sSub>
                    <m:r>
                      <a:rPr lang="en-US" altLang="ko-KR" sz="2800" i="1">
                        <a:latin typeface="Cambria Math" panose="02040503050406030204" pitchFamily="18" charset="0"/>
                      </a:rPr>
                      <m:t> </m:t>
                    </m:r>
                  </m:oMath>
                </a14:m>
                <a:r>
                  <a:rPr lang="en-US" altLang="ko-KR" sz="2800" dirty="0"/>
                  <a:t>on the basis of known relevant and nonrelevant documents.  </a:t>
                </a:r>
              </a:p>
              <a:p>
                <a:pPr marL="514350" indent="-514350">
                  <a:buAutoNum type="arabicPeriod"/>
                </a:pPr>
                <a:endParaRPr lang="ko-KR" altLang="en-US" sz="2800" dirty="0"/>
              </a:p>
            </p:txBody>
          </p:sp>
        </mc:Choice>
        <mc:Fallback xmlns="">
          <p:sp>
            <p:nvSpPr>
              <p:cNvPr id="3" name="직사각형 2">
                <a:extLst>
                  <a:ext uri="{FF2B5EF4-FFF2-40B4-BE49-F238E27FC236}">
                    <a16:creationId xmlns:a16="http://schemas.microsoft.com/office/drawing/2014/main" id="{1EFA224D-144D-4345-9AEF-372D47DBE7DF}"/>
                  </a:ext>
                </a:extLst>
              </p:cNvPr>
              <p:cNvSpPr>
                <a:spLocks noRot="1" noChangeAspect="1" noMove="1" noResize="1" noEditPoints="1" noAdjustHandles="1" noChangeArrowheads="1" noChangeShapeType="1" noTextEdit="1"/>
              </p:cNvSpPr>
              <p:nvPr/>
            </p:nvSpPr>
            <p:spPr>
              <a:xfrm>
                <a:off x="149968" y="1926672"/>
                <a:ext cx="11658600" cy="4832092"/>
              </a:xfrm>
              <a:prstGeom prst="rect">
                <a:avLst/>
              </a:prstGeom>
              <a:blipFill>
                <a:blip r:embed="rId2"/>
                <a:stretch>
                  <a:fillRect l="-1255" t="-2270"/>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58C40242-E2BB-4648-B71C-7A7F08325C5F}"/>
              </a:ext>
            </a:extLst>
          </p:cNvPr>
          <p:cNvPicPr>
            <a:picLocks noChangeAspect="1"/>
          </p:cNvPicPr>
          <p:nvPr/>
        </p:nvPicPr>
        <p:blipFill>
          <a:blip r:embed="rId3"/>
          <a:stretch>
            <a:fillRect/>
          </a:stretch>
        </p:blipFill>
        <p:spPr>
          <a:xfrm>
            <a:off x="642025" y="4105207"/>
            <a:ext cx="10077855" cy="1195896"/>
          </a:xfrm>
          <a:prstGeom prst="rect">
            <a:avLst/>
          </a:prstGeom>
        </p:spPr>
      </p:pic>
      <p:pic>
        <p:nvPicPr>
          <p:cNvPr id="6" name="그림 5">
            <a:extLst>
              <a:ext uri="{FF2B5EF4-FFF2-40B4-BE49-F238E27FC236}">
                <a16:creationId xmlns:a16="http://schemas.microsoft.com/office/drawing/2014/main" id="{EC3338CE-6CFC-4EA0-AB55-D9EFCF6CEE82}"/>
              </a:ext>
            </a:extLst>
          </p:cNvPr>
          <p:cNvPicPr>
            <a:picLocks noChangeAspect="1"/>
          </p:cNvPicPr>
          <p:nvPr/>
        </p:nvPicPr>
        <p:blipFill>
          <a:blip r:embed="rId4"/>
          <a:stretch>
            <a:fillRect/>
          </a:stretch>
        </p:blipFill>
        <p:spPr>
          <a:xfrm>
            <a:off x="4387798" y="6106774"/>
            <a:ext cx="2246465" cy="501922"/>
          </a:xfrm>
          <a:prstGeom prst="rect">
            <a:avLst/>
          </a:prstGeom>
        </p:spPr>
      </p:pic>
      <p:pic>
        <p:nvPicPr>
          <p:cNvPr id="7" name="그림 6">
            <a:extLst>
              <a:ext uri="{FF2B5EF4-FFF2-40B4-BE49-F238E27FC236}">
                <a16:creationId xmlns:a16="http://schemas.microsoft.com/office/drawing/2014/main" id="{7DC10440-F7AD-4760-9BD6-3571A2989943}"/>
              </a:ext>
            </a:extLst>
          </p:cNvPr>
          <p:cNvPicPr>
            <a:picLocks noChangeAspect="1"/>
          </p:cNvPicPr>
          <p:nvPr/>
        </p:nvPicPr>
        <p:blipFill>
          <a:blip r:embed="rId5"/>
          <a:stretch>
            <a:fillRect/>
          </a:stretch>
        </p:blipFill>
        <p:spPr>
          <a:xfrm>
            <a:off x="7235324" y="5846218"/>
            <a:ext cx="2152305" cy="905485"/>
          </a:xfrm>
          <a:prstGeom prst="rect">
            <a:avLst/>
          </a:prstGeom>
        </p:spPr>
      </p:pic>
      <p:sp>
        <p:nvSpPr>
          <p:cNvPr id="8" name="화살표: 오른쪽 7">
            <a:extLst>
              <a:ext uri="{FF2B5EF4-FFF2-40B4-BE49-F238E27FC236}">
                <a16:creationId xmlns:a16="http://schemas.microsoft.com/office/drawing/2014/main" id="{D0A8A860-FC56-4C9B-9E83-9EC92824A8B9}"/>
              </a:ext>
            </a:extLst>
          </p:cNvPr>
          <p:cNvSpPr/>
          <p:nvPr/>
        </p:nvSpPr>
        <p:spPr>
          <a:xfrm>
            <a:off x="6724028" y="6163182"/>
            <a:ext cx="551234" cy="389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960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6"/>
            <a:ext cx="11802083" cy="1295658"/>
          </a:xfrm>
        </p:spPr>
        <p:txBody>
          <a:bodyPr>
            <a:normAutofit/>
          </a:bodyPr>
          <a:lstStyle/>
          <a:p>
            <a:r>
              <a:rPr lang="en-US" altLang="ko-KR" sz="3600" dirty="0"/>
              <a:t>11.3.4 Probabilistic approaches to relevance feedback</a:t>
            </a:r>
            <a:endParaRPr lang="ko-KR" altLang="en-US" sz="3600" dirty="0"/>
          </a:p>
        </p:txBody>
      </p:sp>
      <mc:AlternateContent xmlns:mc="http://schemas.openxmlformats.org/markup-compatibility/2006" xmlns:a14="http://schemas.microsoft.com/office/drawing/2010/main">
        <mc:Choice Requires="a14">
          <p:sp>
            <p:nvSpPr>
              <p:cNvPr id="3" name="직사각형 2">
                <a:extLst>
                  <a:ext uri="{FF2B5EF4-FFF2-40B4-BE49-F238E27FC236}">
                    <a16:creationId xmlns:a16="http://schemas.microsoft.com/office/drawing/2014/main" id="{1EFA224D-144D-4345-9AEF-372D47DBE7DF}"/>
                  </a:ext>
                </a:extLst>
              </p:cNvPr>
              <p:cNvSpPr/>
              <p:nvPr/>
            </p:nvSpPr>
            <p:spPr>
              <a:xfrm>
                <a:off x="226979" y="3060517"/>
                <a:ext cx="11658600" cy="1815882"/>
              </a:xfrm>
              <a:prstGeom prst="rect">
                <a:avLst/>
              </a:prstGeom>
            </p:spPr>
            <p:txBody>
              <a:bodyPr wrap="square">
                <a:spAutoFit/>
              </a:bodyPr>
              <a:lstStyle/>
              <a:p>
                <a:r>
                  <a:rPr lang="en-US" altLang="ko-KR" sz="2800" dirty="0"/>
                  <a:t>4.5</a:t>
                </a:r>
              </a:p>
              <a:p>
                <a:endParaRPr lang="en-US" altLang="ko-KR" sz="2800" dirty="0"/>
              </a:p>
              <a:p>
                <a:r>
                  <a:rPr lang="en-US" altLang="ko-KR" sz="2800" dirty="0"/>
                  <a:t>5. Repeat the above process from step 2, generating a succession of approximations to R and hence </a:t>
                </a: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𝑝</m:t>
                        </m:r>
                      </m:e>
                      <m:sub>
                        <m:r>
                          <a:rPr lang="en-US" altLang="ko-KR" sz="2800" b="0" i="1" smtClean="0">
                            <a:latin typeface="Cambria Math" panose="02040503050406030204" pitchFamily="18" charset="0"/>
                          </a:rPr>
                          <m:t>𝑡</m:t>
                        </m:r>
                      </m:sub>
                    </m:sSub>
                  </m:oMath>
                </a14:m>
                <a:r>
                  <a:rPr lang="en-US" altLang="ko-KR" sz="2800" dirty="0"/>
                  <a:t> , until the user is satisfied.  </a:t>
                </a:r>
                <a:endParaRPr lang="ko-KR" altLang="en-US" sz="2800" dirty="0"/>
              </a:p>
            </p:txBody>
          </p:sp>
        </mc:Choice>
        <mc:Fallback xmlns="">
          <p:sp>
            <p:nvSpPr>
              <p:cNvPr id="3" name="직사각형 2">
                <a:extLst>
                  <a:ext uri="{FF2B5EF4-FFF2-40B4-BE49-F238E27FC236}">
                    <a16:creationId xmlns:a16="http://schemas.microsoft.com/office/drawing/2014/main" id="{1EFA224D-144D-4345-9AEF-372D47DBE7DF}"/>
                  </a:ext>
                </a:extLst>
              </p:cNvPr>
              <p:cNvSpPr>
                <a:spLocks noRot="1" noChangeAspect="1" noMove="1" noResize="1" noEditPoints="1" noAdjustHandles="1" noChangeArrowheads="1" noChangeShapeType="1" noTextEdit="1"/>
              </p:cNvSpPr>
              <p:nvPr/>
            </p:nvSpPr>
            <p:spPr>
              <a:xfrm>
                <a:off x="226979" y="3060517"/>
                <a:ext cx="11658600" cy="1815882"/>
              </a:xfrm>
              <a:prstGeom prst="rect">
                <a:avLst/>
              </a:prstGeom>
              <a:blipFill>
                <a:blip r:embed="rId2"/>
                <a:stretch>
                  <a:fillRect l="-1045" t="-3356" b="-8389"/>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20814968-D8F0-4F2D-A759-CE6D248DA23F}"/>
              </a:ext>
            </a:extLst>
          </p:cNvPr>
          <p:cNvPicPr>
            <a:picLocks noChangeAspect="1"/>
          </p:cNvPicPr>
          <p:nvPr/>
        </p:nvPicPr>
        <p:blipFill>
          <a:blip r:embed="rId3"/>
          <a:stretch>
            <a:fillRect/>
          </a:stretch>
        </p:blipFill>
        <p:spPr>
          <a:xfrm>
            <a:off x="857352" y="2668884"/>
            <a:ext cx="3476483" cy="1189754"/>
          </a:xfrm>
          <a:prstGeom prst="rect">
            <a:avLst/>
          </a:prstGeom>
        </p:spPr>
      </p:pic>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0A1C1B06-495C-4AA6-8925-5BE3447EC702}"/>
                  </a:ext>
                </a:extLst>
              </p:cNvPr>
              <p:cNvSpPr/>
              <p:nvPr/>
            </p:nvSpPr>
            <p:spPr>
              <a:xfrm>
                <a:off x="4646353" y="2967199"/>
                <a:ext cx="4943148" cy="523220"/>
              </a:xfrm>
              <a:prstGeom prst="rect">
                <a:avLst/>
              </a:prstGeom>
            </p:spPr>
            <p:txBody>
              <a:bodyPr wrap="none">
                <a:spAutoFit/>
              </a:bodyPr>
              <a:lstStyle/>
              <a:p>
                <a14:m>
                  <m:oMath xmlns:m="http://schemas.openxmlformats.org/officeDocument/2006/math">
                    <m:r>
                      <a:rPr lang="ko-KR" altLang="en-US" sz="2800" i="1" smtClean="0">
                        <a:latin typeface="Cambria Math" panose="02040503050406030204" pitchFamily="18" charset="0"/>
                      </a:rPr>
                      <m:t>𝜅</m:t>
                    </m:r>
                    <m:r>
                      <a:rPr lang="en-US" altLang="ko-KR" sz="2800" b="0" i="1" smtClean="0">
                        <a:latin typeface="Cambria Math" panose="02040503050406030204" pitchFamily="18" charset="0"/>
                      </a:rPr>
                      <m:t>=5</m:t>
                    </m:r>
                  </m:oMath>
                </a14:m>
                <a:r>
                  <a:rPr lang="ko-KR" altLang="en-US" sz="2800" dirty="0"/>
                  <a:t> </a:t>
                </a:r>
                <a:r>
                  <a:rPr lang="en-US" altLang="ko-KR" sz="2800" dirty="0"/>
                  <a:t>is perhaps appropriate.</a:t>
                </a:r>
                <a:endParaRPr lang="ko-KR" altLang="en-US" sz="2800" dirty="0"/>
              </a:p>
            </p:txBody>
          </p:sp>
        </mc:Choice>
        <mc:Fallback xmlns="">
          <p:sp>
            <p:nvSpPr>
              <p:cNvPr id="7" name="직사각형 6">
                <a:extLst>
                  <a:ext uri="{FF2B5EF4-FFF2-40B4-BE49-F238E27FC236}">
                    <a16:creationId xmlns:a16="http://schemas.microsoft.com/office/drawing/2014/main" id="{0A1C1B06-495C-4AA6-8925-5BE3447EC702}"/>
                  </a:ext>
                </a:extLst>
              </p:cNvPr>
              <p:cNvSpPr>
                <a:spLocks noRot="1" noChangeAspect="1" noMove="1" noResize="1" noEditPoints="1" noAdjustHandles="1" noChangeArrowheads="1" noChangeShapeType="1" noTextEdit="1"/>
              </p:cNvSpPr>
              <p:nvPr/>
            </p:nvSpPr>
            <p:spPr>
              <a:xfrm>
                <a:off x="4646353" y="2967199"/>
                <a:ext cx="4943148" cy="523220"/>
              </a:xfrm>
              <a:prstGeom prst="rect">
                <a:avLst/>
              </a:prstGeom>
              <a:blipFill>
                <a:blip r:embed="rId4"/>
                <a:stretch>
                  <a:fillRect t="-12791" r="-1603" b="-3139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3604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6"/>
            <a:ext cx="11802083" cy="1295658"/>
          </a:xfrm>
        </p:spPr>
        <p:txBody>
          <a:bodyPr>
            <a:normAutofit/>
          </a:bodyPr>
          <a:lstStyle/>
          <a:p>
            <a:r>
              <a:rPr lang="en-US" altLang="ko-KR" sz="3600" dirty="0"/>
              <a:t>11.3.4 Probabilistic approaches to relevance feedback</a:t>
            </a:r>
            <a:endParaRPr lang="ko-KR" altLang="en-US" sz="3600" dirty="0"/>
          </a:p>
        </p:txBody>
      </p:sp>
      <p:sp>
        <p:nvSpPr>
          <p:cNvPr id="4" name="직사각형 3">
            <a:extLst>
              <a:ext uri="{FF2B5EF4-FFF2-40B4-BE49-F238E27FC236}">
                <a16:creationId xmlns:a16="http://schemas.microsoft.com/office/drawing/2014/main" id="{FB259B14-C392-466D-BEDD-2A2F9387D582}"/>
              </a:ext>
            </a:extLst>
          </p:cNvPr>
          <p:cNvSpPr/>
          <p:nvPr/>
        </p:nvSpPr>
        <p:spPr>
          <a:xfrm>
            <a:off x="226979" y="1558207"/>
            <a:ext cx="1487651" cy="523220"/>
          </a:xfrm>
          <a:prstGeom prst="rect">
            <a:avLst/>
          </a:prstGeom>
        </p:spPr>
        <p:txBody>
          <a:bodyPr wrap="none">
            <a:spAutoFit/>
          </a:bodyPr>
          <a:lstStyle/>
          <a:p>
            <a:r>
              <a:rPr lang="en-US" altLang="ko-KR" sz="2800" dirty="0"/>
              <a:t>If VR=V,</a:t>
            </a:r>
            <a:endParaRPr lang="ko-KR" altLang="en-US" sz="2800" dirty="0"/>
          </a:p>
        </p:txBody>
      </p: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333995E-6A33-4B6D-AC56-4F1CC39F0382}"/>
                  </a:ext>
                </a:extLst>
              </p:cNvPr>
              <p:cNvSpPr/>
              <p:nvPr/>
            </p:nvSpPr>
            <p:spPr>
              <a:xfrm>
                <a:off x="226979" y="2207534"/>
                <a:ext cx="11621310" cy="3108543"/>
              </a:xfrm>
              <a:prstGeom prst="rect">
                <a:avLst/>
              </a:prstGeom>
            </p:spPr>
            <p:txBody>
              <a:bodyPr wrap="square">
                <a:spAutoFit/>
              </a:bodyPr>
              <a:lstStyle/>
              <a:p>
                <a:pPr marL="514350" indent="-514350">
                  <a:buAutoNum type="arabicPeriod"/>
                </a:pPr>
                <a:r>
                  <a:rPr lang="en-US" altLang="ko-KR" sz="2800" dirty="0"/>
                  <a:t>We can use the frequency of term occurrence in known relevant documents (if we know some).</a:t>
                </a:r>
              </a:p>
              <a:p>
                <a:pPr marL="514350" indent="-514350">
                  <a:buAutoNum type="arabicPeriod"/>
                </a:pPr>
                <a:endParaRPr lang="en-US" altLang="ko-KR" sz="2800" dirty="0"/>
              </a:p>
              <a:p>
                <a:pPr marL="514350" indent="-514350">
                  <a:buAutoNum type="arabicPeriod"/>
                </a:pPr>
                <a:r>
                  <a:rPr lang="en-US" altLang="ko-KR" sz="2800" dirty="0"/>
                  <a:t>Determine a guess for the size of the relevant document set. If unsure, a conservative (too small) guess is likely to be best.</a:t>
                </a:r>
              </a:p>
              <a:p>
                <a:pPr marL="514350" indent="-514350">
                  <a:buAutoNum type="arabicPeriod"/>
                </a:pPr>
                <a:endParaRPr lang="en-US" altLang="ko-KR" sz="2800" dirty="0"/>
              </a:p>
              <a:p>
                <a:pPr marL="514350" indent="-514350">
                  <a:buAutoNum type="arabicPeriod"/>
                </a:pPr>
                <a:r>
                  <a:rPr lang="en-US" altLang="ko-KR" sz="2800" dirty="0"/>
                  <a:t>Improve our guesses for </a:t>
                </a:r>
                <a14:m>
                  <m:oMath xmlns:m="http://schemas.openxmlformats.org/officeDocument/2006/math">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𝑝</m:t>
                        </m:r>
                      </m:e>
                      <m:sub>
                        <m:r>
                          <a:rPr lang="en-US" altLang="ko-KR" sz="2800" i="1">
                            <a:latin typeface="Cambria Math" panose="02040503050406030204" pitchFamily="18" charset="0"/>
                          </a:rPr>
                          <m:t>𝑡</m:t>
                        </m:r>
                      </m:sub>
                    </m:sSub>
                  </m:oMath>
                </a14:m>
                <a:r>
                  <a:rPr lang="en-US" altLang="ko-KR" sz="2800" dirty="0"/>
                  <a:t> and </a:t>
                </a:r>
                <a14:m>
                  <m:oMath xmlns:m="http://schemas.openxmlformats.org/officeDocument/2006/math">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𝑢</m:t>
                        </m:r>
                      </m:e>
                      <m:sub>
                        <m:r>
                          <a:rPr lang="en-US" altLang="ko-KR" sz="2800" i="1">
                            <a:latin typeface="Cambria Math" panose="02040503050406030204" pitchFamily="18" charset="0"/>
                          </a:rPr>
                          <m:t>𝑡</m:t>
                        </m:r>
                      </m:sub>
                    </m:sSub>
                  </m:oMath>
                </a14:m>
                <a:r>
                  <a:rPr lang="en-US" altLang="ko-KR" sz="2800" dirty="0"/>
                  <a:t>.</a:t>
                </a:r>
              </a:p>
            </p:txBody>
          </p:sp>
        </mc:Choice>
        <mc:Fallback xmlns="">
          <p:sp>
            <p:nvSpPr>
              <p:cNvPr id="6" name="직사각형 5">
                <a:extLst>
                  <a:ext uri="{FF2B5EF4-FFF2-40B4-BE49-F238E27FC236}">
                    <a16:creationId xmlns:a16="http://schemas.microsoft.com/office/drawing/2014/main" id="{4333995E-6A33-4B6D-AC56-4F1CC39F0382}"/>
                  </a:ext>
                </a:extLst>
              </p:cNvPr>
              <p:cNvSpPr>
                <a:spLocks noRot="1" noChangeAspect="1" noMove="1" noResize="1" noEditPoints="1" noAdjustHandles="1" noChangeArrowheads="1" noChangeShapeType="1" noTextEdit="1"/>
              </p:cNvSpPr>
              <p:nvPr/>
            </p:nvSpPr>
            <p:spPr>
              <a:xfrm>
                <a:off x="226979" y="2207534"/>
                <a:ext cx="11621310" cy="3108543"/>
              </a:xfrm>
              <a:prstGeom prst="rect">
                <a:avLst/>
              </a:prstGeom>
              <a:blipFill>
                <a:blip r:embed="rId2"/>
                <a:stretch>
                  <a:fillRect l="-1259" t="-3529" b="-5490"/>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09D39C8A-33BA-475B-8E37-1D25A7EF7EAF}"/>
              </a:ext>
            </a:extLst>
          </p:cNvPr>
          <p:cNvPicPr>
            <a:picLocks noChangeAspect="1"/>
          </p:cNvPicPr>
          <p:nvPr/>
        </p:nvPicPr>
        <p:blipFill>
          <a:blip r:embed="rId3"/>
          <a:stretch>
            <a:fillRect/>
          </a:stretch>
        </p:blipFill>
        <p:spPr>
          <a:xfrm>
            <a:off x="6623320" y="4446554"/>
            <a:ext cx="2073207" cy="1118711"/>
          </a:xfrm>
          <a:prstGeom prst="rect">
            <a:avLst/>
          </a:prstGeom>
        </p:spPr>
      </p:pic>
    </p:spTree>
    <p:extLst>
      <p:ext uri="{BB962C8B-B14F-4D97-AF65-F5344CB8AC3E}">
        <p14:creationId xmlns:p14="http://schemas.microsoft.com/office/powerpoint/2010/main" val="346614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6"/>
            <a:ext cx="11802083" cy="1295658"/>
          </a:xfrm>
        </p:spPr>
        <p:txBody>
          <a:bodyPr>
            <a:normAutofit/>
          </a:bodyPr>
          <a:lstStyle/>
          <a:p>
            <a:r>
              <a:rPr lang="en-US" altLang="ko-KR" sz="3600" dirty="0"/>
              <a:t>11.3.4 Probabilistic approaches to relevance feedback</a:t>
            </a:r>
            <a:endParaRPr lang="ko-KR" altLang="en-US" sz="3600" dirty="0"/>
          </a:p>
        </p:txBody>
      </p:sp>
      <mc:AlternateContent xmlns:mc="http://schemas.openxmlformats.org/markup-compatibility/2006" xmlns:a14="http://schemas.microsoft.com/office/drawing/2010/main">
        <mc:Choice Requires="a14">
          <p:sp>
            <p:nvSpPr>
              <p:cNvPr id="4" name="직사각형 3">
                <a:extLst>
                  <a:ext uri="{FF2B5EF4-FFF2-40B4-BE49-F238E27FC236}">
                    <a16:creationId xmlns:a16="http://schemas.microsoft.com/office/drawing/2014/main" id="{FB259B14-C392-466D-BEDD-2A2F9387D582}"/>
                  </a:ext>
                </a:extLst>
              </p:cNvPr>
              <p:cNvSpPr/>
              <p:nvPr/>
            </p:nvSpPr>
            <p:spPr>
              <a:xfrm>
                <a:off x="226979" y="2459636"/>
                <a:ext cx="11562943" cy="954107"/>
              </a:xfrm>
              <a:prstGeom prst="rect">
                <a:avLst/>
              </a:prstGeom>
            </p:spPr>
            <p:txBody>
              <a:bodyPr wrap="square">
                <a:spAutoFit/>
              </a:bodyPr>
              <a:lstStyle/>
              <a:p>
                <a:r>
                  <a:rPr lang="en-US" altLang="ko-KR" sz="2800" dirty="0"/>
                  <a:t>If we assume that documents that are not retrieved are nonrelevant then we can update our </a:t>
                </a: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𝑢</m:t>
                        </m:r>
                      </m:e>
                      <m:sub>
                        <m:r>
                          <a:rPr lang="en-US" altLang="ko-KR" sz="2800" b="0" i="1" smtClean="0">
                            <a:latin typeface="Cambria Math" panose="02040503050406030204" pitchFamily="18" charset="0"/>
                          </a:rPr>
                          <m:t>𝑡</m:t>
                        </m:r>
                      </m:sub>
                    </m:sSub>
                  </m:oMath>
                </a14:m>
                <a:r>
                  <a:rPr lang="en-US" altLang="ko-KR" sz="2800" dirty="0"/>
                  <a:t> estimates as:</a:t>
                </a:r>
                <a:endParaRPr lang="ko-KR" altLang="en-US" sz="2800" dirty="0"/>
              </a:p>
            </p:txBody>
          </p:sp>
        </mc:Choice>
        <mc:Fallback xmlns="">
          <p:sp>
            <p:nvSpPr>
              <p:cNvPr id="4" name="직사각형 3">
                <a:extLst>
                  <a:ext uri="{FF2B5EF4-FFF2-40B4-BE49-F238E27FC236}">
                    <a16:creationId xmlns:a16="http://schemas.microsoft.com/office/drawing/2014/main" id="{FB259B14-C392-466D-BEDD-2A2F9387D582}"/>
                  </a:ext>
                </a:extLst>
              </p:cNvPr>
              <p:cNvSpPr>
                <a:spLocks noRot="1" noChangeAspect="1" noMove="1" noResize="1" noEditPoints="1" noAdjustHandles="1" noChangeArrowheads="1" noChangeShapeType="1" noTextEdit="1"/>
              </p:cNvSpPr>
              <p:nvPr/>
            </p:nvSpPr>
            <p:spPr>
              <a:xfrm>
                <a:off x="226979" y="2459636"/>
                <a:ext cx="11562943" cy="954107"/>
              </a:xfrm>
              <a:prstGeom prst="rect">
                <a:avLst/>
              </a:prstGeom>
              <a:blipFill>
                <a:blip r:embed="rId2"/>
                <a:stretch>
                  <a:fillRect l="-1054" t="-6369" b="-16561"/>
                </a:stretch>
              </a:blipFill>
            </p:spPr>
            <p:txBody>
              <a:bodyPr/>
              <a:lstStyle/>
              <a:p>
                <a:r>
                  <a:rPr lang="ko-KR" altLang="en-US">
                    <a:noFill/>
                  </a:rPr>
                  <a:t> </a:t>
                </a:r>
              </a:p>
            </p:txBody>
          </p:sp>
        </mc:Fallback>
      </mc:AlternateContent>
      <p:pic>
        <p:nvPicPr>
          <p:cNvPr id="3" name="그림 2">
            <a:extLst>
              <a:ext uri="{FF2B5EF4-FFF2-40B4-BE49-F238E27FC236}">
                <a16:creationId xmlns:a16="http://schemas.microsoft.com/office/drawing/2014/main" id="{510A6810-F9C6-4EDE-A6C1-8805C8DD156B}"/>
              </a:ext>
            </a:extLst>
          </p:cNvPr>
          <p:cNvPicPr>
            <a:picLocks noChangeAspect="1"/>
          </p:cNvPicPr>
          <p:nvPr/>
        </p:nvPicPr>
        <p:blipFill>
          <a:blip r:embed="rId3"/>
          <a:stretch>
            <a:fillRect/>
          </a:stretch>
        </p:blipFill>
        <p:spPr>
          <a:xfrm>
            <a:off x="4100108" y="3459297"/>
            <a:ext cx="2962174" cy="1020123"/>
          </a:xfrm>
          <a:prstGeom prst="rect">
            <a:avLst/>
          </a:prstGeom>
        </p:spPr>
      </p:pic>
      <p:sp>
        <p:nvSpPr>
          <p:cNvPr id="5" name="직사각형 4">
            <a:extLst>
              <a:ext uri="{FF2B5EF4-FFF2-40B4-BE49-F238E27FC236}">
                <a16:creationId xmlns:a16="http://schemas.microsoft.com/office/drawing/2014/main" id="{C1B98764-0DE3-4CFB-B557-C23453927FC0}"/>
              </a:ext>
            </a:extLst>
          </p:cNvPr>
          <p:cNvSpPr/>
          <p:nvPr/>
        </p:nvSpPr>
        <p:spPr>
          <a:xfrm>
            <a:off x="226979" y="4656971"/>
            <a:ext cx="11173838" cy="523220"/>
          </a:xfrm>
          <a:prstGeom prst="rect">
            <a:avLst/>
          </a:prstGeom>
        </p:spPr>
        <p:txBody>
          <a:bodyPr wrap="square">
            <a:spAutoFit/>
          </a:bodyPr>
          <a:lstStyle/>
          <a:p>
            <a:r>
              <a:rPr lang="en-US" altLang="ko-KR" sz="2800" dirty="0"/>
              <a:t>4. Go to step 2 until the ranking of the returned results converges.</a:t>
            </a:r>
            <a:endParaRPr lang="ko-KR" altLang="en-US" sz="2800" dirty="0"/>
          </a:p>
        </p:txBody>
      </p:sp>
    </p:spTree>
    <p:extLst>
      <p:ext uri="{BB962C8B-B14F-4D97-AF65-F5344CB8AC3E}">
        <p14:creationId xmlns:p14="http://schemas.microsoft.com/office/powerpoint/2010/main" val="391524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6"/>
            <a:ext cx="11802083" cy="1295658"/>
          </a:xfrm>
        </p:spPr>
        <p:txBody>
          <a:bodyPr>
            <a:normAutofit/>
          </a:bodyPr>
          <a:lstStyle/>
          <a:p>
            <a:r>
              <a:rPr lang="en-US" altLang="ko-KR" sz="3600" dirty="0"/>
              <a:t>11.3.4 Probabilistic approaches to relevance feedback</a:t>
            </a:r>
            <a:endParaRPr lang="ko-KR" altLang="en-US" sz="3600" dirty="0"/>
          </a:p>
        </p:txBody>
      </p:sp>
      <p:pic>
        <p:nvPicPr>
          <p:cNvPr id="6" name="그림 5">
            <a:extLst>
              <a:ext uri="{FF2B5EF4-FFF2-40B4-BE49-F238E27FC236}">
                <a16:creationId xmlns:a16="http://schemas.microsoft.com/office/drawing/2014/main" id="{2581FBD1-2D3F-4F03-A1B9-9161A3A99B5B}"/>
              </a:ext>
            </a:extLst>
          </p:cNvPr>
          <p:cNvPicPr>
            <a:picLocks noChangeAspect="1"/>
          </p:cNvPicPr>
          <p:nvPr/>
        </p:nvPicPr>
        <p:blipFill>
          <a:blip r:embed="rId2"/>
          <a:stretch>
            <a:fillRect/>
          </a:stretch>
        </p:blipFill>
        <p:spPr>
          <a:xfrm>
            <a:off x="1348497" y="2871354"/>
            <a:ext cx="8846091" cy="1449146"/>
          </a:xfrm>
          <a:prstGeom prst="rect">
            <a:avLst/>
          </a:prstGeom>
        </p:spPr>
      </p:pic>
      <p:sp>
        <p:nvSpPr>
          <p:cNvPr id="7" name="직사각형 6">
            <a:extLst>
              <a:ext uri="{FF2B5EF4-FFF2-40B4-BE49-F238E27FC236}">
                <a16:creationId xmlns:a16="http://schemas.microsoft.com/office/drawing/2014/main" id="{C8E873F3-BCC4-4DEF-B6F2-C79DD6C1D339}"/>
              </a:ext>
            </a:extLst>
          </p:cNvPr>
          <p:cNvSpPr/>
          <p:nvPr/>
        </p:nvSpPr>
        <p:spPr>
          <a:xfrm>
            <a:off x="4397915" y="4320500"/>
            <a:ext cx="3460210" cy="523220"/>
          </a:xfrm>
          <a:prstGeom prst="rect">
            <a:avLst/>
          </a:prstGeom>
        </p:spPr>
        <p:txBody>
          <a:bodyPr wrap="square">
            <a:spAutoFit/>
          </a:bodyPr>
          <a:lstStyle/>
          <a:p>
            <a:r>
              <a:rPr lang="en-US" altLang="ko-KR" sz="2800" dirty="0"/>
              <a:t>This is like </a:t>
            </a:r>
            <a:r>
              <a:rPr lang="en-US" altLang="ko-KR" sz="2800" dirty="0" err="1"/>
              <a:t>tf-idf</a:t>
            </a:r>
            <a:r>
              <a:rPr lang="en-US" altLang="ko-KR" sz="2800" dirty="0"/>
              <a:t>!</a:t>
            </a:r>
            <a:endParaRPr lang="ko-KR" altLang="en-US" sz="2800" dirty="0"/>
          </a:p>
        </p:txBody>
      </p:sp>
    </p:spTree>
    <p:extLst>
      <p:ext uri="{BB962C8B-B14F-4D97-AF65-F5344CB8AC3E}">
        <p14:creationId xmlns:p14="http://schemas.microsoft.com/office/powerpoint/2010/main" val="3629909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6"/>
            <a:ext cx="11802083" cy="1295658"/>
          </a:xfrm>
        </p:spPr>
        <p:txBody>
          <a:bodyPr>
            <a:normAutofit/>
          </a:bodyPr>
          <a:lstStyle/>
          <a:p>
            <a:r>
              <a:rPr lang="en-US" altLang="ko-KR" sz="3600" dirty="0"/>
              <a:t>11.4.1 An appraisal of probabilistic models</a:t>
            </a:r>
            <a:endParaRPr lang="ko-KR" altLang="en-US" sz="3600" dirty="0"/>
          </a:p>
        </p:txBody>
      </p:sp>
      <p:pic>
        <p:nvPicPr>
          <p:cNvPr id="3" name="그림 2">
            <a:extLst>
              <a:ext uri="{FF2B5EF4-FFF2-40B4-BE49-F238E27FC236}">
                <a16:creationId xmlns:a16="http://schemas.microsoft.com/office/drawing/2014/main" id="{4F9DF898-3E36-4688-B9B5-0430CDB9C927}"/>
              </a:ext>
            </a:extLst>
          </p:cNvPr>
          <p:cNvPicPr>
            <a:picLocks noChangeAspect="1"/>
          </p:cNvPicPr>
          <p:nvPr/>
        </p:nvPicPr>
        <p:blipFill>
          <a:blip r:embed="rId2"/>
          <a:stretch>
            <a:fillRect/>
          </a:stretch>
        </p:blipFill>
        <p:spPr>
          <a:xfrm>
            <a:off x="736870" y="2279925"/>
            <a:ext cx="10782300" cy="2973011"/>
          </a:xfrm>
          <a:prstGeom prst="rect">
            <a:avLst/>
          </a:prstGeom>
        </p:spPr>
      </p:pic>
    </p:spTree>
    <p:extLst>
      <p:ext uri="{BB962C8B-B14F-4D97-AF65-F5344CB8AC3E}">
        <p14:creationId xmlns:p14="http://schemas.microsoft.com/office/powerpoint/2010/main" val="158923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p:txBody>
          <a:bodyPr/>
          <a:lstStyle/>
          <a:p>
            <a:r>
              <a:rPr lang="en-US" altLang="ko-KR" dirty="0"/>
              <a:t>11.2 The Probability Ranking Principle</a:t>
            </a:r>
            <a:endParaRPr lang="ko-KR" altLang="en-US" dirty="0"/>
          </a:p>
        </p:txBody>
      </p:sp>
      <mc:AlternateContent xmlns:mc="http://schemas.openxmlformats.org/markup-compatibility/2006" xmlns:a14="http://schemas.microsoft.com/office/drawing/2010/main">
        <mc:Choice Requires="a14">
          <p:sp>
            <p:nvSpPr>
              <p:cNvPr id="5" name="직사각형 4">
                <a:extLst>
                  <a:ext uri="{FF2B5EF4-FFF2-40B4-BE49-F238E27FC236}">
                    <a16:creationId xmlns:a16="http://schemas.microsoft.com/office/drawing/2014/main" id="{1B4BEBFB-5279-4A3F-ABC3-CC7DAC2E484D}"/>
                  </a:ext>
                </a:extLst>
              </p:cNvPr>
              <p:cNvSpPr/>
              <p:nvPr/>
            </p:nvSpPr>
            <p:spPr>
              <a:xfrm>
                <a:off x="568257" y="2105734"/>
                <a:ext cx="11055486" cy="556434"/>
              </a:xfrm>
              <a:prstGeom prst="rect">
                <a:avLst/>
              </a:prstGeom>
            </p:spPr>
            <p:txBody>
              <a:bodyPr wrap="square">
                <a:spAutoFit/>
              </a:bodyPr>
              <a:lstStyle/>
              <a:p>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𝑅</m:t>
                        </m:r>
                      </m:e>
                      <m:sub>
                        <m:r>
                          <a:rPr lang="en-US" altLang="ko-KR" sz="2800" b="0" i="1" smtClean="0">
                            <a:latin typeface="Cambria Math" panose="02040503050406030204" pitchFamily="18" charset="0"/>
                          </a:rPr>
                          <m:t>𝑑</m:t>
                        </m:r>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𝑞</m:t>
                        </m:r>
                      </m:sub>
                    </m:sSub>
                  </m:oMath>
                </a14:m>
                <a:r>
                  <a:rPr lang="ko-KR" altLang="en-US" sz="2800" dirty="0"/>
                  <a:t> </a:t>
                </a:r>
                <a:r>
                  <a:rPr lang="en-US" altLang="ko-KR" sz="2800" dirty="0"/>
                  <a:t>= an indicator random variable </a:t>
                </a:r>
                <a:endParaRPr lang="ko-KR" altLang="en-US" sz="2800" dirty="0"/>
              </a:p>
            </p:txBody>
          </p:sp>
        </mc:Choice>
        <mc:Fallback xmlns="">
          <p:sp>
            <p:nvSpPr>
              <p:cNvPr id="5" name="직사각형 4">
                <a:extLst>
                  <a:ext uri="{FF2B5EF4-FFF2-40B4-BE49-F238E27FC236}">
                    <a16:creationId xmlns:a16="http://schemas.microsoft.com/office/drawing/2014/main" id="{1B4BEBFB-5279-4A3F-ABC3-CC7DAC2E484D}"/>
                  </a:ext>
                </a:extLst>
              </p:cNvPr>
              <p:cNvSpPr>
                <a:spLocks noRot="1" noChangeAspect="1" noMove="1" noResize="1" noEditPoints="1" noAdjustHandles="1" noChangeArrowheads="1" noChangeShapeType="1" noTextEdit="1"/>
              </p:cNvSpPr>
              <p:nvPr/>
            </p:nvSpPr>
            <p:spPr>
              <a:xfrm>
                <a:off x="568257" y="2105734"/>
                <a:ext cx="11055486" cy="556434"/>
              </a:xfrm>
              <a:prstGeom prst="rect">
                <a:avLst/>
              </a:prstGeom>
              <a:blipFill>
                <a:blip r:embed="rId2"/>
                <a:stretch>
                  <a:fillRect t="-11957" b="-21739"/>
                </a:stretch>
              </a:blipFill>
            </p:spPr>
            <p:txBody>
              <a:bodyPr/>
              <a:lstStyle/>
              <a:p>
                <a:r>
                  <a:rPr lang="ko-KR" altLang="en-US">
                    <a:noFill/>
                  </a:rPr>
                  <a:t> </a:t>
                </a:r>
              </a:p>
            </p:txBody>
          </p:sp>
        </mc:Fallback>
      </mc:AlternateContent>
      <p:sp>
        <p:nvSpPr>
          <p:cNvPr id="3" name="직사각형 2">
            <a:extLst>
              <a:ext uri="{FF2B5EF4-FFF2-40B4-BE49-F238E27FC236}">
                <a16:creationId xmlns:a16="http://schemas.microsoft.com/office/drawing/2014/main" id="{5A05FEE7-BEBA-4021-B60A-346FB20BC45A}"/>
              </a:ext>
            </a:extLst>
          </p:cNvPr>
          <p:cNvSpPr/>
          <p:nvPr/>
        </p:nvSpPr>
        <p:spPr>
          <a:xfrm>
            <a:off x="537047" y="3077214"/>
            <a:ext cx="11117905" cy="1384995"/>
          </a:xfrm>
          <a:prstGeom prst="rect">
            <a:avLst/>
          </a:prstGeom>
        </p:spPr>
        <p:txBody>
          <a:bodyPr wrap="square">
            <a:spAutoFit/>
          </a:bodyPr>
          <a:lstStyle/>
          <a:p>
            <a:r>
              <a:rPr lang="en-US" altLang="ko-KR" sz="2800" dirty="0"/>
              <a:t>Using a probabilistic model, the obvious order in which to present documents to the user is to rank documents by their estimated probability of relevance with respect to the information need:</a:t>
            </a:r>
            <a:endParaRPr lang="ko-KR" altLang="en-US" sz="2800" dirty="0"/>
          </a:p>
        </p:txBody>
      </p:sp>
      <p:pic>
        <p:nvPicPr>
          <p:cNvPr id="6" name="그림 5">
            <a:extLst>
              <a:ext uri="{FF2B5EF4-FFF2-40B4-BE49-F238E27FC236}">
                <a16:creationId xmlns:a16="http://schemas.microsoft.com/office/drawing/2014/main" id="{39A1CE7D-0D5E-4D23-A91E-31CC7A659439}"/>
              </a:ext>
            </a:extLst>
          </p:cNvPr>
          <p:cNvPicPr>
            <a:picLocks noChangeAspect="1"/>
          </p:cNvPicPr>
          <p:nvPr/>
        </p:nvPicPr>
        <p:blipFill>
          <a:blip r:embed="rId3"/>
          <a:stretch>
            <a:fillRect/>
          </a:stretch>
        </p:blipFill>
        <p:spPr>
          <a:xfrm>
            <a:off x="4855728" y="4877255"/>
            <a:ext cx="2480544" cy="599366"/>
          </a:xfrm>
          <a:prstGeom prst="rect">
            <a:avLst/>
          </a:prstGeom>
        </p:spPr>
      </p:pic>
    </p:spTree>
    <p:extLst>
      <p:ext uri="{BB962C8B-B14F-4D97-AF65-F5344CB8AC3E}">
        <p14:creationId xmlns:p14="http://schemas.microsoft.com/office/powerpoint/2010/main" val="221348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6"/>
            <a:ext cx="11802083" cy="1295658"/>
          </a:xfrm>
        </p:spPr>
        <p:txBody>
          <a:bodyPr>
            <a:normAutofit/>
          </a:bodyPr>
          <a:lstStyle/>
          <a:p>
            <a:r>
              <a:rPr lang="en-US" altLang="ko-KR" sz="3600" dirty="0"/>
              <a:t>11.4.3 </a:t>
            </a:r>
            <a:r>
              <a:rPr lang="it-IT" altLang="ko-KR" sz="3600" dirty="0"/>
              <a:t>Okapi BM25: a non-binary model</a:t>
            </a:r>
            <a:endParaRPr lang="ko-KR" altLang="en-US" sz="3600" dirty="0"/>
          </a:p>
        </p:txBody>
      </p:sp>
      <p:pic>
        <p:nvPicPr>
          <p:cNvPr id="6" name="그림 5">
            <a:extLst>
              <a:ext uri="{FF2B5EF4-FFF2-40B4-BE49-F238E27FC236}">
                <a16:creationId xmlns:a16="http://schemas.microsoft.com/office/drawing/2014/main" id="{F7B805F8-C376-44E6-B6FF-43183BFB5A5D}"/>
              </a:ext>
            </a:extLst>
          </p:cNvPr>
          <p:cNvPicPr>
            <a:picLocks noChangeAspect="1"/>
          </p:cNvPicPr>
          <p:nvPr/>
        </p:nvPicPr>
        <p:blipFill>
          <a:blip r:embed="rId2"/>
          <a:stretch>
            <a:fillRect/>
          </a:stretch>
        </p:blipFill>
        <p:spPr>
          <a:xfrm>
            <a:off x="1900136" y="2949102"/>
            <a:ext cx="2608330" cy="1004241"/>
          </a:xfrm>
          <a:prstGeom prst="rect">
            <a:avLst/>
          </a:prstGeom>
        </p:spPr>
      </p:pic>
      <p:sp>
        <p:nvSpPr>
          <p:cNvPr id="7" name="화살표: 오른쪽 6">
            <a:extLst>
              <a:ext uri="{FF2B5EF4-FFF2-40B4-BE49-F238E27FC236}">
                <a16:creationId xmlns:a16="http://schemas.microsoft.com/office/drawing/2014/main" id="{2DCCF404-C336-4D14-9B9E-E80590AEFD6C}"/>
              </a:ext>
            </a:extLst>
          </p:cNvPr>
          <p:cNvSpPr/>
          <p:nvPr/>
        </p:nvSpPr>
        <p:spPr>
          <a:xfrm>
            <a:off x="4643335" y="3208030"/>
            <a:ext cx="732817" cy="486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A2FB9382-9B47-4C9E-B339-D21ABC580C6C}"/>
              </a:ext>
            </a:extLst>
          </p:cNvPr>
          <p:cNvPicPr>
            <a:picLocks noChangeAspect="1"/>
          </p:cNvPicPr>
          <p:nvPr/>
        </p:nvPicPr>
        <p:blipFill>
          <a:blip r:embed="rId3"/>
          <a:stretch>
            <a:fillRect/>
          </a:stretch>
        </p:blipFill>
        <p:spPr>
          <a:xfrm>
            <a:off x="5439786" y="2879619"/>
            <a:ext cx="4080801" cy="1143203"/>
          </a:xfrm>
          <a:prstGeom prst="rect">
            <a:avLst/>
          </a:prstGeom>
        </p:spPr>
      </p:pic>
      <p:sp>
        <p:nvSpPr>
          <p:cNvPr id="10" name="화살표: 오른쪽 9">
            <a:extLst>
              <a:ext uri="{FF2B5EF4-FFF2-40B4-BE49-F238E27FC236}">
                <a16:creationId xmlns:a16="http://schemas.microsoft.com/office/drawing/2014/main" id="{1CC16445-38F0-4553-9C78-787972603EC5}"/>
              </a:ext>
            </a:extLst>
          </p:cNvPr>
          <p:cNvSpPr/>
          <p:nvPr/>
        </p:nvSpPr>
        <p:spPr>
          <a:xfrm rot="16200000">
            <a:off x="4384123" y="4024907"/>
            <a:ext cx="1004241" cy="247000"/>
          </a:xfrm>
          <a:prstGeom prst="rightArrow">
            <a:avLst>
              <a:gd name="adj1" fmla="val 41802"/>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A37C79F3-86DB-468D-805F-F89C35B90014}"/>
              </a:ext>
            </a:extLst>
          </p:cNvPr>
          <p:cNvSpPr/>
          <p:nvPr/>
        </p:nvSpPr>
        <p:spPr>
          <a:xfrm>
            <a:off x="5009742" y="4076679"/>
            <a:ext cx="6786667" cy="369332"/>
          </a:xfrm>
          <a:prstGeom prst="rect">
            <a:avLst/>
          </a:prstGeom>
        </p:spPr>
        <p:txBody>
          <a:bodyPr wrap="square">
            <a:spAutoFit/>
          </a:bodyPr>
          <a:lstStyle/>
          <a:p>
            <a:r>
              <a:rPr lang="en-US" altLang="ko-KR" dirty="0"/>
              <a:t>the absence of relevance feedback information (that is, s=S=0)</a:t>
            </a:r>
            <a:endParaRPr lang="ko-KR" altLang="en-US" dirty="0"/>
          </a:p>
        </p:txBody>
      </p:sp>
      <p:sp>
        <p:nvSpPr>
          <p:cNvPr id="12" name="직사각형 11">
            <a:extLst>
              <a:ext uri="{FF2B5EF4-FFF2-40B4-BE49-F238E27FC236}">
                <a16:creationId xmlns:a16="http://schemas.microsoft.com/office/drawing/2014/main" id="{5CF63C5E-7F39-4B61-B774-41B92DC4F520}"/>
              </a:ext>
            </a:extLst>
          </p:cNvPr>
          <p:cNvSpPr/>
          <p:nvPr/>
        </p:nvSpPr>
        <p:spPr>
          <a:xfrm>
            <a:off x="147938" y="6040290"/>
            <a:ext cx="10583697" cy="534133"/>
          </a:xfrm>
          <a:prstGeom prst="rect">
            <a:avLst/>
          </a:prstGeom>
        </p:spPr>
        <p:txBody>
          <a:bodyPr wrap="square">
            <a:spAutoFit/>
          </a:bodyPr>
          <a:lstStyle/>
          <a:p>
            <a:r>
              <a:rPr lang="en-US" altLang="ko-KR" sz="2800" dirty="0"/>
              <a:t>Remark: each term may or may not be negative. If so, we use 0.</a:t>
            </a:r>
            <a:endParaRPr lang="ko-KR" altLang="en-US" sz="2800" dirty="0"/>
          </a:p>
        </p:txBody>
      </p:sp>
      <p:pic>
        <p:nvPicPr>
          <p:cNvPr id="14" name="그림 13">
            <a:extLst>
              <a:ext uri="{FF2B5EF4-FFF2-40B4-BE49-F238E27FC236}">
                <a16:creationId xmlns:a16="http://schemas.microsoft.com/office/drawing/2014/main" id="{87956432-F9B8-4BB9-AA46-CEEC84427196}"/>
              </a:ext>
            </a:extLst>
          </p:cNvPr>
          <p:cNvPicPr>
            <a:picLocks noChangeAspect="1"/>
          </p:cNvPicPr>
          <p:nvPr/>
        </p:nvPicPr>
        <p:blipFill>
          <a:blip r:embed="rId4"/>
          <a:stretch>
            <a:fillRect/>
          </a:stretch>
        </p:blipFill>
        <p:spPr>
          <a:xfrm>
            <a:off x="310065" y="4964441"/>
            <a:ext cx="5129721" cy="693397"/>
          </a:xfrm>
          <a:prstGeom prst="rect">
            <a:avLst/>
          </a:prstGeom>
        </p:spPr>
      </p:pic>
      <p:pic>
        <p:nvPicPr>
          <p:cNvPr id="15" name="그림 14">
            <a:extLst>
              <a:ext uri="{FF2B5EF4-FFF2-40B4-BE49-F238E27FC236}">
                <a16:creationId xmlns:a16="http://schemas.microsoft.com/office/drawing/2014/main" id="{D20A737D-5E52-4B8B-A152-D83F35AC2918}"/>
              </a:ext>
            </a:extLst>
          </p:cNvPr>
          <p:cNvPicPr>
            <a:picLocks noChangeAspect="1"/>
          </p:cNvPicPr>
          <p:nvPr/>
        </p:nvPicPr>
        <p:blipFill rotWithShape="1">
          <a:blip r:embed="rId5"/>
          <a:srcRect l="37289" t="-1" r="27998" b="70408"/>
          <a:stretch/>
        </p:blipFill>
        <p:spPr>
          <a:xfrm>
            <a:off x="6096000" y="5097448"/>
            <a:ext cx="2665379" cy="427381"/>
          </a:xfrm>
          <a:prstGeom prst="rect">
            <a:avLst/>
          </a:prstGeom>
        </p:spPr>
      </p:pic>
      <p:sp>
        <p:nvSpPr>
          <p:cNvPr id="16" name="직사각형 15">
            <a:extLst>
              <a:ext uri="{FF2B5EF4-FFF2-40B4-BE49-F238E27FC236}">
                <a16:creationId xmlns:a16="http://schemas.microsoft.com/office/drawing/2014/main" id="{BCBBD968-62B3-46B3-894D-7241AFD36829}"/>
              </a:ext>
            </a:extLst>
          </p:cNvPr>
          <p:cNvSpPr/>
          <p:nvPr/>
        </p:nvSpPr>
        <p:spPr>
          <a:xfrm>
            <a:off x="5439786" y="5149378"/>
            <a:ext cx="732817" cy="369332"/>
          </a:xfrm>
          <a:prstGeom prst="rect">
            <a:avLst/>
          </a:prstGeom>
        </p:spPr>
        <p:txBody>
          <a:bodyPr wrap="square">
            <a:spAutoFit/>
          </a:bodyPr>
          <a:lstStyle/>
          <a:p>
            <a:r>
              <a:rPr lang="en-US" altLang="ko-KR" dirty="0"/>
              <a:t>and</a:t>
            </a:r>
            <a:endParaRPr lang="ko-KR" altLang="en-US" dirty="0"/>
          </a:p>
        </p:txBody>
      </p:sp>
    </p:spTree>
    <p:extLst>
      <p:ext uri="{BB962C8B-B14F-4D97-AF65-F5344CB8AC3E}">
        <p14:creationId xmlns:p14="http://schemas.microsoft.com/office/powerpoint/2010/main" val="32147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6"/>
            <a:ext cx="11802083" cy="1295658"/>
          </a:xfrm>
        </p:spPr>
        <p:txBody>
          <a:bodyPr>
            <a:normAutofit/>
          </a:bodyPr>
          <a:lstStyle/>
          <a:p>
            <a:r>
              <a:rPr lang="en-US" altLang="ko-KR" sz="3600" dirty="0"/>
              <a:t>11.4.3 </a:t>
            </a:r>
            <a:r>
              <a:rPr lang="it-IT" altLang="ko-KR" sz="3600" dirty="0"/>
              <a:t>Okapi BM25: a non-binary model</a:t>
            </a:r>
            <a:endParaRPr lang="ko-KR" altLang="en-US" sz="3600" dirty="0"/>
          </a:p>
        </p:txBody>
      </p:sp>
      <p:pic>
        <p:nvPicPr>
          <p:cNvPr id="3" name="그림 2">
            <a:extLst>
              <a:ext uri="{FF2B5EF4-FFF2-40B4-BE49-F238E27FC236}">
                <a16:creationId xmlns:a16="http://schemas.microsoft.com/office/drawing/2014/main" id="{72E8A6A5-B179-4A9E-8122-EF507107FBFB}"/>
              </a:ext>
            </a:extLst>
          </p:cNvPr>
          <p:cNvPicPr>
            <a:picLocks noChangeAspect="1"/>
          </p:cNvPicPr>
          <p:nvPr/>
        </p:nvPicPr>
        <p:blipFill>
          <a:blip r:embed="rId2"/>
          <a:stretch>
            <a:fillRect/>
          </a:stretch>
        </p:blipFill>
        <p:spPr>
          <a:xfrm>
            <a:off x="1013095" y="1660784"/>
            <a:ext cx="10229850" cy="1428750"/>
          </a:xfrm>
          <a:prstGeom prst="rect">
            <a:avLst/>
          </a:prstGeom>
        </p:spPr>
      </p:pic>
      <mc:AlternateContent xmlns:mc="http://schemas.openxmlformats.org/markup-compatibility/2006" xmlns:a14="http://schemas.microsoft.com/office/drawing/2010/main">
        <mc:Choice Requires="a14">
          <p:sp>
            <p:nvSpPr>
              <p:cNvPr id="13" name="직사각형 12">
                <a:extLst>
                  <a:ext uri="{FF2B5EF4-FFF2-40B4-BE49-F238E27FC236}">
                    <a16:creationId xmlns:a16="http://schemas.microsoft.com/office/drawing/2014/main" id="{47A8B9FD-5803-4933-B042-5FEFDADD4051}"/>
                  </a:ext>
                </a:extLst>
              </p:cNvPr>
              <p:cNvSpPr/>
              <p:nvPr/>
            </p:nvSpPr>
            <p:spPr>
              <a:xfrm>
                <a:off x="226979" y="3227962"/>
                <a:ext cx="10583697" cy="3539430"/>
              </a:xfrm>
              <a:prstGeom prst="rect">
                <a:avLst/>
              </a:prstGeom>
            </p:spPr>
            <p:txBody>
              <a:bodyPr wrap="square">
                <a:spAutoFit/>
              </a:bodyPr>
              <a:lstStyle/>
              <a:p>
                <a:pPr marL="457200" indent="-457200">
                  <a:buFont typeface="Arial" panose="020B0604020202020204" pitchFamily="34" charset="0"/>
                  <a:buChar char="•"/>
                </a:pP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𝑘</m:t>
                        </m:r>
                      </m:e>
                      <m:sub>
                        <m:r>
                          <a:rPr lang="en-US" altLang="ko-KR" sz="2800" b="0" i="1" smtClean="0">
                            <a:latin typeface="Cambria Math" panose="02040503050406030204" pitchFamily="18" charset="0"/>
                          </a:rPr>
                          <m:t>1</m:t>
                        </m:r>
                      </m:sub>
                    </m:sSub>
                    <m:r>
                      <a:rPr lang="en-US" altLang="ko-KR" sz="2800" b="0" i="1" smtClean="0">
                        <a:latin typeface="Cambria Math" panose="02040503050406030204" pitchFamily="18" charset="0"/>
                      </a:rPr>
                      <m:t>&gt;0</m:t>
                    </m:r>
                  </m:oMath>
                </a14:m>
                <a:r>
                  <a:rPr lang="en-US" altLang="ko-KR" sz="2800" dirty="0"/>
                  <a:t>: A </a:t>
                </a: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𝑘</m:t>
                        </m:r>
                      </m:e>
                      <m:sub>
                        <m:r>
                          <a:rPr lang="en-US" altLang="ko-KR" sz="2800" b="0" i="1" smtClean="0">
                            <a:latin typeface="Cambria Math" panose="02040503050406030204" pitchFamily="18" charset="0"/>
                          </a:rPr>
                          <m:t>1</m:t>
                        </m:r>
                      </m:sub>
                    </m:sSub>
                  </m:oMath>
                </a14:m>
                <a:r>
                  <a:rPr lang="en-US" altLang="ko-KR" sz="2800" dirty="0"/>
                  <a:t> value of 0 corresponds to a binary model (no term frequency), and a large value corresponds to using raw term frequency.</a:t>
                </a:r>
              </a:p>
              <a:p>
                <a:pPr marL="457200" indent="-457200">
                  <a:buFont typeface="Arial" panose="020B0604020202020204" pitchFamily="34" charset="0"/>
                  <a:buChar char="•"/>
                </a:pPr>
                <a:endParaRPr lang="en-US" altLang="ko-KR" sz="2800" dirty="0"/>
              </a:p>
              <a:p>
                <a:pPr marL="457200" indent="-457200">
                  <a:buFont typeface="Arial" panose="020B0604020202020204" pitchFamily="34" charset="0"/>
                  <a:buChar char="•"/>
                </a:pPr>
                <a14:m>
                  <m:oMath xmlns:m="http://schemas.openxmlformats.org/officeDocument/2006/math">
                    <m:r>
                      <a:rPr lang="en-US" altLang="ko-KR" sz="2800" b="0" i="1" smtClean="0">
                        <a:latin typeface="Cambria Math" panose="02040503050406030204" pitchFamily="18" charset="0"/>
                      </a:rPr>
                      <m:t>𝑏</m:t>
                    </m:r>
                    <m:r>
                      <a:rPr lang="en-US" altLang="ko-KR" sz="2800" b="0" i="1" smtClean="0">
                        <a:latin typeface="Cambria Math" panose="02040503050406030204" pitchFamily="18" charset="0"/>
                        <a:ea typeface="Cambria Math" panose="02040503050406030204" pitchFamily="18" charset="0"/>
                      </a:rPr>
                      <m:t>∈</m:t>
                    </m:r>
                    <m:d>
                      <m:dPr>
                        <m:begChr m:val="["/>
                        <m:endChr m:val="]"/>
                        <m:ctrlPr>
                          <a:rPr lang="en-US" altLang="ko-KR" sz="2800" b="0" i="1" smtClean="0">
                            <a:latin typeface="Cambria Math" panose="02040503050406030204" pitchFamily="18" charset="0"/>
                            <a:ea typeface="Cambria Math" panose="02040503050406030204" pitchFamily="18" charset="0"/>
                          </a:rPr>
                        </m:ctrlPr>
                      </m:dPr>
                      <m:e>
                        <m:r>
                          <a:rPr lang="en-US" altLang="ko-KR" sz="2800" b="0" i="1" smtClean="0">
                            <a:latin typeface="Cambria Math" panose="02040503050406030204" pitchFamily="18" charset="0"/>
                            <a:ea typeface="Cambria Math" panose="02040503050406030204" pitchFamily="18" charset="0"/>
                          </a:rPr>
                          <m:t>0,1</m:t>
                        </m:r>
                      </m:e>
                    </m:d>
                    <m:r>
                      <a:rPr lang="en-US" altLang="ko-KR" sz="2800" b="0" i="0" smtClean="0">
                        <a:latin typeface="Cambria Math" panose="02040503050406030204" pitchFamily="18" charset="0"/>
                        <a:ea typeface="Cambria Math" panose="02040503050406030204" pitchFamily="18" charset="0"/>
                      </a:rPr>
                      <m:t>:</m:t>
                    </m:r>
                  </m:oMath>
                </a14:m>
                <a:r>
                  <a:rPr lang="ko-KR" altLang="en-US" sz="2800" dirty="0"/>
                  <a:t> </a:t>
                </a:r>
                <a:r>
                  <a:rPr lang="en-US" altLang="ko-KR" sz="2800" dirty="0"/>
                  <a:t>It determines the scaling by document length: b = 1 corresponds to fully scaling the term weight by the document length, while b = 0 corresponds to no length normalization. </a:t>
                </a:r>
                <a:endParaRPr lang="ko-KR" altLang="en-US" sz="2800" dirty="0"/>
              </a:p>
            </p:txBody>
          </p:sp>
        </mc:Choice>
        <mc:Fallback xmlns="">
          <p:sp>
            <p:nvSpPr>
              <p:cNvPr id="13" name="직사각형 12">
                <a:extLst>
                  <a:ext uri="{FF2B5EF4-FFF2-40B4-BE49-F238E27FC236}">
                    <a16:creationId xmlns:a16="http://schemas.microsoft.com/office/drawing/2014/main" id="{47A8B9FD-5803-4933-B042-5FEFDADD4051}"/>
                  </a:ext>
                </a:extLst>
              </p:cNvPr>
              <p:cNvSpPr>
                <a:spLocks noRot="1" noChangeAspect="1" noMove="1" noResize="1" noEditPoints="1" noAdjustHandles="1" noChangeArrowheads="1" noChangeShapeType="1" noTextEdit="1"/>
              </p:cNvSpPr>
              <p:nvPr/>
            </p:nvSpPr>
            <p:spPr>
              <a:xfrm>
                <a:off x="226979" y="3227962"/>
                <a:ext cx="10583697" cy="3539430"/>
              </a:xfrm>
              <a:prstGeom prst="rect">
                <a:avLst/>
              </a:prstGeom>
              <a:blipFill>
                <a:blip r:embed="rId3"/>
                <a:stretch>
                  <a:fillRect t="-1897" r="-1152" b="-3966"/>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B80F0904-98B2-4F53-865C-C1CD01B69FF7}"/>
              </a:ext>
            </a:extLst>
          </p:cNvPr>
          <p:cNvPicPr>
            <a:picLocks noChangeAspect="1"/>
          </p:cNvPicPr>
          <p:nvPr/>
        </p:nvPicPr>
        <p:blipFill rotWithShape="1">
          <a:blip r:embed="rId4"/>
          <a:srcRect l="43017"/>
          <a:stretch/>
        </p:blipFill>
        <p:spPr>
          <a:xfrm>
            <a:off x="3158246" y="1660784"/>
            <a:ext cx="1718553" cy="1428750"/>
          </a:xfrm>
          <a:prstGeom prst="rect">
            <a:avLst/>
          </a:prstGeom>
        </p:spPr>
      </p:pic>
    </p:spTree>
    <p:extLst>
      <p:ext uri="{BB962C8B-B14F-4D97-AF65-F5344CB8AC3E}">
        <p14:creationId xmlns:p14="http://schemas.microsoft.com/office/powerpoint/2010/main" val="29760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6"/>
            <a:ext cx="11802083" cy="1295658"/>
          </a:xfrm>
        </p:spPr>
        <p:txBody>
          <a:bodyPr>
            <a:normAutofit/>
          </a:bodyPr>
          <a:lstStyle/>
          <a:p>
            <a:r>
              <a:rPr lang="en-US" altLang="ko-KR" sz="3600" dirty="0"/>
              <a:t>Next Contents</a:t>
            </a:r>
            <a:endParaRPr lang="ko-KR" altLang="en-US" sz="3600" dirty="0"/>
          </a:p>
        </p:txBody>
      </p:sp>
      <p:pic>
        <p:nvPicPr>
          <p:cNvPr id="4" name="그림 3">
            <a:extLst>
              <a:ext uri="{FF2B5EF4-FFF2-40B4-BE49-F238E27FC236}">
                <a16:creationId xmlns:a16="http://schemas.microsoft.com/office/drawing/2014/main" id="{95B8C456-9B27-4DD5-9625-642C791E41C9}"/>
              </a:ext>
            </a:extLst>
          </p:cNvPr>
          <p:cNvPicPr>
            <a:picLocks noChangeAspect="1"/>
          </p:cNvPicPr>
          <p:nvPr/>
        </p:nvPicPr>
        <p:blipFill>
          <a:blip r:embed="rId2"/>
          <a:stretch>
            <a:fillRect/>
          </a:stretch>
        </p:blipFill>
        <p:spPr>
          <a:xfrm>
            <a:off x="4036574" y="212782"/>
            <a:ext cx="5096034" cy="697556"/>
          </a:xfrm>
          <a:prstGeom prst="rect">
            <a:avLst/>
          </a:prstGeom>
        </p:spPr>
      </p:pic>
      <p:pic>
        <p:nvPicPr>
          <p:cNvPr id="5" name="그림 4">
            <a:extLst>
              <a:ext uri="{FF2B5EF4-FFF2-40B4-BE49-F238E27FC236}">
                <a16:creationId xmlns:a16="http://schemas.microsoft.com/office/drawing/2014/main" id="{382733A1-1EE2-4BFD-A226-03CE5F770784}"/>
              </a:ext>
            </a:extLst>
          </p:cNvPr>
          <p:cNvPicPr>
            <a:picLocks noChangeAspect="1"/>
          </p:cNvPicPr>
          <p:nvPr/>
        </p:nvPicPr>
        <p:blipFill>
          <a:blip r:embed="rId3"/>
          <a:stretch>
            <a:fillRect/>
          </a:stretch>
        </p:blipFill>
        <p:spPr>
          <a:xfrm>
            <a:off x="3891947" y="910338"/>
            <a:ext cx="6646351" cy="5947662"/>
          </a:xfrm>
          <a:prstGeom prst="rect">
            <a:avLst/>
          </a:prstGeom>
        </p:spPr>
      </p:pic>
    </p:spTree>
    <p:extLst>
      <p:ext uri="{BB962C8B-B14F-4D97-AF65-F5344CB8AC3E}">
        <p14:creationId xmlns:p14="http://schemas.microsoft.com/office/powerpoint/2010/main" val="171360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p:txBody>
          <a:bodyPr/>
          <a:lstStyle/>
          <a:p>
            <a:r>
              <a:rPr lang="en-US" altLang="ko-KR" dirty="0"/>
              <a:t>11.2 The Probability Ranking Principle</a:t>
            </a:r>
            <a:endParaRPr lang="ko-KR" altLang="en-US" dirty="0"/>
          </a:p>
        </p:txBody>
      </p:sp>
      <p:sp>
        <p:nvSpPr>
          <p:cNvPr id="4" name="직사각형 3">
            <a:extLst>
              <a:ext uri="{FF2B5EF4-FFF2-40B4-BE49-F238E27FC236}">
                <a16:creationId xmlns:a16="http://schemas.microsoft.com/office/drawing/2014/main" id="{798400E3-57F8-406B-B0DD-B64F80085C38}"/>
              </a:ext>
            </a:extLst>
          </p:cNvPr>
          <p:cNvSpPr/>
          <p:nvPr/>
        </p:nvSpPr>
        <p:spPr>
          <a:xfrm>
            <a:off x="865761" y="1690688"/>
            <a:ext cx="10460477" cy="1815882"/>
          </a:xfrm>
          <a:prstGeom prst="rect">
            <a:avLst/>
          </a:prstGeom>
        </p:spPr>
        <p:txBody>
          <a:bodyPr wrap="square">
            <a:spAutoFit/>
          </a:bodyPr>
          <a:lstStyle/>
          <a:p>
            <a:r>
              <a:rPr lang="en-US" altLang="ko-KR" sz="2800" dirty="0"/>
              <a:t>If a set of retrieval results is to be returned, rather than an ordering, the Bayes Optimal Decision Rule, the decision which minimizes the risk of loss, is to simply return documents that are more likely relevant than nonrelevant: </a:t>
            </a:r>
            <a:endParaRPr lang="ko-KR" altLang="en-US" sz="2800" dirty="0"/>
          </a:p>
        </p:txBody>
      </p:sp>
      <p:pic>
        <p:nvPicPr>
          <p:cNvPr id="7" name="그림 6">
            <a:extLst>
              <a:ext uri="{FF2B5EF4-FFF2-40B4-BE49-F238E27FC236}">
                <a16:creationId xmlns:a16="http://schemas.microsoft.com/office/drawing/2014/main" id="{F806D8C9-5331-40BD-AA5D-9F5A62000235}"/>
              </a:ext>
            </a:extLst>
          </p:cNvPr>
          <p:cNvPicPr>
            <a:picLocks noChangeAspect="1"/>
          </p:cNvPicPr>
          <p:nvPr/>
        </p:nvPicPr>
        <p:blipFill>
          <a:blip r:embed="rId2"/>
          <a:stretch>
            <a:fillRect/>
          </a:stretch>
        </p:blipFill>
        <p:spPr>
          <a:xfrm>
            <a:off x="2209799" y="3909201"/>
            <a:ext cx="7772400" cy="790575"/>
          </a:xfrm>
          <a:prstGeom prst="rect">
            <a:avLst/>
          </a:prstGeom>
        </p:spPr>
      </p:pic>
      <p:pic>
        <p:nvPicPr>
          <p:cNvPr id="8" name="그림 7">
            <a:extLst>
              <a:ext uri="{FF2B5EF4-FFF2-40B4-BE49-F238E27FC236}">
                <a16:creationId xmlns:a16="http://schemas.microsoft.com/office/drawing/2014/main" id="{1E983BBD-5B7E-4851-9440-1E9D4D19684B}"/>
              </a:ext>
            </a:extLst>
          </p:cNvPr>
          <p:cNvPicPr>
            <a:picLocks noChangeAspect="1"/>
          </p:cNvPicPr>
          <p:nvPr/>
        </p:nvPicPr>
        <p:blipFill>
          <a:blip r:embed="rId3"/>
          <a:stretch>
            <a:fillRect/>
          </a:stretch>
        </p:blipFill>
        <p:spPr>
          <a:xfrm>
            <a:off x="603115" y="5102407"/>
            <a:ext cx="10985770" cy="929063"/>
          </a:xfrm>
          <a:prstGeom prst="rect">
            <a:avLst/>
          </a:prstGeom>
        </p:spPr>
      </p:pic>
    </p:spTree>
    <p:extLst>
      <p:ext uri="{BB962C8B-B14F-4D97-AF65-F5344CB8AC3E}">
        <p14:creationId xmlns:p14="http://schemas.microsoft.com/office/powerpoint/2010/main" val="398274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p:txBody>
          <a:bodyPr/>
          <a:lstStyle/>
          <a:p>
            <a:r>
              <a:rPr lang="en-US" altLang="ko-KR" dirty="0"/>
              <a:t>11.3 The Binary Independence Model</a:t>
            </a:r>
            <a:endParaRPr lang="ko-KR" altLang="en-US" dirty="0"/>
          </a:p>
        </p:txBody>
      </p:sp>
      <p:pic>
        <p:nvPicPr>
          <p:cNvPr id="5" name="그림 4">
            <a:extLst>
              <a:ext uri="{FF2B5EF4-FFF2-40B4-BE49-F238E27FC236}">
                <a16:creationId xmlns:a16="http://schemas.microsoft.com/office/drawing/2014/main" id="{924A0006-15B4-45FE-ADF2-B00C751A8587}"/>
              </a:ext>
            </a:extLst>
          </p:cNvPr>
          <p:cNvPicPr>
            <a:picLocks noChangeAspect="1"/>
          </p:cNvPicPr>
          <p:nvPr/>
        </p:nvPicPr>
        <p:blipFill>
          <a:blip r:embed="rId2"/>
          <a:stretch>
            <a:fillRect/>
          </a:stretch>
        </p:blipFill>
        <p:spPr>
          <a:xfrm>
            <a:off x="2180769" y="2519769"/>
            <a:ext cx="7830462" cy="2501720"/>
          </a:xfrm>
          <a:prstGeom prst="rect">
            <a:avLst/>
          </a:prstGeom>
        </p:spPr>
      </p:pic>
    </p:spTree>
    <p:extLst>
      <p:ext uri="{BB962C8B-B14F-4D97-AF65-F5344CB8AC3E}">
        <p14:creationId xmlns:p14="http://schemas.microsoft.com/office/powerpoint/2010/main" val="270472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A6EB9-71B4-42EF-8FA5-CD61FFB086E4}"/>
              </a:ext>
            </a:extLst>
          </p:cNvPr>
          <p:cNvSpPr>
            <a:spLocks noGrp="1"/>
          </p:cNvSpPr>
          <p:nvPr>
            <p:ph type="title"/>
          </p:nvPr>
        </p:nvSpPr>
        <p:spPr>
          <a:xfrm>
            <a:off x="226979" y="365125"/>
            <a:ext cx="11725072" cy="1325563"/>
          </a:xfrm>
        </p:spPr>
        <p:txBody>
          <a:bodyPr>
            <a:normAutofit/>
          </a:bodyPr>
          <a:lstStyle/>
          <a:p>
            <a:r>
              <a:rPr lang="en-US" altLang="ko-KR" sz="3800" dirty="0"/>
              <a:t>11.3.1 Deriving a ranking function for query terms</a:t>
            </a:r>
            <a:endParaRPr lang="ko-KR" altLang="en-US" sz="3800" dirty="0"/>
          </a:p>
        </p:txBody>
      </p:sp>
      <p:pic>
        <p:nvPicPr>
          <p:cNvPr id="3" name="그림 2">
            <a:extLst>
              <a:ext uri="{FF2B5EF4-FFF2-40B4-BE49-F238E27FC236}">
                <a16:creationId xmlns:a16="http://schemas.microsoft.com/office/drawing/2014/main" id="{8C320815-04FE-4EAF-B9FA-C2A0AB96DEA4}"/>
              </a:ext>
            </a:extLst>
          </p:cNvPr>
          <p:cNvPicPr>
            <a:picLocks noChangeAspect="1"/>
          </p:cNvPicPr>
          <p:nvPr/>
        </p:nvPicPr>
        <p:blipFill>
          <a:blip r:embed="rId2"/>
          <a:stretch>
            <a:fillRect/>
          </a:stretch>
        </p:blipFill>
        <p:spPr>
          <a:xfrm>
            <a:off x="505838" y="3704296"/>
            <a:ext cx="11180324" cy="1466726"/>
          </a:xfrm>
          <a:prstGeom prst="rect">
            <a:avLst/>
          </a:prstGeom>
        </p:spPr>
      </p:pic>
      <p:pic>
        <p:nvPicPr>
          <p:cNvPr id="4" name="그림 3">
            <a:extLst>
              <a:ext uri="{FF2B5EF4-FFF2-40B4-BE49-F238E27FC236}">
                <a16:creationId xmlns:a16="http://schemas.microsoft.com/office/drawing/2014/main" id="{CB0BA90F-CA13-4F5F-985C-9C9F62812E90}"/>
              </a:ext>
            </a:extLst>
          </p:cNvPr>
          <p:cNvPicPr>
            <a:picLocks noChangeAspect="1"/>
          </p:cNvPicPr>
          <p:nvPr/>
        </p:nvPicPr>
        <p:blipFill>
          <a:blip r:embed="rId3"/>
          <a:stretch>
            <a:fillRect/>
          </a:stretch>
        </p:blipFill>
        <p:spPr>
          <a:xfrm>
            <a:off x="3707961" y="1889498"/>
            <a:ext cx="4776078" cy="1047988"/>
          </a:xfrm>
          <a:prstGeom prst="rect">
            <a:avLst/>
          </a:prstGeom>
        </p:spPr>
      </p:pic>
      <p:sp>
        <p:nvSpPr>
          <p:cNvPr id="6" name="직사각형 5">
            <a:extLst>
              <a:ext uri="{FF2B5EF4-FFF2-40B4-BE49-F238E27FC236}">
                <a16:creationId xmlns:a16="http://schemas.microsoft.com/office/drawing/2014/main" id="{5BB239B3-7627-4890-B000-9B43DE61E430}"/>
              </a:ext>
            </a:extLst>
          </p:cNvPr>
          <p:cNvSpPr/>
          <p:nvPr/>
        </p:nvSpPr>
        <p:spPr>
          <a:xfrm>
            <a:off x="7704308" y="3949429"/>
            <a:ext cx="1725038" cy="1102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DE7C8D61-A9F7-4D4A-9BDE-1F6A28F121B7}"/>
              </a:ext>
            </a:extLst>
          </p:cNvPr>
          <p:cNvSpPr/>
          <p:nvPr/>
        </p:nvSpPr>
        <p:spPr>
          <a:xfrm>
            <a:off x="7945269" y="3551183"/>
            <a:ext cx="1077539" cy="369332"/>
          </a:xfrm>
          <a:prstGeom prst="rect">
            <a:avLst/>
          </a:prstGeom>
        </p:spPr>
        <p:txBody>
          <a:bodyPr wrap="none">
            <a:spAutoFit/>
          </a:bodyPr>
          <a:lstStyle/>
          <a:p>
            <a:r>
              <a:rPr lang="en-US" altLang="ko-KR" dirty="0"/>
              <a:t>constant</a:t>
            </a:r>
            <a:endParaRPr lang="ko-KR" altLang="en-US" dirty="0"/>
          </a:p>
        </p:txBody>
      </p:sp>
    </p:spTree>
    <p:extLst>
      <p:ext uri="{BB962C8B-B14F-4D97-AF65-F5344CB8AC3E}">
        <p14:creationId xmlns:p14="http://schemas.microsoft.com/office/powerpoint/2010/main" val="79392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FBFC33D-2D6E-439C-AD69-A5C1F8DA2CC0}"/>
              </a:ext>
            </a:extLst>
          </p:cNvPr>
          <p:cNvPicPr>
            <a:picLocks noChangeAspect="1"/>
          </p:cNvPicPr>
          <p:nvPr/>
        </p:nvPicPr>
        <p:blipFill>
          <a:blip r:embed="rId2"/>
          <a:stretch>
            <a:fillRect/>
          </a:stretch>
        </p:blipFill>
        <p:spPr>
          <a:xfrm>
            <a:off x="3604249" y="1898110"/>
            <a:ext cx="4983501" cy="1240925"/>
          </a:xfrm>
          <a:prstGeom prst="rect">
            <a:avLst/>
          </a:prstGeom>
        </p:spPr>
      </p:pic>
      <p:pic>
        <p:nvPicPr>
          <p:cNvPr id="8" name="그림 7">
            <a:extLst>
              <a:ext uri="{FF2B5EF4-FFF2-40B4-BE49-F238E27FC236}">
                <a16:creationId xmlns:a16="http://schemas.microsoft.com/office/drawing/2014/main" id="{64B824F6-EB5E-4B25-A876-F13C9249BA0F}"/>
              </a:ext>
            </a:extLst>
          </p:cNvPr>
          <p:cNvPicPr>
            <a:picLocks noChangeAspect="1"/>
          </p:cNvPicPr>
          <p:nvPr/>
        </p:nvPicPr>
        <p:blipFill>
          <a:blip r:embed="rId3"/>
          <a:stretch>
            <a:fillRect/>
          </a:stretch>
        </p:blipFill>
        <p:spPr>
          <a:xfrm>
            <a:off x="2947631" y="3429000"/>
            <a:ext cx="6296736" cy="1146879"/>
          </a:xfrm>
          <a:prstGeom prst="rect">
            <a:avLst/>
          </a:prstGeom>
        </p:spPr>
      </p:pic>
      <p:pic>
        <p:nvPicPr>
          <p:cNvPr id="9" name="그림 8">
            <a:extLst>
              <a:ext uri="{FF2B5EF4-FFF2-40B4-BE49-F238E27FC236}">
                <a16:creationId xmlns:a16="http://schemas.microsoft.com/office/drawing/2014/main" id="{5CF5C8C1-97CA-4CA5-9E07-2CD19DF24CEC}"/>
              </a:ext>
            </a:extLst>
          </p:cNvPr>
          <p:cNvPicPr>
            <a:picLocks noChangeAspect="1"/>
          </p:cNvPicPr>
          <p:nvPr/>
        </p:nvPicPr>
        <p:blipFill>
          <a:blip r:embed="rId4"/>
          <a:stretch>
            <a:fillRect/>
          </a:stretch>
        </p:blipFill>
        <p:spPr>
          <a:xfrm>
            <a:off x="-1" y="4865845"/>
            <a:ext cx="12192000" cy="1231433"/>
          </a:xfrm>
          <a:prstGeom prst="rect">
            <a:avLst/>
          </a:prstGeom>
        </p:spPr>
      </p:pic>
      <p:sp>
        <p:nvSpPr>
          <p:cNvPr id="10" name="직사각형 9">
            <a:extLst>
              <a:ext uri="{FF2B5EF4-FFF2-40B4-BE49-F238E27FC236}">
                <a16:creationId xmlns:a16="http://schemas.microsoft.com/office/drawing/2014/main" id="{1AB08E3D-E1BB-4656-8205-B95108BA3159}"/>
              </a:ext>
            </a:extLst>
          </p:cNvPr>
          <p:cNvSpPr/>
          <p:nvPr/>
        </p:nvSpPr>
        <p:spPr>
          <a:xfrm>
            <a:off x="5305830" y="1651005"/>
            <a:ext cx="1385316" cy="369332"/>
          </a:xfrm>
          <a:prstGeom prst="rect">
            <a:avLst/>
          </a:prstGeom>
        </p:spPr>
        <p:txBody>
          <a:bodyPr wrap="none">
            <a:spAutoFit/>
          </a:bodyPr>
          <a:lstStyle/>
          <a:p>
            <a:r>
              <a:rPr lang="en-US" altLang="ko-KR" dirty="0"/>
              <a:t>assumption</a:t>
            </a:r>
            <a:endParaRPr lang="ko-KR" altLang="en-US" dirty="0"/>
          </a:p>
        </p:txBody>
      </p:sp>
      <p:sp>
        <p:nvSpPr>
          <p:cNvPr id="13" name="제목 1">
            <a:extLst>
              <a:ext uri="{FF2B5EF4-FFF2-40B4-BE49-F238E27FC236}">
                <a16:creationId xmlns:a16="http://schemas.microsoft.com/office/drawing/2014/main" id="{5223CD31-D3FB-4776-B97F-F52AC112A1ED}"/>
              </a:ext>
            </a:extLst>
          </p:cNvPr>
          <p:cNvSpPr txBox="1">
            <a:spLocks/>
          </p:cNvSpPr>
          <p:nvPr/>
        </p:nvSpPr>
        <p:spPr>
          <a:xfrm>
            <a:off x="226979" y="365125"/>
            <a:ext cx="11725072"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800"/>
              <a:t>11.3.1 Deriving a ranking function for query terms</a:t>
            </a:r>
            <a:endParaRPr lang="ko-KR" altLang="en-US" sz="3800" dirty="0"/>
          </a:p>
        </p:txBody>
      </p:sp>
    </p:spTree>
    <p:extLst>
      <p:ext uri="{BB962C8B-B14F-4D97-AF65-F5344CB8AC3E}">
        <p14:creationId xmlns:p14="http://schemas.microsoft.com/office/powerpoint/2010/main" val="402663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767BFA38-A7C3-4C36-BF07-00941CB39C19}"/>
              </a:ext>
            </a:extLst>
          </p:cNvPr>
          <p:cNvPicPr>
            <a:picLocks noChangeAspect="1"/>
          </p:cNvPicPr>
          <p:nvPr/>
        </p:nvPicPr>
        <p:blipFill>
          <a:blip r:embed="rId2"/>
          <a:stretch>
            <a:fillRect/>
          </a:stretch>
        </p:blipFill>
        <p:spPr>
          <a:xfrm>
            <a:off x="954425" y="2056893"/>
            <a:ext cx="2930927" cy="394477"/>
          </a:xfrm>
          <a:prstGeom prst="rect">
            <a:avLst/>
          </a:prstGeom>
        </p:spPr>
      </p:pic>
      <p:pic>
        <p:nvPicPr>
          <p:cNvPr id="4" name="그림 3">
            <a:extLst>
              <a:ext uri="{FF2B5EF4-FFF2-40B4-BE49-F238E27FC236}">
                <a16:creationId xmlns:a16="http://schemas.microsoft.com/office/drawing/2014/main" id="{BB3B69CC-E5CE-4BE0-8821-054FCF56C7AF}"/>
              </a:ext>
            </a:extLst>
          </p:cNvPr>
          <p:cNvPicPr>
            <a:picLocks noChangeAspect="1"/>
          </p:cNvPicPr>
          <p:nvPr/>
        </p:nvPicPr>
        <p:blipFill>
          <a:blip r:embed="rId3"/>
          <a:stretch>
            <a:fillRect/>
          </a:stretch>
        </p:blipFill>
        <p:spPr>
          <a:xfrm>
            <a:off x="4235889" y="2023537"/>
            <a:ext cx="3361922" cy="461187"/>
          </a:xfrm>
          <a:prstGeom prst="rect">
            <a:avLst/>
          </a:prstGeom>
        </p:spPr>
      </p:pic>
      <p:pic>
        <p:nvPicPr>
          <p:cNvPr id="6" name="그림 5">
            <a:extLst>
              <a:ext uri="{FF2B5EF4-FFF2-40B4-BE49-F238E27FC236}">
                <a16:creationId xmlns:a16="http://schemas.microsoft.com/office/drawing/2014/main" id="{8A13FE09-A1C9-4F24-A4AC-14A78DFD2F2C}"/>
              </a:ext>
            </a:extLst>
          </p:cNvPr>
          <p:cNvPicPr>
            <a:picLocks noChangeAspect="1"/>
          </p:cNvPicPr>
          <p:nvPr/>
        </p:nvPicPr>
        <p:blipFill>
          <a:blip r:embed="rId4"/>
          <a:stretch>
            <a:fillRect/>
          </a:stretch>
        </p:blipFill>
        <p:spPr>
          <a:xfrm>
            <a:off x="305843" y="2584956"/>
            <a:ext cx="11222013" cy="1565261"/>
          </a:xfrm>
          <a:prstGeom prst="rect">
            <a:avLst/>
          </a:prstGeom>
        </p:spPr>
      </p:pic>
      <p:pic>
        <p:nvPicPr>
          <p:cNvPr id="7" name="그림 6">
            <a:extLst>
              <a:ext uri="{FF2B5EF4-FFF2-40B4-BE49-F238E27FC236}">
                <a16:creationId xmlns:a16="http://schemas.microsoft.com/office/drawing/2014/main" id="{ED4FA8A2-2BC4-492E-B3E7-D287185BB34E}"/>
              </a:ext>
            </a:extLst>
          </p:cNvPr>
          <p:cNvPicPr>
            <a:picLocks noChangeAspect="1"/>
          </p:cNvPicPr>
          <p:nvPr/>
        </p:nvPicPr>
        <p:blipFill>
          <a:blip r:embed="rId5"/>
          <a:stretch>
            <a:fillRect/>
          </a:stretch>
        </p:blipFill>
        <p:spPr>
          <a:xfrm>
            <a:off x="2230877" y="4400535"/>
            <a:ext cx="7730246" cy="1181080"/>
          </a:xfrm>
          <a:prstGeom prst="rect">
            <a:avLst/>
          </a:prstGeom>
        </p:spPr>
      </p:pic>
      <p:pic>
        <p:nvPicPr>
          <p:cNvPr id="10" name="그림 9">
            <a:extLst>
              <a:ext uri="{FF2B5EF4-FFF2-40B4-BE49-F238E27FC236}">
                <a16:creationId xmlns:a16="http://schemas.microsoft.com/office/drawing/2014/main" id="{E0E381D3-1242-4AA5-B608-670D074C378D}"/>
              </a:ext>
            </a:extLst>
          </p:cNvPr>
          <p:cNvPicPr>
            <a:picLocks noChangeAspect="1"/>
          </p:cNvPicPr>
          <p:nvPr/>
        </p:nvPicPr>
        <p:blipFill>
          <a:blip r:embed="rId6"/>
          <a:stretch>
            <a:fillRect/>
          </a:stretch>
        </p:blipFill>
        <p:spPr>
          <a:xfrm>
            <a:off x="5054229" y="5581615"/>
            <a:ext cx="4980893" cy="1276385"/>
          </a:xfrm>
          <a:prstGeom prst="rect">
            <a:avLst/>
          </a:prstGeom>
        </p:spPr>
      </p:pic>
      <p:sp>
        <p:nvSpPr>
          <p:cNvPr id="11" name="화살표: 오른쪽 10">
            <a:extLst>
              <a:ext uri="{FF2B5EF4-FFF2-40B4-BE49-F238E27FC236}">
                <a16:creationId xmlns:a16="http://schemas.microsoft.com/office/drawing/2014/main" id="{54A559B8-AC32-4DB8-A087-8665997CE976}"/>
              </a:ext>
            </a:extLst>
          </p:cNvPr>
          <p:cNvSpPr/>
          <p:nvPr/>
        </p:nvSpPr>
        <p:spPr>
          <a:xfrm>
            <a:off x="4059677" y="5824909"/>
            <a:ext cx="849549" cy="667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4B505260-087C-414D-826F-7EA535A377BD}"/>
              </a:ext>
            </a:extLst>
          </p:cNvPr>
          <p:cNvSpPr/>
          <p:nvPr/>
        </p:nvSpPr>
        <p:spPr>
          <a:xfrm>
            <a:off x="8073959" y="5660226"/>
            <a:ext cx="1887164" cy="1102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8379E921-27DC-4DA0-9651-E69CBF0242E5}"/>
              </a:ext>
            </a:extLst>
          </p:cNvPr>
          <p:cNvSpPr/>
          <p:nvPr/>
        </p:nvSpPr>
        <p:spPr>
          <a:xfrm>
            <a:off x="10035122" y="5974226"/>
            <a:ext cx="1178810" cy="369332"/>
          </a:xfrm>
          <a:prstGeom prst="rect">
            <a:avLst/>
          </a:prstGeom>
        </p:spPr>
        <p:txBody>
          <a:bodyPr wrap="square">
            <a:spAutoFit/>
          </a:bodyPr>
          <a:lstStyle/>
          <a:p>
            <a:r>
              <a:rPr lang="en-US" altLang="ko-KR" dirty="0"/>
              <a:t>constant</a:t>
            </a:r>
            <a:endParaRPr lang="ko-KR" altLang="en-US" dirty="0"/>
          </a:p>
        </p:txBody>
      </p:sp>
      <p:sp>
        <p:nvSpPr>
          <p:cNvPr id="16" name="제목 1">
            <a:extLst>
              <a:ext uri="{FF2B5EF4-FFF2-40B4-BE49-F238E27FC236}">
                <a16:creationId xmlns:a16="http://schemas.microsoft.com/office/drawing/2014/main" id="{9997526C-8ECD-438B-8AEB-B53EEE0E9A2F}"/>
              </a:ext>
            </a:extLst>
          </p:cNvPr>
          <p:cNvSpPr>
            <a:spLocks noGrp="1"/>
          </p:cNvSpPr>
          <p:nvPr>
            <p:ph type="title"/>
          </p:nvPr>
        </p:nvSpPr>
        <p:spPr>
          <a:xfrm>
            <a:off x="226979" y="365125"/>
            <a:ext cx="11725072" cy="1325563"/>
          </a:xfrm>
        </p:spPr>
        <p:txBody>
          <a:bodyPr>
            <a:normAutofit/>
          </a:bodyPr>
          <a:lstStyle/>
          <a:p>
            <a:r>
              <a:rPr lang="en-US" altLang="ko-KR" sz="3800" dirty="0"/>
              <a:t>11.3.1 Deriving a ranking function for query terms</a:t>
            </a:r>
            <a:endParaRPr lang="ko-KR" altLang="en-US" sz="3800" dirty="0"/>
          </a:p>
        </p:txBody>
      </p:sp>
    </p:spTree>
    <p:extLst>
      <p:ext uri="{BB962C8B-B14F-4D97-AF65-F5344CB8AC3E}">
        <p14:creationId xmlns:p14="http://schemas.microsoft.com/office/powerpoint/2010/main" val="152105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E0E381D3-1242-4AA5-B608-670D074C378D}"/>
              </a:ext>
            </a:extLst>
          </p:cNvPr>
          <p:cNvPicPr>
            <a:picLocks noChangeAspect="1"/>
          </p:cNvPicPr>
          <p:nvPr/>
        </p:nvPicPr>
        <p:blipFill>
          <a:blip r:embed="rId2"/>
          <a:stretch>
            <a:fillRect/>
          </a:stretch>
        </p:blipFill>
        <p:spPr>
          <a:xfrm>
            <a:off x="1747736" y="2274211"/>
            <a:ext cx="4980893" cy="1276385"/>
          </a:xfrm>
          <a:prstGeom prst="rect">
            <a:avLst/>
          </a:prstGeom>
        </p:spPr>
      </p:pic>
      <p:pic>
        <p:nvPicPr>
          <p:cNvPr id="5" name="그림 4">
            <a:extLst>
              <a:ext uri="{FF2B5EF4-FFF2-40B4-BE49-F238E27FC236}">
                <a16:creationId xmlns:a16="http://schemas.microsoft.com/office/drawing/2014/main" id="{ABAF06A6-97AB-482B-811E-2E1132BEF816}"/>
              </a:ext>
            </a:extLst>
          </p:cNvPr>
          <p:cNvPicPr>
            <a:picLocks noChangeAspect="1"/>
          </p:cNvPicPr>
          <p:nvPr/>
        </p:nvPicPr>
        <p:blipFill>
          <a:blip r:embed="rId3"/>
          <a:stretch>
            <a:fillRect/>
          </a:stretch>
        </p:blipFill>
        <p:spPr>
          <a:xfrm>
            <a:off x="1747736" y="4111557"/>
            <a:ext cx="8696528" cy="1282343"/>
          </a:xfrm>
          <a:prstGeom prst="rect">
            <a:avLst/>
          </a:prstGeom>
        </p:spPr>
      </p:pic>
      <p:sp>
        <p:nvSpPr>
          <p:cNvPr id="14" name="직사각형 13">
            <a:extLst>
              <a:ext uri="{FF2B5EF4-FFF2-40B4-BE49-F238E27FC236}">
                <a16:creationId xmlns:a16="http://schemas.microsoft.com/office/drawing/2014/main" id="{3195B5F3-B513-4734-910B-07AA671AD211}"/>
              </a:ext>
            </a:extLst>
          </p:cNvPr>
          <p:cNvSpPr/>
          <p:nvPr/>
        </p:nvSpPr>
        <p:spPr>
          <a:xfrm>
            <a:off x="1205898" y="4901191"/>
            <a:ext cx="2430294" cy="369332"/>
          </a:xfrm>
          <a:prstGeom prst="rect">
            <a:avLst/>
          </a:prstGeom>
        </p:spPr>
        <p:txBody>
          <a:bodyPr wrap="square">
            <a:spAutoFit/>
          </a:bodyPr>
          <a:lstStyle/>
          <a:p>
            <a:r>
              <a:rPr lang="en-US" altLang="ko-KR" dirty="0"/>
              <a:t>Retrieval status value</a:t>
            </a:r>
            <a:endParaRPr lang="ko-KR" altLang="en-US" dirty="0"/>
          </a:p>
        </p:txBody>
      </p:sp>
      <p:sp>
        <p:nvSpPr>
          <p:cNvPr id="15" name="화살표: 오른쪽 14">
            <a:extLst>
              <a:ext uri="{FF2B5EF4-FFF2-40B4-BE49-F238E27FC236}">
                <a16:creationId xmlns:a16="http://schemas.microsoft.com/office/drawing/2014/main" id="{229F7F30-417D-47A5-8CD2-1B75585E9DF0}"/>
              </a:ext>
            </a:extLst>
          </p:cNvPr>
          <p:cNvSpPr/>
          <p:nvPr/>
        </p:nvSpPr>
        <p:spPr>
          <a:xfrm rot="3689456">
            <a:off x="3725859" y="3644471"/>
            <a:ext cx="899643" cy="510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103EBAB9-2E62-4908-8424-25D9F7DC7734}"/>
              </a:ext>
            </a:extLst>
          </p:cNvPr>
          <p:cNvSpPr>
            <a:spLocks noGrp="1"/>
          </p:cNvSpPr>
          <p:nvPr>
            <p:ph type="title"/>
          </p:nvPr>
        </p:nvSpPr>
        <p:spPr>
          <a:xfrm>
            <a:off x="226979" y="365125"/>
            <a:ext cx="11725072" cy="1325563"/>
          </a:xfrm>
        </p:spPr>
        <p:txBody>
          <a:bodyPr>
            <a:normAutofit/>
          </a:bodyPr>
          <a:lstStyle/>
          <a:p>
            <a:r>
              <a:rPr lang="en-US" altLang="ko-KR" sz="3800" dirty="0"/>
              <a:t>11.3.1 Deriving a ranking function for query terms</a:t>
            </a:r>
            <a:endParaRPr lang="ko-KR" altLang="en-US" sz="3800" dirty="0"/>
          </a:p>
        </p:txBody>
      </p:sp>
    </p:spTree>
    <p:extLst>
      <p:ext uri="{BB962C8B-B14F-4D97-AF65-F5344CB8AC3E}">
        <p14:creationId xmlns:p14="http://schemas.microsoft.com/office/powerpoint/2010/main" val="362701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BAF06A6-97AB-482B-811E-2E1132BEF816}"/>
              </a:ext>
            </a:extLst>
          </p:cNvPr>
          <p:cNvPicPr>
            <a:picLocks noChangeAspect="1"/>
          </p:cNvPicPr>
          <p:nvPr/>
        </p:nvPicPr>
        <p:blipFill>
          <a:blip r:embed="rId2"/>
          <a:stretch>
            <a:fillRect/>
          </a:stretch>
        </p:blipFill>
        <p:spPr>
          <a:xfrm>
            <a:off x="358302" y="2146657"/>
            <a:ext cx="8696528" cy="1282343"/>
          </a:xfrm>
          <a:prstGeom prst="rect">
            <a:avLst/>
          </a:prstGeom>
        </p:spPr>
      </p:pic>
      <p:sp>
        <p:nvSpPr>
          <p:cNvPr id="15" name="화살표: 오른쪽 14">
            <a:extLst>
              <a:ext uri="{FF2B5EF4-FFF2-40B4-BE49-F238E27FC236}">
                <a16:creationId xmlns:a16="http://schemas.microsoft.com/office/drawing/2014/main" id="{229F7F30-417D-47A5-8CD2-1B75585E9DF0}"/>
              </a:ext>
            </a:extLst>
          </p:cNvPr>
          <p:cNvSpPr/>
          <p:nvPr/>
        </p:nvSpPr>
        <p:spPr>
          <a:xfrm rot="5400000">
            <a:off x="7161344" y="3805288"/>
            <a:ext cx="899643" cy="510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7B9F7158-E9D5-46B7-AB2A-B122B8EE216F}"/>
              </a:ext>
            </a:extLst>
          </p:cNvPr>
          <p:cNvPicPr>
            <a:picLocks noChangeAspect="1"/>
          </p:cNvPicPr>
          <p:nvPr/>
        </p:nvPicPr>
        <p:blipFill>
          <a:blip r:embed="rId3"/>
          <a:stretch>
            <a:fillRect/>
          </a:stretch>
        </p:blipFill>
        <p:spPr>
          <a:xfrm>
            <a:off x="1439694" y="4521155"/>
            <a:ext cx="8456579" cy="1143096"/>
          </a:xfrm>
          <a:prstGeom prst="rect">
            <a:avLst/>
          </a:prstGeom>
        </p:spPr>
      </p:pic>
      <mc:AlternateContent xmlns:mc="http://schemas.openxmlformats.org/markup-compatibility/2006" xmlns:a14="http://schemas.microsoft.com/office/drawing/2010/main">
        <mc:Choice Requires="a14">
          <p:sp>
            <p:nvSpPr>
              <p:cNvPr id="9" name="직사각형 8">
                <a:extLst>
                  <a:ext uri="{FF2B5EF4-FFF2-40B4-BE49-F238E27FC236}">
                    <a16:creationId xmlns:a16="http://schemas.microsoft.com/office/drawing/2014/main" id="{8EA02CBF-D93B-4C9D-B3CF-20FBDEA0DD13}"/>
                  </a:ext>
                </a:extLst>
              </p:cNvPr>
              <p:cNvSpPr/>
              <p:nvPr/>
            </p:nvSpPr>
            <p:spPr>
              <a:xfrm>
                <a:off x="3908482" y="5945927"/>
                <a:ext cx="3958115" cy="523220"/>
              </a:xfrm>
              <a:prstGeom prst="rect">
                <a:avLst/>
              </a:prstGeom>
            </p:spPr>
            <p:txBody>
              <a:bodyPr wrap="square">
                <a:spAutoFit/>
              </a:bodyPr>
              <a:lstStyle/>
              <a:p>
                <a:r>
                  <a:rPr lang="en-US" altLang="ko-KR" sz="2800" dirty="0"/>
                  <a:t>How to estimate </a:t>
                </a:r>
                <a14:m>
                  <m:oMath xmlns:m="http://schemas.openxmlformats.org/officeDocument/2006/math">
                    <m:sSub>
                      <m:sSubPr>
                        <m:ctrlPr>
                          <a:rPr lang="en-US" altLang="ko-KR" sz="2800" b="0" i="1" smtClean="0">
                            <a:latin typeface="Cambria Math" panose="02040503050406030204" pitchFamily="18" charset="0"/>
                          </a:rPr>
                        </m:ctrlPr>
                      </m:sSubPr>
                      <m:e>
                        <m:r>
                          <a:rPr lang="en-US" altLang="ko-KR" sz="2800" b="0" i="1" smtClean="0">
                            <a:latin typeface="Cambria Math" panose="02040503050406030204" pitchFamily="18" charset="0"/>
                          </a:rPr>
                          <m:t>𝑐</m:t>
                        </m:r>
                      </m:e>
                      <m:sub>
                        <m:r>
                          <a:rPr lang="en-US" altLang="ko-KR" sz="2800" b="0" i="1" smtClean="0">
                            <a:latin typeface="Cambria Math" panose="02040503050406030204" pitchFamily="18" charset="0"/>
                          </a:rPr>
                          <m:t>𝑡</m:t>
                        </m:r>
                      </m:sub>
                    </m:sSub>
                  </m:oMath>
                </a14:m>
                <a:r>
                  <a:rPr lang="en-US" altLang="ko-KR" sz="2800" dirty="0"/>
                  <a:t>?</a:t>
                </a:r>
                <a:endParaRPr lang="ko-KR" altLang="en-US" sz="2800" dirty="0"/>
              </a:p>
            </p:txBody>
          </p:sp>
        </mc:Choice>
        <mc:Fallback xmlns="">
          <p:sp>
            <p:nvSpPr>
              <p:cNvPr id="9" name="직사각형 8">
                <a:extLst>
                  <a:ext uri="{FF2B5EF4-FFF2-40B4-BE49-F238E27FC236}">
                    <a16:creationId xmlns:a16="http://schemas.microsoft.com/office/drawing/2014/main" id="{8EA02CBF-D93B-4C9D-B3CF-20FBDEA0DD13}"/>
                  </a:ext>
                </a:extLst>
              </p:cNvPr>
              <p:cNvSpPr>
                <a:spLocks noRot="1" noChangeAspect="1" noMove="1" noResize="1" noEditPoints="1" noAdjustHandles="1" noChangeArrowheads="1" noChangeShapeType="1" noTextEdit="1"/>
              </p:cNvSpPr>
              <p:nvPr/>
            </p:nvSpPr>
            <p:spPr>
              <a:xfrm>
                <a:off x="3908482" y="5945927"/>
                <a:ext cx="3958115" cy="523220"/>
              </a:xfrm>
              <a:prstGeom prst="rect">
                <a:avLst/>
              </a:prstGeom>
              <a:blipFill>
                <a:blip r:embed="rId4"/>
                <a:stretch>
                  <a:fillRect l="-3082" t="-11628" b="-31395"/>
                </a:stretch>
              </a:blipFill>
            </p:spPr>
            <p:txBody>
              <a:bodyPr/>
              <a:lstStyle/>
              <a:p>
                <a:r>
                  <a:rPr lang="ko-KR" altLang="en-US">
                    <a:noFill/>
                  </a:rPr>
                  <a:t> </a:t>
                </a:r>
              </a:p>
            </p:txBody>
          </p:sp>
        </mc:Fallback>
      </mc:AlternateContent>
      <p:sp>
        <p:nvSpPr>
          <p:cNvPr id="12" name="제목 1">
            <a:extLst>
              <a:ext uri="{FF2B5EF4-FFF2-40B4-BE49-F238E27FC236}">
                <a16:creationId xmlns:a16="http://schemas.microsoft.com/office/drawing/2014/main" id="{F8CA9D9D-405B-4E6F-9C7E-E1C5206FE463}"/>
              </a:ext>
            </a:extLst>
          </p:cNvPr>
          <p:cNvSpPr>
            <a:spLocks noGrp="1"/>
          </p:cNvSpPr>
          <p:nvPr>
            <p:ph type="title"/>
          </p:nvPr>
        </p:nvSpPr>
        <p:spPr>
          <a:xfrm>
            <a:off x="226979" y="365125"/>
            <a:ext cx="11725072" cy="1325563"/>
          </a:xfrm>
        </p:spPr>
        <p:txBody>
          <a:bodyPr>
            <a:normAutofit/>
          </a:bodyPr>
          <a:lstStyle/>
          <a:p>
            <a:r>
              <a:rPr lang="en-US" altLang="ko-KR" sz="3800" dirty="0"/>
              <a:t>11.3.1 Deriving a ranking function for query terms</a:t>
            </a:r>
            <a:endParaRPr lang="ko-KR" altLang="en-US" sz="3800" dirty="0"/>
          </a:p>
        </p:txBody>
      </p:sp>
    </p:spTree>
    <p:extLst>
      <p:ext uri="{BB962C8B-B14F-4D97-AF65-F5344CB8AC3E}">
        <p14:creationId xmlns:p14="http://schemas.microsoft.com/office/powerpoint/2010/main" val="346462764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2492</TotalTime>
  <Words>708</Words>
  <Application>Microsoft Office PowerPoint</Application>
  <PresentationFormat>와이드스크린</PresentationFormat>
  <Paragraphs>69</Paragraphs>
  <Slides>22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맑은 고딕</vt:lpstr>
      <vt:lpstr>Arial</vt:lpstr>
      <vt:lpstr>Cambria Math</vt:lpstr>
      <vt:lpstr>Office 테마</vt:lpstr>
      <vt:lpstr>Weekly Meeting</vt:lpstr>
      <vt:lpstr>11.2 The Probability Ranking Principle</vt:lpstr>
      <vt:lpstr>11.2 The Probability Ranking Principle</vt:lpstr>
      <vt:lpstr>11.3 The Binary Independence Model</vt:lpstr>
      <vt:lpstr>11.3.1 Deriving a ranking function for query terms</vt:lpstr>
      <vt:lpstr>PowerPoint 프레젠테이션</vt:lpstr>
      <vt:lpstr>11.3.1 Deriving a ranking function for query terms</vt:lpstr>
      <vt:lpstr>11.3.1 Deriving a ranking function for query terms</vt:lpstr>
      <vt:lpstr>11.3.1 Deriving a ranking function for query terms</vt:lpstr>
      <vt:lpstr>11.3.2 Probability estimates in theory </vt:lpstr>
      <vt:lpstr>11.3.2 Probability estimates in theory </vt:lpstr>
      <vt:lpstr>11.3.3 Probability estimates in practice </vt:lpstr>
      <vt:lpstr>11.3.3 Probability estimates in practice </vt:lpstr>
      <vt:lpstr>11.3.4 Probabilistic approaches to relevance feedback</vt:lpstr>
      <vt:lpstr>11.3.4 Probabilistic approaches to relevance feedback</vt:lpstr>
      <vt:lpstr>11.3.4 Probabilistic approaches to relevance feedback</vt:lpstr>
      <vt:lpstr>11.3.4 Probabilistic approaches to relevance feedback</vt:lpstr>
      <vt:lpstr>11.3.4 Probabilistic approaches to relevance feedback</vt:lpstr>
      <vt:lpstr>11.4.1 An appraisal of probabilistic models</vt:lpstr>
      <vt:lpstr>11.4.3 Okapi BM25: a non-binary model</vt:lpstr>
      <vt:lpstr>11.4.3 Okapi BM25: a non-binary model</vt:lpstr>
      <vt:lpstr>Next Contents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dc:title>
  <dc:creator>김광우</dc:creator>
  <cp:lastModifiedBy>김광우</cp:lastModifiedBy>
  <cp:revision>108</cp:revision>
  <dcterms:created xsi:type="dcterms:W3CDTF">2021-10-31T10:37:06Z</dcterms:created>
  <dcterms:modified xsi:type="dcterms:W3CDTF">2021-12-20T04:18:42Z</dcterms:modified>
</cp:coreProperties>
</file>