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275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1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E4F4-D749-4086-A187-183539570B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5,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35A92F0-323C-4FC8-9C1C-56EB8B4EE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6" t="-46308" r="226" b="46308"/>
          <a:stretch/>
        </p:blipFill>
        <p:spPr>
          <a:xfrm>
            <a:off x="285344" y="972766"/>
            <a:ext cx="5737814" cy="1912629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A2CA3B4-571C-41F8-952F-4C141681C152}"/>
              </a:ext>
            </a:extLst>
          </p:cNvPr>
          <p:cNvCxnSpPr/>
          <p:nvPr/>
        </p:nvCxnSpPr>
        <p:spPr>
          <a:xfrm rot="16200000" flipH="1">
            <a:off x="3099880" y="2795080"/>
            <a:ext cx="992222" cy="48638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2438E7-0264-4F65-85A5-ABE0EA645505}"/>
              </a:ext>
            </a:extLst>
          </p:cNvPr>
          <p:cNvGrpSpPr/>
          <p:nvPr/>
        </p:nvGrpSpPr>
        <p:grpSpPr>
          <a:xfrm>
            <a:off x="2773014" y="3600949"/>
            <a:ext cx="6265904" cy="1605677"/>
            <a:chOff x="2487670" y="1992643"/>
            <a:chExt cx="6265904" cy="16056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7CCCE52-9B46-40D8-A0DE-7C5542C5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670" y="1992643"/>
              <a:ext cx="6265904" cy="1605677"/>
            </a:xfrm>
            <a:prstGeom prst="rect">
              <a:avLst/>
            </a:prstGeom>
          </p:spPr>
        </p:pic>
        <p:pic>
          <p:nvPicPr>
            <p:cNvPr id="18" name="그래픽 17" descr="닫기">
              <a:extLst>
                <a:ext uri="{FF2B5EF4-FFF2-40B4-BE49-F238E27FC236}">
                  <a16:creationId xmlns:a16="http://schemas.microsoft.com/office/drawing/2014/main" id="{1209B80A-95E2-4C3F-959E-A724E774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6781" y="2807880"/>
              <a:ext cx="546234" cy="546234"/>
            </a:xfrm>
            <a:prstGeom prst="rect">
              <a:avLst/>
            </a:prstGeom>
          </p:spPr>
        </p:pic>
        <p:pic>
          <p:nvPicPr>
            <p:cNvPr id="19" name="그래픽 18" descr="닫기">
              <a:extLst>
                <a:ext uri="{FF2B5EF4-FFF2-40B4-BE49-F238E27FC236}">
                  <a16:creationId xmlns:a16="http://schemas.microsoft.com/office/drawing/2014/main" id="{DA72CD5A-A26B-4619-BD1E-9E747F45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3014" y="2175582"/>
              <a:ext cx="1357887" cy="546234"/>
            </a:xfrm>
            <a:prstGeom prst="rect">
              <a:avLst/>
            </a:prstGeom>
          </p:spPr>
        </p:pic>
        <p:pic>
          <p:nvPicPr>
            <p:cNvPr id="20" name="그래픽 19" descr="닫기">
              <a:extLst>
                <a:ext uri="{FF2B5EF4-FFF2-40B4-BE49-F238E27FC236}">
                  <a16:creationId xmlns:a16="http://schemas.microsoft.com/office/drawing/2014/main" id="{94051A68-3113-476C-BC29-22D3F5F27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91361" y="2721816"/>
              <a:ext cx="1357887" cy="546234"/>
            </a:xfrm>
            <a:prstGeom prst="rect">
              <a:avLst/>
            </a:prstGeom>
          </p:spPr>
        </p:pic>
      </p:grpSp>
      <p:pic>
        <p:nvPicPr>
          <p:cNvPr id="23" name="그래픽 22" descr="채우기 없는 웃는 얼굴">
            <a:extLst>
              <a:ext uri="{FF2B5EF4-FFF2-40B4-BE49-F238E27FC236}">
                <a16:creationId xmlns:a16="http://schemas.microsoft.com/office/drawing/2014/main" id="{58EE4E85-2E6C-45C3-8D45-FFB6CBF07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9162" y="1994169"/>
            <a:ext cx="547991" cy="547991"/>
          </a:xfrm>
          <a:prstGeom prst="rect">
            <a:avLst/>
          </a:prstGeom>
        </p:spPr>
      </p:pic>
      <p:pic>
        <p:nvPicPr>
          <p:cNvPr id="25" name="그래픽 24" descr="채우기 없는 보통 얼굴">
            <a:extLst>
              <a:ext uri="{FF2B5EF4-FFF2-40B4-BE49-F238E27FC236}">
                <a16:creationId xmlns:a16="http://schemas.microsoft.com/office/drawing/2014/main" id="{C2598FB5-F402-424B-B3E5-8E40857DE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8460" y="2465197"/>
            <a:ext cx="606357" cy="6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9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 Language models for information retrieval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3BC84F-6851-4A5C-BA72-7A2879FDA59C}"/>
                  </a:ext>
                </a:extLst>
              </p:cNvPr>
              <p:cNvSpPr txBox="1"/>
              <p:nvPr/>
            </p:nvSpPr>
            <p:spPr>
              <a:xfrm>
                <a:off x="1621276" y="3800192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3BC84F-6851-4A5C-BA72-7A2879FD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76" y="3800192"/>
                <a:ext cx="23540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AE2A42-4292-4D64-8D72-698D90FF28BF}"/>
              </a:ext>
            </a:extLst>
          </p:cNvPr>
          <p:cNvSpPr txBox="1"/>
          <p:nvPr/>
        </p:nvSpPr>
        <p:spPr>
          <a:xfrm>
            <a:off x="4542817" y="2409151"/>
            <a:ext cx="235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set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11C4A-0264-4F0D-9B36-4CEA06347A6B}"/>
                  </a:ext>
                </a:extLst>
              </p:cNvPr>
              <p:cNvSpPr txBox="1"/>
              <p:nvPr/>
            </p:nvSpPr>
            <p:spPr>
              <a:xfrm>
                <a:off x="7727006" y="3292814"/>
                <a:ext cx="3531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11C4A-0264-4F0D-9B36-4CEA06347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06" y="3292814"/>
                <a:ext cx="35311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222A1B-E394-42DF-839B-F1D885B858CE}"/>
                  </a:ext>
                </a:extLst>
              </p:cNvPr>
              <p:cNvSpPr txBox="1"/>
              <p:nvPr/>
            </p:nvSpPr>
            <p:spPr>
              <a:xfrm>
                <a:off x="7727005" y="4032938"/>
                <a:ext cx="3531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222A1B-E394-42DF-839B-F1D885B8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05" y="4032938"/>
                <a:ext cx="3531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33DE5-DFF5-4554-82D7-D95B4F1BFA2D}"/>
                  </a:ext>
                </a:extLst>
              </p:cNvPr>
              <p:cNvSpPr txBox="1"/>
              <p:nvPr/>
            </p:nvSpPr>
            <p:spPr>
              <a:xfrm>
                <a:off x="7727004" y="4838780"/>
                <a:ext cx="3531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33DE5-DFF5-4554-82D7-D95B4F1B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04" y="4838780"/>
                <a:ext cx="35311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A5C42C1-4B4E-4267-8E0B-71F2671255ED}"/>
              </a:ext>
            </a:extLst>
          </p:cNvPr>
          <p:cNvSpPr/>
          <p:nvPr/>
        </p:nvSpPr>
        <p:spPr>
          <a:xfrm>
            <a:off x="6770450" y="3955117"/>
            <a:ext cx="90143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C18B6-A7BD-4F41-9C9E-B0BBFBFF9361}"/>
              </a:ext>
            </a:extLst>
          </p:cNvPr>
          <p:cNvSpPr txBox="1"/>
          <p:nvPr/>
        </p:nvSpPr>
        <p:spPr>
          <a:xfrm>
            <a:off x="8002625" y="2457057"/>
            <a:ext cx="334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Descending order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6236C-3F4E-4A79-AA37-A34F1CA48A31}"/>
                  </a:ext>
                </a:extLst>
              </p:cNvPr>
              <p:cNvSpPr txBox="1"/>
              <p:nvPr/>
            </p:nvSpPr>
            <p:spPr>
              <a:xfrm>
                <a:off x="4075889" y="3167390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6236C-3F4E-4A79-AA37-A34F1CA4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9" y="3167390"/>
                <a:ext cx="23540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C47D2-D5DC-4017-B313-F909C86C3839}"/>
                  </a:ext>
                </a:extLst>
              </p:cNvPr>
              <p:cNvSpPr txBox="1"/>
              <p:nvPr/>
            </p:nvSpPr>
            <p:spPr>
              <a:xfrm>
                <a:off x="4075888" y="3955117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C47D2-D5DC-4017-B313-F909C86C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8" y="3955117"/>
                <a:ext cx="23540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B22EA-7E80-4B22-9EC9-B206310890D8}"/>
                  </a:ext>
                </a:extLst>
              </p:cNvPr>
              <p:cNvSpPr txBox="1"/>
              <p:nvPr/>
            </p:nvSpPr>
            <p:spPr>
              <a:xfrm>
                <a:off x="4075887" y="4742844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B22EA-7E80-4B22-9EC9-B2063108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87" y="4742844"/>
                <a:ext cx="23540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3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 Language models for information retrieval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3BC84F-6851-4A5C-BA72-7A2879FDA59C}"/>
                  </a:ext>
                </a:extLst>
              </p:cNvPr>
              <p:cNvSpPr txBox="1"/>
              <p:nvPr/>
            </p:nvSpPr>
            <p:spPr>
              <a:xfrm>
                <a:off x="2084962" y="3832355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3BC84F-6851-4A5C-BA72-7A2879FD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62" y="3832355"/>
                <a:ext cx="23540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AE2A42-4292-4D64-8D72-698D90FF28BF}"/>
              </a:ext>
            </a:extLst>
          </p:cNvPr>
          <p:cNvSpPr txBox="1"/>
          <p:nvPr/>
        </p:nvSpPr>
        <p:spPr>
          <a:xfrm>
            <a:off x="8683563" y="2569938"/>
            <a:ext cx="235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set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11C4A-0264-4F0D-9B36-4CEA06347A6B}"/>
                  </a:ext>
                </a:extLst>
              </p:cNvPr>
              <p:cNvSpPr txBox="1"/>
              <p:nvPr/>
            </p:nvSpPr>
            <p:spPr>
              <a:xfrm>
                <a:off x="4163436" y="3405695"/>
                <a:ext cx="3531139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11C4A-0264-4F0D-9B36-4CEA06347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36" y="3405695"/>
                <a:ext cx="3531139" cy="560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222A1B-E394-42DF-839B-F1D885B858CE}"/>
                  </a:ext>
                </a:extLst>
              </p:cNvPr>
              <p:cNvSpPr txBox="1"/>
              <p:nvPr/>
            </p:nvSpPr>
            <p:spPr>
              <a:xfrm>
                <a:off x="4163435" y="4145819"/>
                <a:ext cx="3531139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222A1B-E394-42DF-839B-F1D885B8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35" y="4145819"/>
                <a:ext cx="3531139" cy="560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33DE5-DFF5-4554-82D7-D95B4F1BFA2D}"/>
                  </a:ext>
                </a:extLst>
              </p:cNvPr>
              <p:cNvSpPr txBox="1"/>
              <p:nvPr/>
            </p:nvSpPr>
            <p:spPr>
              <a:xfrm>
                <a:off x="4163435" y="4903631"/>
                <a:ext cx="3531139" cy="562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33DE5-DFF5-4554-82D7-D95B4F1B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35" y="4903631"/>
                <a:ext cx="3531139" cy="562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A5C42C1-4B4E-4267-8E0B-71F2671255ED}"/>
              </a:ext>
            </a:extLst>
          </p:cNvPr>
          <p:cNvSpPr/>
          <p:nvPr/>
        </p:nvSpPr>
        <p:spPr>
          <a:xfrm rot="10800000">
            <a:off x="7623245" y="3986548"/>
            <a:ext cx="90143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C18B6-A7BD-4F41-9C9E-B0BBFBFF9361}"/>
              </a:ext>
            </a:extLst>
          </p:cNvPr>
          <p:cNvSpPr txBox="1"/>
          <p:nvPr/>
        </p:nvSpPr>
        <p:spPr>
          <a:xfrm>
            <a:off x="4439055" y="2569938"/>
            <a:ext cx="334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Descending order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6236C-3F4E-4A79-AA37-A34F1CA48A31}"/>
                  </a:ext>
                </a:extLst>
              </p:cNvPr>
              <p:cNvSpPr txBox="1"/>
              <p:nvPr/>
            </p:nvSpPr>
            <p:spPr>
              <a:xfrm>
                <a:off x="8216635" y="3328177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96236C-3F4E-4A79-AA37-A34F1CA4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35" y="3328177"/>
                <a:ext cx="23540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C47D2-D5DC-4017-B313-F909C86C3839}"/>
                  </a:ext>
                </a:extLst>
              </p:cNvPr>
              <p:cNvSpPr txBox="1"/>
              <p:nvPr/>
            </p:nvSpPr>
            <p:spPr>
              <a:xfrm>
                <a:off x="8216634" y="4115904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C47D2-D5DC-4017-B313-F909C86C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34" y="4115904"/>
                <a:ext cx="23540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B22EA-7E80-4B22-9EC9-B206310890D8}"/>
                  </a:ext>
                </a:extLst>
              </p:cNvPr>
              <p:cNvSpPr txBox="1"/>
              <p:nvPr/>
            </p:nvSpPr>
            <p:spPr>
              <a:xfrm>
                <a:off x="8216633" y="4903631"/>
                <a:ext cx="2354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B22EA-7E80-4B22-9EC9-B2063108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33" y="4903631"/>
                <a:ext cx="23540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5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12.1.1 Finite automata and language models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FD5AE-9672-4C6D-9714-18785CFC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8" y="1690688"/>
            <a:ext cx="11789923" cy="47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12.1.1 Finite automata and language models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2B5C79-833C-4505-8512-64FDD02B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1" y="1733749"/>
            <a:ext cx="11757498" cy="47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12.1.1 Finite automata and language models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2B5C79-833C-4505-8512-64FDD02BA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4" r="23332" b="33004"/>
          <a:stretch/>
        </p:blipFill>
        <p:spPr>
          <a:xfrm>
            <a:off x="308042" y="3108224"/>
            <a:ext cx="2123872" cy="31884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1D079D-436E-444C-BC1C-D80AE49C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14" y="3376885"/>
            <a:ext cx="9566662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D864A-F5B2-4244-B2EB-2F9F10AB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6" t="62380" r="50000" b="24963"/>
          <a:stretch/>
        </p:blipFill>
        <p:spPr>
          <a:xfrm>
            <a:off x="0" y="2334630"/>
            <a:ext cx="2833991" cy="6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12.1.2 Types of language models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1EB5B-FB07-454B-90F5-74E86109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27" y="1944113"/>
            <a:ext cx="8263776" cy="974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DB9F67-CF6E-438F-BDE5-8D25DE55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8" y="3283154"/>
            <a:ext cx="6228438" cy="914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486251-CF64-483A-B1C8-68D13C198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3" y="4562276"/>
            <a:ext cx="7732982" cy="10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1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26111" cy="1325563"/>
          </a:xfrm>
        </p:spPr>
        <p:txBody>
          <a:bodyPr/>
          <a:lstStyle/>
          <a:p>
            <a:r>
              <a:rPr lang="en-US" altLang="ko-KR" dirty="0"/>
              <a:t>12.1.3 Multinomial distributions over words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62C5DB-AB08-4951-A5AE-4B5E6A5A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8" y="2718950"/>
            <a:ext cx="6228438" cy="914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52BFB4-ED50-4F6B-8B9B-E19AB2DA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6" y="3803745"/>
            <a:ext cx="8936477" cy="11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5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12.2.1 Using query likelihood language models in IR</a:t>
            </a:r>
            <a:endParaRPr lang="ko-KR" altLang="en-US" sz="3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10CAE-56B3-4F6A-8B6C-586C1AAC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96" y="3358880"/>
            <a:ext cx="5291543" cy="10246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15DB63-AB30-4834-A11C-B3871133B3C4}"/>
              </a:ext>
            </a:extLst>
          </p:cNvPr>
          <p:cNvSpPr/>
          <p:nvPr/>
        </p:nvSpPr>
        <p:spPr>
          <a:xfrm>
            <a:off x="6861243" y="3488987"/>
            <a:ext cx="830093" cy="75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36E83-A546-49E9-8359-5F279926488F}"/>
              </a:ext>
            </a:extLst>
          </p:cNvPr>
          <p:cNvSpPr/>
          <p:nvPr/>
        </p:nvSpPr>
        <p:spPr>
          <a:xfrm>
            <a:off x="5736077" y="3453319"/>
            <a:ext cx="830093" cy="75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EB32-5A44-44DA-8B1D-039FF0F956D9}"/>
              </a:ext>
            </a:extLst>
          </p:cNvPr>
          <p:cNvSpPr txBox="1"/>
          <p:nvPr/>
        </p:nvSpPr>
        <p:spPr>
          <a:xfrm>
            <a:off x="6707222" y="4193186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constant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B292E-FF24-4109-A5BF-B16169D09CAC}"/>
              </a:ext>
            </a:extLst>
          </p:cNvPr>
          <p:cNvSpPr txBox="1"/>
          <p:nvPr/>
        </p:nvSpPr>
        <p:spPr>
          <a:xfrm>
            <a:off x="4419600" y="2592618"/>
            <a:ext cx="48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treated as uniform across all docs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D04E0-678E-4EF7-A758-38DAA1970EFC}"/>
              </a:ext>
            </a:extLst>
          </p:cNvPr>
          <p:cNvSpPr/>
          <p:nvPr/>
        </p:nvSpPr>
        <p:spPr>
          <a:xfrm>
            <a:off x="4539575" y="3460209"/>
            <a:ext cx="1160834" cy="75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A41A44-162F-4037-BC8B-CF631DBF8593}"/>
              </a:ext>
            </a:extLst>
          </p:cNvPr>
          <p:cNvCxnSpPr>
            <a:cxnSpLocks/>
          </p:cNvCxnSpPr>
          <p:nvPr/>
        </p:nvCxnSpPr>
        <p:spPr>
          <a:xfrm flipV="1">
            <a:off x="4468238" y="4383523"/>
            <a:ext cx="525294" cy="62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EAB5F2-F257-4A66-BC75-54CCDF534A7E}"/>
              </a:ext>
            </a:extLst>
          </p:cNvPr>
          <p:cNvSpPr txBox="1"/>
          <p:nvPr/>
        </p:nvSpPr>
        <p:spPr>
          <a:xfrm>
            <a:off x="3347936" y="5031937"/>
            <a:ext cx="48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probability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974495-1131-481F-919C-1CF87F3A450C}"/>
              </a:ext>
            </a:extLst>
          </p:cNvPr>
          <p:cNvCxnSpPr>
            <a:cxnSpLocks/>
          </p:cNvCxnSpPr>
          <p:nvPr/>
        </p:nvCxnSpPr>
        <p:spPr>
          <a:xfrm>
            <a:off x="6151123" y="2943365"/>
            <a:ext cx="8107" cy="43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3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12.2.1 Using query likelihood language models in IR</a:t>
            </a:r>
            <a:endParaRPr lang="ko-KR" altLang="en-US" sz="3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D311B-AB5A-4993-AEC5-2972D0BA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0" y="2111712"/>
            <a:ext cx="4540182" cy="10521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3852B-C51C-4A29-A0A5-AA5595B25904}"/>
              </a:ext>
            </a:extLst>
          </p:cNvPr>
          <p:cNvSpPr txBox="1"/>
          <p:nvPr/>
        </p:nvSpPr>
        <p:spPr>
          <a:xfrm>
            <a:off x="5674772" y="2453112"/>
            <a:ext cx="28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4C0F3-6B20-4F12-9BCF-3FDBF8D1F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72"/>
          <a:stretch/>
        </p:blipFill>
        <p:spPr>
          <a:xfrm>
            <a:off x="6478015" y="2394992"/>
            <a:ext cx="4349785" cy="485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D8AC3-8756-4DE5-B5D9-D993B85F3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21608"/>
            <a:ext cx="12192000" cy="24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A231BD-8890-486B-9FE9-2EA03508DEE2}"/>
              </a:ext>
            </a:extLst>
          </p:cNvPr>
          <p:cNvGrpSpPr/>
          <p:nvPr/>
        </p:nvGrpSpPr>
        <p:grpSpPr>
          <a:xfrm>
            <a:off x="640716" y="1765028"/>
            <a:ext cx="10229850" cy="1457764"/>
            <a:chOff x="496515" y="195633"/>
            <a:chExt cx="10229850" cy="14577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6355C7-725C-43F0-9DC9-AEA9D24A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515" y="195633"/>
              <a:ext cx="10229850" cy="1428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6A5DCC-E28F-4294-AD12-A49F69236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17"/>
            <a:stretch/>
          </p:blipFill>
          <p:spPr>
            <a:xfrm>
              <a:off x="2647856" y="224647"/>
              <a:ext cx="1718553" cy="1428750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B6B7A3E-DAD7-46CC-9E43-50AC0292A839}"/>
              </a:ext>
            </a:extLst>
          </p:cNvPr>
          <p:cNvSpPr/>
          <p:nvPr/>
        </p:nvSpPr>
        <p:spPr>
          <a:xfrm rot="16200000">
            <a:off x="3717496" y="3347972"/>
            <a:ext cx="998706" cy="587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64484-BBB8-466E-9D8D-7B4C16B46459}"/>
              </a:ext>
            </a:extLst>
          </p:cNvPr>
          <p:cNvSpPr txBox="1"/>
          <p:nvPr/>
        </p:nvSpPr>
        <p:spPr>
          <a:xfrm>
            <a:off x="2736934" y="3508465"/>
            <a:ext cx="26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smoothing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67030B-09E3-4956-824A-894CAD2C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2" y="4178343"/>
            <a:ext cx="5270568" cy="78557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4338B7-F538-4E86-A41A-2AD9B54788E5}"/>
              </a:ext>
            </a:extLst>
          </p:cNvPr>
          <p:cNvGrpSpPr/>
          <p:nvPr/>
        </p:nvGrpSpPr>
        <p:grpSpPr>
          <a:xfrm>
            <a:off x="640716" y="5186285"/>
            <a:ext cx="11009886" cy="1282343"/>
            <a:chOff x="496515" y="3616890"/>
            <a:chExt cx="11009886" cy="128234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CDCE1CD-A98B-4860-93EF-E7CAA96A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515" y="3616890"/>
              <a:ext cx="8696528" cy="12823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1649D4F-FB68-49B9-8C04-D6069FD1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549"/>
            <a:stretch/>
          </p:blipFill>
          <p:spPr>
            <a:xfrm>
              <a:off x="6986282" y="3686513"/>
              <a:ext cx="4520119" cy="114309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A7F167-BD5C-4723-9B27-661DB0546C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343"/>
          <a:stretch/>
        </p:blipFill>
        <p:spPr>
          <a:xfrm>
            <a:off x="1970162" y="831567"/>
            <a:ext cx="2930927" cy="3750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563BA8-24AB-4673-B41D-5070B60645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341" b="9341"/>
          <a:stretch/>
        </p:blipFill>
        <p:spPr>
          <a:xfrm>
            <a:off x="5316476" y="831567"/>
            <a:ext cx="3361922" cy="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12.2.2 </a:t>
            </a:r>
            <a:r>
              <a:rPr lang="en-US" altLang="ko-KR" sz="4000" dirty="0"/>
              <a:t>Estimating the query generation probability</a:t>
            </a:r>
            <a:endParaRPr lang="ko-KR" altLang="en-US" sz="3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D311B-AB5A-4993-AEC5-2972D0BA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09" y="2156291"/>
            <a:ext cx="4540182" cy="10521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31FA2F-A24B-4723-9A21-DA480F30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53" y="3343877"/>
            <a:ext cx="5869893" cy="1272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3CCF2-41A3-43E0-B190-CCEA9341C374}"/>
                  </a:ext>
                </a:extLst>
              </p:cNvPr>
              <p:cNvSpPr txBox="1"/>
              <p:nvPr/>
            </p:nvSpPr>
            <p:spPr>
              <a:xfrm>
                <a:off x="236706" y="4752032"/>
                <a:ext cx="1171858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Note: Some words will not have appeared in the document at all, but are possible words for the information need, which the user may have used in the query. That is,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for a term missing from a document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. If so, such probabilities will be degenerated.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3CCF2-41A3-43E0-B190-CCEA9341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06" y="4752032"/>
                <a:ext cx="11718588" cy="930768"/>
              </a:xfrm>
              <a:prstGeom prst="rect">
                <a:avLst/>
              </a:prstGeom>
              <a:blipFill>
                <a:blip r:embed="rId4"/>
                <a:stretch>
                  <a:fillRect l="-468" t="-3947" r="-1041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34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12.2.2 </a:t>
            </a:r>
            <a:r>
              <a:rPr lang="en-US" altLang="ko-KR" sz="4000" dirty="0"/>
              <a:t>Estimating the query generation probability</a:t>
            </a:r>
            <a:endParaRPr lang="ko-KR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943BE-B14F-490C-BE4B-5CA62CC2212D}"/>
                  </a:ext>
                </a:extLst>
              </p:cNvPr>
              <p:cNvSpPr txBox="1"/>
              <p:nvPr/>
            </p:nvSpPr>
            <p:spPr>
              <a:xfrm>
                <a:off x="246434" y="2331685"/>
                <a:ext cx="1171858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Suggestion 1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(Jelinek-Mercer smoothing)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&lt;1,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943BE-B14F-490C-BE4B-5CA62CC2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4" y="2331685"/>
                <a:ext cx="11718588" cy="374526"/>
              </a:xfrm>
              <a:prstGeom prst="rect">
                <a:avLst/>
              </a:prstGeom>
              <a:blipFill>
                <a:blip r:embed="rId2"/>
                <a:stretch>
                  <a:fillRect l="-416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303E096-7855-49A5-A784-145A5D38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53" y="2987015"/>
            <a:ext cx="6328350" cy="9024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D0440A-5231-4EA1-8483-7B0E755BC686}"/>
              </a:ext>
            </a:extLst>
          </p:cNvPr>
          <p:cNvSpPr/>
          <p:nvPr/>
        </p:nvSpPr>
        <p:spPr>
          <a:xfrm>
            <a:off x="246434" y="3985581"/>
            <a:ext cx="457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Suggestion 2 (Bayesian updating process)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B80875-C10F-4516-A1DF-0379FC1C1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626" y="4477799"/>
            <a:ext cx="4385540" cy="1286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9F006-78CB-4A3D-AB22-A77BED3E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424" y="4477799"/>
            <a:ext cx="3476483" cy="11897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FDF71-44B3-4984-BE45-06611EB9347F}"/>
              </a:ext>
            </a:extLst>
          </p:cNvPr>
          <p:cNvSpPr/>
          <p:nvPr/>
        </p:nvSpPr>
        <p:spPr>
          <a:xfrm>
            <a:off x="7782637" y="493638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Cf.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9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12.2.2 </a:t>
            </a:r>
            <a:r>
              <a:rPr lang="en-US" altLang="ko-KR" sz="4000" dirty="0"/>
              <a:t>Estimating the query generation probability</a:t>
            </a:r>
            <a:endParaRPr lang="ko-KR" altLang="en-US" sz="3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09A78-6BFB-4531-B887-85A5DB47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943528"/>
            <a:ext cx="11668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12.2.3 </a:t>
            </a:r>
            <a:r>
              <a:rPr lang="en-US" altLang="ko-KR" sz="4000" dirty="0"/>
              <a:t>Ponte and Croft’s Experiments </a:t>
            </a:r>
            <a:endParaRPr lang="ko-KR" altLang="en-US" sz="3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38068-D650-47D2-902C-955700F3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03" y="1407268"/>
            <a:ext cx="7852394" cy="54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11932596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12.4 </a:t>
            </a:r>
            <a:r>
              <a:rPr lang="en-US" altLang="ko-KR" sz="4000" dirty="0"/>
              <a:t>Extended language modeling approaches</a:t>
            </a:r>
            <a:endParaRPr lang="ko-KR" altLang="en-US" sz="3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B0EE18-76AD-4586-B94C-16F00786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36" y="1415374"/>
            <a:ext cx="8735327" cy="40272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E6E09-5270-4C89-8AC8-EEF31CC8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92" y="5442625"/>
            <a:ext cx="7613414" cy="11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0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6771-732D-4059-AA20-E3B04DB3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5"/>
            <a:ext cx="3625175" cy="134694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Next Contents</a:t>
            </a:r>
            <a:endParaRPr lang="ko-KR" altLang="en-US" sz="3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0AD91-3CC2-44F6-817A-9C67868E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92" y="0"/>
            <a:ext cx="71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6355C7-725C-43F0-9DC9-AEA9D24AA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4"/>
          <a:stretch/>
        </p:blipFill>
        <p:spPr>
          <a:xfrm>
            <a:off x="5268386" y="1519151"/>
            <a:ext cx="6168208" cy="142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0C355-6E47-489C-B790-DF7528D854DA}"/>
              </a:ext>
            </a:extLst>
          </p:cNvPr>
          <p:cNvSpPr txBox="1"/>
          <p:nvPr/>
        </p:nvSpPr>
        <p:spPr>
          <a:xfrm>
            <a:off x="1285034" y="1948692"/>
            <a:ext cx="21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 =</a:t>
            </a:r>
            <a:endParaRPr lang="ko-KR" altLang="en-US" sz="2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649D78-2335-4857-8103-449A87B46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17"/>
          <a:stretch/>
        </p:blipFill>
        <p:spPr>
          <a:xfrm>
            <a:off x="2143547" y="1519639"/>
            <a:ext cx="1718553" cy="1428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106F2-69C8-4091-AD28-502C7786017A}"/>
              </a:ext>
            </a:extLst>
          </p:cNvPr>
          <p:cNvSpPr txBox="1"/>
          <p:nvPr/>
        </p:nvSpPr>
        <p:spPr>
          <a:xfrm>
            <a:off x="4542019" y="1944507"/>
            <a:ext cx="21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 =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9C2A5-B090-4127-8AD9-EFFDDF3D4714}"/>
              </a:ext>
            </a:extLst>
          </p:cNvPr>
          <p:cNvSpPr txBox="1"/>
          <p:nvPr/>
        </p:nvSpPr>
        <p:spPr>
          <a:xfrm>
            <a:off x="178306" y="80921"/>
            <a:ext cx="550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 fixed q(=one word) and 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929B2-A287-4F77-9613-9C410FE94C17}"/>
                  </a:ext>
                </a:extLst>
              </p:cNvPr>
              <p:cNvSpPr txBox="1"/>
              <p:nvPr/>
            </p:nvSpPr>
            <p:spPr>
              <a:xfrm>
                <a:off x="2080412" y="3607769"/>
                <a:ext cx="7042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/(1+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−1))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929B2-A287-4F77-9613-9C410FE9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12" y="3607769"/>
                <a:ext cx="704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89E725-8453-4760-A458-6A667888E6D4}"/>
              </a:ext>
            </a:extLst>
          </p:cNvPr>
          <p:cNvSpPr txBox="1"/>
          <p:nvPr/>
        </p:nvSpPr>
        <p:spPr>
          <a:xfrm>
            <a:off x="2472726" y="4720445"/>
            <a:ext cx="7423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 = 15000 D = 28000</a:t>
            </a:r>
          </a:p>
          <a:p>
            <a:r>
              <a:rPr lang="ko-KR" altLang="en-US" sz="2800" dirty="0"/>
              <a:t>→ </a:t>
            </a:r>
            <a:r>
              <a:rPr lang="en-US" altLang="ko-KR" sz="2800" dirty="0"/>
              <a:t>We</a:t>
            </a:r>
            <a:r>
              <a:rPr lang="ko-KR" altLang="en-US" sz="2800" dirty="0"/>
              <a:t> </a:t>
            </a:r>
            <a:r>
              <a:rPr lang="en-US" altLang="ko-KR" sz="2800" dirty="0"/>
              <a:t>have</a:t>
            </a:r>
            <a:r>
              <a:rPr lang="ko-KR" altLang="en-US" sz="2800" dirty="0"/>
              <a:t> </a:t>
            </a:r>
            <a:r>
              <a:rPr lang="en-US" altLang="ko-KR" sz="2800" dirty="0"/>
              <a:t>a matrix of size 15000x28000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977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559C2A5-B090-4127-8AD9-EFFDDF3D4714}"/>
              </a:ext>
            </a:extLst>
          </p:cNvPr>
          <p:cNvSpPr txBox="1"/>
          <p:nvPr/>
        </p:nvSpPr>
        <p:spPr>
          <a:xfrm>
            <a:off x="2525914" y="1125011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Q=‘paragraph’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E2821D-A644-45A6-986F-8CEEE845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4" y="1648231"/>
            <a:ext cx="5969575" cy="42603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C74689-A7E6-42A7-ADA2-42EBF290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02" y="2539425"/>
            <a:ext cx="2571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559C2A5-B090-4127-8AD9-EFFDDF3D4714}"/>
              </a:ext>
            </a:extLst>
          </p:cNvPr>
          <p:cNvSpPr txBox="1"/>
          <p:nvPr/>
        </p:nvSpPr>
        <p:spPr>
          <a:xfrm>
            <a:off x="2279480" y="510761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Q=‘paragraph’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F6933-6FBE-400D-8FAB-0F07EEFEA192}"/>
              </a:ext>
            </a:extLst>
          </p:cNvPr>
          <p:cNvSpPr txBox="1"/>
          <p:nvPr/>
        </p:nvSpPr>
        <p:spPr>
          <a:xfrm>
            <a:off x="2448355" y="5905736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num=102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0E9ACC-36C6-4DBB-BB8D-941F5BE5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81" y="2292991"/>
            <a:ext cx="3886200" cy="2790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10037D-BC4E-47FB-AA29-BF036EBD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6" y="1058895"/>
            <a:ext cx="6638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559C2A5-B090-4127-8AD9-EFFDDF3D4714}"/>
              </a:ext>
            </a:extLst>
          </p:cNvPr>
          <p:cNvSpPr txBox="1"/>
          <p:nvPr/>
        </p:nvSpPr>
        <p:spPr>
          <a:xfrm>
            <a:off x="2378397" y="2382446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Q=‘paragraph’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9D69A3-E129-46CF-9215-56D2BA1C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97" y="3036957"/>
            <a:ext cx="8977026" cy="740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C0938-B663-4199-B7DD-F4DFC54B1E8A}"/>
              </a:ext>
            </a:extLst>
          </p:cNvPr>
          <p:cNvSpPr txBox="1"/>
          <p:nvPr/>
        </p:nvSpPr>
        <p:spPr>
          <a:xfrm>
            <a:off x="836577" y="2957000"/>
            <a:ext cx="331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AA16D-F30A-409C-AA38-D1CBC3CF5AE1}"/>
              </a:ext>
            </a:extLst>
          </p:cNvPr>
          <p:cNvSpPr txBox="1"/>
          <p:nvPr/>
        </p:nvSpPr>
        <p:spPr>
          <a:xfrm>
            <a:off x="836577" y="3193000"/>
            <a:ext cx="331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bm_score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61242-3C67-4CE1-AA32-71CF5630B02F}"/>
              </a:ext>
            </a:extLst>
          </p:cNvPr>
          <p:cNvSpPr txBox="1"/>
          <p:nvPr/>
        </p:nvSpPr>
        <p:spPr>
          <a:xfrm>
            <a:off x="836577" y="3429000"/>
            <a:ext cx="16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31046-772F-43F4-B3B6-7C9712FA1D84}"/>
              </a:ext>
            </a:extLst>
          </p:cNvPr>
          <p:cNvSpPr txBox="1"/>
          <p:nvPr/>
        </p:nvSpPr>
        <p:spPr>
          <a:xfrm>
            <a:off x="2580374" y="4638099"/>
            <a:ext cx="524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is the probability that for q=‘paragraph’ and d=the above, there exists a word q in d. 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AB56430-C9C5-45D7-AF2A-E3A4CCD0E509}"/>
              </a:ext>
            </a:extLst>
          </p:cNvPr>
          <p:cNvSpPr/>
          <p:nvPr/>
        </p:nvSpPr>
        <p:spPr>
          <a:xfrm rot="16200000">
            <a:off x="2470826" y="3959921"/>
            <a:ext cx="680936" cy="46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897526-6359-4D0C-9E0D-11271314D06F}"/>
              </a:ext>
            </a:extLst>
          </p:cNvPr>
          <p:cNvSpPr txBox="1"/>
          <p:nvPr/>
        </p:nvSpPr>
        <p:spPr>
          <a:xfrm>
            <a:off x="0" y="4332751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Q=all data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32CE0-20EE-474F-A36B-1BEDC276AD27}"/>
              </a:ext>
            </a:extLst>
          </p:cNvPr>
          <p:cNvSpPr txBox="1"/>
          <p:nvPr/>
        </p:nvSpPr>
        <p:spPr>
          <a:xfrm>
            <a:off x="3472773" y="4332751"/>
            <a:ext cx="187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Database 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E8792-6406-4D33-A16A-D859C3A91625}"/>
              </a:ext>
            </a:extLst>
          </p:cNvPr>
          <p:cNvSpPr txBox="1"/>
          <p:nvPr/>
        </p:nvSpPr>
        <p:spPr>
          <a:xfrm>
            <a:off x="1998503" y="3809531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search</a:t>
            </a:r>
            <a:endParaRPr lang="ko-KR" altLang="en-US" sz="2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A9A1AC5-3940-4995-A3A4-C913857C5711}"/>
              </a:ext>
            </a:extLst>
          </p:cNvPr>
          <p:cNvSpPr/>
          <p:nvPr/>
        </p:nvSpPr>
        <p:spPr>
          <a:xfrm>
            <a:off x="2083356" y="4332751"/>
            <a:ext cx="107004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A017A77-4738-4F8C-8EA5-C32A39E7DF8B}"/>
              </a:ext>
            </a:extLst>
          </p:cNvPr>
          <p:cNvSpPr/>
          <p:nvPr/>
        </p:nvSpPr>
        <p:spPr>
          <a:xfrm>
            <a:off x="5400522" y="4332751"/>
            <a:ext cx="1070043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1B94E-DD13-4BA5-B4A1-DF787CB186A4}"/>
              </a:ext>
            </a:extLst>
          </p:cNvPr>
          <p:cNvSpPr txBox="1"/>
          <p:nvPr/>
        </p:nvSpPr>
        <p:spPr>
          <a:xfrm>
            <a:off x="5345364" y="3817390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&gt;2.5</a:t>
            </a:r>
            <a:endParaRPr lang="ko-KR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9DB821-5591-47EC-BFB9-3D083EDC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98" y="1405405"/>
            <a:ext cx="3608771" cy="241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AC4988-15F5-4CC6-9903-DE49EA6C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69" y="1321840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DAECD-2FFF-4F18-BABE-FC39EEB1CB7C}"/>
              </a:ext>
            </a:extLst>
          </p:cNvPr>
          <p:cNvSpPr txBox="1"/>
          <p:nvPr/>
        </p:nvSpPr>
        <p:spPr>
          <a:xfrm>
            <a:off x="6555418" y="4236148"/>
            <a:ext cx="580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q: word=[transformed probability]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319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EB166E1-8953-4C18-9C1E-B6C4A8BD4295}"/>
              </a:ext>
            </a:extLst>
          </p:cNvPr>
          <p:cNvSpPr txBox="1"/>
          <p:nvPr/>
        </p:nvSpPr>
        <p:spPr>
          <a:xfrm>
            <a:off x="-26808" y="-69383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Example: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B32B7-33A8-4476-9757-8E91CDBC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53"/>
            <a:ext cx="12192000" cy="91932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31844FA-30C4-4040-A906-78B8B951D68B}"/>
              </a:ext>
            </a:extLst>
          </p:cNvPr>
          <p:cNvSpPr/>
          <p:nvPr/>
        </p:nvSpPr>
        <p:spPr>
          <a:xfrm rot="5400000">
            <a:off x="5660915" y="1422311"/>
            <a:ext cx="602210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D02791-578B-443A-A197-299156DF7B4C}"/>
              </a:ext>
            </a:extLst>
          </p:cNvPr>
          <p:cNvSpPr txBox="1"/>
          <p:nvPr/>
        </p:nvSpPr>
        <p:spPr>
          <a:xfrm>
            <a:off x="6176629" y="1354580"/>
            <a:ext cx="331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&gt;2.5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DB3721-E824-496D-85CE-99EF8DF5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8449"/>
            <a:ext cx="12192000" cy="822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2A7AD4-AA0C-48F9-AC21-2134FAB1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" y="1985026"/>
            <a:ext cx="12192000" cy="9193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B85E285-E509-4346-ACBF-31D9894E6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303"/>
          <a:stretch/>
        </p:blipFill>
        <p:spPr>
          <a:xfrm>
            <a:off x="1354519" y="3750762"/>
            <a:ext cx="4174120" cy="3083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DDA202-D8B6-4613-911F-98FCCD54F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697"/>
          <a:stretch/>
        </p:blipFill>
        <p:spPr>
          <a:xfrm>
            <a:off x="6176629" y="3774858"/>
            <a:ext cx="4174120" cy="30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538ACE-AF42-4199-9B01-243B3BB7773A}"/>
              </a:ext>
            </a:extLst>
          </p:cNvPr>
          <p:cNvSpPr txBox="1"/>
          <p:nvPr/>
        </p:nvSpPr>
        <p:spPr>
          <a:xfrm>
            <a:off x="5620514" y="3022968"/>
            <a:ext cx="5670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Mean of all values for each word.</a:t>
            </a:r>
          </a:p>
          <a:p>
            <a:r>
              <a:rPr lang="en-US" altLang="ko-KR" sz="2800" dirty="0"/>
              <a:t>So word probability does not depend on documents anymore.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87CC0-E8F3-4F24-AAD9-E842F513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3" y="569268"/>
            <a:ext cx="4380589" cy="57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2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361</Words>
  <Application>Microsoft Office PowerPoint</Application>
  <PresentationFormat>와이드스크린</PresentationFormat>
  <Paragraphs>69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Weekly Meeting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12 Language models for information retrieval</vt:lpstr>
      <vt:lpstr>12 Language models for information retrieval</vt:lpstr>
      <vt:lpstr>12.1.1 Finite automata and language models</vt:lpstr>
      <vt:lpstr>12.1.1 Finite automata and language models</vt:lpstr>
      <vt:lpstr>12.1.1 Finite automata and language models</vt:lpstr>
      <vt:lpstr>12.1.2 Types of language models</vt:lpstr>
      <vt:lpstr>12.1.3 Multinomial distributions over words</vt:lpstr>
      <vt:lpstr>12.2.1 Using query likelihood language models in IR</vt:lpstr>
      <vt:lpstr>12.2.1 Using query likelihood language models in IR</vt:lpstr>
      <vt:lpstr>12.2.2 Estimating the query generation probability</vt:lpstr>
      <vt:lpstr>12.2.2 Estimating the query generation probability</vt:lpstr>
      <vt:lpstr>12.2.2 Estimating the query generation probability</vt:lpstr>
      <vt:lpstr>12.2.3 Ponte and Croft’s Experiments </vt:lpstr>
      <vt:lpstr>12.4 Extended language modeling approaches</vt:lpstr>
      <vt:lpstr>Next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135</cp:revision>
  <dcterms:created xsi:type="dcterms:W3CDTF">2021-10-31T10:37:06Z</dcterms:created>
  <dcterms:modified xsi:type="dcterms:W3CDTF">2022-01-05T01:27:32Z</dcterms:modified>
</cp:coreProperties>
</file>