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74" r:id="rId4"/>
    <p:sldId id="300" r:id="rId5"/>
    <p:sldId id="283" r:id="rId6"/>
    <p:sldId id="299" r:id="rId7"/>
    <p:sldId id="285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5" r:id="rId22"/>
    <p:sldId id="316" r:id="rId23"/>
    <p:sldId id="317" r:id="rId24"/>
    <p:sldId id="318" r:id="rId25"/>
    <p:sldId id="31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94832" autoAdjust="0"/>
  </p:normalViewPr>
  <p:slideViewPr>
    <p:cSldViewPr snapToGrid="0">
      <p:cViewPr varScale="1">
        <p:scale>
          <a:sx n="119" d="100"/>
          <a:sy n="119" d="100"/>
        </p:scale>
        <p:origin x="6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E7BB5-264A-40E2-A0E2-ACE289F8FB7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8E4F4-D749-4086-A187-183539570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8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3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5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2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55CF-AB42-4960-8454-3A2B775B9F2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Weekly Meeting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Jan 12,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5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13.2 Naive Bayes text classification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B930B8-37C0-4221-81FF-F6D7A1F90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6"/>
          <a:stretch/>
        </p:blipFill>
        <p:spPr>
          <a:xfrm>
            <a:off x="1909965" y="4186745"/>
            <a:ext cx="2545303" cy="1428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FBABAF-FE57-4573-819F-B8BA92D31C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5165893" y="4186745"/>
            <a:ext cx="4467225" cy="1581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5BEE26-8B89-409F-BEDA-569E322F9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19" y="1690688"/>
            <a:ext cx="10210800" cy="16002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23A2AA-8896-47B3-AC69-86B3B68091B7}"/>
              </a:ext>
            </a:extLst>
          </p:cNvPr>
          <p:cNvCxnSpPr>
            <a:cxnSpLocks/>
          </p:cNvCxnSpPr>
          <p:nvPr/>
        </p:nvCxnSpPr>
        <p:spPr>
          <a:xfrm flipH="1">
            <a:off x="3242553" y="2717260"/>
            <a:ext cx="2685645" cy="156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51DB2F-84F8-4DB8-845A-5298AD913FC4}"/>
              </a:ext>
            </a:extLst>
          </p:cNvPr>
          <p:cNvCxnSpPr>
            <a:cxnSpLocks/>
          </p:cNvCxnSpPr>
          <p:nvPr/>
        </p:nvCxnSpPr>
        <p:spPr>
          <a:xfrm flipH="1">
            <a:off x="7627701" y="2801566"/>
            <a:ext cx="1879465" cy="147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2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13.2 Naive Bayes text classification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FBABAF-FE57-4573-819F-B8BA92D31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1"/>
          <a:stretch/>
        </p:blipFill>
        <p:spPr>
          <a:xfrm>
            <a:off x="226979" y="1688353"/>
            <a:ext cx="3790039" cy="1341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072D5E-85B7-416E-9458-607B3605C128}"/>
              </a:ext>
            </a:extLst>
          </p:cNvPr>
          <p:cNvSpPr txBox="1"/>
          <p:nvPr/>
        </p:nvSpPr>
        <p:spPr>
          <a:xfrm>
            <a:off x="302975" y="3105832"/>
            <a:ext cx="11811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&lt;Remarks&gt;</a:t>
            </a:r>
          </a:p>
          <a:p>
            <a:r>
              <a:rPr lang="en-US" altLang="ko-KR" sz="2400" dirty="0"/>
              <a:t>1. We have made the positional independence assumption.</a:t>
            </a:r>
          </a:p>
          <a:p>
            <a:r>
              <a:rPr lang="en-US" altLang="ko-KR" sz="2400" dirty="0"/>
              <a:t>2. The problem with the MLE estimate is that it is zero for a term–class combination that did not occur in the training data. For example,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CCF115-883F-4C9B-B451-1083FF3223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303" r="1263"/>
          <a:stretch/>
        </p:blipFill>
        <p:spPr>
          <a:xfrm>
            <a:off x="695529" y="5343889"/>
            <a:ext cx="2028216" cy="486383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E011A0C-4D13-4901-BDBA-711802CDE0E9}"/>
              </a:ext>
            </a:extLst>
          </p:cNvPr>
          <p:cNvSpPr/>
          <p:nvPr/>
        </p:nvSpPr>
        <p:spPr>
          <a:xfrm>
            <a:off x="2970179" y="5343890"/>
            <a:ext cx="787435" cy="48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A31632-EB52-4DD9-BD90-C94CAFA205A3}"/>
              </a:ext>
            </a:extLst>
          </p:cNvPr>
          <p:cNvSpPr/>
          <p:nvPr/>
        </p:nvSpPr>
        <p:spPr>
          <a:xfrm>
            <a:off x="3919741" y="5402414"/>
            <a:ext cx="3544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Britain is a member of the WTO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74FB1CE-B186-4665-B0D9-63E2740E4B05}"/>
              </a:ext>
            </a:extLst>
          </p:cNvPr>
          <p:cNvSpPr/>
          <p:nvPr/>
        </p:nvSpPr>
        <p:spPr>
          <a:xfrm>
            <a:off x="7688601" y="5343888"/>
            <a:ext cx="787435" cy="48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6D86D0-8C1A-4EEE-A60E-DD531FDAE094}"/>
              </a:ext>
            </a:extLst>
          </p:cNvPr>
          <p:cNvSpPr/>
          <p:nvPr/>
        </p:nvSpPr>
        <p:spPr>
          <a:xfrm>
            <a:off x="8527916" y="5258200"/>
            <a:ext cx="3586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This sentence can not be labeled by UK, although Britain is highly related to UK.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38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FBABAF-FE57-4573-819F-B8BA92D31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1"/>
          <a:stretch/>
        </p:blipFill>
        <p:spPr>
          <a:xfrm>
            <a:off x="226979" y="1688353"/>
            <a:ext cx="3790039" cy="13414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432CF5-ABA6-40D0-9E6B-5D6343CAA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79" y="3512192"/>
            <a:ext cx="9772650" cy="157162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66E9532-0618-47AE-A396-1BF0A5C5A2A4}"/>
              </a:ext>
            </a:extLst>
          </p:cNvPr>
          <p:cNvSpPr/>
          <p:nvPr/>
        </p:nvSpPr>
        <p:spPr>
          <a:xfrm rot="5400000">
            <a:off x="940341" y="3102616"/>
            <a:ext cx="787435" cy="48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912FF9-81DE-4E4C-A7CC-5315737536E3}"/>
              </a:ext>
            </a:extLst>
          </p:cNvPr>
          <p:cNvSpPr/>
          <p:nvPr/>
        </p:nvSpPr>
        <p:spPr>
          <a:xfrm>
            <a:off x="1577250" y="3103058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Smoothing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ACFA3A-BE55-4FDA-9FB8-BFEF16F8DA68}"/>
              </a:ext>
            </a:extLst>
          </p:cNvPr>
          <p:cNvSpPr/>
          <p:nvPr/>
        </p:nvSpPr>
        <p:spPr>
          <a:xfrm>
            <a:off x="4142196" y="5629625"/>
            <a:ext cx="390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Q: Why do we use V instead of </a:t>
            </a:r>
            <a:r>
              <a:rPr lang="en-US" altLang="ko-KR" dirty="0" err="1"/>
              <a:t>Vc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148A7E8C-4761-46A4-AD55-F95D3F94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13.2 Naive Bayes text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53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13.3 The Bernoulli model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447405-DC91-427C-B20C-1C4291FE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94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9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13.4 Properties of Naive Bayes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EFE58D-F9AA-47B5-8F5B-CBFFCA6BD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2686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E41CA9-B6BC-44C2-9587-E5938C85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699" y="4784691"/>
            <a:ext cx="6381750" cy="1095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68ABF16-4861-4E09-9529-6BC2A787B432}"/>
              </a:ext>
            </a:extLst>
          </p:cNvPr>
          <p:cNvSpPr/>
          <p:nvPr/>
        </p:nvSpPr>
        <p:spPr>
          <a:xfrm>
            <a:off x="8092939" y="842899"/>
            <a:ext cx="293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Conditional independence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4B49F09-D250-4B8C-80FB-9228F342BCB9}"/>
              </a:ext>
            </a:extLst>
          </p:cNvPr>
          <p:cNvSpPr/>
          <p:nvPr/>
        </p:nvSpPr>
        <p:spPr>
          <a:xfrm rot="5400000">
            <a:off x="7942413" y="1389745"/>
            <a:ext cx="787435" cy="48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D5468AD-BEB7-40E4-972A-66F078620270}"/>
              </a:ext>
            </a:extLst>
          </p:cNvPr>
          <p:cNvSpPr/>
          <p:nvPr/>
        </p:nvSpPr>
        <p:spPr>
          <a:xfrm rot="5400000">
            <a:off x="5669856" y="4395592"/>
            <a:ext cx="787435" cy="48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7CC96A-2CE6-46CB-A76A-E144D75C10A2}"/>
              </a:ext>
            </a:extLst>
          </p:cNvPr>
          <p:cNvSpPr/>
          <p:nvPr/>
        </p:nvSpPr>
        <p:spPr>
          <a:xfrm>
            <a:off x="4800906" y="3827776"/>
            <a:ext cx="274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Positional independence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B377F4-52DA-4265-B57A-7379FF338D95}"/>
              </a:ext>
            </a:extLst>
          </p:cNvPr>
          <p:cNvSpPr/>
          <p:nvPr/>
        </p:nvSpPr>
        <p:spPr>
          <a:xfrm>
            <a:off x="136187" y="6011030"/>
            <a:ext cx="11463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Naive Bayes is so called because</a:t>
            </a:r>
          </a:p>
          <a:p>
            <a:r>
              <a:rPr lang="en-US" altLang="ko-KR" dirty="0"/>
              <a:t>the independence assumptions we have just made are indeed very naive for a model of natural language.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37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13.4 Properties of Naive Bayes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3B66A6-A1A5-4012-AFF0-E12E5922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586"/>
            <a:ext cx="12192000" cy="30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6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13.4 Properties of Naive Bayes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48B87-48FD-4656-88C7-358FC33ABD69}"/>
              </a:ext>
            </a:extLst>
          </p:cNvPr>
          <p:cNvSpPr txBox="1"/>
          <p:nvPr/>
        </p:nvSpPr>
        <p:spPr>
          <a:xfrm>
            <a:off x="190398" y="1776385"/>
            <a:ext cx="118112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&lt;Remarks&gt;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It excels if there are many equally important features that jointly contribute to the classification decision.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It is also somewhat robust to noise features and concept drift.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The Bernoulli model is particularly robust with respect to concept drift.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NB’s main strength is its efficiency: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689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13.4 Properties of Naive Bayes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48B87-48FD-4656-88C7-358FC33ABD69}"/>
              </a:ext>
            </a:extLst>
          </p:cNvPr>
          <p:cNvSpPr txBox="1"/>
          <p:nvPr/>
        </p:nvSpPr>
        <p:spPr>
          <a:xfrm>
            <a:off x="129702" y="1444254"/>
            <a:ext cx="118112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&lt;Remarks&gt;</a:t>
            </a:r>
          </a:p>
          <a:p>
            <a:r>
              <a:rPr lang="en-US" altLang="ko-KR" sz="2400" dirty="0"/>
              <a:t>4. NB’s main strength is its efficiency:</a:t>
            </a:r>
          </a:p>
          <a:p>
            <a:endParaRPr lang="en-US" altLang="ko-KR" sz="2400" dirty="0"/>
          </a:p>
          <a:p>
            <a:r>
              <a:rPr lang="en-US" altLang="ko-KR" sz="2400" dirty="0"/>
              <a:t>4-1. </a:t>
            </a:r>
            <a:r>
              <a:rPr lang="en-US" altLang="ko-KR" sz="2400" b="1" dirty="0"/>
              <a:t>Training and classification can be accomplished with one pass over the data.</a:t>
            </a:r>
          </a:p>
          <a:p>
            <a:endParaRPr lang="en-US" altLang="ko-KR" sz="2400" dirty="0"/>
          </a:p>
          <a:p>
            <a:r>
              <a:rPr lang="en-US" altLang="ko-KR" sz="2400" dirty="0"/>
              <a:t>4-2. squeezing out a few extra percentage points of accuracy is not worth the trouble in a text classification application</a:t>
            </a:r>
          </a:p>
          <a:p>
            <a:endParaRPr lang="en-US" altLang="ko-KR" sz="2400" dirty="0"/>
          </a:p>
          <a:p>
            <a:r>
              <a:rPr lang="en-US" altLang="ko-KR" sz="2400" dirty="0"/>
              <a:t>4-3. if its robustness to concept drift can be exploited.</a:t>
            </a:r>
          </a:p>
          <a:p>
            <a:endParaRPr lang="en-US" altLang="ko-KR" sz="2400" dirty="0"/>
          </a:p>
          <a:p>
            <a:r>
              <a:rPr lang="en-US" altLang="ko-KR" sz="2400" dirty="0"/>
              <a:t>5. The independence assumptions do not hold for text. However, it can be shown that NB is an </a:t>
            </a:r>
            <a:r>
              <a:rPr lang="en-US" altLang="ko-KR" sz="2400" b="1" dirty="0"/>
              <a:t>optimal classifier </a:t>
            </a:r>
            <a:r>
              <a:rPr lang="en-US" altLang="ko-KR" sz="2400" dirty="0"/>
              <a:t>(in the sense of minimal error rate on new data) for data where the independence assumptions do hold. </a:t>
            </a:r>
          </a:p>
        </p:txBody>
      </p:sp>
    </p:spTree>
    <p:extLst>
      <p:ext uri="{BB962C8B-B14F-4D97-AF65-F5344CB8AC3E}">
        <p14:creationId xmlns:p14="http://schemas.microsoft.com/office/powerpoint/2010/main" val="343846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13.4 Properties of Naive Bayes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E77822-01D4-4585-9F44-3289F8AA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5785"/>
            <a:ext cx="12192000" cy="26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89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13.5 Feature selection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FB7EBF-FBCB-4828-B518-3783DA7B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06" y="1502101"/>
            <a:ext cx="10804187" cy="43622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CF221C-BD3B-4735-B272-A64BE03D42C8}"/>
              </a:ext>
            </a:extLst>
          </p:cNvPr>
          <p:cNvSpPr/>
          <p:nvPr/>
        </p:nvSpPr>
        <p:spPr>
          <a:xfrm>
            <a:off x="136187" y="6238141"/>
            <a:ext cx="1132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&lt;Note&gt; the Bernoulli model is particularly sensitive to noise features.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17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A231BD-8890-486B-9FE9-2EA03508DEE2}"/>
              </a:ext>
            </a:extLst>
          </p:cNvPr>
          <p:cNvGrpSpPr/>
          <p:nvPr/>
        </p:nvGrpSpPr>
        <p:grpSpPr>
          <a:xfrm>
            <a:off x="640716" y="1765028"/>
            <a:ext cx="10229850" cy="1457764"/>
            <a:chOff x="496515" y="195633"/>
            <a:chExt cx="10229850" cy="14577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16355C7-725C-43F0-9DC9-AEA9D24AA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515" y="195633"/>
              <a:ext cx="10229850" cy="14287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96A5DCC-E28F-4294-AD12-A49F69236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017"/>
            <a:stretch/>
          </p:blipFill>
          <p:spPr>
            <a:xfrm>
              <a:off x="2647856" y="224647"/>
              <a:ext cx="1718553" cy="1428750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B6B7A3E-DAD7-46CC-9E43-50AC0292A839}"/>
              </a:ext>
            </a:extLst>
          </p:cNvPr>
          <p:cNvSpPr/>
          <p:nvPr/>
        </p:nvSpPr>
        <p:spPr>
          <a:xfrm rot="16200000">
            <a:off x="3717496" y="3347972"/>
            <a:ext cx="998706" cy="587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64484-BBB8-466E-9D8D-7B4C16B46459}"/>
              </a:ext>
            </a:extLst>
          </p:cNvPr>
          <p:cNvSpPr txBox="1"/>
          <p:nvPr/>
        </p:nvSpPr>
        <p:spPr>
          <a:xfrm>
            <a:off x="2736934" y="3508465"/>
            <a:ext cx="267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smoothing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67030B-09E3-4956-824A-894CAD2CB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92" y="4178343"/>
            <a:ext cx="5270568" cy="785571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4338B7-F538-4E86-A41A-2AD9B54788E5}"/>
              </a:ext>
            </a:extLst>
          </p:cNvPr>
          <p:cNvGrpSpPr/>
          <p:nvPr/>
        </p:nvGrpSpPr>
        <p:grpSpPr>
          <a:xfrm>
            <a:off x="640716" y="5186285"/>
            <a:ext cx="11009886" cy="1282343"/>
            <a:chOff x="496515" y="3616890"/>
            <a:chExt cx="11009886" cy="128234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CDCE1CD-A98B-4860-93EF-E7CAA96A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515" y="3616890"/>
              <a:ext cx="8696528" cy="128234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1649D4F-FB68-49B9-8C04-D6069FD11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6549"/>
            <a:stretch/>
          </p:blipFill>
          <p:spPr>
            <a:xfrm>
              <a:off x="6986282" y="3686513"/>
              <a:ext cx="4520119" cy="1143096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A7F167-BD5C-4723-9B27-661DB0546C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2343"/>
          <a:stretch/>
        </p:blipFill>
        <p:spPr>
          <a:xfrm>
            <a:off x="1970162" y="831567"/>
            <a:ext cx="2930927" cy="3750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8563BA8-24AB-4673-B41D-5070B60645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341" b="9341"/>
          <a:stretch/>
        </p:blipFill>
        <p:spPr>
          <a:xfrm>
            <a:off x="5316476" y="831567"/>
            <a:ext cx="3361922" cy="3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8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13.5.1 Mutual information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B51995-4DE1-4FD2-92F2-E06CB0ABF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5350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904951-736C-46B2-B155-20E23C3AC549}"/>
              </a:ext>
            </a:extLst>
          </p:cNvPr>
          <p:cNvSpPr/>
          <p:nvPr/>
        </p:nvSpPr>
        <p:spPr>
          <a:xfrm>
            <a:off x="136187" y="3429000"/>
            <a:ext cx="11835319" cy="670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MI measures how much information the presence/absence of a term contributes to making the correct classification decision on c.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DD774A-0BB8-4808-91E7-90EEA934AE24}"/>
              </a:ext>
            </a:extLst>
          </p:cNvPr>
          <p:cNvSpPr/>
          <p:nvPr/>
        </p:nvSpPr>
        <p:spPr>
          <a:xfrm>
            <a:off x="3670570" y="2010383"/>
            <a:ext cx="1219200" cy="1095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371F23-D748-4BF7-9C14-A186FB852032}"/>
              </a:ext>
            </a:extLst>
          </p:cNvPr>
          <p:cNvSpPr/>
          <p:nvPr/>
        </p:nvSpPr>
        <p:spPr>
          <a:xfrm>
            <a:off x="3615447" y="1622475"/>
            <a:ext cx="175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Multi-label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8BD7DC-7BB8-4C68-8CCD-44DE13D5F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594" y="4303052"/>
            <a:ext cx="7852147" cy="20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4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13.5.2 </a:t>
            </a:r>
            <a:r>
              <a:rPr lang="el-GR" altLang="ko-KR" dirty="0"/>
              <a:t>χ 2 </a:t>
            </a:r>
            <a:r>
              <a:rPr lang="en-US" altLang="ko-KR" dirty="0"/>
              <a:t>Feature selection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29ECC2-DDBB-426B-BE0D-438AEA64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690688"/>
            <a:ext cx="7648575" cy="1771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1DF891-D8CD-4CBE-A934-4FD4065DB9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142" b="3142"/>
          <a:stretch/>
        </p:blipFill>
        <p:spPr>
          <a:xfrm>
            <a:off x="-1" y="3663950"/>
            <a:ext cx="121920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73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13.5.2 </a:t>
            </a:r>
            <a:r>
              <a:rPr lang="el-GR" altLang="ko-KR" dirty="0"/>
              <a:t>χ 2 </a:t>
            </a:r>
            <a:r>
              <a:rPr lang="en-US" altLang="ko-KR" dirty="0"/>
              <a:t>Feature selection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FBC673-D070-49C1-AE12-5EB3AAE7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7" y="1768509"/>
            <a:ext cx="11791950" cy="3552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089E08-5602-4D5A-80B9-86C5233CDFCA}"/>
              </a:ext>
            </a:extLst>
          </p:cNvPr>
          <p:cNvSpPr/>
          <p:nvPr/>
        </p:nvSpPr>
        <p:spPr>
          <a:xfrm>
            <a:off x="136187" y="5450670"/>
            <a:ext cx="121033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This result is statistically significant at the 0.001 level. (284&gt;10.83) </a:t>
            </a:r>
          </a:p>
          <a:p>
            <a:r>
              <a:rPr lang="en-US" altLang="ko-KR" dirty="0"/>
              <a:t>That is, we can reject the independence hypothesis. </a:t>
            </a:r>
          </a:p>
          <a:p>
            <a:r>
              <a:rPr lang="en-US" altLang="ko-KR" dirty="0"/>
              <a:t>If the two events are </a:t>
            </a:r>
            <a:r>
              <a:rPr lang="en-US" altLang="ko-KR" b="1" dirty="0"/>
              <a:t>dependent</a:t>
            </a:r>
            <a:r>
              <a:rPr lang="en-US" altLang="ko-KR" dirty="0"/>
              <a:t>, then the occurrence of the term makes the occurrence of the class more likely </a:t>
            </a:r>
          </a:p>
          <a:p>
            <a:r>
              <a:rPr lang="en-US" altLang="ko-KR" dirty="0"/>
              <a:t>(or less likely), so it should be helpful as a feature.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04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13.6 Evaluation of text classification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BEB4E2-8628-42ED-9490-2C413D38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016"/>
            <a:ext cx="12192000" cy="45687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03ED49-AC4E-4892-AC80-E43E576A629F}"/>
              </a:ext>
            </a:extLst>
          </p:cNvPr>
          <p:cNvSpPr/>
          <p:nvPr/>
        </p:nvSpPr>
        <p:spPr>
          <a:xfrm>
            <a:off x="221087" y="5971280"/>
            <a:ext cx="1158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Microaveraged</a:t>
            </a:r>
            <a:r>
              <a:rPr lang="en-US" altLang="ko-KR" dirty="0"/>
              <a:t> results are therefore really a measure of effectiveness on the large classes in a test collection. To get a sense of effectiveness on small classes, you should compute </a:t>
            </a:r>
            <a:r>
              <a:rPr lang="en-US" altLang="ko-KR" dirty="0" err="1"/>
              <a:t>macroaveraged</a:t>
            </a:r>
            <a:r>
              <a:rPr lang="en-US" altLang="ko-KR" dirty="0"/>
              <a:t> results.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240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13.6 Evaluation of text classification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F2A563-821B-49A7-A3A4-0CA876A2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8" y="1514857"/>
            <a:ext cx="7543269" cy="52916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1F3E2D-8C42-4117-82B3-0AD2A4DF2F64}"/>
              </a:ext>
            </a:extLst>
          </p:cNvPr>
          <p:cNvSpPr/>
          <p:nvPr/>
        </p:nvSpPr>
        <p:spPr>
          <a:xfrm>
            <a:off x="7811037" y="3976004"/>
            <a:ext cx="4468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In general, NB &lt; </a:t>
            </a:r>
            <a:r>
              <a:rPr lang="en-US" altLang="ko-KR" dirty="0" err="1"/>
              <a:t>kNN</a:t>
            </a:r>
            <a:r>
              <a:rPr lang="en-US" altLang="ko-KR" dirty="0"/>
              <a:t> &lt; SVM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58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2A8C35-957C-4AD7-8DEF-933F8B4C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03" y="0"/>
            <a:ext cx="7118493" cy="32713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B00F34-BDC9-429C-9420-218624C3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103" y="3374332"/>
            <a:ext cx="6200503" cy="1050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B986EC-AEA8-47EC-9120-22AEA6458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337" y="4348507"/>
            <a:ext cx="5877226" cy="24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5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16355C7-725C-43F0-9DC9-AEA9D24AA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04"/>
          <a:stretch/>
        </p:blipFill>
        <p:spPr>
          <a:xfrm>
            <a:off x="5268386" y="1519151"/>
            <a:ext cx="6168208" cy="1428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60C355-6E47-489C-B790-DF7528D854DA}"/>
              </a:ext>
            </a:extLst>
          </p:cNvPr>
          <p:cNvSpPr txBox="1"/>
          <p:nvPr/>
        </p:nvSpPr>
        <p:spPr>
          <a:xfrm>
            <a:off x="1285034" y="1948692"/>
            <a:ext cx="21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 =</a:t>
            </a:r>
            <a:endParaRPr lang="ko-KR" altLang="en-US" sz="2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5649D78-2335-4857-8103-449A87B46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17"/>
          <a:stretch/>
        </p:blipFill>
        <p:spPr>
          <a:xfrm>
            <a:off x="2143547" y="1519639"/>
            <a:ext cx="1718553" cy="1428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8106F2-69C8-4091-AD28-502C7786017A}"/>
              </a:ext>
            </a:extLst>
          </p:cNvPr>
          <p:cNvSpPr txBox="1"/>
          <p:nvPr/>
        </p:nvSpPr>
        <p:spPr>
          <a:xfrm>
            <a:off x="4542019" y="1944507"/>
            <a:ext cx="21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 =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9C2A5-B090-4127-8AD9-EFFDDF3D4714}"/>
              </a:ext>
            </a:extLst>
          </p:cNvPr>
          <p:cNvSpPr txBox="1"/>
          <p:nvPr/>
        </p:nvSpPr>
        <p:spPr>
          <a:xfrm>
            <a:off x="-31443" y="761765"/>
            <a:ext cx="550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For fixed q(=one word) and d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929B2-A287-4F77-9613-9C410FE94C17}"/>
                  </a:ext>
                </a:extLst>
              </p:cNvPr>
              <p:cNvSpPr txBox="1"/>
              <p:nvPr/>
            </p:nvSpPr>
            <p:spPr>
              <a:xfrm>
                <a:off x="2080412" y="3607769"/>
                <a:ext cx="7042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/(1+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−1))</m:t>
                          </m:r>
                        </m:e>
                      </m:fun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929B2-A287-4F77-9613-9C410FE9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12" y="3607769"/>
                <a:ext cx="70428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2958E9BE-CE71-44F7-A494-AB9D0300A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" y="4714396"/>
            <a:ext cx="12020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7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11DA2B-1B4C-498E-84EB-40727B223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434"/>
            <a:ext cx="12192000" cy="20273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A115B0-3978-4E92-8F6F-BAE4415C8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0"/>
            <a:ext cx="12204938" cy="21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6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15FB4B-1C8F-47DF-A251-B64D96643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89" y="852081"/>
            <a:ext cx="11487150" cy="2066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B1283E-F622-4F67-A2FD-D5E2483AD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89" y="3782945"/>
            <a:ext cx="11553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9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ED8782-B7EF-4916-A721-D451F953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443"/>
            <a:ext cx="12192000" cy="20740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D79CDB-75F6-449B-97B5-30E497254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6198"/>
            <a:ext cx="12192000" cy="20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5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13.1 The text classification problem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FE3017-ED48-4B19-B14C-BE1D1E4E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597"/>
            <a:ext cx="12192000" cy="42848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4D1448-B04C-4518-AC39-B3F3BBA9E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038" y="5571402"/>
            <a:ext cx="2043924" cy="7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3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13.1 The text classification problem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3F6572-5EA0-40F0-959B-FEA31D65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47" y="1690688"/>
            <a:ext cx="8829706" cy="50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8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13.2 Naive Bayes text classification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DE3B64-6E65-4464-8A92-01CFC859C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552575"/>
            <a:ext cx="6229350" cy="1876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BD4C9-0A66-4E8E-A165-D271E903A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7974"/>
            <a:ext cx="11849100" cy="1628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1CBF6-2920-4B3E-A8AE-96ABADC9CC49}"/>
              </a:ext>
            </a:extLst>
          </p:cNvPr>
          <p:cNvSpPr txBox="1"/>
          <p:nvPr/>
        </p:nvSpPr>
        <p:spPr>
          <a:xfrm>
            <a:off x="400253" y="4956749"/>
            <a:ext cx="258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dirty="0"/>
              <a:t>aximum </a:t>
            </a:r>
            <a:r>
              <a:rPr lang="en-US" altLang="ko-KR" b="1" dirty="0"/>
              <a:t>A</a:t>
            </a:r>
            <a:r>
              <a:rPr lang="en-US" altLang="ko-KR" dirty="0"/>
              <a:t> </a:t>
            </a:r>
            <a:r>
              <a:rPr lang="en-US" altLang="ko-KR" b="1" dirty="0"/>
              <a:t>P</a:t>
            </a:r>
            <a:r>
              <a:rPr lang="en-US" altLang="ko-KR" dirty="0"/>
              <a:t>osteriori</a:t>
            </a:r>
            <a:endParaRPr lang="ko-KR" altLang="en-US" dirty="0"/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B0934601-45F6-47BC-B64C-A1C8AB522EFB}"/>
              </a:ext>
            </a:extLst>
          </p:cNvPr>
          <p:cNvSpPr/>
          <p:nvPr/>
        </p:nvSpPr>
        <p:spPr>
          <a:xfrm>
            <a:off x="1465633" y="4377447"/>
            <a:ext cx="337226" cy="4928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465769-9A40-46E5-B414-F21B1C03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257800"/>
            <a:ext cx="10210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8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513</Words>
  <Application>Microsoft Office PowerPoint</Application>
  <PresentationFormat>와이드스크린</PresentationFormat>
  <Paragraphs>66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Weekly Meeting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13.1 The text classification problem</vt:lpstr>
      <vt:lpstr>13.1 The text classification problem</vt:lpstr>
      <vt:lpstr>13.2 Naive Bayes text classification</vt:lpstr>
      <vt:lpstr>13.2 Naive Bayes text classification</vt:lpstr>
      <vt:lpstr>13.2 Naive Bayes text classification</vt:lpstr>
      <vt:lpstr>13.2 Naive Bayes text classification</vt:lpstr>
      <vt:lpstr>13.3 The Bernoulli model</vt:lpstr>
      <vt:lpstr>13.4 Properties of Naive Bayes</vt:lpstr>
      <vt:lpstr>13.4 Properties of Naive Bayes</vt:lpstr>
      <vt:lpstr>13.4 Properties of Naive Bayes</vt:lpstr>
      <vt:lpstr>13.4 Properties of Naive Bayes</vt:lpstr>
      <vt:lpstr>13.4 Properties of Naive Bayes</vt:lpstr>
      <vt:lpstr>13.5 Feature selection</vt:lpstr>
      <vt:lpstr>13.5.1 Mutual information</vt:lpstr>
      <vt:lpstr>13.5.2 χ 2 Feature selection </vt:lpstr>
      <vt:lpstr>13.5.2 χ 2 Feature selection </vt:lpstr>
      <vt:lpstr>13.6 Evaluation of text classification</vt:lpstr>
      <vt:lpstr>13.6 Evaluation of text classification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</dc:title>
  <dc:creator>김광우</dc:creator>
  <cp:lastModifiedBy>김광우</cp:lastModifiedBy>
  <cp:revision>162</cp:revision>
  <dcterms:created xsi:type="dcterms:W3CDTF">2021-10-31T10:37:06Z</dcterms:created>
  <dcterms:modified xsi:type="dcterms:W3CDTF">2022-01-10T06:03:43Z</dcterms:modified>
</cp:coreProperties>
</file>