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0" r:id="rId3"/>
    <p:sldId id="283" r:id="rId4"/>
    <p:sldId id="321" r:id="rId5"/>
    <p:sldId id="322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19" r:id="rId27"/>
    <p:sldId id="323" r:id="rId28"/>
    <p:sldId id="324" r:id="rId29"/>
    <p:sldId id="325" r:id="rId30"/>
    <p:sldId id="327" r:id="rId31"/>
    <p:sldId id="32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94832" autoAdjust="0"/>
  </p:normalViewPr>
  <p:slideViewPr>
    <p:cSldViewPr snapToGrid="0">
      <p:cViewPr varScale="1">
        <p:scale>
          <a:sx n="119" d="100"/>
          <a:sy n="119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E7BB5-264A-40E2-A0E2-ACE289F8FB7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E4F4-D749-4086-A187-183539570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3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5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2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55CF-AB42-4960-8454-3A2B775B9F2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Weekly Meeting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Jan 19,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5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14.2 </a:t>
            </a:r>
            <a:r>
              <a:rPr lang="en-US" altLang="ko-KR" dirty="0" err="1"/>
              <a:t>Rocchio</a:t>
            </a:r>
            <a:r>
              <a:rPr lang="en-US" altLang="ko-KR" dirty="0"/>
              <a:t> classification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93A49-FDD3-4497-AB66-C76FF10536E8}"/>
              </a:ext>
            </a:extLst>
          </p:cNvPr>
          <p:cNvSpPr/>
          <p:nvPr/>
        </p:nvSpPr>
        <p:spPr>
          <a:xfrm>
            <a:off x="2379569" y="3492251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5F22AC-C246-47A8-9BA2-FDA3C5A55153}"/>
              </a:ext>
            </a:extLst>
          </p:cNvPr>
          <p:cNvSpPr/>
          <p:nvPr/>
        </p:nvSpPr>
        <p:spPr>
          <a:xfrm>
            <a:off x="1118314" y="2331075"/>
            <a:ext cx="2816181" cy="2691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379C6D-0639-48CC-A648-A3DCB8898608}"/>
              </a:ext>
            </a:extLst>
          </p:cNvPr>
          <p:cNvSpPr/>
          <p:nvPr/>
        </p:nvSpPr>
        <p:spPr>
          <a:xfrm>
            <a:off x="1877396" y="5478481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not 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4EB00E-D902-4BCF-AD6B-A9025846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930" y="2625008"/>
            <a:ext cx="6766819" cy="7170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623DDE-C92F-4B54-A1E4-D260BF00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57" y="3723716"/>
            <a:ext cx="2372261" cy="428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061289A-EC94-4346-B6C1-5CCFB99EB066}"/>
              </a:ext>
            </a:extLst>
          </p:cNvPr>
          <p:cNvSpPr/>
          <p:nvPr/>
        </p:nvSpPr>
        <p:spPr>
          <a:xfrm>
            <a:off x="7380969" y="326373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95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14.3 </a:t>
            </a:r>
            <a:r>
              <a:rPr lang="en-US" altLang="ko-KR" dirty="0" err="1"/>
              <a:t>kNN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D2E6F-7343-4ADB-B2F8-44470C56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76" y="1566706"/>
            <a:ext cx="6964047" cy="49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8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14.3 </a:t>
            </a:r>
            <a:r>
              <a:rPr lang="en-US" altLang="ko-KR" dirty="0" err="1"/>
              <a:t>kNN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5A914E-27F6-480E-BA17-DC7E28A4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2" y="1690688"/>
            <a:ext cx="9445247" cy="49022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3D2D22-1222-49C1-952A-D1D88D5F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57" y="2281506"/>
            <a:ext cx="5517860" cy="8437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B072A5-356B-40DF-9F8C-6A3D95D44385}"/>
              </a:ext>
            </a:extLst>
          </p:cNvPr>
          <p:cNvSpPr/>
          <p:nvPr/>
        </p:nvSpPr>
        <p:spPr>
          <a:xfrm>
            <a:off x="6420857" y="2096840"/>
            <a:ext cx="1024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&lt;Note&gt;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2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14.3 </a:t>
            </a:r>
            <a:r>
              <a:rPr lang="en-US" altLang="ko-KR" dirty="0" err="1"/>
              <a:t>kNN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B072A5-356B-40DF-9F8C-6A3D95D44385}"/>
              </a:ext>
            </a:extLst>
          </p:cNvPr>
          <p:cNvSpPr/>
          <p:nvPr/>
        </p:nvSpPr>
        <p:spPr>
          <a:xfrm>
            <a:off x="206800" y="1581684"/>
            <a:ext cx="117963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&lt;Remarks&gt;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In fact, if we preselect a value for k and do not preprocess,</a:t>
            </a:r>
          </a:p>
          <a:p>
            <a:r>
              <a:rPr lang="en-US" altLang="ko-KR" sz="2400" dirty="0"/>
              <a:t>then </a:t>
            </a:r>
            <a:r>
              <a:rPr lang="en-US" altLang="ko-KR" sz="2400" dirty="0" err="1"/>
              <a:t>kNN</a:t>
            </a:r>
            <a:r>
              <a:rPr lang="en-US" altLang="ko-KR" sz="2400" dirty="0"/>
              <a:t> requires no training at all.</a:t>
            </a:r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en-US" altLang="ko-KR" sz="2400" dirty="0" err="1"/>
              <a:t>kNN</a:t>
            </a:r>
            <a:r>
              <a:rPr lang="en-US" altLang="ko-KR" sz="2400" dirty="0"/>
              <a:t> has a potential advantage for problems with large classes.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 But in </a:t>
            </a:r>
            <a:r>
              <a:rPr lang="en-US" altLang="ko-KR" sz="2400" dirty="0" err="1"/>
              <a:t>kNN</a:t>
            </a:r>
            <a:r>
              <a:rPr lang="en-US" altLang="ko-KR" sz="2400" dirty="0"/>
              <a:t> large training sets come with a severe efficiency penalty in classification.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en-US" altLang="ko-KR" sz="2400" dirty="0" err="1"/>
              <a:t>kNN</a:t>
            </a:r>
            <a:r>
              <a:rPr lang="en-US" altLang="ko-KR" sz="2400" dirty="0"/>
              <a:t> handles multimodal classes better than </a:t>
            </a:r>
            <a:r>
              <a:rPr lang="en-US" altLang="ko-KR" sz="2400" dirty="0" err="1"/>
              <a:t>Rocchio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281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14.4 Linear versus nonlinear classifiers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B072A5-356B-40DF-9F8C-6A3D95D44385}"/>
              </a:ext>
            </a:extLst>
          </p:cNvPr>
          <p:cNvSpPr/>
          <p:nvPr/>
        </p:nvSpPr>
        <p:spPr>
          <a:xfrm>
            <a:off x="197845" y="1929413"/>
            <a:ext cx="11796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We will only consider </a:t>
            </a:r>
            <a:r>
              <a:rPr lang="en-US" altLang="ko-KR" sz="2400" b="1" dirty="0"/>
              <a:t>two-class</a:t>
            </a:r>
            <a:r>
              <a:rPr lang="en-US" altLang="ko-KR" sz="2400" dirty="0"/>
              <a:t> classifiers in this section and define a </a:t>
            </a:r>
            <a:r>
              <a:rPr lang="en-US" altLang="ko-KR" sz="2400" b="1" dirty="0"/>
              <a:t>linear classifier</a:t>
            </a:r>
            <a:r>
              <a:rPr lang="en-US" altLang="ko-KR" sz="2400" dirty="0"/>
              <a:t> as a two-class classifier that decides class membership by comparing a </a:t>
            </a:r>
            <a:r>
              <a:rPr lang="en-US" altLang="ko-KR" sz="2400" b="1" dirty="0"/>
              <a:t>linear combination of the features to a threshold. 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3CF613-F9D2-445C-820D-945F811F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7" y="3186084"/>
            <a:ext cx="6568225" cy="33787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C74F14-1C16-438F-A676-E3FDF38E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273" y="4625138"/>
            <a:ext cx="5745882" cy="3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54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14.4 Linear versus nonlinear classifiers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877FF4-65D8-413E-9208-83DB2EDC5EE4}"/>
              </a:ext>
            </a:extLst>
          </p:cNvPr>
          <p:cNvSpPr/>
          <p:nvPr/>
        </p:nvSpPr>
        <p:spPr>
          <a:xfrm>
            <a:off x="265988" y="1690688"/>
            <a:ext cx="11796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Example 1 (</a:t>
            </a:r>
            <a:r>
              <a:rPr lang="en-US" altLang="ko-KR" sz="2400" dirty="0" err="1"/>
              <a:t>Rocchio</a:t>
            </a:r>
            <a:r>
              <a:rPr lang="en-US" altLang="ko-KR" sz="2400" dirty="0"/>
              <a:t>)</a:t>
            </a:r>
          </a:p>
          <a:p>
            <a:endParaRPr lang="en-US" altLang="ko-KR" sz="2400" b="1" dirty="0"/>
          </a:p>
          <a:p>
            <a:r>
              <a:rPr lang="en-US" altLang="ko-KR" sz="2400" dirty="0"/>
              <a:t>Example 2 (Naïve Bayes)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C5E416-B9C0-417B-AF38-3B0651A1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19" y="1652799"/>
            <a:ext cx="8262267" cy="5374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CEE168-CE5D-4AAB-84E5-FDC25CE6B5B4}"/>
              </a:ext>
            </a:extLst>
          </p:cNvPr>
          <p:cNvSpPr/>
          <p:nvPr/>
        </p:nvSpPr>
        <p:spPr>
          <a:xfrm>
            <a:off x="7708006" y="1481070"/>
            <a:ext cx="270456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156708-629E-412B-B7EB-28F5E1C61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707" y="2315556"/>
            <a:ext cx="3996527" cy="9821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296A6B-1A0D-4DA3-93A5-F887F1CD8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770" y="3423025"/>
            <a:ext cx="6052400" cy="134673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6B8DCB-5901-40CF-ADEF-EA60A7061185}"/>
              </a:ext>
            </a:extLst>
          </p:cNvPr>
          <p:cNvSpPr/>
          <p:nvPr/>
        </p:nvSpPr>
        <p:spPr>
          <a:xfrm>
            <a:off x="9078383" y="3911728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by using log odds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F5A805-E48F-4BBE-A583-0601A7948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8" y="5112407"/>
            <a:ext cx="4269859" cy="4944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205A72-A55D-4DA5-A8DD-AFB021CEBCE6}"/>
              </a:ext>
            </a:extLst>
          </p:cNvPr>
          <p:cNvSpPr/>
          <p:nvPr/>
        </p:nvSpPr>
        <p:spPr>
          <a:xfrm>
            <a:off x="877211" y="5486221"/>
            <a:ext cx="253241" cy="241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A1F391-E63B-4274-A045-FCF0B61BCE09}"/>
              </a:ext>
            </a:extLst>
          </p:cNvPr>
          <p:cNvSpPr/>
          <p:nvPr/>
        </p:nvSpPr>
        <p:spPr>
          <a:xfrm>
            <a:off x="1818332" y="5525613"/>
            <a:ext cx="270456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B0FB10-B515-4E42-A21B-A0ABB2668B1D}"/>
              </a:ext>
            </a:extLst>
          </p:cNvPr>
          <p:cNvSpPr/>
          <p:nvPr/>
        </p:nvSpPr>
        <p:spPr>
          <a:xfrm>
            <a:off x="4709749" y="5430372"/>
            <a:ext cx="253241" cy="241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8701C9-366A-4D11-BBFA-08F205C3AC7D}"/>
              </a:ext>
            </a:extLst>
          </p:cNvPr>
          <p:cNvSpPr/>
          <p:nvPr/>
        </p:nvSpPr>
        <p:spPr>
          <a:xfrm>
            <a:off x="7562780" y="4964607"/>
            <a:ext cx="364787" cy="241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A457A06-639E-47F9-8AE2-CCC72B17E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582" y="5180453"/>
            <a:ext cx="4330197" cy="4403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6C18FA-FCD8-4C86-B216-8F60574CF3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980"/>
          <a:stretch/>
        </p:blipFill>
        <p:spPr>
          <a:xfrm>
            <a:off x="4275296" y="5129758"/>
            <a:ext cx="3469877" cy="49105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07CF26-6546-4C25-9F2C-583654B28613}"/>
              </a:ext>
            </a:extLst>
          </p:cNvPr>
          <p:cNvSpPr/>
          <p:nvPr/>
        </p:nvSpPr>
        <p:spPr>
          <a:xfrm>
            <a:off x="6568946" y="4987312"/>
            <a:ext cx="364787" cy="20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2135BC-5D21-4EBB-8634-9E433B231596}"/>
              </a:ext>
            </a:extLst>
          </p:cNvPr>
          <p:cNvSpPr/>
          <p:nvPr/>
        </p:nvSpPr>
        <p:spPr>
          <a:xfrm>
            <a:off x="7260077" y="4956347"/>
            <a:ext cx="364787" cy="20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A888A5-C7EB-43EC-910A-D0391C1DB1BE}"/>
              </a:ext>
            </a:extLst>
          </p:cNvPr>
          <p:cNvSpPr/>
          <p:nvPr/>
        </p:nvSpPr>
        <p:spPr>
          <a:xfrm>
            <a:off x="2694422" y="5921426"/>
            <a:ext cx="6631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in log space, Naive Bayes is a linear classifier.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179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14.4 Linear versus nonlinear classifiers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5C973-931F-456A-93D1-F9C0BB0C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465"/>
            <a:ext cx="5995575" cy="53125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4D5A7B5-55C7-4473-9B6D-674D6FB0DEF4}"/>
              </a:ext>
            </a:extLst>
          </p:cNvPr>
          <p:cNvSpPr/>
          <p:nvPr/>
        </p:nvSpPr>
        <p:spPr>
          <a:xfrm>
            <a:off x="6266031" y="3132657"/>
            <a:ext cx="571624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Noise documents are one reason</a:t>
            </a:r>
          </a:p>
          <a:p>
            <a:r>
              <a:rPr lang="en-US" altLang="ko-KR" dirty="0"/>
              <a:t>why training a linear classifier is hard.</a:t>
            </a:r>
          </a:p>
          <a:p>
            <a:endParaRPr lang="en-US" altLang="ko-KR" dirty="0"/>
          </a:p>
          <a:p>
            <a:r>
              <a:rPr lang="en-US" altLang="ko-KR" dirty="0"/>
              <a:t>In fact, if linear separability holds, </a:t>
            </a:r>
          </a:p>
          <a:p>
            <a:r>
              <a:rPr lang="en-US" altLang="ko-KR" dirty="0"/>
              <a:t>then there is an infinite number of linear separators </a:t>
            </a:r>
          </a:p>
        </p:txBody>
      </p:sp>
    </p:spTree>
    <p:extLst>
      <p:ext uri="{BB962C8B-B14F-4D97-AF65-F5344CB8AC3E}">
        <p14:creationId xmlns:p14="http://schemas.microsoft.com/office/powerpoint/2010/main" val="393353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14.4 Linear versus nonlinear classifiers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6ADD0C-EA72-4B6B-9A2D-EA70641A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799" y="1690688"/>
            <a:ext cx="5572242" cy="49004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F02E3A-8AE1-40B8-8780-6EDD3DA0BF0B}"/>
              </a:ext>
            </a:extLst>
          </p:cNvPr>
          <p:cNvSpPr/>
          <p:nvPr/>
        </p:nvSpPr>
        <p:spPr>
          <a:xfrm>
            <a:off x="283444" y="3354140"/>
            <a:ext cx="56040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Example 3 (</a:t>
            </a:r>
            <a:r>
              <a:rPr lang="en-US" altLang="ko-KR" sz="2400" dirty="0" err="1"/>
              <a:t>kNN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 err="1"/>
              <a:t>kNN</a:t>
            </a:r>
            <a:r>
              <a:rPr lang="en-US" altLang="ko-KR" sz="2400" dirty="0"/>
              <a:t> is intuitively not a linear classifier</a:t>
            </a:r>
          </a:p>
        </p:txBody>
      </p:sp>
    </p:spTree>
    <p:extLst>
      <p:ext uri="{BB962C8B-B14F-4D97-AF65-F5344CB8AC3E}">
        <p14:creationId xmlns:p14="http://schemas.microsoft.com/office/powerpoint/2010/main" val="68745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14.5 Classification with more than two classes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017155-B32A-4485-917B-270CBF25BD7E}"/>
              </a:ext>
            </a:extLst>
          </p:cNvPr>
          <p:cNvSpPr/>
          <p:nvPr/>
        </p:nvSpPr>
        <p:spPr>
          <a:xfrm>
            <a:off x="136187" y="2345982"/>
            <a:ext cx="7738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any-of, multilabel, or </a:t>
            </a:r>
            <a:r>
              <a:rPr lang="en-US" altLang="ko-KR" b="1" dirty="0" err="1"/>
              <a:t>multivalue</a:t>
            </a:r>
            <a:r>
              <a:rPr lang="en-US" altLang="ko-KR" b="1" dirty="0"/>
              <a:t> classification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418B5E-6101-4E64-AE45-34A1DC4C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328"/>
            <a:ext cx="12192000" cy="25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6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14.5 Classification with more than two classes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017155-B32A-4485-917B-270CBF25BD7E}"/>
              </a:ext>
            </a:extLst>
          </p:cNvPr>
          <p:cNvSpPr/>
          <p:nvPr/>
        </p:nvSpPr>
        <p:spPr>
          <a:xfrm>
            <a:off x="136187" y="2114162"/>
            <a:ext cx="7738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one-of classification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99F079-2EA3-4503-9715-6A3EAA11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7" y="2530648"/>
            <a:ext cx="10496281" cy="41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7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9113D7-962B-44F1-9983-F3104225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8" y="194659"/>
            <a:ext cx="11601450" cy="2038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7EB82-3CC3-45B1-A25F-C1D243EB6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2" y="4670067"/>
            <a:ext cx="11572875" cy="2038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1C22CD-7555-425F-BE19-E2EBF0B38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82" y="2333625"/>
            <a:ext cx="11620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6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14.5 Classification with more than two classes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226627-9B63-4601-8060-00380C93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8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7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14.6 The bias-variance tradeoff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15916E-27F4-4805-8F87-F2F7CFB17C0A}"/>
              </a:ext>
            </a:extLst>
          </p:cNvPr>
          <p:cNvSpPr/>
          <p:nvPr/>
        </p:nvSpPr>
        <p:spPr>
          <a:xfrm>
            <a:off x="240405" y="1747114"/>
            <a:ext cx="11408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Q: Should we always use nonlinear classifiers for optimal effectiveness in statistical text classification?</a:t>
            </a:r>
          </a:p>
          <a:p>
            <a:endParaRPr lang="en-US" altLang="ko-KR" dirty="0"/>
          </a:p>
          <a:p>
            <a:r>
              <a:rPr lang="en-US" altLang="ko-KR" dirty="0"/>
              <a:t>A: Instead look at how well the classifier estimates the conditional probability P(</a:t>
            </a:r>
            <a:r>
              <a:rPr lang="en-US" altLang="ko-KR" dirty="0" err="1"/>
              <a:t>c|d</a:t>
            </a:r>
            <a:r>
              <a:rPr lang="en-US" altLang="ko-KR" dirty="0"/>
              <a:t>) of a document being in a class.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B58FFB-1743-46DB-B246-057305F4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091" y="3127843"/>
            <a:ext cx="4844737" cy="7827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39C106-6BC5-4547-862C-DA62F0ACC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61311"/>
            <a:ext cx="12192000" cy="10285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7B8070-D1EE-4353-8455-BEA577A18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108" y="4824426"/>
            <a:ext cx="5613781" cy="7480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934C9E-A890-494F-BD84-17B6437FCF40}"/>
              </a:ext>
            </a:extLst>
          </p:cNvPr>
          <p:cNvSpPr/>
          <p:nvPr/>
        </p:nvSpPr>
        <p:spPr>
          <a:xfrm>
            <a:off x="136187" y="5803750"/>
            <a:ext cx="11440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learning method Γ is optimal for a distribution P(D) if it minimizes the learning error. </a:t>
            </a:r>
          </a:p>
          <a:p>
            <a:r>
              <a:rPr lang="en-US" altLang="ko-KR" b="1" dirty="0"/>
              <a:t>Warning: In general, D does not contain a labeled instance of d!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5700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14.6 The bias-variance tradeoff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64CD9E-7113-43D9-B348-63A6094B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51" y="1690688"/>
            <a:ext cx="7788298" cy="14233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7A32B7-84EA-4F3B-A9D6-17A5141DD066}"/>
              </a:ext>
            </a:extLst>
          </p:cNvPr>
          <p:cNvSpPr/>
          <p:nvPr/>
        </p:nvSpPr>
        <p:spPr>
          <a:xfrm>
            <a:off x="375635" y="4380845"/>
            <a:ext cx="627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Linear methods have a high bias for nonlinear problems. </a:t>
            </a:r>
          </a:p>
          <a:p>
            <a:r>
              <a:rPr lang="en-US" altLang="ko-KR" dirty="0"/>
              <a:t>On the other hand, nonlinear methods have low bias.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A49510-AF86-4B73-90DA-9E255B47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655" y="3429000"/>
            <a:ext cx="3482688" cy="30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32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14.6 The bias-variance tradeoff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64CD9E-7113-43D9-B348-63A6094B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51" y="1690688"/>
            <a:ext cx="7788298" cy="14233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7A32B7-84EA-4F3B-A9D6-17A5141DD066}"/>
              </a:ext>
            </a:extLst>
          </p:cNvPr>
          <p:cNvSpPr/>
          <p:nvPr/>
        </p:nvSpPr>
        <p:spPr>
          <a:xfrm>
            <a:off x="375635" y="4380845"/>
            <a:ext cx="627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Linear learning methods have low variance.</a:t>
            </a:r>
          </a:p>
          <a:p>
            <a:r>
              <a:rPr lang="en-US" altLang="ko-KR" dirty="0"/>
              <a:t>On the other hand, nonlinear methods have high variance. </a:t>
            </a:r>
          </a:p>
          <a:p>
            <a:r>
              <a:rPr lang="en-US" altLang="ko-KR" dirty="0"/>
              <a:t>For example, </a:t>
            </a:r>
            <a:r>
              <a:rPr lang="en-US" altLang="ko-KR" dirty="0" err="1"/>
              <a:t>kNN</a:t>
            </a:r>
            <a:r>
              <a:rPr lang="en-US" altLang="ko-KR" dirty="0"/>
              <a:t> is sensitive to some noise features.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215EAA-D6F2-4BAB-B2E8-4322B2A09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54" y="3320628"/>
            <a:ext cx="3716016" cy="329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7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14.6 The bias-variance tradeoff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6F6CB0-A218-46E9-AD2B-3ED1C412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525497" cy="48960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794931-F207-41ED-BC48-0E9185A6FE01}"/>
              </a:ext>
            </a:extLst>
          </p:cNvPr>
          <p:cNvSpPr/>
          <p:nvPr/>
        </p:nvSpPr>
        <p:spPr>
          <a:xfrm>
            <a:off x="5462569" y="3035485"/>
            <a:ext cx="66626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One-feature classifier: This classifier uses only one feature,</a:t>
            </a:r>
          </a:p>
          <a:p>
            <a:r>
              <a:rPr lang="en-US" altLang="ko-KR" dirty="0"/>
              <a:t>the number of Roman alphabet characters. </a:t>
            </a:r>
          </a:p>
          <a:p>
            <a:endParaRPr lang="en-US" altLang="ko-KR" dirty="0"/>
          </a:p>
          <a:p>
            <a:r>
              <a:rPr lang="en-US" altLang="ko-KR" dirty="0"/>
              <a:t>2. Linear classifier. </a:t>
            </a:r>
          </a:p>
          <a:p>
            <a:endParaRPr lang="en-US" altLang="ko-KR" dirty="0"/>
          </a:p>
          <a:p>
            <a:r>
              <a:rPr lang="en-US" altLang="ko-KR" dirty="0"/>
              <a:t>3. “Fit-training-set-perfectly” classifier.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22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14.6 The bias-variance tradeoff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4D62AA-A397-4E62-8719-343ED463151C}"/>
              </a:ext>
            </a:extLst>
          </p:cNvPr>
          <p:cNvSpPr/>
          <p:nvPr/>
        </p:nvSpPr>
        <p:spPr>
          <a:xfrm>
            <a:off x="136187" y="3022124"/>
            <a:ext cx="11989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It is perhaps surprising that so many of the best-known text classification algorithms are </a:t>
            </a:r>
            <a:r>
              <a:rPr lang="en-US" altLang="ko-KR" sz="2400" b="1" dirty="0"/>
              <a:t>linear</a:t>
            </a:r>
            <a:r>
              <a:rPr lang="en-US" altLang="ko-KR" sz="2400" dirty="0"/>
              <a:t>. (linear SVMs, regularized logistic regression, regularized linear regression)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BC328A-6C1C-4F49-B28B-81DA6BE3EE76}"/>
              </a:ext>
            </a:extLst>
          </p:cNvPr>
          <p:cNvSpPr/>
          <p:nvPr/>
        </p:nvSpPr>
        <p:spPr>
          <a:xfrm>
            <a:off x="136187" y="4155464"/>
            <a:ext cx="11751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With increased dimensionality, the likelihood of linear separability increases rapidly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586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B00F34-BDC9-429C-9420-218624C3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86" y="365125"/>
            <a:ext cx="6200503" cy="1050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B986EC-AEA8-47EC-9120-22AEA6458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20" y="1339300"/>
            <a:ext cx="5877226" cy="24290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5D2D46-9DAD-44C8-8E6E-BFD12459D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286" y="3817256"/>
            <a:ext cx="5479961" cy="25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59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_images/clustering_6_1.png">
            <a:extLst>
              <a:ext uri="{FF2B5EF4-FFF2-40B4-BE49-F238E27FC236}">
                <a16:creationId xmlns:a16="http://schemas.microsoft.com/office/drawing/2014/main" id="{3615A0A3-E6B1-4B5D-B23B-BE558378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07" y="1381863"/>
            <a:ext cx="5715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A94BFF0-C66B-440D-A6EA-152220E57AAD}"/>
              </a:ext>
            </a:extLst>
          </p:cNvPr>
          <p:cNvSpPr/>
          <p:nvPr/>
        </p:nvSpPr>
        <p:spPr>
          <a:xfrm>
            <a:off x="2161895" y="5810988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MNIST (UMAP)</a:t>
            </a:r>
            <a:endParaRPr lang="ko-KR" altLang="en-US" dirty="0"/>
          </a:p>
        </p:txBody>
      </p:sp>
      <p:pic>
        <p:nvPicPr>
          <p:cNvPr id="1028" name="Picture 4" descr="_images/clustering_10_1.png">
            <a:extLst>
              <a:ext uri="{FF2B5EF4-FFF2-40B4-BE49-F238E27FC236}">
                <a16:creationId xmlns:a16="http://schemas.microsoft.com/office/drawing/2014/main" id="{8EB60C30-C9EE-4900-AA3A-EFEC3A81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5" y="1381862"/>
            <a:ext cx="5715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558EEE-2C38-4C4B-8E0A-FAD067D51B80}"/>
              </a:ext>
            </a:extLst>
          </p:cNvPr>
          <p:cNvSpPr/>
          <p:nvPr/>
        </p:nvSpPr>
        <p:spPr>
          <a:xfrm>
            <a:off x="8266483" y="5810987"/>
            <a:ext cx="2645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MNIST (k-means, k=10)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763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_images/clustering_10_1.png">
            <a:extLst>
              <a:ext uri="{FF2B5EF4-FFF2-40B4-BE49-F238E27FC236}">
                <a16:creationId xmlns:a16="http://schemas.microsoft.com/office/drawing/2014/main" id="{8EB60C30-C9EE-4900-AA3A-EFEC3A81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5" y="1381862"/>
            <a:ext cx="5715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558EEE-2C38-4C4B-8E0A-FAD067D51B80}"/>
              </a:ext>
            </a:extLst>
          </p:cNvPr>
          <p:cNvSpPr/>
          <p:nvPr/>
        </p:nvSpPr>
        <p:spPr>
          <a:xfrm>
            <a:off x="8266483" y="5810987"/>
            <a:ext cx="2645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MNIST (k-means, k=10)</a:t>
            </a:r>
            <a:endParaRPr lang="ko-KR" altLang="en-US" dirty="0"/>
          </a:p>
        </p:txBody>
      </p:sp>
      <p:pic>
        <p:nvPicPr>
          <p:cNvPr id="2050" name="Picture 2" descr="_images/clustering_16_1.png">
            <a:extLst>
              <a:ext uri="{FF2B5EF4-FFF2-40B4-BE49-F238E27FC236}">
                <a16:creationId xmlns:a16="http://schemas.microsoft.com/office/drawing/2014/main" id="{A03935B7-20A6-42BD-80AF-5A881AD7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06" y="1381861"/>
            <a:ext cx="5715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F5DCF3-B29E-44CF-A52D-AFECE31EF24F}"/>
              </a:ext>
            </a:extLst>
          </p:cNvPr>
          <p:cNvSpPr/>
          <p:nvPr/>
        </p:nvSpPr>
        <p:spPr>
          <a:xfrm>
            <a:off x="1720715" y="581098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MNIST (HDBSCAN)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448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E558EEE-2C38-4C4B-8E0A-FAD067D51B80}"/>
              </a:ext>
            </a:extLst>
          </p:cNvPr>
          <p:cNvSpPr/>
          <p:nvPr/>
        </p:nvSpPr>
        <p:spPr>
          <a:xfrm>
            <a:off x="7140926" y="5810987"/>
            <a:ext cx="3663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MNIST (UMAP, other parameters)</a:t>
            </a:r>
            <a:endParaRPr lang="ko-KR" altLang="en-US" dirty="0"/>
          </a:p>
        </p:txBody>
      </p:sp>
      <p:pic>
        <p:nvPicPr>
          <p:cNvPr id="2050" name="Picture 2" descr="_images/clustering_16_1.png">
            <a:extLst>
              <a:ext uri="{FF2B5EF4-FFF2-40B4-BE49-F238E27FC236}">
                <a16:creationId xmlns:a16="http://schemas.microsoft.com/office/drawing/2014/main" id="{A03935B7-20A6-42BD-80AF-5A881AD7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06" y="1381861"/>
            <a:ext cx="5715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F5DCF3-B29E-44CF-A52D-AFECE31EF24F}"/>
              </a:ext>
            </a:extLst>
          </p:cNvPr>
          <p:cNvSpPr/>
          <p:nvPr/>
        </p:nvSpPr>
        <p:spPr>
          <a:xfrm>
            <a:off x="1720715" y="581098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MNIST (HDBSCAN)</a:t>
            </a:r>
            <a:endParaRPr lang="ko-KR" altLang="en-US" dirty="0"/>
          </a:p>
        </p:txBody>
      </p:sp>
      <p:pic>
        <p:nvPicPr>
          <p:cNvPr id="3074" name="Picture 2" descr="_images/clustering_27_1.png">
            <a:extLst>
              <a:ext uri="{FF2B5EF4-FFF2-40B4-BE49-F238E27FC236}">
                <a16:creationId xmlns:a16="http://schemas.microsoft.com/office/drawing/2014/main" id="{58A752CA-3CFC-4899-A94D-63FDDF130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1861"/>
            <a:ext cx="57531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697A5691-078B-448C-A05F-D839020A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08" y="6355672"/>
            <a:ext cx="90952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clusterable_embedding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umap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n_neighbors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min_dist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0.0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n_components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42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fit_transform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mnist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8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8BCAF3-615E-4927-82C5-84AC168D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0314"/>
            <a:ext cx="12192000" cy="2082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443A09-5F7D-4829-B9DC-54D82B50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436"/>
            <a:ext cx="12192000" cy="20413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FC2D88-6651-422B-8D75-00D1BD490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9329"/>
            <a:ext cx="12192000" cy="19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94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E558EEE-2C38-4C4B-8E0A-FAD067D51B80}"/>
              </a:ext>
            </a:extLst>
          </p:cNvPr>
          <p:cNvSpPr/>
          <p:nvPr/>
        </p:nvSpPr>
        <p:spPr>
          <a:xfrm>
            <a:off x="7140926" y="5810987"/>
            <a:ext cx="3663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MNIST (UMAP, other parameters)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F5DCF3-B29E-44CF-A52D-AFECE31EF24F}"/>
              </a:ext>
            </a:extLst>
          </p:cNvPr>
          <p:cNvSpPr/>
          <p:nvPr/>
        </p:nvSpPr>
        <p:spPr>
          <a:xfrm>
            <a:off x="1828724" y="5810987"/>
            <a:ext cx="3500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MNIST (HDBSCAN)</a:t>
            </a:r>
          </a:p>
          <a:p>
            <a:endParaRPr lang="en-US" altLang="ko-KR" dirty="0"/>
          </a:p>
          <a:p>
            <a:r>
              <a:rPr lang="en-US" altLang="ko-KR" dirty="0"/>
              <a:t>99%</a:t>
            </a:r>
            <a:r>
              <a:rPr lang="ko-KR" altLang="en-US" dirty="0"/>
              <a:t>의 데이터가 </a:t>
            </a:r>
            <a:r>
              <a:rPr lang="en-US" altLang="ko-KR" dirty="0"/>
              <a:t>clustering </a:t>
            </a:r>
            <a:r>
              <a:rPr lang="ko-KR" altLang="en-US" dirty="0" err="1"/>
              <a:t>됐음</a:t>
            </a:r>
            <a:endParaRPr lang="ko-KR" altLang="en-US" dirty="0"/>
          </a:p>
        </p:txBody>
      </p:sp>
      <p:pic>
        <p:nvPicPr>
          <p:cNvPr id="3074" name="Picture 2" descr="_images/clustering_27_1.png">
            <a:extLst>
              <a:ext uri="{FF2B5EF4-FFF2-40B4-BE49-F238E27FC236}">
                <a16:creationId xmlns:a16="http://schemas.microsoft.com/office/drawing/2014/main" id="{58A752CA-3CFC-4899-A94D-63FDDF130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1861"/>
            <a:ext cx="57531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_images/clustering_31_1.png">
            <a:extLst>
              <a:ext uri="{FF2B5EF4-FFF2-40B4-BE49-F238E27FC236}">
                <a16:creationId xmlns:a16="http://schemas.microsoft.com/office/drawing/2014/main" id="{EE654861-5923-46CA-B46A-E3E9384C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" y="1381860"/>
            <a:ext cx="5715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179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63F093-8A4F-4F62-B9F5-6CDDEF5E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682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9284F5-0F17-447C-B8EC-4621497D9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15" y="2768232"/>
            <a:ext cx="3815970" cy="40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FB7B3F-0797-4931-8615-6288C842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27485"/>
            <a:ext cx="11887200" cy="1962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BA1D01-B5C3-4FB6-8D95-C0EF7830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17618"/>
            <a:ext cx="11887200" cy="20227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D76063-270B-4BCD-A53C-F174DBD18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73115"/>
            <a:ext cx="118014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5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37F4CC-D4E1-4984-926F-6DC4C2C7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867"/>
            <a:ext cx="11906250" cy="2124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3A5E6B-31FA-4673-8740-EAF2CE76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9957"/>
            <a:ext cx="12192000" cy="20197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49020A-3EA2-4C31-8D80-DC64A2E70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4769745"/>
            <a:ext cx="12134850" cy="2019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2757F1E-3F3F-4BDA-8C3F-9CABA571664C}"/>
              </a:ext>
            </a:extLst>
          </p:cNvPr>
          <p:cNvSpPr/>
          <p:nvPr/>
        </p:nvSpPr>
        <p:spPr>
          <a:xfrm>
            <a:off x="0" y="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 = 0.000001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 Vector space classification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5170E6-2107-48E3-8CC2-141B23A4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65" y="5451320"/>
            <a:ext cx="7424670" cy="750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2C34D1-C64F-45DE-BDD1-EE413985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328" y="1501417"/>
            <a:ext cx="5049967" cy="36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3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14.2 </a:t>
            </a:r>
            <a:r>
              <a:rPr lang="en-US" altLang="ko-KR" dirty="0" err="1"/>
              <a:t>Rocchio</a:t>
            </a:r>
            <a:r>
              <a:rPr lang="en-US" altLang="ko-KR" dirty="0"/>
              <a:t> classification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DA4488-4E10-4E7B-B94E-676A2D0A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2" y="1587622"/>
            <a:ext cx="5773397" cy="46006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519A14-0BB9-491D-88AC-C46D8D21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22" y="1690688"/>
            <a:ext cx="3943350" cy="142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412261-CE09-44CF-B0C5-0E877EBCF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900" y="3179622"/>
            <a:ext cx="207645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F01045-E64D-4C11-A67D-30659395E62D}"/>
              </a:ext>
            </a:extLst>
          </p:cNvPr>
          <p:cNvSpPr txBox="1"/>
          <p:nvPr/>
        </p:nvSpPr>
        <p:spPr>
          <a:xfrm>
            <a:off x="7027822" y="4243982"/>
            <a:ext cx="46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Note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the two assignment criteria will sometimes make different classification decisions.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69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14.2 </a:t>
            </a:r>
            <a:r>
              <a:rPr lang="en-US" altLang="ko-KR" dirty="0" err="1"/>
              <a:t>Rocchio</a:t>
            </a:r>
            <a:r>
              <a:rPr lang="en-US" altLang="ko-KR" dirty="0"/>
              <a:t> classification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DA4488-4E10-4E7B-B94E-676A2D0A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2" y="1587622"/>
            <a:ext cx="5773397" cy="46006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B2D1587-316B-45B3-A386-3705D360DD83}"/>
              </a:ext>
            </a:extLst>
          </p:cNvPr>
          <p:cNvSpPr/>
          <p:nvPr/>
        </p:nvSpPr>
        <p:spPr>
          <a:xfrm>
            <a:off x="6703455" y="3287795"/>
            <a:ext cx="46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solid square just below the boundary between UK and Kenya is a better fit for the class UK since UK is more scattered than Kenya.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83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14.2 </a:t>
            </a:r>
            <a:r>
              <a:rPr lang="en-US" altLang="ko-KR" dirty="0" err="1"/>
              <a:t>Rocchio</a:t>
            </a:r>
            <a:r>
              <a:rPr lang="en-US" altLang="ko-KR" dirty="0"/>
              <a:t> classification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8E85B9-051A-4699-BA08-1093C302B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"/>
          <a:stretch/>
        </p:blipFill>
        <p:spPr>
          <a:xfrm>
            <a:off x="48869" y="1690688"/>
            <a:ext cx="7187409" cy="49594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E43D90-FFDA-42DE-AB2F-F296B0E18CF3}"/>
              </a:ext>
            </a:extLst>
          </p:cNvPr>
          <p:cNvSpPr/>
          <p:nvPr/>
        </p:nvSpPr>
        <p:spPr>
          <a:xfrm>
            <a:off x="6165028" y="3549065"/>
            <a:ext cx="5824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Burma, which changed its name to Myanmar in 1989.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48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619</Words>
  <Application>Microsoft Office PowerPoint</Application>
  <PresentationFormat>와이드스크린</PresentationFormat>
  <Paragraphs>85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Arial Unicode MS</vt:lpstr>
      <vt:lpstr>SFMono-Regular</vt:lpstr>
      <vt:lpstr>맑은 고딕</vt:lpstr>
      <vt:lpstr>Arial</vt:lpstr>
      <vt:lpstr>Consolas</vt:lpstr>
      <vt:lpstr>Office 테마</vt:lpstr>
      <vt:lpstr>Weekly Meeting</vt:lpstr>
      <vt:lpstr>PowerPoint 프레젠테이션</vt:lpstr>
      <vt:lpstr>PowerPoint 프레젠테이션</vt:lpstr>
      <vt:lpstr>PowerPoint 프레젠테이션</vt:lpstr>
      <vt:lpstr>PowerPoint 프레젠테이션</vt:lpstr>
      <vt:lpstr>14 Vector space classification </vt:lpstr>
      <vt:lpstr>14.2 Rocchio classification </vt:lpstr>
      <vt:lpstr>14.2 Rocchio classification </vt:lpstr>
      <vt:lpstr>14.2 Rocchio classification </vt:lpstr>
      <vt:lpstr>14.2 Rocchio classification </vt:lpstr>
      <vt:lpstr>14.3 kNN</vt:lpstr>
      <vt:lpstr>14.3 kNN</vt:lpstr>
      <vt:lpstr>14.3 kNN</vt:lpstr>
      <vt:lpstr>14.4 Linear versus nonlinear classifiers</vt:lpstr>
      <vt:lpstr>14.4 Linear versus nonlinear classifiers</vt:lpstr>
      <vt:lpstr>14.4 Linear versus nonlinear classifiers</vt:lpstr>
      <vt:lpstr>14.4 Linear versus nonlinear classifiers</vt:lpstr>
      <vt:lpstr>14.5 Classification with more than two classes </vt:lpstr>
      <vt:lpstr>14.5 Classification with more than two classes </vt:lpstr>
      <vt:lpstr>14.5 Classification with more than two classes </vt:lpstr>
      <vt:lpstr>14.6 The bias-variance tradeoff</vt:lpstr>
      <vt:lpstr>14.6 The bias-variance tradeoff</vt:lpstr>
      <vt:lpstr>14.6 The bias-variance tradeoff</vt:lpstr>
      <vt:lpstr>14.6 The bias-variance tradeoff</vt:lpstr>
      <vt:lpstr>14.6 The bias-variance tradeoff</vt:lpstr>
      <vt:lpstr>Next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김광우</dc:creator>
  <cp:lastModifiedBy>김광우</cp:lastModifiedBy>
  <cp:revision>188</cp:revision>
  <dcterms:created xsi:type="dcterms:W3CDTF">2021-10-31T10:37:06Z</dcterms:created>
  <dcterms:modified xsi:type="dcterms:W3CDTF">2022-01-18T06:25:43Z</dcterms:modified>
</cp:coreProperties>
</file>