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8" r:id="rId4"/>
    <p:sldId id="269" r:id="rId5"/>
    <p:sldId id="270" r:id="rId6"/>
    <p:sldId id="271" r:id="rId7"/>
    <p:sldId id="276" r:id="rId8"/>
    <p:sldId id="272" r:id="rId9"/>
    <p:sldId id="273" r:id="rId10"/>
    <p:sldId id="274" r:id="rId11"/>
    <p:sldId id="261" r:id="rId12"/>
    <p:sldId id="275" r:id="rId13"/>
    <p:sldId id="277" r:id="rId14"/>
    <p:sldId id="263" r:id="rId15"/>
    <p:sldId id="278" r:id="rId16"/>
    <p:sldId id="279" r:id="rId17"/>
    <p:sldId id="265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6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0" autoAdjust="0"/>
    <p:restoredTop sz="94832" autoAdjust="0"/>
  </p:normalViewPr>
  <p:slideViewPr>
    <p:cSldViewPr snapToGrid="0">
      <p:cViewPr varScale="1">
        <p:scale>
          <a:sx n="119" d="100"/>
          <a:sy n="119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E7BB5-264A-40E2-A0E2-ACE289F8FB73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8E4F4-D749-4086-A187-183539570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8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3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5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2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55CF-AB42-4960-8454-3A2B775B9F2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55CF-AB42-4960-8454-3A2B775B9F2D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BAC0-011C-48AD-897A-AB409314A9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Weekly Meeting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Jan 26,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5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4910" cy="1418598"/>
          </a:xfrm>
        </p:spPr>
        <p:txBody>
          <a:bodyPr/>
          <a:lstStyle/>
          <a:p>
            <a:r>
              <a:rPr lang="en-US" altLang="ko-KR" dirty="0"/>
              <a:t>3.5 The Non-Separable case (Soft margin classification)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DFE5ABC-043E-4949-AB8A-6518A264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198" y="2072758"/>
            <a:ext cx="7423599" cy="940898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A8BA6C8-997B-4BDE-880B-C027FFB22CA6}"/>
              </a:ext>
            </a:extLst>
          </p:cNvPr>
          <p:cNvSpPr/>
          <p:nvPr/>
        </p:nvSpPr>
        <p:spPr>
          <a:xfrm>
            <a:off x="838200" y="3369072"/>
            <a:ext cx="914558" cy="526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BADA9FC-6829-43C0-BCD5-597D43359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8" y="4040792"/>
            <a:ext cx="2120721" cy="11164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80B2DF-78A7-4F83-95A6-441984F3B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177" y="3280198"/>
            <a:ext cx="4534263" cy="3386974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E089609-A169-462D-A2C6-DF4179D60B27}"/>
              </a:ext>
            </a:extLst>
          </p:cNvPr>
          <p:cNvSpPr/>
          <p:nvPr/>
        </p:nvSpPr>
        <p:spPr>
          <a:xfrm>
            <a:off x="7384416" y="3895859"/>
            <a:ext cx="804929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7225CB-2162-4321-8A01-FCB84B0151C3}"/>
              </a:ext>
            </a:extLst>
          </p:cNvPr>
          <p:cNvSpPr/>
          <p:nvPr/>
        </p:nvSpPr>
        <p:spPr>
          <a:xfrm>
            <a:off x="8348157" y="3943013"/>
            <a:ext cx="2709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Quadratic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30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Nonlinear SVMs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300A51-D8D1-4B04-A3B8-EFC1083AD3F1}"/>
              </a:ext>
            </a:extLst>
          </p:cNvPr>
          <p:cNvSpPr/>
          <p:nvPr/>
        </p:nvSpPr>
        <p:spPr>
          <a:xfrm>
            <a:off x="6292362" y="3174642"/>
            <a:ext cx="1087232" cy="431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2016A4-010A-42BC-83BB-96532376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35" y="1761521"/>
            <a:ext cx="7011406" cy="49712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DF280E-853B-4230-AC63-32479AEB5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919" y="3429000"/>
            <a:ext cx="26955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1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Nonlinear SVMs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300A51-D8D1-4B04-A3B8-EFC1083AD3F1}"/>
              </a:ext>
            </a:extLst>
          </p:cNvPr>
          <p:cNvSpPr/>
          <p:nvPr/>
        </p:nvSpPr>
        <p:spPr>
          <a:xfrm>
            <a:off x="7469693" y="3181082"/>
            <a:ext cx="1087232" cy="431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33D725-D8EB-4DB6-AC89-9F194E919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36" y="2704014"/>
            <a:ext cx="4534263" cy="33869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FDB8DA0-4DC9-4BD8-A97E-483CAC47825B}"/>
              </a:ext>
            </a:extLst>
          </p:cNvPr>
          <p:cNvSpPr/>
          <p:nvPr/>
        </p:nvSpPr>
        <p:spPr>
          <a:xfrm>
            <a:off x="331605" y="1878667"/>
            <a:ext cx="4287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Observation: In high dimension space,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6682FB-56F0-4CA3-BDE9-A61A616150CD}"/>
              </a:ext>
            </a:extLst>
          </p:cNvPr>
          <p:cNvSpPr/>
          <p:nvPr/>
        </p:nvSpPr>
        <p:spPr>
          <a:xfrm>
            <a:off x="5189100" y="3342068"/>
            <a:ext cx="682580" cy="386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2B964D4-75C9-4BB4-9BE2-3B4255770503}"/>
              </a:ext>
            </a:extLst>
          </p:cNvPr>
          <p:cNvSpPr/>
          <p:nvPr/>
        </p:nvSpPr>
        <p:spPr>
          <a:xfrm>
            <a:off x="6008298" y="3319529"/>
            <a:ext cx="517501" cy="431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A95E2E-8C24-495B-9FB7-A3F3684CD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7862"/>
          <a:stretch/>
        </p:blipFill>
        <p:spPr>
          <a:xfrm>
            <a:off x="6662417" y="3181082"/>
            <a:ext cx="2428875" cy="6406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FDA25F-8B06-4FAD-A59A-3D579913E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815"/>
          <a:stretch/>
        </p:blipFill>
        <p:spPr>
          <a:xfrm>
            <a:off x="9551844" y="3255134"/>
            <a:ext cx="1743075" cy="56023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878E80-CF46-4852-A950-3395582A9D57}"/>
              </a:ext>
            </a:extLst>
          </p:cNvPr>
          <p:cNvSpPr/>
          <p:nvPr/>
        </p:nvSpPr>
        <p:spPr>
          <a:xfrm>
            <a:off x="9097874" y="3258251"/>
            <a:ext cx="4539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/>
              <a:t>=</a:t>
            </a:r>
            <a:endParaRPr lang="ko-KR" altLang="en-US" sz="3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E4D15F-C0ED-4A8C-8360-83B0C7F0A42B}"/>
              </a:ext>
            </a:extLst>
          </p:cNvPr>
          <p:cNvSpPr/>
          <p:nvPr/>
        </p:nvSpPr>
        <p:spPr>
          <a:xfrm>
            <a:off x="9176336" y="3095157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E8057A-B9B5-43AF-B09A-5FE4FCA5B6FE}"/>
              </a:ext>
            </a:extLst>
          </p:cNvPr>
          <p:cNvSpPr/>
          <p:nvPr/>
        </p:nvSpPr>
        <p:spPr>
          <a:xfrm>
            <a:off x="9589480" y="3728434"/>
            <a:ext cx="1623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Mercer kernel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62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Nonlinear SVMs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DB8DA0-4DC9-4BD8-A97E-483CAC47825B}"/>
              </a:ext>
            </a:extLst>
          </p:cNvPr>
          <p:cNvSpPr/>
          <p:nvPr/>
        </p:nvSpPr>
        <p:spPr>
          <a:xfrm>
            <a:off x="331605" y="1878667"/>
            <a:ext cx="477015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Note: After QP,</a:t>
            </a:r>
            <a:r>
              <a:rPr lang="en-US" altLang="ko-KR" b="1" dirty="0"/>
              <a:t> </a:t>
            </a:r>
            <a:r>
              <a:rPr lang="en-US" altLang="ko-KR" dirty="0"/>
              <a:t>we do not have to calculate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 fact, we only need to calculate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but  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AD62575-366A-46B5-B42D-A84419C34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23" y="1505120"/>
            <a:ext cx="2120721" cy="11164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B52C97-BB9B-4489-BC9D-E22A83A4D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2" t="73702" r="3293" b="12914"/>
          <a:stretch/>
        </p:blipFill>
        <p:spPr>
          <a:xfrm>
            <a:off x="4026996" y="2687176"/>
            <a:ext cx="4152609" cy="4204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D724C5-43D5-496D-9A8B-685295191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2" t="14319"/>
          <a:stretch/>
        </p:blipFill>
        <p:spPr>
          <a:xfrm>
            <a:off x="4026996" y="3108170"/>
            <a:ext cx="2609448" cy="5875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DFF8729-8746-450D-851F-A7FE640E3862}"/>
              </a:ext>
            </a:extLst>
          </p:cNvPr>
          <p:cNvSpPr/>
          <p:nvPr/>
        </p:nvSpPr>
        <p:spPr>
          <a:xfrm>
            <a:off x="8239611" y="267336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for b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55CB4F-43FF-4377-B079-A0CBB062245D}"/>
              </a:ext>
            </a:extLst>
          </p:cNvPr>
          <p:cNvSpPr/>
          <p:nvPr/>
        </p:nvSpPr>
        <p:spPr>
          <a:xfrm>
            <a:off x="6709972" y="3191645"/>
            <a:ext cx="940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for test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B6B44F-787D-42A5-9B6E-633C92F88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041" y="4752101"/>
            <a:ext cx="941634" cy="3179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97320E-8BA1-4285-A2B3-0A3C8D047F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0" r="1"/>
          <a:stretch/>
        </p:blipFill>
        <p:spPr>
          <a:xfrm>
            <a:off x="4194387" y="4392804"/>
            <a:ext cx="2442057" cy="103654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2D0D2E-F693-42EA-B95F-5F28425DAA82}"/>
              </a:ext>
            </a:extLst>
          </p:cNvPr>
          <p:cNvSpPr/>
          <p:nvPr/>
        </p:nvSpPr>
        <p:spPr>
          <a:xfrm>
            <a:off x="3659063" y="4634079"/>
            <a:ext cx="4539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/>
              <a:t>=</a:t>
            </a:r>
            <a:endParaRPr lang="ko-KR" altLang="en-US" sz="30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3641DF4-A173-421D-8622-59DF61EC5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4642" y="4319300"/>
            <a:ext cx="2135577" cy="114405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98CB69-189F-4660-B853-1D085312469F}"/>
              </a:ext>
            </a:extLst>
          </p:cNvPr>
          <p:cNvSpPr/>
          <p:nvPr/>
        </p:nvSpPr>
        <p:spPr>
          <a:xfrm>
            <a:off x="6717798" y="4604730"/>
            <a:ext cx="4539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/>
              <a:t>=</a:t>
            </a:r>
            <a:endParaRPr lang="ko-KR" altLang="en-US" sz="3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C6D01E-28C0-4687-BCCC-129241F098E1}"/>
              </a:ext>
            </a:extLst>
          </p:cNvPr>
          <p:cNvSpPr/>
          <p:nvPr/>
        </p:nvSpPr>
        <p:spPr>
          <a:xfrm>
            <a:off x="319799" y="5833149"/>
            <a:ext cx="705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So, if there is a proper kernel, we can obtain a nonlinear SVM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103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Examples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300A51-D8D1-4B04-A3B8-EFC1083AD3F1}"/>
              </a:ext>
            </a:extLst>
          </p:cNvPr>
          <p:cNvSpPr/>
          <p:nvPr/>
        </p:nvSpPr>
        <p:spPr>
          <a:xfrm>
            <a:off x="6292362" y="3174642"/>
            <a:ext cx="1087232" cy="431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CF26C5-BA72-4E0E-9014-E117C710E969}"/>
              </a:ext>
            </a:extLst>
          </p:cNvPr>
          <p:cNvSpPr/>
          <p:nvPr/>
        </p:nvSpPr>
        <p:spPr>
          <a:xfrm>
            <a:off x="201770" y="1690688"/>
            <a:ext cx="11556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Definition: </a:t>
            </a:r>
            <a:r>
              <a:rPr lang="en-US" altLang="ko-KR" dirty="0"/>
              <a:t>A </a:t>
            </a:r>
            <a:r>
              <a:rPr lang="en-US" altLang="ko-KR" b="1" dirty="0"/>
              <a:t>kernel function</a:t>
            </a:r>
            <a:r>
              <a:rPr lang="en-US" altLang="ko-KR" dirty="0"/>
              <a:t> </a:t>
            </a:r>
            <a:r>
              <a:rPr lang="en-US" altLang="ko-KR" b="1" dirty="0"/>
              <a:t>K</a:t>
            </a:r>
            <a:r>
              <a:rPr lang="en-US" altLang="ko-KR" dirty="0"/>
              <a:t> is such a function that corresponds to a dot product in some expanded feature space.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74CAA6-15ED-41DE-AE5B-7534CDEC9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02"/>
          <a:stretch/>
        </p:blipFill>
        <p:spPr>
          <a:xfrm>
            <a:off x="1513348" y="2432665"/>
            <a:ext cx="3962400" cy="6463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1F02F71-DC2C-486D-95A9-BAD1A8F08EA7}"/>
              </a:ext>
            </a:extLst>
          </p:cNvPr>
          <p:cNvSpPr/>
          <p:nvPr/>
        </p:nvSpPr>
        <p:spPr>
          <a:xfrm>
            <a:off x="201770" y="2573759"/>
            <a:ext cx="323518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Example 1: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 2: Phi is not unique: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4280E48-A4AC-41C1-80B8-9E5423B8F341}"/>
              </a:ext>
            </a:extLst>
          </p:cNvPr>
          <p:cNvSpPr/>
          <p:nvPr/>
        </p:nvSpPr>
        <p:spPr>
          <a:xfrm>
            <a:off x="5667008" y="2617006"/>
            <a:ext cx="517501" cy="431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9CA544-FD15-4469-B591-9EA723047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14"/>
          <a:stretch/>
        </p:blipFill>
        <p:spPr>
          <a:xfrm>
            <a:off x="6375769" y="2585077"/>
            <a:ext cx="3838575" cy="5280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2D90AC-05AD-44A2-BAEA-F1878B720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938" y="3209066"/>
            <a:ext cx="3146235" cy="14115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D2AC83-447F-4098-BC56-30E7C4812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219" y="5118823"/>
            <a:ext cx="3564202" cy="14365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22325B-A903-4E28-B8E1-8233453FD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362" y="4882083"/>
            <a:ext cx="2652015" cy="18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Mercer’s Theorem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CF26C5-BA72-4E0E-9014-E117C710E969}"/>
              </a:ext>
            </a:extLst>
          </p:cNvPr>
          <p:cNvSpPr/>
          <p:nvPr/>
        </p:nvSpPr>
        <p:spPr>
          <a:xfrm>
            <a:off x="201770" y="1690688"/>
            <a:ext cx="11556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Theorem (Mercer): </a:t>
            </a:r>
            <a:r>
              <a:rPr lang="en-US" altLang="ko-KR" dirty="0"/>
              <a:t>Given a pair           , the kernel with the property                               exists 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77E0FE-CE44-4795-B995-F6F01EA9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26" y="1666139"/>
            <a:ext cx="836859" cy="4184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ACD770-3A65-427F-A190-3F0FE9278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517" y="1612206"/>
            <a:ext cx="2446651" cy="6550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887D68-BAC9-4364-8771-77A931FF9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495" y="2345775"/>
            <a:ext cx="5125190" cy="32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Examples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86F30B-53FD-43EF-AE24-80FD9ECFB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2" y="2248570"/>
            <a:ext cx="5172075" cy="3305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EE1E6AB-030C-48DE-9CDB-7C1DD184B1C8}"/>
              </a:ext>
            </a:extLst>
          </p:cNvPr>
          <p:cNvSpPr/>
          <p:nvPr/>
        </p:nvSpPr>
        <p:spPr>
          <a:xfrm>
            <a:off x="4833869" y="2651906"/>
            <a:ext cx="7056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Polynomial kernel, which allows us to model feature conjunctions</a:t>
            </a:r>
          </a:p>
          <a:p>
            <a:r>
              <a:rPr lang="en-US" altLang="ko-KR" dirty="0"/>
              <a:t>(dim(H)= d+p-1 choose p)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ABB27E-637A-4FB9-9FFD-AEA066919B77}"/>
              </a:ext>
            </a:extLst>
          </p:cNvPr>
          <p:cNvSpPr/>
          <p:nvPr/>
        </p:nvSpPr>
        <p:spPr>
          <a:xfrm>
            <a:off x="4833869" y="3641160"/>
            <a:ext cx="6885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Radial Basis Function allows you to have features that pick out circles (dim(H)=infinity)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7C1AEB-2B6D-45F5-BD2C-CC13297A1919}"/>
              </a:ext>
            </a:extLst>
          </p:cNvPr>
          <p:cNvSpPr/>
          <p:nvPr/>
        </p:nvSpPr>
        <p:spPr>
          <a:xfrm>
            <a:off x="5308106" y="4931466"/>
            <a:ext cx="6045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 particular kind of two-layer sigmoidal neural network.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ECFD5-E0CC-4E5E-81E9-3EA1119174F7}"/>
              </a:ext>
            </a:extLst>
          </p:cNvPr>
          <p:cNvSpPr/>
          <p:nvPr/>
        </p:nvSpPr>
        <p:spPr>
          <a:xfrm>
            <a:off x="411359" y="1879238"/>
            <a:ext cx="172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Mercer kernels</a:t>
            </a:r>
          </a:p>
        </p:txBody>
      </p:sp>
    </p:spTree>
    <p:extLst>
      <p:ext uri="{BB962C8B-B14F-4D97-AF65-F5344CB8AC3E}">
        <p14:creationId xmlns:p14="http://schemas.microsoft.com/office/powerpoint/2010/main" val="163173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Experimental results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9C49C2-5989-4E35-A73C-9D83B54C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56" y="1522235"/>
            <a:ext cx="8313088" cy="533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76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A Bound on the Generalization Performance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4EB231-2270-4A35-B1DB-81247E0B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75" y="2238443"/>
            <a:ext cx="4793624" cy="9457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2F05E8-F5AF-4FE6-86A9-10C61DAA483A}"/>
              </a:ext>
            </a:extLst>
          </p:cNvPr>
          <p:cNvSpPr/>
          <p:nvPr/>
        </p:nvSpPr>
        <p:spPr>
          <a:xfrm>
            <a:off x="5324330" y="2571718"/>
            <a:ext cx="3145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Expected risk or actual error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DBCC79-E2FE-4C5F-9CE2-1FE8454C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5" y="3466326"/>
            <a:ext cx="4921541" cy="11977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5430EE-2C9E-4C15-A059-7EEBBEAB9007}"/>
              </a:ext>
            </a:extLst>
          </p:cNvPr>
          <p:cNvSpPr/>
          <p:nvPr/>
        </p:nvSpPr>
        <p:spPr>
          <a:xfrm>
            <a:off x="5560442" y="3880537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Empirical risk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F8DB5F-1F60-40EE-9F0F-080977448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75" y="4833253"/>
            <a:ext cx="8241131" cy="12559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C31D96-3003-4089-A0C6-4BAC4492B2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1134" b="2913"/>
          <a:stretch/>
        </p:blipFill>
        <p:spPr>
          <a:xfrm>
            <a:off x="8824786" y="5278745"/>
            <a:ext cx="2797056" cy="3649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B8A711-15C7-4816-8384-7D2B5F76D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733" y="6121242"/>
            <a:ext cx="9082905" cy="4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7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A Bound on the Generalization Performance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F8DB5F-1F60-40EE-9F0F-08097744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3061"/>
            <a:ext cx="8241131" cy="125593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E3BCF7-3FCE-4AEC-BAB0-8038A2E76485}"/>
              </a:ext>
            </a:extLst>
          </p:cNvPr>
          <p:cNvSpPr/>
          <p:nvPr/>
        </p:nvSpPr>
        <p:spPr>
          <a:xfrm>
            <a:off x="9354880" y="2616364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Risk bound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23F24-E35D-47D8-9D50-B83E56259B35}"/>
              </a:ext>
            </a:extLst>
          </p:cNvPr>
          <p:cNvSpPr/>
          <p:nvPr/>
        </p:nvSpPr>
        <p:spPr>
          <a:xfrm>
            <a:off x="5503970" y="3395195"/>
            <a:ext cx="1691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VC confidence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47124E-6C20-42D3-AD7D-6B7260099BB7}"/>
              </a:ext>
            </a:extLst>
          </p:cNvPr>
          <p:cNvSpPr/>
          <p:nvPr/>
        </p:nvSpPr>
        <p:spPr>
          <a:xfrm>
            <a:off x="356714" y="4603663"/>
            <a:ext cx="107464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Note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It is independent of PDF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It is not possible to compute the LHS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If we know h, then we are choosing that machine which gives the lowest upper bound on RHS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07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Linear Support Vector Machines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E738F2-EB7D-43C1-9609-CE12127B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430" y="1690688"/>
            <a:ext cx="5691139" cy="50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87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2.1 The VC Dimension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EF0336-EF69-4463-8D5A-98FA39B8F062}"/>
              </a:ext>
            </a:extLst>
          </p:cNvPr>
          <p:cNvSpPr/>
          <p:nvPr/>
        </p:nvSpPr>
        <p:spPr>
          <a:xfrm>
            <a:off x="189165" y="1428577"/>
            <a:ext cx="1099397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Definition: </a:t>
            </a:r>
            <a:r>
              <a:rPr lang="en-US" altLang="ko-KR" dirty="0"/>
              <a:t>If a given set of L points can be labeled in all possible 2^L ways, </a:t>
            </a:r>
          </a:p>
          <a:p>
            <a:r>
              <a:rPr lang="en-US" altLang="ko-KR" dirty="0"/>
              <a:t>and for each labeling, a member of the set {f(α)} can be found which correctly assigns those labels,</a:t>
            </a:r>
          </a:p>
          <a:p>
            <a:r>
              <a:rPr lang="en-US" altLang="ko-KR" dirty="0"/>
              <a:t>we say that that set of points is </a:t>
            </a:r>
            <a:r>
              <a:rPr lang="en-US" altLang="ko-KR" b="1" dirty="0"/>
              <a:t>shattered</a:t>
            </a:r>
            <a:r>
              <a:rPr lang="en-US" altLang="ko-KR" dirty="0"/>
              <a:t> by that set of functions.</a:t>
            </a:r>
          </a:p>
          <a:p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b="1" dirty="0"/>
              <a:t>VC dimension </a:t>
            </a:r>
            <a:r>
              <a:rPr lang="en-US" altLang="ko-KR" dirty="0"/>
              <a:t>for the set of functions {f(α)} is defined as the maximum number of training points </a:t>
            </a:r>
          </a:p>
          <a:p>
            <a:r>
              <a:rPr lang="en-US" altLang="ko-KR" dirty="0"/>
              <a:t>that can be shattered by {f(α)}.</a:t>
            </a:r>
          </a:p>
          <a:p>
            <a:endParaRPr lang="en-US" altLang="ko-KR" dirty="0"/>
          </a:p>
          <a:p>
            <a:r>
              <a:rPr lang="en-US" altLang="ko-KR" dirty="0"/>
              <a:t>Example: the VC dimension of the set of oriented lines in the plane is 3.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3F3F1A-2F88-44E3-8782-7407021D3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60" y="3704650"/>
            <a:ext cx="5605879" cy="30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11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2.1 Note for the infinite case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EF0336-EF69-4463-8D5A-98FA39B8F062}"/>
              </a:ext>
            </a:extLst>
          </p:cNvPr>
          <p:cNvSpPr/>
          <p:nvPr/>
        </p:nvSpPr>
        <p:spPr>
          <a:xfrm>
            <a:off x="384479" y="3429000"/>
            <a:ext cx="1039656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Note: </a:t>
            </a:r>
            <a:r>
              <a:rPr lang="en-US" altLang="ko-KR" dirty="0"/>
              <a:t>Consider the </a:t>
            </a:r>
            <a:r>
              <a:rPr lang="en-US" altLang="ko-KR" dirty="0" err="1"/>
              <a:t>k’th</a:t>
            </a:r>
            <a:r>
              <a:rPr lang="en-US" altLang="ko-KR" dirty="0"/>
              <a:t> nearest </a:t>
            </a:r>
            <a:r>
              <a:rPr lang="en-US" altLang="ko-KR" dirty="0" err="1"/>
              <a:t>neighbour</a:t>
            </a:r>
            <a:r>
              <a:rPr lang="en-US" altLang="ko-KR" dirty="0"/>
              <a:t> classifier, with k = 1.</a:t>
            </a:r>
          </a:p>
          <a:p>
            <a:r>
              <a:rPr lang="en-US" altLang="ko-KR" dirty="0"/>
              <a:t>This set of functions has infinite VC dimension and zero empirical risk,</a:t>
            </a:r>
          </a:p>
          <a:p>
            <a:r>
              <a:rPr lang="en-US" altLang="ko-KR" dirty="0"/>
              <a:t>since any number of points, labeled arbitrarily, will be successfully learned by the algorithm.</a:t>
            </a:r>
          </a:p>
          <a:p>
            <a:r>
              <a:rPr lang="en-US" altLang="ko-KR" dirty="0"/>
              <a:t>Thus the bound provides no information.</a:t>
            </a:r>
          </a:p>
          <a:p>
            <a:endParaRPr lang="en-US" altLang="ko-KR" dirty="0"/>
          </a:p>
          <a:p>
            <a:r>
              <a:rPr lang="en-US" altLang="ko-KR" dirty="0"/>
              <a:t>However, even though the bound is not valid, nearest </a:t>
            </a:r>
            <a:r>
              <a:rPr lang="en-US" altLang="ko-KR" dirty="0" err="1"/>
              <a:t>neighbour</a:t>
            </a:r>
            <a:r>
              <a:rPr lang="en-US" altLang="ko-KR" dirty="0"/>
              <a:t> classifiers can still perform well.</a:t>
            </a:r>
          </a:p>
          <a:p>
            <a:r>
              <a:rPr lang="en-US" altLang="ko-KR" dirty="0"/>
              <a:t>Thus this example is a cautionary tale: infinite “capacity” does not guarantee poor performance.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54699A-41EC-468A-8FB6-D37F694F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34" y="1934801"/>
            <a:ext cx="8241131" cy="12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6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25" y="365125"/>
            <a:ext cx="11186375" cy="13255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6. The VC Dimension of Support Vector Machines</a:t>
            </a:r>
            <a:endParaRPr lang="ko-KR" altLang="en-US" sz="3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E158ED-ACD4-4A35-9DB6-FA34F1F2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1607"/>
            <a:ext cx="12192000" cy="13112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88E102-F8E4-4618-8CAB-38F11646C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0775"/>
            <a:ext cx="12192000" cy="32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49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25" y="365125"/>
            <a:ext cx="11186375" cy="1325563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6.1 </a:t>
            </a:r>
            <a:r>
              <a:rPr lang="en-US" altLang="ko-KR" sz="4000" dirty="0"/>
              <a:t>The VC Dimension for Polynomial Kernels</a:t>
            </a:r>
            <a:endParaRPr lang="ko-KR" altLang="en-US" sz="3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359683-FB99-49C5-B18A-1C3E99FB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647"/>
            <a:ext cx="12192000" cy="257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23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25" y="365125"/>
            <a:ext cx="11964474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6.2 The VC Dimension for Radial Basis Function Kernels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1951C-EAE6-4AE1-ADAB-8F9C84F0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661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A4F413-374D-46F3-9B1A-2E7429CE2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35"/>
          <a:stretch/>
        </p:blipFill>
        <p:spPr>
          <a:xfrm>
            <a:off x="717576" y="3923534"/>
            <a:ext cx="5464283" cy="6305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7FA6540-25F0-4631-B17E-CF5D70C34FFD}"/>
              </a:ext>
            </a:extLst>
          </p:cNvPr>
          <p:cNvSpPr/>
          <p:nvPr/>
        </p:nvSpPr>
        <p:spPr>
          <a:xfrm>
            <a:off x="167425" y="4051340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e.g.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BAC4A7-E0FB-440C-8470-3C0E9A0BB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592" y="3444763"/>
            <a:ext cx="3767012" cy="324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92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E241E-5E8C-43E0-9D04-364E328D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D10D3-FE66-41C7-AF30-CB8E5281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974" y="231490"/>
            <a:ext cx="6305120" cy="29183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E87861-39F6-4020-B54D-9ED54BE2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74" y="3166143"/>
            <a:ext cx="5665229" cy="33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The Separable case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5BB51F-674B-4D3A-B110-EE629195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" y="1496203"/>
            <a:ext cx="5691139" cy="50979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A28F398-7F15-4D4D-A140-D6B969443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05"/>
          <a:stretch/>
        </p:blipFill>
        <p:spPr>
          <a:xfrm>
            <a:off x="5571186" y="1690688"/>
            <a:ext cx="6372225" cy="407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71B52-928A-4E43-A8B6-60B662C09B66}"/>
                  </a:ext>
                </a:extLst>
              </p:cNvPr>
              <p:cNvSpPr txBox="1"/>
              <p:nvPr/>
            </p:nvSpPr>
            <p:spPr>
              <a:xfrm>
                <a:off x="3071611" y="4230709"/>
                <a:ext cx="2195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71B52-928A-4E43-A8B6-60B662C0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11" y="4230709"/>
                <a:ext cx="21958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491BE-8137-4271-A45E-CBE167FD22EA}"/>
                  </a:ext>
                </a:extLst>
              </p:cNvPr>
              <p:cNvSpPr txBox="1"/>
              <p:nvPr/>
            </p:nvSpPr>
            <p:spPr>
              <a:xfrm>
                <a:off x="2464157" y="4872506"/>
                <a:ext cx="2195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491BE-8137-4271-A45E-CBE167FD2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157" y="4872506"/>
                <a:ext cx="21958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92AFDC-31F9-4781-98A8-53F0E93B5B32}"/>
                  </a:ext>
                </a:extLst>
              </p:cNvPr>
              <p:cNvSpPr txBox="1"/>
              <p:nvPr/>
            </p:nvSpPr>
            <p:spPr>
              <a:xfrm>
                <a:off x="5571186" y="2406700"/>
                <a:ext cx="3148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(margin)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92AFDC-31F9-4781-98A8-53F0E93B5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186" y="2406700"/>
                <a:ext cx="3148885" cy="369332"/>
              </a:xfrm>
              <a:prstGeom prst="rect">
                <a:avLst/>
              </a:prstGeom>
              <a:blipFill>
                <a:blip r:embed="rId6"/>
                <a:stretch>
                  <a:fillRect l="-1744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0DC9716-D1AC-419B-A37D-1EDC5A695353}"/>
                  </a:ext>
                </a:extLst>
              </p:cNvPr>
              <p:cNvSpPr/>
              <p:nvPr/>
            </p:nvSpPr>
            <p:spPr>
              <a:xfrm>
                <a:off x="5602948" y="2859794"/>
                <a:ext cx="6514156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Our goal is to maximize the margin of the hyperplane, </a:t>
                </a:r>
              </a:p>
              <a:p>
                <a:r>
                  <a:rPr lang="en-US" altLang="ko-KR" dirty="0"/>
                  <a:t>thereby we will get a good classifier (or decision surface)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Note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ko-KR" dirty="0"/>
                  <a:t> can not be defined by </a:t>
                </a:r>
                <a:r>
                  <a:rPr lang="en-US" altLang="ko-KR" i="1" dirty="0"/>
                  <a:t>prediction value</a:t>
                </a:r>
                <a:r>
                  <a:rPr lang="en-US" altLang="ko-KR" dirty="0"/>
                  <a:t>, that is,</a:t>
                </a:r>
              </a:p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                  , it could be arbitrarily large.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0DC9716-D1AC-419B-A37D-1EDC5A695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948" y="2859794"/>
                <a:ext cx="6514156" cy="1477328"/>
              </a:xfrm>
              <a:prstGeom prst="rect">
                <a:avLst/>
              </a:prstGeom>
              <a:blipFill>
                <a:blip r:embed="rId7"/>
                <a:stretch>
                  <a:fillRect l="-748" t="-2066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492D433D-B39B-4FE8-9C78-F4417A0F4E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2426" y="4376536"/>
            <a:ext cx="1739682" cy="408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10BB09B-997C-42CF-853D-9D94FE051B58}"/>
                  </a:ext>
                </a:extLst>
              </p:cNvPr>
              <p:cNvSpPr/>
              <p:nvPr/>
            </p:nvSpPr>
            <p:spPr>
              <a:xfrm>
                <a:off x="7035493" y="4398368"/>
                <a:ext cx="72051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10BB09B-997C-42CF-853D-9D94FE051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493" y="4398368"/>
                <a:ext cx="720518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AA096353-EBF1-4A8E-AEDD-39A47E1C8B2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06"/>
          <a:stretch/>
        </p:blipFill>
        <p:spPr>
          <a:xfrm>
            <a:off x="7552426" y="4890888"/>
            <a:ext cx="2109596" cy="41835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690EEE-4565-4E5C-9E2C-A59CB5758E42}"/>
              </a:ext>
            </a:extLst>
          </p:cNvPr>
          <p:cNvSpPr/>
          <p:nvPr/>
        </p:nvSpPr>
        <p:spPr>
          <a:xfrm>
            <a:off x="5632999" y="5489871"/>
            <a:ext cx="4761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because both are the same expressions of the hyperplane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307AE8-9532-4AAC-8DB8-1830605B26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6024" y="4000807"/>
            <a:ext cx="1523626" cy="3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The Separable case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71B52-928A-4E43-A8B6-60B662C09B66}"/>
                  </a:ext>
                </a:extLst>
              </p:cNvPr>
              <p:cNvSpPr txBox="1"/>
              <p:nvPr/>
            </p:nvSpPr>
            <p:spPr>
              <a:xfrm>
                <a:off x="3071611" y="4230709"/>
                <a:ext cx="2195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71B52-928A-4E43-A8B6-60B662C0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11" y="4230709"/>
                <a:ext cx="219584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491BE-8137-4271-A45E-CBE167FD22EA}"/>
                  </a:ext>
                </a:extLst>
              </p:cNvPr>
              <p:cNvSpPr txBox="1"/>
              <p:nvPr/>
            </p:nvSpPr>
            <p:spPr>
              <a:xfrm>
                <a:off x="2464157" y="4872506"/>
                <a:ext cx="2195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491BE-8137-4271-A45E-CBE167FD2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157" y="4872506"/>
                <a:ext cx="21958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BEF0856-178D-4ADF-9276-CC1C2BA2C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" y="1732923"/>
            <a:ext cx="5602181" cy="47599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724C3B-E7AE-4781-90BD-1CA425A29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533" y="1572511"/>
            <a:ext cx="2224021" cy="10023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ACB745-F013-4795-8400-FDCFA88B9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6099" y="1589467"/>
            <a:ext cx="2162914" cy="98542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4EDB201-450D-4EC3-AB7B-4ED22F5D1903}"/>
              </a:ext>
            </a:extLst>
          </p:cNvPr>
          <p:cNvSpPr/>
          <p:nvPr/>
        </p:nvSpPr>
        <p:spPr>
          <a:xfrm>
            <a:off x="8291817" y="1850357"/>
            <a:ext cx="804929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AA4415-7D76-4118-A5BF-68338256B7E4}"/>
              </a:ext>
            </a:extLst>
          </p:cNvPr>
          <p:cNvSpPr/>
          <p:nvPr/>
        </p:nvSpPr>
        <p:spPr>
          <a:xfrm>
            <a:off x="5232179" y="2617122"/>
            <a:ext cx="6685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This is invariant from scaling. Therefore, we may assume that 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FD26670-300D-4B26-906C-9C4B555C7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9755" y="3185116"/>
            <a:ext cx="3829050" cy="6572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33B4CD-1EF7-456E-B22B-6E2002F37DF0}"/>
              </a:ext>
            </a:extLst>
          </p:cNvPr>
          <p:cNvSpPr/>
          <p:nvPr/>
        </p:nvSpPr>
        <p:spPr>
          <a:xfrm>
            <a:off x="5261961" y="4051409"/>
            <a:ext cx="5355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the equality holds, the distance becomes  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40C833F-0A57-4C4E-9F7C-8ED99D61AEE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481"/>
          <a:stretch/>
        </p:blipFill>
        <p:spPr>
          <a:xfrm>
            <a:off x="7522826" y="4702536"/>
            <a:ext cx="2728894" cy="44753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C66660-6764-4709-8C10-33A2456CE9E9}"/>
              </a:ext>
            </a:extLst>
          </p:cNvPr>
          <p:cNvSpPr/>
          <p:nvPr/>
        </p:nvSpPr>
        <p:spPr>
          <a:xfrm>
            <a:off x="5289287" y="5241838"/>
            <a:ext cx="3270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Our final problem is given by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0077F8-379F-4123-BD6C-F43A148BCE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5599" y="5702935"/>
            <a:ext cx="4160999" cy="10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4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3.2 The KKT conditions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BEA39A6-92BB-472F-8F3C-E562AB2F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37" y="1775675"/>
            <a:ext cx="4160999" cy="1003361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9614372-5B27-4FE0-84EF-6F69EEF7B2B7}"/>
              </a:ext>
            </a:extLst>
          </p:cNvPr>
          <p:cNvSpPr/>
          <p:nvPr/>
        </p:nvSpPr>
        <p:spPr>
          <a:xfrm>
            <a:off x="5220205" y="2045535"/>
            <a:ext cx="804929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D19A90-6517-47BE-B599-045748A2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7" y="1836061"/>
            <a:ext cx="4824413" cy="942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1E29E6-9037-43E5-8B47-DFF20F7AB41C}"/>
              </a:ext>
            </a:extLst>
          </p:cNvPr>
          <p:cNvSpPr/>
          <p:nvPr/>
        </p:nvSpPr>
        <p:spPr>
          <a:xfrm>
            <a:off x="4953255" y="259437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Lagrangian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D56D37E-CF2B-42E1-B4E3-531C725299F7}"/>
              </a:ext>
            </a:extLst>
          </p:cNvPr>
          <p:cNvSpPr/>
          <p:nvPr/>
        </p:nvSpPr>
        <p:spPr>
          <a:xfrm>
            <a:off x="751235" y="3324836"/>
            <a:ext cx="804929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E930E1-76F8-4023-8AC8-37679A217538}"/>
              </a:ext>
            </a:extLst>
          </p:cNvPr>
          <p:cNvSpPr/>
          <p:nvPr/>
        </p:nvSpPr>
        <p:spPr>
          <a:xfrm>
            <a:off x="751235" y="3964944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KKT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C4C894-CFA6-4D1E-8C22-80BA0DEA3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510" y="3273321"/>
            <a:ext cx="5317537" cy="2754580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6CF1A9B-A198-4EFE-B14A-2A71880F1689}"/>
              </a:ext>
            </a:extLst>
          </p:cNvPr>
          <p:cNvSpPr/>
          <p:nvPr/>
        </p:nvSpPr>
        <p:spPr>
          <a:xfrm>
            <a:off x="7452543" y="3324836"/>
            <a:ext cx="804929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C0E8C2-69FA-4254-B4F7-E2629994A29A}"/>
              </a:ext>
            </a:extLst>
          </p:cNvPr>
          <p:cNvSpPr/>
          <p:nvPr/>
        </p:nvSpPr>
        <p:spPr>
          <a:xfrm>
            <a:off x="7192005" y="380189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CF52A6-AC08-4A90-AABA-DBC818384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536" y="3166636"/>
            <a:ext cx="2104313" cy="20091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8BE1E14-BDC5-4E41-BAAA-E9649C7A1F94}"/>
              </a:ext>
            </a:extLst>
          </p:cNvPr>
          <p:cNvSpPr/>
          <p:nvPr/>
        </p:nvSpPr>
        <p:spPr>
          <a:xfrm>
            <a:off x="8423450" y="5433742"/>
            <a:ext cx="3577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positive alpha -&gt; support vector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03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F4747D44-7795-4B9A-BE70-6081DD162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65"/>
          <a:stretch/>
        </p:blipFill>
        <p:spPr>
          <a:xfrm>
            <a:off x="5130237" y="6268366"/>
            <a:ext cx="5317537" cy="4490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3.2 The KKT conditions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CF52A6-AC08-4A90-AABA-DBC8183843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29"/>
          <a:stretch/>
        </p:blipFill>
        <p:spPr>
          <a:xfrm>
            <a:off x="5050228" y="3638239"/>
            <a:ext cx="1321110" cy="5710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41251C-670A-48C2-B25E-E13EE0D08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16" y="2503692"/>
            <a:ext cx="4824413" cy="942975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7313302-FBDD-48AD-A502-C4F4F7C443ED}"/>
              </a:ext>
            </a:extLst>
          </p:cNvPr>
          <p:cNvSpPr/>
          <p:nvPr/>
        </p:nvSpPr>
        <p:spPr>
          <a:xfrm>
            <a:off x="5346848" y="2743359"/>
            <a:ext cx="804929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686D39-F837-4EBF-BE4E-E33D3310AA8D}"/>
              </a:ext>
            </a:extLst>
          </p:cNvPr>
          <p:cNvSpPr/>
          <p:nvPr/>
        </p:nvSpPr>
        <p:spPr>
          <a:xfrm>
            <a:off x="5151175" y="3262001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plugging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59779-3AFD-4EFA-BE20-3F291E4D9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867" y="2451291"/>
            <a:ext cx="5430875" cy="118004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AFC003-BED2-4730-8063-49D8688340E2}"/>
              </a:ext>
            </a:extLst>
          </p:cNvPr>
          <p:cNvSpPr/>
          <p:nvPr/>
        </p:nvSpPr>
        <p:spPr>
          <a:xfrm>
            <a:off x="6409867" y="3521212"/>
            <a:ext cx="5657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This is (roughly) concave, so we should maximize it </a:t>
            </a:r>
          </a:p>
          <a:p>
            <a:r>
              <a:rPr lang="en-US" altLang="ko-KR" dirty="0"/>
              <a:t>subject to 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A9B2727-DAA6-4E49-BBA0-FA75E3390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760"/>
          <a:stretch/>
        </p:blipFill>
        <p:spPr>
          <a:xfrm>
            <a:off x="7730977" y="3921266"/>
            <a:ext cx="1925603" cy="9420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06A981-6C9D-4975-8012-7447864A6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2469" y="4186100"/>
            <a:ext cx="1045221" cy="412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60F7F61-B93A-4F4D-B84B-EBFD78DD0E6A}"/>
              </a:ext>
            </a:extLst>
          </p:cNvPr>
          <p:cNvSpPr/>
          <p:nvPr/>
        </p:nvSpPr>
        <p:spPr>
          <a:xfrm>
            <a:off x="93852" y="5394218"/>
            <a:ext cx="582960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&lt;Note&gt;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The solution vector alpha may not be unique.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If have alpha, then we can get (</a:t>
            </a:r>
            <a:r>
              <a:rPr lang="en-US" altLang="ko-KR" dirty="0" err="1"/>
              <a:t>w,b</a:t>
            </a:r>
            <a:r>
              <a:rPr lang="en-US" altLang="ko-KR" dirty="0"/>
              <a:t>) by calculating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Most of alpha are 0 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DC18B7F-F2E3-41E8-BCC2-CF57A841D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29"/>
          <a:stretch/>
        </p:blipFill>
        <p:spPr>
          <a:xfrm>
            <a:off x="5822818" y="5652610"/>
            <a:ext cx="1628913" cy="704088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EF18A9B-5788-460E-BF0B-37F0C3AC6F07}"/>
              </a:ext>
            </a:extLst>
          </p:cNvPr>
          <p:cNvSpPr/>
          <p:nvPr/>
        </p:nvSpPr>
        <p:spPr>
          <a:xfrm>
            <a:off x="5385005" y="4801382"/>
            <a:ext cx="804929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EF459D-24F1-43C2-882A-31BA4398F0F7}"/>
              </a:ext>
            </a:extLst>
          </p:cNvPr>
          <p:cNvSpPr/>
          <p:nvPr/>
        </p:nvSpPr>
        <p:spPr>
          <a:xfrm>
            <a:off x="6270392" y="4851638"/>
            <a:ext cx="2709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Quadratic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36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1170A-21C1-4B07-AF58-64B43F32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Test phase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4BC4C1-FBAF-4FF9-B7EE-C0553FA1B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" t="14319"/>
          <a:stretch/>
        </p:blipFill>
        <p:spPr>
          <a:xfrm>
            <a:off x="5548463" y="3319867"/>
            <a:ext cx="2609448" cy="5875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1421FE-E313-4435-9DD0-091A460E134F}"/>
              </a:ext>
            </a:extLst>
          </p:cNvPr>
          <p:cNvSpPr/>
          <p:nvPr/>
        </p:nvSpPr>
        <p:spPr>
          <a:xfrm>
            <a:off x="4539854" y="3429000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Just see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79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4910" cy="1418598"/>
          </a:xfrm>
        </p:spPr>
        <p:txBody>
          <a:bodyPr/>
          <a:lstStyle/>
          <a:p>
            <a:r>
              <a:rPr lang="en-US" altLang="ko-KR" dirty="0"/>
              <a:t>3.5 The Non-Separable case (Soft margin classification)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1E7D796-D240-43D3-B05D-44A995CC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3" y="1783723"/>
            <a:ext cx="6108266" cy="4861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4DF492-B520-4FB0-AED5-66291614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921" y="3032977"/>
            <a:ext cx="5210356" cy="161999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15103F-846D-4912-878A-033CE7DE0821}"/>
              </a:ext>
            </a:extLst>
          </p:cNvPr>
          <p:cNvSpPr/>
          <p:nvPr/>
        </p:nvSpPr>
        <p:spPr>
          <a:xfrm>
            <a:off x="647426" y="2458859"/>
            <a:ext cx="169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Slack variables</a:t>
            </a:r>
            <a:endParaRPr lang="ko-KR" altLang="en-US" dirty="0"/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1170E9EB-D78E-4868-8614-9C4E8A478B06}"/>
              </a:ext>
            </a:extLst>
          </p:cNvPr>
          <p:cNvCxnSpPr>
            <a:cxnSpLocks/>
          </p:cNvCxnSpPr>
          <p:nvPr/>
        </p:nvCxnSpPr>
        <p:spPr>
          <a:xfrm>
            <a:off x="1979316" y="2921226"/>
            <a:ext cx="1423116" cy="8202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18BD28B-6743-4036-B886-62ABE9392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574" y="5161867"/>
            <a:ext cx="1778560" cy="5292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933C59-CAB8-4414-AE00-FF8EB16E31CB}"/>
              </a:ext>
            </a:extLst>
          </p:cNvPr>
          <p:cNvSpPr/>
          <p:nvPr/>
        </p:nvSpPr>
        <p:spPr>
          <a:xfrm>
            <a:off x="6687514" y="2643525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New constraint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757B4A-0103-4FBB-A6C3-AD428AE9E7AD}"/>
              </a:ext>
            </a:extLst>
          </p:cNvPr>
          <p:cNvSpPr/>
          <p:nvPr/>
        </p:nvSpPr>
        <p:spPr>
          <a:xfrm>
            <a:off x="6687514" y="4690327"/>
            <a:ext cx="3720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Additional loss term (usually k=1)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75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DFAA-2467-4BD4-863B-C678F129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4910" cy="1418598"/>
          </a:xfrm>
        </p:spPr>
        <p:txBody>
          <a:bodyPr/>
          <a:lstStyle/>
          <a:p>
            <a:r>
              <a:rPr lang="en-US" altLang="ko-KR" dirty="0"/>
              <a:t>3.5 The Non-Separable case (Soft margin classification)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7B5E7A9-E8ED-407B-98BE-BB2FCCE1E3CF}"/>
              </a:ext>
            </a:extLst>
          </p:cNvPr>
          <p:cNvSpPr/>
          <p:nvPr/>
        </p:nvSpPr>
        <p:spPr>
          <a:xfrm>
            <a:off x="5220205" y="2264475"/>
            <a:ext cx="804929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2876D0-B470-42CC-926C-C7CE9D9DEB0D}"/>
              </a:ext>
            </a:extLst>
          </p:cNvPr>
          <p:cNvSpPr/>
          <p:nvPr/>
        </p:nvSpPr>
        <p:spPr>
          <a:xfrm>
            <a:off x="4953255" y="281331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Lagrangian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B07EBCA-E2E6-4020-A13F-F8A5F5C6A8A3}"/>
              </a:ext>
            </a:extLst>
          </p:cNvPr>
          <p:cNvSpPr/>
          <p:nvPr/>
        </p:nvSpPr>
        <p:spPr>
          <a:xfrm>
            <a:off x="751235" y="3543776"/>
            <a:ext cx="804929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522B18-AB78-4171-9EED-902AEE234ED7}"/>
              </a:ext>
            </a:extLst>
          </p:cNvPr>
          <p:cNvSpPr/>
          <p:nvPr/>
        </p:nvSpPr>
        <p:spPr>
          <a:xfrm>
            <a:off x="751235" y="4183884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KKT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2572E7B-709F-4448-A60D-658BDD61BB19}"/>
              </a:ext>
            </a:extLst>
          </p:cNvPr>
          <p:cNvSpPr/>
          <p:nvPr/>
        </p:nvSpPr>
        <p:spPr>
          <a:xfrm>
            <a:off x="4817740" y="3675359"/>
            <a:ext cx="804929" cy="463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876FAC-5E5B-4C83-981D-E71171509768}"/>
              </a:ext>
            </a:extLst>
          </p:cNvPr>
          <p:cNvSpPr/>
          <p:nvPr/>
        </p:nvSpPr>
        <p:spPr>
          <a:xfrm>
            <a:off x="4608944" y="426238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F0E991-F5C5-48D2-A3E0-391B87B4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43" y="2181015"/>
            <a:ext cx="1346245" cy="4554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94E1C3-2B94-4E96-8E16-CC0937A37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67" y="2150767"/>
            <a:ext cx="1449880" cy="4953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B7C5F5-1C0A-4EE6-B1B4-37ACDA2AB9D7}"/>
              </a:ext>
            </a:extLst>
          </p:cNvPr>
          <p:cNvSpPr/>
          <p:nvPr/>
        </p:nvSpPr>
        <p:spPr>
          <a:xfrm>
            <a:off x="557192" y="2240506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Minimize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DCCA5A-63A1-49B8-AFA1-C84E2C536E1E}"/>
              </a:ext>
            </a:extLst>
          </p:cNvPr>
          <p:cNvSpPr/>
          <p:nvPr/>
        </p:nvSpPr>
        <p:spPr>
          <a:xfrm>
            <a:off x="521734" y="2674204"/>
            <a:ext cx="1247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Subject to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2EC2118-6713-4078-89DB-E9AA59D11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74" y="2715752"/>
            <a:ext cx="2497475" cy="77650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DFE5ABC-043E-4949-AB8A-6518A2646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134" y="2150766"/>
            <a:ext cx="6126585" cy="77650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049EA17-308D-4ED1-95D3-02518AF31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346" y="3429000"/>
            <a:ext cx="2840483" cy="14699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0EF606F-4B16-48AF-8F48-0AEC6A00C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7118" y="4842455"/>
            <a:ext cx="2952245" cy="195758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BD175C6-061E-4CEE-96D1-D17345E1A5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3768" y="4707226"/>
            <a:ext cx="1730902" cy="167858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CDA7B56-C86C-47A5-B143-91DCFD34B0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8859" y="3543776"/>
            <a:ext cx="2120721" cy="111642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76B2926-4753-4BEF-88E7-F1D93979FF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9727" y="4877244"/>
            <a:ext cx="1078927" cy="41274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93E474-E474-474E-B1E2-AC49BE7FDAA3}"/>
              </a:ext>
            </a:extLst>
          </p:cNvPr>
          <p:cNvSpPr/>
          <p:nvPr/>
        </p:nvSpPr>
        <p:spPr>
          <a:xfrm>
            <a:off x="8502804" y="4898950"/>
            <a:ext cx="1661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&lt;Note&gt;</a:t>
            </a:r>
            <a:endParaRPr lang="ko-KR" altLang="en-US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142C2B5-7D08-4632-B908-42CC0E3EFB4D}"/>
              </a:ext>
            </a:extLst>
          </p:cNvPr>
          <p:cNvSpPr/>
          <p:nvPr/>
        </p:nvSpPr>
        <p:spPr>
          <a:xfrm>
            <a:off x="9584582" y="5415564"/>
            <a:ext cx="467379" cy="269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89E9D82-99E4-4E57-A786-5F16D60D917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4344"/>
          <a:stretch/>
        </p:blipFill>
        <p:spPr>
          <a:xfrm>
            <a:off x="10164479" y="5311694"/>
            <a:ext cx="1200150" cy="5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5396</TotalTime>
  <Words>703</Words>
  <Application>Microsoft Office PowerPoint</Application>
  <PresentationFormat>와이드스크린</PresentationFormat>
  <Paragraphs>124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Weekly Meeting</vt:lpstr>
      <vt:lpstr>3 Linear Support Vector Machines</vt:lpstr>
      <vt:lpstr>3.1 The Separable case</vt:lpstr>
      <vt:lpstr>3.1 The Separable case</vt:lpstr>
      <vt:lpstr>3.2 The KKT conditions</vt:lpstr>
      <vt:lpstr>3.2 The KKT conditions</vt:lpstr>
      <vt:lpstr>3.4 Test phase</vt:lpstr>
      <vt:lpstr>3.5 The Non-Separable case (Soft margin classification)</vt:lpstr>
      <vt:lpstr>3.5 The Non-Separable case (Soft margin classification)</vt:lpstr>
      <vt:lpstr>3.5 The Non-Separable case (Soft margin classification)</vt:lpstr>
      <vt:lpstr>4 Nonlinear SVMs</vt:lpstr>
      <vt:lpstr>4 Nonlinear SVMs</vt:lpstr>
      <vt:lpstr>4 Nonlinear SVMs</vt:lpstr>
      <vt:lpstr>4 Examples</vt:lpstr>
      <vt:lpstr>4.1 Mercer’s Theorem</vt:lpstr>
      <vt:lpstr>4.3 Examples</vt:lpstr>
      <vt:lpstr>4.4 Experimental results</vt:lpstr>
      <vt:lpstr>2. A Bound on the Generalization Performance</vt:lpstr>
      <vt:lpstr>2. A Bound on the Generalization Performance</vt:lpstr>
      <vt:lpstr>2.1 The VC Dimension</vt:lpstr>
      <vt:lpstr>2.1 Note for the infinite case</vt:lpstr>
      <vt:lpstr>6. The VC Dimension of Support Vector Machines</vt:lpstr>
      <vt:lpstr>6.1 The VC Dimension for Polynomial Kernels</vt:lpstr>
      <vt:lpstr>6.2 The VC Dimension for Radial Basis Function Kernels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</dc:title>
  <dc:creator>김광우</dc:creator>
  <cp:lastModifiedBy>김광우</cp:lastModifiedBy>
  <cp:revision>229</cp:revision>
  <dcterms:created xsi:type="dcterms:W3CDTF">2021-10-31T10:37:06Z</dcterms:created>
  <dcterms:modified xsi:type="dcterms:W3CDTF">2022-01-22T07:56:55Z</dcterms:modified>
</cp:coreProperties>
</file>