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A0165-5E8A-4A01-A6DF-3C7FCF4144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4832" autoAdjust="0"/>
  </p:normalViewPr>
  <p:slideViewPr>
    <p:cSldViewPr snapToGrid="0">
      <p:cViewPr varScale="1">
        <p:scale>
          <a:sx n="119" d="100"/>
          <a:sy n="119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Feb 9,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16.4 K-means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BD1AC-458F-47B4-BDD2-382664334FA8}"/>
              </a:ext>
            </a:extLst>
          </p:cNvPr>
          <p:cNvSpPr/>
          <p:nvPr/>
        </p:nvSpPr>
        <p:spPr>
          <a:xfrm>
            <a:off x="229970" y="3316698"/>
            <a:ext cx="75040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 fixed number of iterations has been completed.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Assignment of documents to does not change between iterations.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Centroids do not change between iterations.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Terminate when RSS falls below a threshold.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Terminate when the decrease in RSS falls below a threshold.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79965-AFCD-4784-BB0A-CD79031A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04" y="2979272"/>
            <a:ext cx="3723216" cy="25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16.4 Convergence of RSS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37AF1-B55F-4B69-A88D-9373AB02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43" y="1922508"/>
            <a:ext cx="8315325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1EAF96-9233-4490-A6EE-022869CA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129" y="2998229"/>
            <a:ext cx="3371850" cy="14668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C8C1D64-C183-457A-8510-E6169996CA54}"/>
              </a:ext>
            </a:extLst>
          </p:cNvPr>
          <p:cNvSpPr/>
          <p:nvPr/>
        </p:nvSpPr>
        <p:spPr>
          <a:xfrm>
            <a:off x="6973910" y="3424372"/>
            <a:ext cx="759853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0BE79-D900-4453-A772-AC5CE29B2D9E}"/>
              </a:ext>
            </a:extLst>
          </p:cNvPr>
          <p:cNvSpPr/>
          <p:nvPr/>
        </p:nvSpPr>
        <p:spPr>
          <a:xfrm>
            <a:off x="144228" y="4611778"/>
            <a:ext cx="90225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&lt;Remarks&gt;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There may be several equidistant centroids.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algorithm can cycle forever in a loop of </a:t>
            </a:r>
            <a:r>
              <a:rPr lang="en-US" altLang="ko-KR" dirty="0" err="1"/>
              <a:t>clusterings</a:t>
            </a:r>
            <a:r>
              <a:rPr lang="en-US" altLang="ko-KR" dirty="0"/>
              <a:t> that have the same cost.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outcome of clustering in K-means depends on the initial seeds.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an outlier is chosen as an initial seed, </a:t>
            </a:r>
          </a:p>
          <a:p>
            <a:r>
              <a:rPr lang="en-US" altLang="ko-KR" dirty="0"/>
              <a:t>then no other vector is assigned to it during subsequent iterations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61D353-770A-4674-818C-D3B938DCE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26" y="4373043"/>
            <a:ext cx="2588720" cy="22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16.4 Effective heuristics for seed selection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E635E-A110-4A30-8402-688487EC1B8D}"/>
              </a:ext>
            </a:extLst>
          </p:cNvPr>
          <p:cNvSpPr/>
          <p:nvPr/>
        </p:nvSpPr>
        <p:spPr>
          <a:xfrm>
            <a:off x="374919" y="3544180"/>
            <a:ext cx="9097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/>
              <a:t>Excluding outliers from the seed set;</a:t>
            </a:r>
          </a:p>
          <a:p>
            <a:pPr marL="400050" indent="-400050">
              <a:buAutoNum type="romanLcParenBoth"/>
            </a:pPr>
            <a:r>
              <a:rPr lang="en-US" altLang="ko-KR" dirty="0"/>
              <a:t>trying out multiple starting points and choosing the clustering with lowest cost</a:t>
            </a:r>
          </a:p>
          <a:p>
            <a:pPr marL="400050" indent="-400050">
              <a:buAutoNum type="romanLcParenBoth"/>
            </a:pPr>
            <a:r>
              <a:rPr lang="en-US" altLang="ko-KR" dirty="0"/>
              <a:t>obtaining seeds from another method such as hierarchical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1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16.4.1 Cluster cardinality in K-means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512382-53CF-43F2-9FA2-9A3D0E57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6" y="1793718"/>
            <a:ext cx="5277964" cy="4836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1FFDA-D863-4B81-B5D0-EDECC6D5A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9" y="2857433"/>
            <a:ext cx="956994" cy="318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DFB68C-CA09-450D-AD2D-B3438432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15" y="3700860"/>
            <a:ext cx="4610839" cy="9058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FAC23A-113A-4262-A1C5-276AA492C518}"/>
              </a:ext>
            </a:extLst>
          </p:cNvPr>
          <p:cNvSpPr/>
          <p:nvPr/>
        </p:nvSpPr>
        <p:spPr>
          <a:xfrm>
            <a:off x="7703712" y="48412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How to select lambda?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6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16.4.1 Cluster cardinality in K-means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37A454-6CA5-4E8D-A126-AC11F05C6724}"/>
              </a:ext>
            </a:extLst>
          </p:cNvPr>
          <p:cNvSpPr/>
          <p:nvPr/>
        </p:nvSpPr>
        <p:spPr>
          <a:xfrm>
            <a:off x="838200" y="4211531"/>
            <a:ext cx="372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Akaike Information Criterion (AIC)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435B7-FE25-43AA-8E70-CF240F8E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6" y="3349622"/>
            <a:ext cx="4616003" cy="8619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0BA8E9-AD57-47B8-98BC-7C773A599948}"/>
              </a:ext>
            </a:extLst>
          </p:cNvPr>
          <p:cNvSpPr/>
          <p:nvPr/>
        </p:nvSpPr>
        <p:spPr>
          <a:xfrm>
            <a:off x="2357906" y="3080101"/>
            <a:ext cx="11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distortion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774A4-4E9E-487A-8B8E-8F38A93AC176}"/>
              </a:ext>
            </a:extLst>
          </p:cNvPr>
          <p:cNvSpPr/>
          <p:nvPr/>
        </p:nvSpPr>
        <p:spPr>
          <a:xfrm>
            <a:off x="3605235" y="305966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complexity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14D06FE-1480-4781-AD95-3E6D38C92CA8}"/>
              </a:ext>
            </a:extLst>
          </p:cNvPr>
          <p:cNvSpPr/>
          <p:nvPr/>
        </p:nvSpPr>
        <p:spPr>
          <a:xfrm>
            <a:off x="5336147" y="3522998"/>
            <a:ext cx="759853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3E365B-1CFA-4AF4-B4F4-AC582E5ABDB2}"/>
              </a:ext>
            </a:extLst>
          </p:cNvPr>
          <p:cNvSpPr/>
          <p:nvPr/>
        </p:nvSpPr>
        <p:spPr>
          <a:xfrm>
            <a:off x="5086199" y="428212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K-means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551EC8-8E60-4E33-B7AC-C2271281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34" y="3349622"/>
            <a:ext cx="5372100" cy="11715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DB0771-1F09-4326-BC61-8756C2139777}"/>
              </a:ext>
            </a:extLst>
          </p:cNvPr>
          <p:cNvSpPr/>
          <p:nvPr/>
        </p:nvSpPr>
        <p:spPr>
          <a:xfrm>
            <a:off x="10622691" y="4026865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M=dim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A3906-A0D7-4C99-91A6-B4509737B9BE}"/>
              </a:ext>
            </a:extLst>
          </p:cNvPr>
          <p:cNvSpPr/>
          <p:nvPr/>
        </p:nvSpPr>
        <p:spPr>
          <a:xfrm>
            <a:off x="480020" y="2347729"/>
            <a:ext cx="187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 another way,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74D0E8-6757-450A-BC1A-F3C5EE5BD34F}"/>
              </a:ext>
            </a:extLst>
          </p:cNvPr>
          <p:cNvSpPr/>
          <p:nvPr/>
        </p:nvSpPr>
        <p:spPr>
          <a:xfrm>
            <a:off x="412612" y="5835775"/>
            <a:ext cx="5221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But in practice, the previous loss is more useful.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2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16.5 Model-based clustering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21644-B3A3-4542-ACA6-0E4603BD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9"/>
          <a:stretch/>
        </p:blipFill>
        <p:spPr>
          <a:xfrm>
            <a:off x="1064394" y="3696238"/>
            <a:ext cx="2357773" cy="4049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9AB1D2-E1A4-42CD-A845-FE88197A3510}"/>
              </a:ext>
            </a:extLst>
          </p:cNvPr>
          <p:cNvSpPr/>
          <p:nvPr/>
        </p:nvSpPr>
        <p:spPr>
          <a:xfrm>
            <a:off x="0" y="3668972"/>
            <a:ext cx="106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Estimate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AD40EB-AA4F-40F4-B5BD-82B6F13B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16" y="3533218"/>
            <a:ext cx="7356752" cy="72968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2168B12-96E7-40AC-9DE8-6812E06C3DB7}"/>
              </a:ext>
            </a:extLst>
          </p:cNvPr>
          <p:cNvSpPr/>
          <p:nvPr/>
        </p:nvSpPr>
        <p:spPr>
          <a:xfrm>
            <a:off x="3790682" y="3641137"/>
            <a:ext cx="759853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0B3E-0A21-4DB1-A0E5-B47077B46127}"/>
              </a:ext>
            </a:extLst>
          </p:cNvPr>
          <p:cNvSpPr/>
          <p:nvPr/>
        </p:nvSpPr>
        <p:spPr>
          <a:xfrm>
            <a:off x="4732518" y="4038304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MLE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DCEE6-3291-46BC-A3BD-00A92411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168" y="4642618"/>
            <a:ext cx="991100" cy="27650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5D93E2-B8B3-429C-AA00-68264499980D}"/>
              </a:ext>
            </a:extLst>
          </p:cNvPr>
          <p:cNvSpPr/>
          <p:nvPr/>
        </p:nvSpPr>
        <p:spPr>
          <a:xfrm>
            <a:off x="3700261" y="4583325"/>
            <a:ext cx="7386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/>
              <a:t>Fixed parameters theta, </a:t>
            </a:r>
            <a:r>
              <a:rPr lang="en-US" altLang="ko-KR" dirty="0"/>
              <a:t>we can compute an assignment probability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FBB12B1-DBF2-4AF3-AD52-339EF0081712}"/>
              </a:ext>
            </a:extLst>
          </p:cNvPr>
          <p:cNvSpPr/>
          <p:nvPr/>
        </p:nvSpPr>
        <p:spPr>
          <a:xfrm>
            <a:off x="2940408" y="4510414"/>
            <a:ext cx="759853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8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16.5 EM algorithm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01C47-EE67-4EF6-AAC2-EB87D727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19" y="1568339"/>
            <a:ext cx="7091162" cy="1443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4D8589-DF6F-4BFE-9925-4D3236A0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2158"/>
            <a:ext cx="12192000" cy="2337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FFEB4E-B520-4202-A583-C10347CA7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907" y="5401193"/>
            <a:ext cx="6714186" cy="12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1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668" cy="1325563"/>
          </a:xfrm>
        </p:spPr>
        <p:txBody>
          <a:bodyPr/>
          <a:lstStyle/>
          <a:p>
            <a:r>
              <a:rPr lang="en-US" altLang="ko-KR" dirty="0"/>
              <a:t>16.5 EM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CB87F5-F1B2-45FF-B414-C9D11EB3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11" y="2096372"/>
            <a:ext cx="92392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91D889-DE4D-4AD2-AAB1-D4B53DA1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1" y="3606956"/>
            <a:ext cx="94583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5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5A8554-0AB3-4FE2-9F5C-284D27B1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" y="1766497"/>
            <a:ext cx="5510428" cy="16664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6F40EA-C5BC-4CEC-8326-427F1A0F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42" y="772731"/>
            <a:ext cx="6658379" cy="56280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F6FA06-87CF-4F9A-8A85-3B2B56E93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6068"/>
            <a:ext cx="5872765" cy="12979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BBE0FED-C573-4BE4-81DA-D8E69A76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31" y="376928"/>
            <a:ext cx="11190668" cy="1325563"/>
          </a:xfrm>
        </p:spPr>
        <p:txBody>
          <a:bodyPr/>
          <a:lstStyle/>
          <a:p>
            <a:r>
              <a:rPr lang="en-US" altLang="ko-KR" dirty="0"/>
              <a:t>16.5 EM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75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A30E7A05-FAA0-4A8E-BC84-FC9D74E7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31" y="376928"/>
            <a:ext cx="11190668" cy="1325563"/>
          </a:xfrm>
        </p:spPr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6F4EF6-7C63-49C9-9A63-4154C57D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69" y="0"/>
            <a:ext cx="786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Flat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EB5AE-4F94-48A7-95AF-840A286B7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6"/>
          <a:stretch/>
        </p:blipFill>
        <p:spPr>
          <a:xfrm>
            <a:off x="3833913" y="1313914"/>
            <a:ext cx="5007433" cy="4924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A529A5-CA43-4DFA-84BB-C7B9AA47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29" y="5953844"/>
            <a:ext cx="6096000" cy="6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 Clustering in information retrieval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6D47A-2569-4BD6-AAD7-948BCB3A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36" y="1696699"/>
            <a:ext cx="7757528" cy="51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 Clustering in information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01B69-2DBF-4C37-A9C4-FB06EB85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74" y="1567187"/>
            <a:ext cx="6975251" cy="51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 Evaluation of clustering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80157E-9636-4F65-80F9-E8D24A41C4F8}"/>
              </a:ext>
            </a:extLst>
          </p:cNvPr>
          <p:cNvSpPr/>
          <p:nvPr/>
        </p:nvSpPr>
        <p:spPr>
          <a:xfrm>
            <a:off x="838200" y="2903044"/>
            <a:ext cx="89958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internal criterion: high intra-cluster similarity and low inter-cluster similarity</a:t>
            </a:r>
          </a:p>
          <a:p>
            <a:endParaRPr lang="en-US" altLang="ko-KR" dirty="0"/>
          </a:p>
          <a:p>
            <a:r>
              <a:rPr lang="en-US" altLang="ko-KR" dirty="0"/>
              <a:t>external criterion: use a set of classes in an evaluation benchmark or gold standard;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Purity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Normalized mutual information (NMI)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Rand index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F measure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1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BF1E25-6F15-48F9-81B8-A5C29367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02" y="5167057"/>
            <a:ext cx="4995393" cy="11777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 Evaluation of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8FAFB-35D8-4C40-9640-D0A3EA00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81" y="1437324"/>
            <a:ext cx="8725437" cy="3983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756618-A0CA-4BDD-B770-992A02CE6700}"/>
              </a:ext>
            </a:extLst>
          </p:cNvPr>
          <p:cNvSpPr/>
          <p:nvPr/>
        </p:nvSpPr>
        <p:spPr>
          <a:xfrm>
            <a:off x="3047998" y="63447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&lt;Note&gt; This criterion depends on the size of clusters</a:t>
            </a:r>
          </a:p>
        </p:txBody>
      </p:sp>
    </p:spTree>
    <p:extLst>
      <p:ext uri="{BB962C8B-B14F-4D97-AF65-F5344CB8AC3E}">
        <p14:creationId xmlns:p14="http://schemas.microsoft.com/office/powerpoint/2010/main" val="415850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 Evaluation of clustering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01E2F-E9B9-44E9-870B-2EA2AD9D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23" y="2205516"/>
            <a:ext cx="5667375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C93746-1842-48A1-B3D7-E632329E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47" y="3987170"/>
            <a:ext cx="5833056" cy="1895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04FA87-A371-44F7-B0DD-7537844A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59" y="4159299"/>
            <a:ext cx="4191960" cy="15513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923625-B62E-4066-AD4B-AA1FEADF86FE}"/>
              </a:ext>
            </a:extLst>
          </p:cNvPr>
          <p:cNvSpPr/>
          <p:nvPr/>
        </p:nvSpPr>
        <p:spPr>
          <a:xfrm>
            <a:off x="3048000" y="61319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&lt;Note&gt; H-normalization fixes the cluster problem</a:t>
            </a:r>
          </a:p>
        </p:txBody>
      </p:sp>
    </p:spTree>
    <p:extLst>
      <p:ext uri="{BB962C8B-B14F-4D97-AF65-F5344CB8AC3E}">
        <p14:creationId xmlns:p14="http://schemas.microsoft.com/office/powerpoint/2010/main" val="108751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 Evaluation of clustering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BBE3F-99BC-424B-BFDE-7EDA7850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8" y="4830126"/>
            <a:ext cx="4657725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CEAC99-230B-445E-8E5E-4ACF2B9E2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449"/>
          <a:stretch/>
        </p:blipFill>
        <p:spPr>
          <a:xfrm>
            <a:off x="1733281" y="1812226"/>
            <a:ext cx="8725437" cy="2889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C2CEE5-6180-4754-81FE-E83EEC26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09" y="4826933"/>
            <a:ext cx="6474585" cy="11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16.4 K-means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F1B618-6AA8-4F19-A933-6BCFEE8D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60708" cy="49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307</Words>
  <Application>Microsoft Office PowerPoint</Application>
  <PresentationFormat>와이드스크린</PresentationFormat>
  <Paragraphs>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Weekly Meeting</vt:lpstr>
      <vt:lpstr>16. Flat clustering</vt:lpstr>
      <vt:lpstr>16.1 Clustering in information retrieval</vt:lpstr>
      <vt:lpstr>16.1 Clustering in information retrieval</vt:lpstr>
      <vt:lpstr>16.3 Evaluation of clustering</vt:lpstr>
      <vt:lpstr>16.3 Evaluation of clustering</vt:lpstr>
      <vt:lpstr>16.3 Evaluation of clustering</vt:lpstr>
      <vt:lpstr>16.3 Evaluation of clustering</vt:lpstr>
      <vt:lpstr>16.4 K-means</vt:lpstr>
      <vt:lpstr>16.4 K-means</vt:lpstr>
      <vt:lpstr>16.4 Convergence of RSS</vt:lpstr>
      <vt:lpstr>16.4 Effective heuristics for seed selection</vt:lpstr>
      <vt:lpstr>16.4.1 Cluster cardinality in K-means</vt:lpstr>
      <vt:lpstr>16.4.1 Cluster cardinality in K-means</vt:lpstr>
      <vt:lpstr>16.5 Model-based clustering </vt:lpstr>
      <vt:lpstr>16.5 EM algorithm</vt:lpstr>
      <vt:lpstr>16.5 EM algorithm</vt:lpstr>
      <vt:lpstr>16.5 EM algorithm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249</cp:revision>
  <dcterms:created xsi:type="dcterms:W3CDTF">2021-10-31T10:37:06Z</dcterms:created>
  <dcterms:modified xsi:type="dcterms:W3CDTF">2022-02-07T10:58:51Z</dcterms:modified>
</cp:coreProperties>
</file>