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F3719-8435-4D60-B3D7-E2B4105B462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2A405-BA23-456B-ABBB-7F2B85E0E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4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2A405-BA23-456B-ABBB-7F2B85E0E2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803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2A405-BA23-456B-ABBB-7F2B85E0E26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29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2A405-BA23-456B-ABBB-7F2B85E0E26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12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2A405-BA23-456B-ABBB-7F2B85E0E26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989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2A405-BA23-456B-ABBB-7F2B85E0E26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9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2A405-BA23-456B-ABBB-7F2B85E0E2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67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2A405-BA23-456B-ABBB-7F2B85E0E2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10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2A405-BA23-456B-ABBB-7F2B85E0E2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799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2A405-BA23-456B-ABBB-7F2B85E0E26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460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2A405-BA23-456B-ABBB-7F2B85E0E2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66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2A405-BA23-456B-ABBB-7F2B85E0E26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90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2A405-BA23-456B-ABBB-7F2B85E0E26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59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2A405-BA23-456B-ABBB-7F2B85E0E26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4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A4D2-8D5C-4B97-A0DE-4D486BBFD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35FABC-DAE4-4AA6-9CE7-1B61D139E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B799F-0C3C-4912-A4C7-97114D80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A01D-69E8-4DA2-8357-AA2A622E7025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6E802-8D65-4E1E-A929-D95D4725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15C42-A79A-464C-A0EA-0B20E21F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36F2-2A80-4C9A-97D0-CA5EA0F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4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A1B4C-DF11-42C6-8069-E796AB16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B52E1-F0B0-4003-B125-E2DF89983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906EB-5D41-45AA-8225-A46CCCFE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A01D-69E8-4DA2-8357-AA2A622E7025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1F0AE-03DC-4BAA-ABBB-82A2AA73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7E43C-90BB-4668-9A22-FB926FAE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36F2-2A80-4C9A-97D0-CA5EA0F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4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A94B34-0FE9-4280-97D2-61791A27A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B396D-F6D2-4BC7-A492-B0E166636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7C11-568C-4523-9411-538CBDEA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A01D-69E8-4DA2-8357-AA2A622E7025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9D849-BA41-467C-A36F-BBCA701B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47519-7105-4691-AAF6-058C4F31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36F2-2A80-4C9A-97D0-CA5EA0F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76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90EF7-4D03-4B3C-AF9D-D79AE948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18AA1-3D32-4C84-962E-6218E1B8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86D18-D262-4D13-BA67-BAE05163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A01D-69E8-4DA2-8357-AA2A622E7025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1FDC4-018A-4CB9-81C8-684BB914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7CE2D-2116-41C4-AA22-545ABC92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36F2-2A80-4C9A-97D0-CA5EA0F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91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5EA4-F2B1-47F7-B1BF-4EF3851F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843F08-A348-4F32-83EF-AE766A1C7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C72C1-584C-4FA2-9316-E7A7BEFF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A01D-69E8-4DA2-8357-AA2A622E7025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7446C-CBA8-440B-B0F9-0EE99A43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7E0FF-BABA-436F-A1DB-AF6C2151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36F2-2A80-4C9A-97D0-CA5EA0F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6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F45B-0584-43B0-92D5-5D6F7324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45A15-176F-4EDA-B2AB-27DF7680D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27B969-9F69-4C33-B732-4C965B152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960A1F-814F-42F6-8434-5191CE8A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A01D-69E8-4DA2-8357-AA2A622E7025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920F9-4966-49D4-BC7F-747B3DDD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AC21E-2FF7-4C1A-9E31-E135EA77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36F2-2A80-4C9A-97D0-CA5EA0F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39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85557-E30D-40BF-BF95-1CA2CF71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9DF4B-9E5B-4918-8201-D175DA82C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14774E-9706-414B-9AE5-A26988D64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288F5-48AE-4CFF-B471-1F7BD9725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808FB-631C-4A7F-9B8B-C6DF252E7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AFA8BF-EAA6-4301-8101-534C996D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A01D-69E8-4DA2-8357-AA2A622E7025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A30A97-88FA-45BF-B3DB-9BBABC75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5E906E-36F6-4242-A8E4-8C8F3CA5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36F2-2A80-4C9A-97D0-CA5EA0F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6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C0BC4-4269-48DB-B07A-0D7CB9E0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A1D9FC-5F69-414D-A960-68EB708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A01D-69E8-4DA2-8357-AA2A622E7025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5D320B-C11D-4CDC-BD13-B3E17312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BCAD2E-7217-4618-BE4F-D616B17E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36F2-2A80-4C9A-97D0-CA5EA0F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3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0FBD92-A027-4560-82EF-4E102EBB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A01D-69E8-4DA2-8357-AA2A622E7025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6902E6-1754-4E01-A914-C698D586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BB3232-5026-4BD3-8B58-4C6AFF1A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36F2-2A80-4C9A-97D0-CA5EA0F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3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8CE3B-1C4F-4403-901C-B2576C2C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FC6D6-6E98-4A99-B3EE-7F744B0B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CBC171-2C30-4358-8C7B-17D08096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20C444-5CB6-42EF-B696-B4ACCA69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A01D-69E8-4DA2-8357-AA2A622E7025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C56DE-DD92-42F8-B9A8-95D88F74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10E86-F7ED-49E8-9A76-156541BC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36F2-2A80-4C9A-97D0-CA5EA0F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6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00C29-A086-4B43-ABE2-0A52A8D4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BD7734-D051-43B3-90B1-6EE5308C0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3DD168-FE3E-4DE8-B11B-7BA9AB111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83E46-F046-493E-A845-FE5F1C73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A01D-69E8-4DA2-8357-AA2A622E7025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8DAFE-BBB4-438D-AFBA-41ACEFE5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9D1FB1-1C35-46C2-9E3C-B9F4B2D9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36F2-2A80-4C9A-97D0-CA5EA0F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6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620813-1403-45A4-BA5E-BE0368FB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CB913D-B63F-40ED-A5B7-76837FA20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B264E-6AFD-4894-A433-F62080865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AA01D-69E8-4DA2-8357-AA2A622E7025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5FB81-1F51-4B8D-834E-DE68B2E33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34314-2DC1-478C-9DBC-100056807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636F2-2A80-4C9A-97D0-CA5EA0F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28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Weekly Meeting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Feb 16, 2022</a:t>
            </a:r>
          </a:p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5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69" y="365125"/>
            <a:ext cx="11718587" cy="1325563"/>
          </a:xfrm>
        </p:spPr>
        <p:txBody>
          <a:bodyPr/>
          <a:lstStyle/>
          <a:p>
            <a:r>
              <a:rPr lang="en-US" altLang="ko-KR" dirty="0"/>
              <a:t>17.2 Single-link and complete-link clustering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BFD9E8-23E7-491E-AFC2-95E0FF4D3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411" y="2461865"/>
            <a:ext cx="9883302" cy="352231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B5F4902-1123-4293-972F-CDE62DAE558B}"/>
              </a:ext>
            </a:extLst>
          </p:cNvPr>
          <p:cNvSpPr/>
          <p:nvPr/>
        </p:nvSpPr>
        <p:spPr>
          <a:xfrm>
            <a:off x="6290552" y="3086910"/>
            <a:ext cx="706877" cy="342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63EFA9B-EA4C-4959-B146-E9E2408464B2}"/>
              </a:ext>
            </a:extLst>
          </p:cNvPr>
          <p:cNvSpPr/>
          <p:nvPr/>
        </p:nvSpPr>
        <p:spPr>
          <a:xfrm>
            <a:off x="6297036" y="3086910"/>
            <a:ext cx="1070045" cy="342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793DB78-574A-413C-9556-1253B95E72DF}"/>
              </a:ext>
            </a:extLst>
          </p:cNvPr>
          <p:cNvSpPr/>
          <p:nvPr/>
        </p:nvSpPr>
        <p:spPr>
          <a:xfrm>
            <a:off x="4695213" y="3086910"/>
            <a:ext cx="1472123" cy="342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39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69" y="365125"/>
            <a:ext cx="11718587" cy="1325563"/>
          </a:xfrm>
        </p:spPr>
        <p:txBody>
          <a:bodyPr/>
          <a:lstStyle/>
          <a:p>
            <a:r>
              <a:rPr lang="en-US" altLang="ko-KR" dirty="0"/>
              <a:t>17.3 Group-average agglomerative clustering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4A9E5C-21CF-4EBF-BCCB-844C0529A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"/>
          <a:stretch/>
        </p:blipFill>
        <p:spPr>
          <a:xfrm>
            <a:off x="389055" y="2345683"/>
            <a:ext cx="5590263" cy="35814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5739C3B-91FD-44F2-9C6A-FC279A4FB2B0}"/>
              </a:ext>
            </a:extLst>
          </p:cNvPr>
          <p:cNvSpPr/>
          <p:nvPr/>
        </p:nvSpPr>
        <p:spPr>
          <a:xfrm>
            <a:off x="6177062" y="4136383"/>
            <a:ext cx="60441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LcParenBoth"/>
            </a:pPr>
            <a:r>
              <a:rPr lang="en-US" altLang="ko-KR" dirty="0"/>
              <a:t>Documents represented as vectors.</a:t>
            </a:r>
          </a:p>
          <a:p>
            <a:pPr marL="400050" indent="-400050">
              <a:buAutoNum type="romanLcParenBoth"/>
            </a:pPr>
            <a:r>
              <a:rPr lang="en-US" altLang="ko-KR" dirty="0"/>
              <a:t>Length normalization of vectors, so that self-similarities are 1.0.</a:t>
            </a:r>
          </a:p>
          <a:p>
            <a:pPr marL="400050" indent="-400050">
              <a:buAutoNum type="romanLcParenBoth"/>
            </a:pPr>
            <a:r>
              <a:rPr lang="en-US" altLang="ko-KR" dirty="0"/>
              <a:t>The dot product as the measure of similarity between vectors and sums of vectors.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A46B9A-C733-40E3-963A-F76B68255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132" y="1843677"/>
            <a:ext cx="5804170" cy="675851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E4418EE-2538-4826-99E7-7D325CE6E01F}"/>
              </a:ext>
            </a:extLst>
          </p:cNvPr>
          <p:cNvSpPr/>
          <p:nvPr/>
        </p:nvSpPr>
        <p:spPr>
          <a:xfrm>
            <a:off x="5784715" y="2652548"/>
            <a:ext cx="622570" cy="509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F92205-868B-4704-80CB-571303FAF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958" y="2652548"/>
            <a:ext cx="5252987" cy="59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8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69" y="365125"/>
            <a:ext cx="11718587" cy="1325563"/>
          </a:xfrm>
        </p:spPr>
        <p:txBody>
          <a:bodyPr/>
          <a:lstStyle/>
          <a:p>
            <a:r>
              <a:rPr lang="en-US" altLang="ko-KR" dirty="0"/>
              <a:t>17.4 Centroid clustering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D8AC54-7243-4267-AC8F-EFD329C54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41" b="35892"/>
          <a:stretch/>
        </p:blipFill>
        <p:spPr>
          <a:xfrm>
            <a:off x="1018162" y="2072767"/>
            <a:ext cx="5577191" cy="27124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D224DBA-D4C1-499A-863C-BE4D8E4980E9}"/>
              </a:ext>
            </a:extLst>
          </p:cNvPr>
          <p:cNvSpPr/>
          <p:nvPr/>
        </p:nvSpPr>
        <p:spPr>
          <a:xfrm>
            <a:off x="0" y="6090845"/>
            <a:ext cx="11880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Despite its non-monotonicity, centroid clustering is often used because its similarity measure – the similarity of two centroids – is conceptually simpler than the average of all pairwise similarities in GAAC.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B9E233-96C6-4EEA-8F89-6DD52771C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762" y="2359041"/>
            <a:ext cx="3197157" cy="24845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C5F7CF-E88B-4D3A-99AF-8C752A452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893" y="4896077"/>
            <a:ext cx="5460460" cy="108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27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69" y="365125"/>
            <a:ext cx="11718587" cy="1325563"/>
          </a:xfrm>
        </p:spPr>
        <p:txBody>
          <a:bodyPr/>
          <a:lstStyle/>
          <a:p>
            <a:r>
              <a:rPr lang="en-US" altLang="ko-KR" dirty="0"/>
              <a:t>17.5 Optimality of HAC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CB5D24-5D5A-4E34-9E91-85E6BFCC3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25" y="2112022"/>
            <a:ext cx="9688749" cy="404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5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69" y="365125"/>
            <a:ext cx="11718587" cy="1325563"/>
          </a:xfrm>
        </p:spPr>
        <p:txBody>
          <a:bodyPr/>
          <a:lstStyle/>
          <a:p>
            <a:r>
              <a:rPr lang="en-US" altLang="ko-KR" dirty="0"/>
              <a:t>17.5 Optimality of HAC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5BC352-2BF2-496A-9DF5-04F393266879}"/>
              </a:ext>
            </a:extLst>
          </p:cNvPr>
          <p:cNvSpPr/>
          <p:nvPr/>
        </p:nvSpPr>
        <p:spPr>
          <a:xfrm>
            <a:off x="123219" y="1721773"/>
            <a:ext cx="121445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&lt;Note&gt; Centroid clustering is not optimal because inversions can occur. So, the previous definition of optimality </a:t>
            </a:r>
          </a:p>
          <a:p>
            <a:r>
              <a:rPr lang="en-US" altLang="ko-KR" dirty="0"/>
              <a:t>would be of limited use if it was only applicable to a clustering together with its merge history.</a:t>
            </a:r>
          </a:p>
          <a:p>
            <a:endParaRPr lang="en-US" altLang="ko-KR" dirty="0"/>
          </a:p>
          <a:p>
            <a:r>
              <a:rPr lang="en-US" altLang="ko-KR" dirty="0"/>
              <a:t>The remaining are as follows: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63A5CC-EA9A-418D-9E29-35800706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563" y="3247122"/>
            <a:ext cx="7320874" cy="8772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4A39E8-042C-45C4-8A62-753ABBF15A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362"/>
          <a:stretch/>
        </p:blipFill>
        <p:spPr>
          <a:xfrm>
            <a:off x="5131239" y="4303783"/>
            <a:ext cx="4768984" cy="5604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BEBF04-E8F5-4840-92C2-1D8692B4F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992" y="5043658"/>
            <a:ext cx="5278015" cy="74507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5734C4A-0DE8-480D-A19D-B452F5F8BD20}"/>
              </a:ext>
            </a:extLst>
          </p:cNvPr>
          <p:cNvSpPr/>
          <p:nvPr/>
        </p:nvSpPr>
        <p:spPr>
          <a:xfrm>
            <a:off x="9595997" y="3428276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single-link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D898CD-DF8F-44F4-9262-DF25B61D3F39}"/>
              </a:ext>
            </a:extLst>
          </p:cNvPr>
          <p:cNvSpPr/>
          <p:nvPr/>
        </p:nvSpPr>
        <p:spPr>
          <a:xfrm>
            <a:off x="9900223" y="4361277"/>
            <a:ext cx="1611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complete-link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EF130D-4B31-4280-ADF4-7C9B7B7D60E2}"/>
              </a:ext>
            </a:extLst>
          </p:cNvPr>
          <p:cNvSpPr/>
          <p:nvPr/>
        </p:nvSpPr>
        <p:spPr>
          <a:xfrm>
            <a:off x="10308860" y="5231531"/>
            <a:ext cx="79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GAAC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74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69" y="365125"/>
            <a:ext cx="11718587" cy="1325563"/>
          </a:xfrm>
        </p:spPr>
        <p:txBody>
          <a:bodyPr/>
          <a:lstStyle/>
          <a:p>
            <a:r>
              <a:rPr lang="en-US" altLang="ko-KR" dirty="0"/>
              <a:t>17.5 Optimality of HAC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847559-1D61-4C26-82F2-241E52A5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30160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D15E99-C143-4E50-917B-CE73235F9BE7}"/>
              </a:ext>
            </a:extLst>
          </p:cNvPr>
          <p:cNvSpPr/>
          <p:nvPr/>
        </p:nvSpPr>
        <p:spPr>
          <a:xfrm>
            <a:off x="0" y="5044096"/>
            <a:ext cx="115307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There are two exceptions to this recommendation:</a:t>
            </a:r>
          </a:p>
          <a:p>
            <a:pPr marL="342900" indent="-342900">
              <a:buAutoNum type="arabicPeriod"/>
            </a:pPr>
            <a:r>
              <a:rPr lang="en-US" altLang="ko-KR" dirty="0"/>
              <a:t>For non-vector representations, GAAC is not applicable.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The purpose of clustering is not to create a complete hierarchy or exhaustive partition of the entire set. </a:t>
            </a:r>
          </a:p>
          <a:p>
            <a:r>
              <a:rPr lang="en-US" altLang="ko-KR" dirty="0"/>
              <a:t>(for instance, </a:t>
            </a:r>
            <a:r>
              <a:rPr lang="en-US" altLang="ko-KR" i="1" dirty="0"/>
              <a:t>first story detection</a:t>
            </a:r>
            <a:r>
              <a:rPr lang="en-US" altLang="ko-KR" dirty="0"/>
              <a:t> or </a:t>
            </a:r>
            <a:r>
              <a:rPr lang="en-US" altLang="ko-KR" i="1" dirty="0"/>
              <a:t>novelty detection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583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69" y="365125"/>
            <a:ext cx="11718587" cy="1325563"/>
          </a:xfrm>
        </p:spPr>
        <p:txBody>
          <a:bodyPr/>
          <a:lstStyle/>
          <a:p>
            <a:r>
              <a:rPr lang="en-US" altLang="ko-KR" dirty="0"/>
              <a:t>17.7 Cluster labeling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F394C5-82BE-491C-B7C7-2FEAE88D1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05" y="1690688"/>
            <a:ext cx="10145951" cy="43353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D9CB6D6-79E8-4E84-8469-7BC2E2EB0A52}"/>
              </a:ext>
            </a:extLst>
          </p:cNvPr>
          <p:cNvSpPr/>
          <p:nvPr/>
        </p:nvSpPr>
        <p:spPr>
          <a:xfrm>
            <a:off x="5557738" y="1506022"/>
            <a:ext cx="296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differential cluster labeling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85E4A9-4EF1-408D-902E-BF073B0BEC46}"/>
              </a:ext>
            </a:extLst>
          </p:cNvPr>
          <p:cNvSpPr/>
          <p:nvPr/>
        </p:nvSpPr>
        <p:spPr>
          <a:xfrm>
            <a:off x="2935386" y="1506022"/>
            <a:ext cx="263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cluster-internal labeling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B31572-EA76-4DFC-83A2-1D29867F7514}"/>
              </a:ext>
            </a:extLst>
          </p:cNvPr>
          <p:cNvSpPr/>
          <p:nvPr/>
        </p:nvSpPr>
        <p:spPr>
          <a:xfrm>
            <a:off x="94032" y="6308209"/>
            <a:ext cx="10781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For hierarchical clustering, additional complications arise in cluster labeling.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2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E2B0BDEE-D494-45FA-83E1-68FD1543B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20" y="1957690"/>
            <a:ext cx="4899295" cy="335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494E2A8-ACF9-4338-BADB-85CA8DF7D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51" y="162128"/>
            <a:ext cx="4529645" cy="309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FB2E6DF-013D-4148-BEF5-FE6B69498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594" y="3429000"/>
            <a:ext cx="4365358" cy="309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73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CE83A8E-FEC1-4F1F-8B7D-75144A78B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4" y="1517718"/>
            <a:ext cx="5414039" cy="395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1112F3B-ED02-4D33-8F9C-7A589589C952}"/>
              </a:ext>
            </a:extLst>
          </p:cNvPr>
          <p:cNvSpPr/>
          <p:nvPr/>
        </p:nvSpPr>
        <p:spPr>
          <a:xfrm>
            <a:off x="2142671" y="5851347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method=</a:t>
            </a:r>
            <a:r>
              <a:rPr lang="en-US" altLang="ko-KR" dirty="0">
                <a:solidFill>
                  <a:srgbClr val="A31515"/>
                </a:solidFill>
                <a:latin typeface="Courier New" panose="02070309020205020404" pitchFamily="49" charset="0"/>
              </a:rPr>
              <a:t>'ward'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327C710-204E-423C-BF42-8088EAEED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671" y="1776108"/>
            <a:ext cx="5255976" cy="359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58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51C8DF-DCBD-4458-9ADF-5FC277137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22" y="1682176"/>
            <a:ext cx="4842232" cy="349364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5FF1016-EB7B-42EF-984C-CC3F2835A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524" y="1682176"/>
            <a:ext cx="5143095" cy="357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59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17. Hierarchical clustering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7B4AD1-7E48-43B6-A5E8-492A5FE06CF6}"/>
              </a:ext>
            </a:extLst>
          </p:cNvPr>
          <p:cNvSpPr/>
          <p:nvPr/>
        </p:nvSpPr>
        <p:spPr>
          <a:xfrm>
            <a:off x="2553708" y="3503738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K-means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30F812-40DF-45BA-8A60-6737CCE544A1}"/>
              </a:ext>
            </a:extLst>
          </p:cNvPr>
          <p:cNvSpPr/>
          <p:nvPr/>
        </p:nvSpPr>
        <p:spPr>
          <a:xfrm>
            <a:off x="1858197" y="4635389"/>
            <a:ext cx="2639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Hierarchical clustering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5670AD-6ED4-45A4-BC0A-960BD106D2E8}"/>
              </a:ext>
            </a:extLst>
          </p:cNvPr>
          <p:cNvSpPr/>
          <p:nvPr/>
        </p:nvSpPr>
        <p:spPr>
          <a:xfrm>
            <a:off x="5211889" y="2780085"/>
            <a:ext cx="1615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deterministic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43A346-3945-4BD3-8083-EC5CADB24913}"/>
              </a:ext>
            </a:extLst>
          </p:cNvPr>
          <p:cNvSpPr/>
          <p:nvPr/>
        </p:nvSpPr>
        <p:spPr>
          <a:xfrm>
            <a:off x="5136196" y="3503738"/>
            <a:ext cx="16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 (predefined)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CE3E1C-82D2-47FC-8A4A-B9C362751F6B}"/>
              </a:ext>
            </a:extLst>
          </p:cNvPr>
          <p:cNvSpPr/>
          <p:nvPr/>
        </p:nvSpPr>
        <p:spPr>
          <a:xfrm>
            <a:off x="5665019" y="4581712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209154-9852-4D88-B532-1D1E4479FF59}"/>
              </a:ext>
            </a:extLst>
          </p:cNvPr>
          <p:cNvSpPr/>
          <p:nvPr/>
        </p:nvSpPr>
        <p:spPr>
          <a:xfrm>
            <a:off x="7370315" y="2782589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efficiency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7FC043-5401-422A-8AB2-3B0D0DD2611C}"/>
              </a:ext>
            </a:extLst>
          </p:cNvPr>
          <p:cNvSpPr/>
          <p:nvPr/>
        </p:nvSpPr>
        <p:spPr>
          <a:xfrm>
            <a:off x="7608361" y="3510223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O(N)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957E9E-6BD9-4998-A95E-A8FA07669B0C}"/>
              </a:ext>
            </a:extLst>
          </p:cNvPr>
          <p:cNvSpPr/>
          <p:nvPr/>
        </p:nvSpPr>
        <p:spPr>
          <a:xfrm>
            <a:off x="7112426" y="4635389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at least O(N^2)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659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69" y="365125"/>
            <a:ext cx="11718587" cy="1325563"/>
          </a:xfrm>
        </p:spPr>
        <p:txBody>
          <a:bodyPr/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A073F7-A70E-408E-B1A3-0E82BA6B2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920" y="2153046"/>
            <a:ext cx="9242160" cy="328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0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70" y="365125"/>
            <a:ext cx="11036030" cy="1325563"/>
          </a:xfrm>
        </p:spPr>
        <p:txBody>
          <a:bodyPr/>
          <a:lstStyle/>
          <a:p>
            <a:r>
              <a:rPr lang="en-US" altLang="ko-KR" dirty="0"/>
              <a:t>17.1 Hierarchical agglomerative clustering</a:t>
            </a:r>
            <a:endParaRPr lang="ko-KR" altLang="en-US" dirty="0"/>
          </a:p>
        </p:txBody>
      </p:sp>
      <p:pic>
        <p:nvPicPr>
          <p:cNvPr id="1026" name="Picture 2" descr="Hierarchical Clustering for Customer Data | Kaggle">
            <a:extLst>
              <a:ext uri="{FF2B5EF4-FFF2-40B4-BE49-F238E27FC236}">
                <a16:creationId xmlns:a16="http://schemas.microsoft.com/office/drawing/2014/main" id="{108D2CFF-DD47-49CF-B3F7-5D3B6E360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2025177"/>
            <a:ext cx="80105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23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70" y="365125"/>
            <a:ext cx="11036030" cy="1325563"/>
          </a:xfrm>
        </p:spPr>
        <p:txBody>
          <a:bodyPr/>
          <a:lstStyle/>
          <a:p>
            <a:r>
              <a:rPr lang="en-US" altLang="ko-KR" dirty="0"/>
              <a:t>17.1 Hierarchical agglomerative clustering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EA4A09-3B79-4B36-9223-0706028E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084"/>
            <a:ext cx="5437865" cy="50032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32A416-8A1B-4485-AC36-DA55C35D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059906" y="-668470"/>
            <a:ext cx="986484" cy="59971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8ABDBB-7DC3-4E2F-B205-ED21F62237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1295"/>
          <a:stretch/>
        </p:blipFill>
        <p:spPr>
          <a:xfrm>
            <a:off x="5202270" y="3337026"/>
            <a:ext cx="6823915" cy="14489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EFB5CE9-61F4-4284-885E-31FF52CE994D}"/>
              </a:ext>
            </a:extLst>
          </p:cNvPr>
          <p:cNvSpPr/>
          <p:nvPr/>
        </p:nvSpPr>
        <p:spPr>
          <a:xfrm>
            <a:off x="5202270" y="5299711"/>
            <a:ext cx="67562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Hierarchical clustering does not require a prespecified number of clusters. However, in some applications we want a partition of disjoint clusters just as in flat clustering.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39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70" y="365125"/>
            <a:ext cx="11036030" cy="1325563"/>
          </a:xfrm>
        </p:spPr>
        <p:txBody>
          <a:bodyPr/>
          <a:lstStyle/>
          <a:p>
            <a:r>
              <a:rPr lang="en-US" altLang="ko-KR" dirty="0"/>
              <a:t>17.1 Hierarchical agglomerative clustering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52F30E-C609-4FDF-B292-4D91571A0787}"/>
              </a:ext>
            </a:extLst>
          </p:cNvPr>
          <p:cNvSpPr/>
          <p:nvPr/>
        </p:nvSpPr>
        <p:spPr>
          <a:xfrm>
            <a:off x="258564" y="2785759"/>
            <a:ext cx="1138504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Cut at a prespecified level of similarity.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Cut the dendrogram where the gap between two successive combination similarities is largest. </a:t>
            </a:r>
          </a:p>
          <a:p>
            <a:r>
              <a:rPr lang="en-US" altLang="ko-KR" dirty="0"/>
              <a:t>Such large gaps arguably indicate “natural” </a:t>
            </a:r>
            <a:r>
              <a:rPr lang="en-US" altLang="ko-KR" dirty="0" err="1"/>
              <a:t>clusterings</a:t>
            </a:r>
            <a:r>
              <a:rPr lang="en-US" altLang="ko-KR" dirty="0"/>
              <a:t>. This strategy is analogous to looking for the knee </a:t>
            </a:r>
          </a:p>
          <a:p>
            <a:r>
              <a:rPr lang="en-US" altLang="ko-KR" dirty="0"/>
              <a:t>in the K-means graph.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Apply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As in flat clustering, we can also prespecify the number of clusters K and </a:t>
            </a:r>
          </a:p>
          <a:p>
            <a:r>
              <a:rPr lang="en-US" altLang="ko-KR" dirty="0"/>
              <a:t>select the cutting point that produces K clusters.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87D100-BDBC-4B19-AF39-9F491B980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525" y="4249670"/>
            <a:ext cx="2448204" cy="22432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FC0593-9E16-4FB3-A728-EF7CADD8C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943" y="4305768"/>
            <a:ext cx="3350368" cy="75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0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70" y="365125"/>
            <a:ext cx="11036030" cy="1325563"/>
          </a:xfrm>
        </p:spPr>
        <p:txBody>
          <a:bodyPr/>
          <a:lstStyle/>
          <a:p>
            <a:r>
              <a:rPr lang="en-US" altLang="ko-KR" dirty="0"/>
              <a:t>17.1 Hierarchical agglomerative clustering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3CCB60-332D-4C18-82EA-23F30E2EE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279" y="1618868"/>
            <a:ext cx="6097951" cy="5179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49FEBC-91E2-4A3E-B676-4BC92CAB6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34" y="1567989"/>
            <a:ext cx="5489870" cy="455555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F8ADA3C-3EA4-4FFE-95DC-375E3CD96222}"/>
              </a:ext>
            </a:extLst>
          </p:cNvPr>
          <p:cNvSpPr/>
          <p:nvPr/>
        </p:nvSpPr>
        <p:spPr>
          <a:xfrm>
            <a:off x="33659" y="6060129"/>
            <a:ext cx="53048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&lt;Note&gt; The time complexity is O(N^3). It can </a:t>
            </a:r>
          </a:p>
          <a:p>
            <a:r>
              <a:rPr lang="en-US" altLang="ko-KR" sz="1400" dirty="0"/>
              <a:t>be reduced to O(N^2logN). In particular, single-link method can be O(N^2)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052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69" y="365125"/>
            <a:ext cx="11718587" cy="1325563"/>
          </a:xfrm>
        </p:spPr>
        <p:txBody>
          <a:bodyPr/>
          <a:lstStyle/>
          <a:p>
            <a:r>
              <a:rPr lang="en-US" altLang="ko-KR" dirty="0"/>
              <a:t>17.2 Single-link and complete-link clustering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8C9409-00F0-4385-BC04-ED307297B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61" y="1585199"/>
            <a:ext cx="8691677" cy="52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7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69" y="365125"/>
            <a:ext cx="11718587" cy="1325563"/>
          </a:xfrm>
        </p:spPr>
        <p:txBody>
          <a:bodyPr/>
          <a:lstStyle/>
          <a:p>
            <a:r>
              <a:rPr lang="en-US" altLang="ko-KR" dirty="0"/>
              <a:t>17.2 Single-link and complete-link clustering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9B0446-4AF6-4E73-B7ED-4CBA3A88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68" y="2871307"/>
            <a:ext cx="8028562" cy="254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69" y="365125"/>
            <a:ext cx="11718587" cy="1325563"/>
          </a:xfrm>
        </p:spPr>
        <p:txBody>
          <a:bodyPr/>
          <a:lstStyle/>
          <a:p>
            <a:r>
              <a:rPr lang="en-US" altLang="ko-KR" dirty="0"/>
              <a:t>17.2 Single-link and complete-link clustering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116C81-8A21-477E-AF81-F013BE92A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69" y="1619352"/>
            <a:ext cx="5437865" cy="500326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7D59880-9178-4851-894B-2E4A60723E36}"/>
              </a:ext>
            </a:extLst>
          </p:cNvPr>
          <p:cNvSpPr/>
          <p:nvPr/>
        </p:nvSpPr>
        <p:spPr>
          <a:xfrm>
            <a:off x="4967591" y="2159540"/>
            <a:ext cx="648511" cy="26199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83621F-78E7-4583-9589-940D6DED94E0}"/>
              </a:ext>
            </a:extLst>
          </p:cNvPr>
          <p:cNvSpPr/>
          <p:nvPr/>
        </p:nvSpPr>
        <p:spPr>
          <a:xfrm>
            <a:off x="5153511" y="4779523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chaining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D907EA-2066-40C1-A891-394031F07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720" y="1619352"/>
            <a:ext cx="5154549" cy="50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4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424</Words>
  <Application>Microsoft Office PowerPoint</Application>
  <PresentationFormat>와이드스크린</PresentationFormat>
  <Paragraphs>73</Paragraphs>
  <Slides>20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Courier New</vt:lpstr>
      <vt:lpstr>Office 테마</vt:lpstr>
      <vt:lpstr>Weekly Meeting</vt:lpstr>
      <vt:lpstr>17. Hierarchical clustering</vt:lpstr>
      <vt:lpstr>17.1 Hierarchical agglomerative clustering</vt:lpstr>
      <vt:lpstr>17.1 Hierarchical agglomerative clustering</vt:lpstr>
      <vt:lpstr>17.1 Hierarchical agglomerative clustering</vt:lpstr>
      <vt:lpstr>17.1 Hierarchical agglomerative clustering</vt:lpstr>
      <vt:lpstr>17.2 Single-link and complete-link clustering</vt:lpstr>
      <vt:lpstr>17.2 Single-link and complete-link clustering</vt:lpstr>
      <vt:lpstr>17.2 Single-link and complete-link clustering</vt:lpstr>
      <vt:lpstr>17.2 Single-link and complete-link clustering</vt:lpstr>
      <vt:lpstr>17.3 Group-average agglomerative clustering</vt:lpstr>
      <vt:lpstr>17.4 Centroid clustering</vt:lpstr>
      <vt:lpstr>17.5 Optimality of HAC</vt:lpstr>
      <vt:lpstr>17.5 Optimality of HAC</vt:lpstr>
      <vt:lpstr>17.5 Optimality of HAC</vt:lpstr>
      <vt:lpstr>17.7 Cluster labeling </vt:lpstr>
      <vt:lpstr>PowerPoint 프레젠테이션</vt:lpstr>
      <vt:lpstr>PowerPoint 프레젠테이션</vt:lpstr>
      <vt:lpstr>PowerPoint 프레젠테이션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김광우</dc:creator>
  <cp:lastModifiedBy>김광우</cp:lastModifiedBy>
  <cp:revision>24</cp:revision>
  <dcterms:created xsi:type="dcterms:W3CDTF">2022-02-09T03:58:07Z</dcterms:created>
  <dcterms:modified xsi:type="dcterms:W3CDTF">2022-02-14T11:02:50Z</dcterms:modified>
</cp:coreProperties>
</file>