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8" r:id="rId3"/>
    <p:sldId id="284" r:id="rId4"/>
    <p:sldId id="283" r:id="rId5"/>
    <p:sldId id="285" r:id="rId6"/>
    <p:sldId id="286" r:id="rId7"/>
    <p:sldId id="287" r:id="rId8"/>
    <p:sldId id="288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2" r:id="rId30"/>
    <p:sldId id="313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94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869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7E7BB5-264A-40E2-A0E2-ACE289F8FB73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8E4F4-D749-4086-A187-183539570B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089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8E4F4-D749-4086-A187-183539570B9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606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8E4F4-D749-4086-A187-183539570B9A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0106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8E4F4-D749-4086-A187-183539570B9A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4286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8E4F4-D749-4086-A187-183539570B9A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5394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8E4F4-D749-4086-A187-183539570B9A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2686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8E4F4-D749-4086-A187-183539570B9A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419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8E4F4-D749-4086-A187-183539570B9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125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8E4F4-D749-4086-A187-183539570B9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426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8E4F4-D749-4086-A187-183539570B9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50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8E4F4-D749-4086-A187-183539570B9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006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8E4F4-D749-4086-A187-183539570B9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088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8E4F4-D749-4086-A187-183539570B9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813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8E4F4-D749-4086-A187-183539570B9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173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8E4F4-D749-4086-A187-183539570B9A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870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55CF-AB42-4960-8454-3A2B775B9F2D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BAC0-011C-48AD-897A-AB409314A9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531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55CF-AB42-4960-8454-3A2B775B9F2D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BAC0-011C-48AD-897A-AB409314A9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45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55CF-AB42-4960-8454-3A2B775B9F2D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BAC0-011C-48AD-897A-AB409314A9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78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55CF-AB42-4960-8454-3A2B775B9F2D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BAC0-011C-48AD-897A-AB409314A9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455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55CF-AB42-4960-8454-3A2B775B9F2D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BAC0-011C-48AD-897A-AB409314A9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650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55CF-AB42-4960-8454-3A2B775B9F2D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BAC0-011C-48AD-897A-AB409314A9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75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55CF-AB42-4960-8454-3A2B775B9F2D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BAC0-011C-48AD-897A-AB409314A9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273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55CF-AB42-4960-8454-3A2B775B9F2D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BAC0-011C-48AD-897A-AB409314A9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679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55CF-AB42-4960-8454-3A2B775B9F2D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BAC0-011C-48AD-897A-AB409314A9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527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55CF-AB42-4960-8454-3A2B775B9F2D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BAC0-011C-48AD-897A-AB409314A9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127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55CF-AB42-4960-8454-3A2B775B9F2D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BAC0-011C-48AD-897A-AB409314A9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011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955CF-AB42-4960-8454-3A2B775B9F2D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EBAC0-011C-48AD-897A-AB409314A9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41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Weekly Meeting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Nov 29, 2021</a:t>
            </a:r>
          </a:p>
          <a:p>
            <a:r>
              <a:rPr lang="en-US" altLang="ko-KR" dirty="0" err="1"/>
              <a:t>Gwangwoo</a:t>
            </a:r>
            <a:r>
              <a:rPr lang="en-US" altLang="ko-KR" dirty="0"/>
              <a:t> Kim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450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9BA92F8F-91CA-45C5-82CB-F282506F8FE8}"/>
              </a:ext>
            </a:extLst>
          </p:cNvPr>
          <p:cNvSpPr/>
          <p:nvPr/>
        </p:nvSpPr>
        <p:spPr>
          <a:xfrm>
            <a:off x="236706" y="3573746"/>
            <a:ext cx="25583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/>
              <a:t>Query: re*</a:t>
            </a:r>
            <a:r>
              <a:rPr lang="en-US" altLang="ko-KR" sz="2800" dirty="0" err="1"/>
              <a:t>ve</a:t>
            </a:r>
            <a:r>
              <a:rPr lang="en-US" altLang="ko-KR" sz="2800" dirty="0"/>
              <a:t> </a:t>
            </a:r>
            <a:endParaRPr lang="ko-KR" altLang="en-US" sz="2800" dirty="0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218BE0D3-343E-4BF3-982C-2245EDF41343}"/>
              </a:ext>
            </a:extLst>
          </p:cNvPr>
          <p:cNvSpPr/>
          <p:nvPr/>
        </p:nvSpPr>
        <p:spPr>
          <a:xfrm>
            <a:off x="2451370" y="3612922"/>
            <a:ext cx="687422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4CC8B98-67F7-4B63-9472-BEAE70F1844B}"/>
              </a:ext>
            </a:extLst>
          </p:cNvPr>
          <p:cNvSpPr/>
          <p:nvPr/>
        </p:nvSpPr>
        <p:spPr>
          <a:xfrm>
            <a:off x="3210128" y="3618051"/>
            <a:ext cx="28404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/>
              <a:t>“$re”  and “</a:t>
            </a:r>
            <a:r>
              <a:rPr lang="en-US" altLang="ko-KR" sz="2800" dirty="0" err="1"/>
              <a:t>ve</a:t>
            </a:r>
            <a:r>
              <a:rPr lang="en-US" altLang="ko-KR" sz="2800" dirty="0"/>
              <a:t>$” </a:t>
            </a:r>
            <a:endParaRPr lang="ko-KR" altLang="en-US" sz="2800" dirty="0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1823FA23-28C5-4599-9298-E9A77F06CFBB}"/>
              </a:ext>
            </a:extLst>
          </p:cNvPr>
          <p:cNvSpPr txBox="1">
            <a:spLocks/>
          </p:cNvSpPr>
          <p:nvPr/>
        </p:nvSpPr>
        <p:spPr>
          <a:xfrm>
            <a:off x="626623" y="494827"/>
            <a:ext cx="10938753" cy="1029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3.2.2 k-gram indexes for wildcard queries </a:t>
            </a:r>
            <a:endParaRPr lang="ko-KR" altLang="en-US" dirty="0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B61B2F60-9E9F-4807-B2A5-C397DBBAEC07}"/>
              </a:ext>
            </a:extLst>
          </p:cNvPr>
          <p:cNvSpPr/>
          <p:nvPr/>
        </p:nvSpPr>
        <p:spPr>
          <a:xfrm>
            <a:off x="6121940" y="3612922"/>
            <a:ext cx="687422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FE199E3-0E08-463E-A6A1-D92F2B9F49CE}"/>
              </a:ext>
            </a:extLst>
          </p:cNvPr>
          <p:cNvSpPr/>
          <p:nvPr/>
        </p:nvSpPr>
        <p:spPr>
          <a:xfrm>
            <a:off x="6949004" y="3167390"/>
            <a:ext cx="10949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/>
              <a:t>“$re” </a:t>
            </a:r>
            <a:endParaRPr lang="ko-KR" altLang="en-US" sz="28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E3AD6E4-267F-4C62-99FB-ABF634145D57}"/>
              </a:ext>
            </a:extLst>
          </p:cNvPr>
          <p:cNvSpPr/>
          <p:nvPr/>
        </p:nvSpPr>
        <p:spPr>
          <a:xfrm>
            <a:off x="6949004" y="4292556"/>
            <a:ext cx="11457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/>
              <a:t>“</a:t>
            </a:r>
            <a:r>
              <a:rPr lang="en-US" altLang="ko-KR" sz="2800" dirty="0" err="1"/>
              <a:t>ve</a:t>
            </a:r>
            <a:r>
              <a:rPr lang="en-US" altLang="ko-KR" sz="2800" dirty="0"/>
              <a:t>$” </a:t>
            </a:r>
            <a:endParaRPr lang="ko-KR" altLang="en-US" sz="2800" dirty="0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7CDC4F16-C83A-4192-B3C8-C9E965824523}"/>
              </a:ext>
            </a:extLst>
          </p:cNvPr>
          <p:cNvSpPr/>
          <p:nvPr/>
        </p:nvSpPr>
        <p:spPr>
          <a:xfrm>
            <a:off x="8183561" y="3167390"/>
            <a:ext cx="687422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97208B67-16ED-4D79-9D2F-7D0250AD94C3}"/>
              </a:ext>
            </a:extLst>
          </p:cNvPr>
          <p:cNvSpPr/>
          <p:nvPr/>
        </p:nvSpPr>
        <p:spPr>
          <a:xfrm>
            <a:off x="8183561" y="4292556"/>
            <a:ext cx="687422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B84EC1-7413-434F-9BF7-155B51094F3D}"/>
              </a:ext>
            </a:extLst>
          </p:cNvPr>
          <p:cNvSpPr/>
          <p:nvPr/>
        </p:nvSpPr>
        <p:spPr>
          <a:xfrm>
            <a:off x="8942319" y="3612922"/>
            <a:ext cx="32185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/>
              <a:t>relive, remove, etc.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56706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9BA92F8F-91CA-45C5-82CB-F282506F8FE8}"/>
              </a:ext>
            </a:extLst>
          </p:cNvPr>
          <p:cNvSpPr/>
          <p:nvPr/>
        </p:nvSpPr>
        <p:spPr>
          <a:xfrm>
            <a:off x="304011" y="2438852"/>
            <a:ext cx="25583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/>
              <a:t>Query: red*</a:t>
            </a:r>
            <a:endParaRPr lang="ko-KR" altLang="en-US" sz="2800" dirty="0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218BE0D3-343E-4BF3-982C-2245EDF41343}"/>
              </a:ext>
            </a:extLst>
          </p:cNvPr>
          <p:cNvSpPr/>
          <p:nvPr/>
        </p:nvSpPr>
        <p:spPr>
          <a:xfrm>
            <a:off x="2518675" y="2478028"/>
            <a:ext cx="687422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4CC8B98-67F7-4B63-9472-BEAE70F1844B}"/>
              </a:ext>
            </a:extLst>
          </p:cNvPr>
          <p:cNvSpPr/>
          <p:nvPr/>
        </p:nvSpPr>
        <p:spPr>
          <a:xfrm>
            <a:off x="3277433" y="2483157"/>
            <a:ext cx="28404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/>
              <a:t>“$re”  and “red” </a:t>
            </a:r>
            <a:endParaRPr lang="ko-KR" altLang="en-US" sz="2800" dirty="0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1823FA23-28C5-4599-9298-E9A77F06CFBB}"/>
              </a:ext>
            </a:extLst>
          </p:cNvPr>
          <p:cNvSpPr txBox="1">
            <a:spLocks/>
          </p:cNvSpPr>
          <p:nvPr/>
        </p:nvSpPr>
        <p:spPr>
          <a:xfrm>
            <a:off x="626623" y="494827"/>
            <a:ext cx="10938753" cy="1029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3.2.2 k-gram indexes for wildcard queries </a:t>
            </a:r>
            <a:endParaRPr lang="ko-KR" altLang="en-US" dirty="0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B61B2F60-9E9F-4807-B2A5-C397DBBAEC07}"/>
              </a:ext>
            </a:extLst>
          </p:cNvPr>
          <p:cNvSpPr/>
          <p:nvPr/>
        </p:nvSpPr>
        <p:spPr>
          <a:xfrm>
            <a:off x="6189245" y="2478028"/>
            <a:ext cx="687422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FE199E3-0E08-463E-A6A1-D92F2B9F49CE}"/>
              </a:ext>
            </a:extLst>
          </p:cNvPr>
          <p:cNvSpPr/>
          <p:nvPr/>
        </p:nvSpPr>
        <p:spPr>
          <a:xfrm>
            <a:off x="7016309" y="2032496"/>
            <a:ext cx="10949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/>
              <a:t>“$re” </a:t>
            </a:r>
            <a:endParaRPr lang="ko-KR" altLang="en-US" sz="28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E3AD6E4-267F-4C62-99FB-ABF634145D57}"/>
              </a:ext>
            </a:extLst>
          </p:cNvPr>
          <p:cNvSpPr/>
          <p:nvPr/>
        </p:nvSpPr>
        <p:spPr>
          <a:xfrm>
            <a:off x="7016309" y="3157662"/>
            <a:ext cx="1114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/>
              <a:t>“red” </a:t>
            </a:r>
            <a:endParaRPr lang="ko-KR" altLang="en-US" sz="2800" dirty="0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7CDC4F16-C83A-4192-B3C8-C9E965824523}"/>
              </a:ext>
            </a:extLst>
          </p:cNvPr>
          <p:cNvSpPr/>
          <p:nvPr/>
        </p:nvSpPr>
        <p:spPr>
          <a:xfrm>
            <a:off x="8250866" y="2032496"/>
            <a:ext cx="687422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97208B67-16ED-4D79-9D2F-7D0250AD94C3}"/>
              </a:ext>
            </a:extLst>
          </p:cNvPr>
          <p:cNvSpPr/>
          <p:nvPr/>
        </p:nvSpPr>
        <p:spPr>
          <a:xfrm>
            <a:off x="8250866" y="3157662"/>
            <a:ext cx="687422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B84EC1-7413-434F-9BF7-155B51094F3D}"/>
              </a:ext>
            </a:extLst>
          </p:cNvPr>
          <p:cNvSpPr/>
          <p:nvPr/>
        </p:nvSpPr>
        <p:spPr>
          <a:xfrm>
            <a:off x="9217147" y="2555716"/>
            <a:ext cx="16236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/>
              <a:t>retired(?)</a:t>
            </a:r>
            <a:endParaRPr lang="ko-KR" altLang="en-US" sz="2800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6F6503EA-A37E-47FE-B9FC-ECA046554B93}"/>
              </a:ext>
            </a:extLst>
          </p:cNvPr>
          <p:cNvSpPr/>
          <p:nvPr/>
        </p:nvSpPr>
        <p:spPr>
          <a:xfrm rot="5400000">
            <a:off x="9333944" y="3424267"/>
            <a:ext cx="687422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E523BA-1E1F-4795-B466-BE3D6FDB4AB3}"/>
              </a:ext>
            </a:extLst>
          </p:cNvPr>
          <p:cNvSpPr/>
          <p:nvPr/>
        </p:nvSpPr>
        <p:spPr>
          <a:xfrm>
            <a:off x="9184973" y="4160778"/>
            <a:ext cx="16749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/>
              <a:t>retired(X)</a:t>
            </a:r>
            <a:endParaRPr lang="ko-KR" altLang="en-US" sz="28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DEA8517-C919-48E2-9EE5-1E21A2CFAF43}"/>
              </a:ext>
            </a:extLst>
          </p:cNvPr>
          <p:cNvSpPr/>
          <p:nvPr/>
        </p:nvSpPr>
        <p:spPr>
          <a:xfrm>
            <a:off x="10054620" y="3358247"/>
            <a:ext cx="21373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/>
              <a:t>postfiltering</a:t>
            </a:r>
            <a:endParaRPr lang="ko-KR" altLang="en-US" sz="28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2AD4A9-780A-420A-8532-A37AC1AC1AAF}"/>
              </a:ext>
            </a:extLst>
          </p:cNvPr>
          <p:cNvSpPr/>
          <p:nvPr/>
        </p:nvSpPr>
        <p:spPr>
          <a:xfrm>
            <a:off x="0" y="5073342"/>
            <a:ext cx="120558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A search engine may support such rich functionality, but most commonly, the capability is hidden behind an interface (say an “Advanced Query” interface) that most users never use.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23163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">
            <a:extLst>
              <a:ext uri="{FF2B5EF4-FFF2-40B4-BE49-F238E27FC236}">
                <a16:creationId xmlns:a16="http://schemas.microsoft.com/office/drawing/2014/main" id="{1823FA23-28C5-4599-9298-E9A77F06CFBB}"/>
              </a:ext>
            </a:extLst>
          </p:cNvPr>
          <p:cNvSpPr txBox="1">
            <a:spLocks/>
          </p:cNvSpPr>
          <p:nvPr/>
        </p:nvSpPr>
        <p:spPr>
          <a:xfrm>
            <a:off x="626623" y="494827"/>
            <a:ext cx="10938753" cy="1029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3.3 Spelling correction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83CD433-4CBC-4937-AA15-204844427D0D}"/>
              </a:ext>
            </a:extLst>
          </p:cNvPr>
          <p:cNvSpPr/>
          <p:nvPr/>
        </p:nvSpPr>
        <p:spPr>
          <a:xfrm>
            <a:off x="626623" y="2121960"/>
            <a:ext cx="1135136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Of various alternative correct spellings for a mis-spelled query, choose the “nearest” one. This demands that we have a notion of nearness or proximity between a pair of queries.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For example, grunt and grant both seem equally plausible as corrections for </a:t>
            </a:r>
            <a:r>
              <a:rPr lang="en-US" altLang="ko-KR" sz="2800" dirty="0" err="1"/>
              <a:t>grnt</a:t>
            </a:r>
            <a:r>
              <a:rPr lang="en-US" altLang="ko-KR" sz="2800" dirty="0"/>
              <a:t>. Then, the algorithm should choose the more common of grunt and grant as the correction.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59701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">
            <a:extLst>
              <a:ext uri="{FF2B5EF4-FFF2-40B4-BE49-F238E27FC236}">
                <a16:creationId xmlns:a16="http://schemas.microsoft.com/office/drawing/2014/main" id="{1823FA23-28C5-4599-9298-E9A77F06CFBB}"/>
              </a:ext>
            </a:extLst>
          </p:cNvPr>
          <p:cNvSpPr txBox="1">
            <a:spLocks/>
          </p:cNvSpPr>
          <p:nvPr/>
        </p:nvSpPr>
        <p:spPr>
          <a:xfrm>
            <a:off x="626623" y="494827"/>
            <a:ext cx="10938753" cy="1029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3.3 Spelling correction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92AFDD3-3F80-415F-A7FB-1F91B36E8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044" y="1981504"/>
            <a:ext cx="10061912" cy="414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174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">
            <a:extLst>
              <a:ext uri="{FF2B5EF4-FFF2-40B4-BE49-F238E27FC236}">
                <a16:creationId xmlns:a16="http://schemas.microsoft.com/office/drawing/2014/main" id="{1823FA23-28C5-4599-9298-E9A77F06CFBB}"/>
              </a:ext>
            </a:extLst>
          </p:cNvPr>
          <p:cNvSpPr txBox="1">
            <a:spLocks/>
          </p:cNvSpPr>
          <p:nvPr/>
        </p:nvSpPr>
        <p:spPr>
          <a:xfrm>
            <a:off x="626623" y="494827"/>
            <a:ext cx="10938753" cy="1029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3.3.3 Edit distance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BF6F68D-6CF5-4F68-B051-523B78F8EAB9}"/>
              </a:ext>
            </a:extLst>
          </p:cNvPr>
          <p:cNvSpPr/>
          <p:nvPr/>
        </p:nvSpPr>
        <p:spPr>
          <a:xfrm>
            <a:off x="188066" y="1524000"/>
            <a:ext cx="1181586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Given two character strings s1 and s2, the </a:t>
            </a:r>
            <a:r>
              <a:rPr lang="en-US" altLang="ko-KR" sz="2400" i="1" dirty="0"/>
              <a:t>edit distance</a:t>
            </a:r>
            <a:r>
              <a:rPr lang="en-US" altLang="ko-KR" sz="2400" b="1" i="1" dirty="0"/>
              <a:t> </a:t>
            </a:r>
            <a:r>
              <a:rPr lang="en-US" altLang="ko-KR" sz="2400" dirty="0"/>
              <a:t>between them is the minimum number of </a:t>
            </a:r>
            <a:r>
              <a:rPr lang="en-US" altLang="ko-KR" sz="2400" i="1" dirty="0"/>
              <a:t>edit operations</a:t>
            </a:r>
            <a:r>
              <a:rPr lang="en-US" altLang="ko-KR" sz="2400" dirty="0"/>
              <a:t> required to transform s1 into s2.</a:t>
            </a:r>
          </a:p>
          <a:p>
            <a:endParaRPr lang="en-US" altLang="ko-KR" sz="2400" dirty="0"/>
          </a:p>
          <a:p>
            <a:pPr marL="400050" indent="-400050">
              <a:buAutoNum type="romanLcParenBoth"/>
            </a:pPr>
            <a:r>
              <a:rPr lang="en-US" altLang="ko-KR" sz="2400" dirty="0"/>
              <a:t>Insert a character into a string </a:t>
            </a:r>
          </a:p>
          <a:p>
            <a:pPr marL="400050" indent="-400050">
              <a:buAutoNum type="romanLcParenBoth"/>
            </a:pPr>
            <a:r>
              <a:rPr lang="en-US" altLang="ko-KR" sz="2400" dirty="0"/>
              <a:t>Delete a character from a string</a:t>
            </a:r>
          </a:p>
          <a:p>
            <a:pPr marL="400050" indent="-400050">
              <a:buAutoNum type="romanLcParenBoth"/>
            </a:pPr>
            <a:r>
              <a:rPr lang="en-US" altLang="ko-KR" sz="2400" dirty="0"/>
              <a:t> Replace a character of a string by another character </a:t>
            </a:r>
          </a:p>
          <a:p>
            <a:endParaRPr lang="en-US" altLang="ko-KR" sz="2400" dirty="0"/>
          </a:p>
          <a:p>
            <a:r>
              <a:rPr lang="en-US" altLang="ko-KR" sz="2400" dirty="0"/>
              <a:t>for these operations, edit distance is sometimes known as </a:t>
            </a:r>
            <a:r>
              <a:rPr lang="en-US" altLang="ko-KR" sz="2400" i="1" dirty="0" err="1"/>
              <a:t>Levenshtein</a:t>
            </a:r>
            <a:r>
              <a:rPr lang="en-US" altLang="ko-KR" sz="2400" dirty="0"/>
              <a:t> distance.</a:t>
            </a:r>
          </a:p>
          <a:p>
            <a:endParaRPr lang="en-US" altLang="ko-KR" sz="2400" dirty="0"/>
          </a:p>
          <a:p>
            <a:r>
              <a:rPr lang="en-US" altLang="ko-KR" sz="2400" b="1" dirty="0"/>
              <a:t>Example:</a:t>
            </a:r>
            <a:r>
              <a:rPr lang="en-US" altLang="ko-KR" sz="2400" dirty="0"/>
              <a:t> the edit distance between cat and dog is 3.</a:t>
            </a:r>
          </a:p>
          <a:p>
            <a:endParaRPr lang="en-US" altLang="ko-KR" sz="2400" dirty="0"/>
          </a:p>
          <a:p>
            <a:r>
              <a:rPr lang="en-US" altLang="ko-KR" sz="2400" b="1" dirty="0"/>
              <a:t>Remark: </a:t>
            </a:r>
            <a:r>
              <a:rPr lang="en-US" altLang="ko-KR" sz="2400" dirty="0"/>
              <a:t>A higher weight may be placed on replacing the character s by the character p, than on replacing it by the character a.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35811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">
            <a:extLst>
              <a:ext uri="{FF2B5EF4-FFF2-40B4-BE49-F238E27FC236}">
                <a16:creationId xmlns:a16="http://schemas.microsoft.com/office/drawing/2014/main" id="{1823FA23-28C5-4599-9298-E9A77F06CFBB}"/>
              </a:ext>
            </a:extLst>
          </p:cNvPr>
          <p:cNvSpPr txBox="1">
            <a:spLocks/>
          </p:cNvSpPr>
          <p:nvPr/>
        </p:nvSpPr>
        <p:spPr>
          <a:xfrm>
            <a:off x="626623" y="494827"/>
            <a:ext cx="10938753" cy="1029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3.3.3 Edit distance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BF6F68D-6CF5-4F68-B051-523B78F8EAB9}"/>
              </a:ext>
            </a:extLst>
          </p:cNvPr>
          <p:cNvSpPr/>
          <p:nvPr/>
        </p:nvSpPr>
        <p:spPr>
          <a:xfrm>
            <a:off x="188066" y="2444885"/>
            <a:ext cx="1181586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The obvious way of doing this is to compute the edit distance from q to each string in V.</a:t>
            </a:r>
          </a:p>
          <a:p>
            <a:endParaRPr lang="en-US" altLang="ko-KR" sz="2400" dirty="0"/>
          </a:p>
          <a:p>
            <a:r>
              <a:rPr lang="en-US" altLang="ko-KR" sz="2400" dirty="0"/>
              <a:t>The simplest such heuristic is to restrict the search to dictionary terms beginning with the same letter as the query string; the hope would be that spelling errors do not occur in the first character of the query. (Continued next page)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36212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">
            <a:extLst>
              <a:ext uri="{FF2B5EF4-FFF2-40B4-BE49-F238E27FC236}">
                <a16:creationId xmlns:a16="http://schemas.microsoft.com/office/drawing/2014/main" id="{1823FA23-28C5-4599-9298-E9A77F06CFBB}"/>
              </a:ext>
            </a:extLst>
          </p:cNvPr>
          <p:cNvSpPr txBox="1">
            <a:spLocks/>
          </p:cNvSpPr>
          <p:nvPr/>
        </p:nvSpPr>
        <p:spPr>
          <a:xfrm>
            <a:off x="626623" y="494827"/>
            <a:ext cx="10938753" cy="1029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3.3.4 k-gram indexes for spelling correction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660244-8518-4A90-A749-848F35DF0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986" y="1948673"/>
            <a:ext cx="934402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234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">
            <a:extLst>
              <a:ext uri="{FF2B5EF4-FFF2-40B4-BE49-F238E27FC236}">
                <a16:creationId xmlns:a16="http://schemas.microsoft.com/office/drawing/2014/main" id="{1823FA23-28C5-4599-9298-E9A77F06CFBB}"/>
              </a:ext>
            </a:extLst>
          </p:cNvPr>
          <p:cNvSpPr txBox="1">
            <a:spLocks/>
          </p:cNvSpPr>
          <p:nvPr/>
        </p:nvSpPr>
        <p:spPr>
          <a:xfrm>
            <a:off x="626623" y="494827"/>
            <a:ext cx="10938753" cy="1029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3.3.4 k-gram indexes for spelling correction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6BC6923-43A4-477B-A74F-66DFECC1ACF6}"/>
              </a:ext>
            </a:extLst>
          </p:cNvPr>
          <p:cNvSpPr/>
          <p:nvPr/>
        </p:nvSpPr>
        <p:spPr>
          <a:xfrm>
            <a:off x="626623" y="2583484"/>
            <a:ext cx="25583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/>
              <a:t>Query: </a:t>
            </a:r>
            <a:r>
              <a:rPr lang="en-US" altLang="ko-KR" sz="2800" dirty="0" err="1"/>
              <a:t>bord</a:t>
            </a:r>
            <a:endParaRPr lang="ko-KR" altLang="en-US" sz="2800"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E7F756EE-992D-47A3-A4CC-DE1D3D9400F6}"/>
              </a:ext>
            </a:extLst>
          </p:cNvPr>
          <p:cNvSpPr/>
          <p:nvPr/>
        </p:nvSpPr>
        <p:spPr>
          <a:xfrm>
            <a:off x="2841287" y="2622660"/>
            <a:ext cx="687422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6254B9-972D-4015-901C-83AB9F2FB122}"/>
              </a:ext>
            </a:extLst>
          </p:cNvPr>
          <p:cNvSpPr/>
          <p:nvPr/>
        </p:nvSpPr>
        <p:spPr>
          <a:xfrm>
            <a:off x="3600045" y="2583484"/>
            <a:ext cx="20533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/>
              <a:t>boardroom </a:t>
            </a:r>
            <a:endParaRPr lang="ko-KR" altLang="en-US" sz="2800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56E5B93A-3560-425E-B9FE-03400253D794}"/>
              </a:ext>
            </a:extLst>
          </p:cNvPr>
          <p:cNvSpPr/>
          <p:nvPr/>
        </p:nvSpPr>
        <p:spPr>
          <a:xfrm>
            <a:off x="5653369" y="2622660"/>
            <a:ext cx="687422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5EAEF7-ACEC-4CD5-9625-325441D597FC}"/>
              </a:ext>
            </a:extLst>
          </p:cNvPr>
          <p:cNvSpPr/>
          <p:nvPr/>
        </p:nvSpPr>
        <p:spPr>
          <a:xfrm>
            <a:off x="6340790" y="2622661"/>
            <a:ext cx="48184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/>
              <a:t>Jaccard distance for bigram </a:t>
            </a:r>
            <a:endParaRPr lang="ko-KR" altLang="en-US" sz="2800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4BB3248F-4493-416F-B414-8A897CB1E7FA}"/>
              </a:ext>
            </a:extLst>
          </p:cNvPr>
          <p:cNvSpPr/>
          <p:nvPr/>
        </p:nvSpPr>
        <p:spPr>
          <a:xfrm>
            <a:off x="5653368" y="3489687"/>
            <a:ext cx="687422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71A7F9A-D1E5-4FF3-90C4-CE87A91B793E}"/>
              </a:ext>
            </a:extLst>
          </p:cNvPr>
          <p:cNvSpPr/>
          <p:nvPr/>
        </p:nvSpPr>
        <p:spPr>
          <a:xfrm>
            <a:off x="6502623" y="3566631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bo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AB4959F-9412-46B6-8853-A6D5D7E175AE}"/>
              </a:ext>
            </a:extLst>
          </p:cNvPr>
          <p:cNvSpPr/>
          <p:nvPr/>
        </p:nvSpPr>
        <p:spPr>
          <a:xfrm>
            <a:off x="6530675" y="3987381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or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EC0B416-7D57-4570-9C0A-6F9A5EC6BA5F}"/>
              </a:ext>
            </a:extLst>
          </p:cNvPr>
          <p:cNvSpPr/>
          <p:nvPr/>
        </p:nvSpPr>
        <p:spPr>
          <a:xfrm>
            <a:off x="6530675" y="4408131"/>
            <a:ext cx="402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rd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D8D257-3534-47F2-BFDD-7A931A5D5912}"/>
              </a:ext>
            </a:extLst>
          </p:cNvPr>
          <p:cNvSpPr/>
          <p:nvPr/>
        </p:nvSpPr>
        <p:spPr>
          <a:xfrm>
            <a:off x="7310705" y="3566631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bo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75F53BE-8370-4F7C-BB33-3F8AAFABAEEF}"/>
              </a:ext>
            </a:extLst>
          </p:cNvPr>
          <p:cNvSpPr/>
          <p:nvPr/>
        </p:nvSpPr>
        <p:spPr>
          <a:xfrm>
            <a:off x="7310705" y="4038799"/>
            <a:ext cx="439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oa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1830C9D-8988-4A5C-99CC-0DA0D2B4894F}"/>
              </a:ext>
            </a:extLst>
          </p:cNvPr>
          <p:cNvSpPr/>
          <p:nvPr/>
        </p:nvSpPr>
        <p:spPr>
          <a:xfrm>
            <a:off x="7384443" y="4412556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ar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B8676C-7395-42FD-A02E-67C2C6BD909F}"/>
              </a:ext>
            </a:extLst>
          </p:cNvPr>
          <p:cNvSpPr/>
          <p:nvPr/>
        </p:nvSpPr>
        <p:spPr>
          <a:xfrm>
            <a:off x="7384443" y="4889149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EA0D7E2-76EE-4240-8F72-8CDF3138499A}"/>
              </a:ext>
            </a:extLst>
          </p:cNvPr>
          <p:cNvSpPr/>
          <p:nvPr/>
        </p:nvSpPr>
        <p:spPr>
          <a:xfrm>
            <a:off x="7363540" y="5365742"/>
            <a:ext cx="5482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om</a:t>
            </a:r>
            <a:endParaRPr lang="ko-KR" altLang="en-US" dirty="0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8E811659-6538-47F1-8D33-B4A7954644E8}"/>
              </a:ext>
            </a:extLst>
          </p:cNvPr>
          <p:cNvSpPr/>
          <p:nvPr/>
        </p:nvSpPr>
        <p:spPr>
          <a:xfrm>
            <a:off x="8146839" y="3523597"/>
            <a:ext cx="687422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6D3BA90-6799-46B5-9592-293A15E444D5}"/>
              </a:ext>
            </a:extLst>
          </p:cNvPr>
          <p:cNvSpPr/>
          <p:nvPr/>
        </p:nvSpPr>
        <p:spPr>
          <a:xfrm>
            <a:off x="8962070" y="3474976"/>
            <a:ext cx="30159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We have 2/(8+3-2)</a:t>
            </a:r>
            <a:endParaRPr lang="ko-KR" altLang="en-US" sz="2400" dirty="0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085F2FF8-E229-4BEF-B10D-771B366783C5}"/>
              </a:ext>
            </a:extLst>
          </p:cNvPr>
          <p:cNvSpPr/>
          <p:nvPr/>
        </p:nvSpPr>
        <p:spPr>
          <a:xfrm>
            <a:off x="8146839" y="4265839"/>
            <a:ext cx="687422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BE38BFF-4D9D-4510-9A61-3908AC118229}"/>
              </a:ext>
            </a:extLst>
          </p:cNvPr>
          <p:cNvSpPr/>
          <p:nvPr/>
        </p:nvSpPr>
        <p:spPr>
          <a:xfrm>
            <a:off x="8962070" y="4268018"/>
            <a:ext cx="30159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This value is so small, so we reject boardroom.</a:t>
            </a:r>
            <a:endParaRPr lang="ko-KR" altLang="en-US" sz="2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7BD6967-F877-422B-864C-E534BAA83878}"/>
              </a:ext>
            </a:extLst>
          </p:cNvPr>
          <p:cNvSpPr/>
          <p:nvPr/>
        </p:nvSpPr>
        <p:spPr>
          <a:xfrm>
            <a:off x="149157" y="5841874"/>
            <a:ext cx="1182883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/>
              <a:t>Remark:</a:t>
            </a:r>
            <a:r>
              <a:rPr lang="en-US" altLang="ko-KR" sz="2800" dirty="0"/>
              <a:t> Isolated-term correction would fail to correct typographical errors such as “I loves KAIST”.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67545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">
            <a:extLst>
              <a:ext uri="{FF2B5EF4-FFF2-40B4-BE49-F238E27FC236}">
                <a16:creationId xmlns:a16="http://schemas.microsoft.com/office/drawing/2014/main" id="{1823FA23-28C5-4599-9298-E9A77F06CFBB}"/>
              </a:ext>
            </a:extLst>
          </p:cNvPr>
          <p:cNvSpPr txBox="1">
            <a:spLocks/>
          </p:cNvSpPr>
          <p:nvPr/>
        </p:nvSpPr>
        <p:spPr>
          <a:xfrm>
            <a:off x="101329" y="129332"/>
            <a:ext cx="12090671" cy="1234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800" dirty="0"/>
              <a:t>6.1</a:t>
            </a:r>
            <a:r>
              <a:rPr lang="en-US" altLang="ko-KR" sz="3600" dirty="0"/>
              <a:t> </a:t>
            </a:r>
            <a:r>
              <a:rPr lang="en-US" altLang="ko-KR" sz="3800" dirty="0"/>
              <a:t>Parametric and zone indexes</a:t>
            </a:r>
            <a:endParaRPr lang="ko-KR" altLang="en-US" sz="38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1A3AA08-A090-430B-89BA-21357D40C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932" y="1053801"/>
            <a:ext cx="8180136" cy="56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711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D1600A2-7C3D-46D0-9A16-4D0C2E38D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51" y="2179865"/>
            <a:ext cx="11025898" cy="3526127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A4F07532-778F-4DD7-98EE-C5569E9EB5E7}"/>
              </a:ext>
            </a:extLst>
          </p:cNvPr>
          <p:cNvSpPr txBox="1">
            <a:spLocks/>
          </p:cNvSpPr>
          <p:nvPr/>
        </p:nvSpPr>
        <p:spPr>
          <a:xfrm>
            <a:off x="626623" y="494827"/>
            <a:ext cx="10938753" cy="1029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6.1.1 Weighted zone scoring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890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D4D713-D747-45EE-B134-3DA0F298D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Search structures for dictionaries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9519301-7EEB-467D-80A1-AAA0D1C57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644" y="1690688"/>
            <a:ext cx="6919880" cy="508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078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A4F07532-778F-4DD7-98EE-C5569E9EB5E7}"/>
              </a:ext>
            </a:extLst>
          </p:cNvPr>
          <p:cNvSpPr txBox="1">
            <a:spLocks/>
          </p:cNvSpPr>
          <p:nvPr/>
        </p:nvSpPr>
        <p:spPr>
          <a:xfrm>
            <a:off x="626623" y="494827"/>
            <a:ext cx="10938753" cy="1029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6.1.1 Weighted zone scoring 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F3B8997-E705-4C58-BF3B-E01A34AF5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599" y="1671536"/>
            <a:ext cx="10210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94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A4F07532-778F-4DD7-98EE-C5569E9EB5E7}"/>
              </a:ext>
            </a:extLst>
          </p:cNvPr>
          <p:cNvSpPr txBox="1">
            <a:spLocks/>
          </p:cNvSpPr>
          <p:nvPr/>
        </p:nvSpPr>
        <p:spPr>
          <a:xfrm>
            <a:off x="626623" y="494827"/>
            <a:ext cx="10938753" cy="1029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6.1.2 Learning weights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2F767C-E343-456A-9A4B-460EB99AD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986" y="1590573"/>
            <a:ext cx="10106025" cy="38195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1F8D062-9ECB-4551-8926-E9796BEA60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7035" y="5477348"/>
            <a:ext cx="625792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540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A4F07532-778F-4DD7-98EE-C5569E9EB5E7}"/>
              </a:ext>
            </a:extLst>
          </p:cNvPr>
          <p:cNvSpPr txBox="1">
            <a:spLocks/>
          </p:cNvSpPr>
          <p:nvPr/>
        </p:nvSpPr>
        <p:spPr>
          <a:xfrm>
            <a:off x="626623" y="494827"/>
            <a:ext cx="10938753" cy="1029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6.1.2 Learning weights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F8D062-9ECB-4551-8926-E9796BEA6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033" y="1354780"/>
            <a:ext cx="6257925" cy="88582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FFFA0C41-D0F0-4BFC-8958-A2F33B5228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9982" y="2051523"/>
            <a:ext cx="4772025" cy="8286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A8FCDB9-569D-404E-B65B-2D237B6869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1606" y="2781097"/>
            <a:ext cx="1628775" cy="952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B550118-3F81-4EFD-8D52-931F66DBE2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3403" y="3665503"/>
            <a:ext cx="7734300" cy="319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1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A4F07532-778F-4DD7-98EE-C5569E9EB5E7}"/>
              </a:ext>
            </a:extLst>
          </p:cNvPr>
          <p:cNvSpPr txBox="1">
            <a:spLocks/>
          </p:cNvSpPr>
          <p:nvPr/>
        </p:nvSpPr>
        <p:spPr>
          <a:xfrm>
            <a:off x="626623" y="494827"/>
            <a:ext cx="10938753" cy="1029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6.1.2 Learning weights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8FCDB9-569D-404E-B65B-2D237B686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83" y="1762935"/>
            <a:ext cx="1628775" cy="9525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D0F4A9A-B9D5-4C50-ABD5-34AF59263B16}"/>
              </a:ext>
            </a:extLst>
          </p:cNvPr>
          <p:cNvSpPr/>
          <p:nvPr/>
        </p:nvSpPr>
        <p:spPr>
          <a:xfrm>
            <a:off x="2328152" y="1923233"/>
            <a:ext cx="96174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Picking the best value of g reduces to the problem of minimizing a quadratic function of g over the interval [0, 1].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91CD185-A69C-467F-A758-196DC6D33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7686" y="3845124"/>
            <a:ext cx="3476625" cy="11715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714DC81-25C1-4E78-94C4-FA37CD992EF8}"/>
                  </a:ext>
                </a:extLst>
              </p:cNvPr>
              <p:cNvSpPr/>
              <p:nvPr/>
            </p:nvSpPr>
            <p:spPr>
              <a:xfrm>
                <a:off x="719846" y="3114668"/>
                <a:ext cx="10938752" cy="7304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01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ko-KR" dirty="0"/>
                  <a:t> (respectively,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01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/>
                  <a:t> ) denote the number of training examples for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dirty="0"/>
                  <a:t>. Then the answer is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714DC81-25C1-4E78-94C4-FA37CD992E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846" y="3114668"/>
                <a:ext cx="10938752" cy="730456"/>
              </a:xfrm>
              <a:prstGeom prst="rect">
                <a:avLst/>
              </a:prstGeom>
              <a:blipFill>
                <a:blip r:embed="rId5"/>
                <a:stretch>
                  <a:fillRect l="-446" t="-3333"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37124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A4F07532-778F-4DD7-98EE-C5569E9EB5E7}"/>
              </a:ext>
            </a:extLst>
          </p:cNvPr>
          <p:cNvSpPr txBox="1">
            <a:spLocks/>
          </p:cNvSpPr>
          <p:nvPr/>
        </p:nvSpPr>
        <p:spPr>
          <a:xfrm>
            <a:off x="626623" y="494827"/>
            <a:ext cx="10938753" cy="1029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6.2 Term frequency and weighting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11B8CD31-53C1-449C-8EBF-B24F649AD8C2}"/>
                  </a:ext>
                </a:extLst>
              </p:cNvPr>
              <p:cNvSpPr/>
              <p:nvPr/>
            </p:nvSpPr>
            <p:spPr>
              <a:xfrm>
                <a:off x="498137" y="1671723"/>
                <a:ext cx="11195726" cy="35583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800" dirty="0"/>
                  <a:t>We would like to compute a score between a query term t and a document d, based on the weight of t in d. The simplest approach is to assign the weight to be equal to the number of occurrences of term t in document d. This weighting scheme is referred to as term frequency and is denoted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ko-KR" sz="2800" dirty="0"/>
                  <a:t>, with the subscripts denoting the term and the document in order.</a:t>
                </a:r>
              </a:p>
              <a:p>
                <a:endParaRPr lang="en-US" altLang="ko-KR" sz="2800" dirty="0"/>
              </a:p>
              <a:p>
                <a:r>
                  <a:rPr lang="en-US" altLang="ko-KR" sz="2800" dirty="0"/>
                  <a:t>Q: Are all words in a document equally important?</a:t>
                </a:r>
                <a:endParaRPr lang="ko-KR" altLang="en-US" sz="2800" dirty="0"/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11B8CD31-53C1-449C-8EBF-B24F649AD8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137" y="1671723"/>
                <a:ext cx="11195726" cy="3558346"/>
              </a:xfrm>
              <a:prstGeom prst="rect">
                <a:avLst/>
              </a:prstGeom>
              <a:blipFill>
                <a:blip r:embed="rId3"/>
                <a:stretch>
                  <a:fillRect l="-1144" t="-1712" r="-654" b="-37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58525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A4F07532-778F-4DD7-98EE-C5569E9EB5E7}"/>
              </a:ext>
            </a:extLst>
          </p:cNvPr>
          <p:cNvSpPr txBox="1">
            <a:spLocks/>
          </p:cNvSpPr>
          <p:nvPr/>
        </p:nvSpPr>
        <p:spPr>
          <a:xfrm>
            <a:off x="626623" y="494827"/>
            <a:ext cx="10938753" cy="1029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6.2.1 Inverse document frequency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C53FF3A-D24E-4E62-A2A6-BFF32AA09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434" y="1658469"/>
            <a:ext cx="10175132" cy="248982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A0DE7E8-B0FA-439D-9703-7EA07FC71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048" y="4430073"/>
            <a:ext cx="10497902" cy="153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6512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A4F07532-778F-4DD7-98EE-C5569E9EB5E7}"/>
              </a:ext>
            </a:extLst>
          </p:cNvPr>
          <p:cNvSpPr txBox="1">
            <a:spLocks/>
          </p:cNvSpPr>
          <p:nvPr/>
        </p:nvSpPr>
        <p:spPr>
          <a:xfrm>
            <a:off x="626623" y="494827"/>
            <a:ext cx="10938753" cy="1029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6.2.1 Inverse document frequency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AF8720B-2241-4CE1-B866-42F1AFFFB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634" y="2395959"/>
            <a:ext cx="9260732" cy="309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634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A4F07532-778F-4DD7-98EE-C5569E9EB5E7}"/>
              </a:ext>
            </a:extLst>
          </p:cNvPr>
          <p:cNvSpPr txBox="1">
            <a:spLocks/>
          </p:cNvSpPr>
          <p:nvPr/>
        </p:nvSpPr>
        <p:spPr>
          <a:xfrm>
            <a:off x="626623" y="494827"/>
            <a:ext cx="10938753" cy="1029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6.2.2 </a:t>
            </a:r>
            <a:r>
              <a:rPr lang="en-US" altLang="ko-KR" dirty="0" err="1"/>
              <a:t>Tf-idf</a:t>
            </a:r>
            <a:r>
              <a:rPr lang="en-US" altLang="ko-KR" dirty="0"/>
              <a:t> weighting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89FADF3-6BC2-4446-89B9-7C1198B5F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400" y="1524000"/>
            <a:ext cx="8435200" cy="405150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70338F7-CF64-443B-9571-C1F5722BD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8111" y="5494709"/>
            <a:ext cx="429577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890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A4F07532-778F-4DD7-98EE-C5569E9EB5E7}"/>
              </a:ext>
            </a:extLst>
          </p:cNvPr>
          <p:cNvSpPr txBox="1">
            <a:spLocks/>
          </p:cNvSpPr>
          <p:nvPr/>
        </p:nvSpPr>
        <p:spPr>
          <a:xfrm>
            <a:off x="626623" y="494827"/>
            <a:ext cx="10938753" cy="1029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6.3 The vector space model for scoring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037E0AE-3055-4607-930B-5684477FD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84" y="1782678"/>
            <a:ext cx="9233062" cy="248609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ED52458-171F-4C3F-AF24-71A1C2A615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975" y="4268773"/>
            <a:ext cx="7776252" cy="22414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4218078C-C67D-4CAB-89D5-DB67E9AEC1FC}"/>
                  </a:ext>
                </a:extLst>
              </p:cNvPr>
              <p:cNvSpPr/>
              <p:nvPr/>
            </p:nvSpPr>
            <p:spPr>
              <a:xfrm>
                <a:off x="7160550" y="3735055"/>
                <a:ext cx="4952766" cy="7923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/>
                  <a:t>In this case, the query “auto car” can be vectorized by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𝑠𝑞𝑟𝑡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𝑠𝑞𝑟𝑡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,0,0)</m:t>
                    </m:r>
                  </m:oMath>
                </a14:m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4218078C-C67D-4CAB-89D5-DB67E9AEC1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550" y="3735055"/>
                <a:ext cx="4952766" cy="792396"/>
              </a:xfrm>
              <a:prstGeom prst="rect">
                <a:avLst/>
              </a:prstGeom>
              <a:blipFill>
                <a:blip r:embed="rId5"/>
                <a:stretch>
                  <a:fillRect l="-1108" t="-4615" b="-23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00820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A4F07532-778F-4DD7-98EE-C5569E9EB5E7}"/>
              </a:ext>
            </a:extLst>
          </p:cNvPr>
          <p:cNvSpPr txBox="1">
            <a:spLocks/>
          </p:cNvSpPr>
          <p:nvPr/>
        </p:nvSpPr>
        <p:spPr>
          <a:xfrm>
            <a:off x="626623" y="494827"/>
            <a:ext cx="10938753" cy="1029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6.4 Variant </a:t>
            </a:r>
            <a:r>
              <a:rPr lang="en-US" altLang="ko-KR" dirty="0" err="1"/>
              <a:t>tf-idf</a:t>
            </a:r>
            <a:r>
              <a:rPr lang="en-US" altLang="ko-KR" dirty="0"/>
              <a:t> functions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9290619-EB8A-4378-8500-C3E1E2998E17}"/>
              </a:ext>
            </a:extLst>
          </p:cNvPr>
          <p:cNvSpPr/>
          <p:nvPr/>
        </p:nvSpPr>
        <p:spPr>
          <a:xfrm>
            <a:off x="626623" y="2805207"/>
            <a:ext cx="114681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It seems unlikely that twenty occurrences of a term in a document truly carry twenty times the significance of a single occurrence.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CF88440-81ED-42A1-A981-9E8580DAD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23" y="3717666"/>
            <a:ext cx="4805971" cy="115368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CA5FBC5-AC24-4CDC-A787-EE37342974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1445" y="3929820"/>
            <a:ext cx="4126555" cy="81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272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D4D713-D747-45EE-B134-3DA0F298D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Search structures for dictionaries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D7EEA4E-29AB-44E8-99CA-DB1B406A0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7" y="2082800"/>
            <a:ext cx="972502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894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A4F07532-778F-4DD7-98EE-C5569E9EB5E7}"/>
              </a:ext>
            </a:extLst>
          </p:cNvPr>
          <p:cNvSpPr txBox="1">
            <a:spLocks/>
          </p:cNvSpPr>
          <p:nvPr/>
        </p:nvSpPr>
        <p:spPr>
          <a:xfrm>
            <a:off x="626623" y="494827"/>
            <a:ext cx="10938753" cy="1029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6.4.2 Maximum </a:t>
            </a:r>
            <a:r>
              <a:rPr lang="en-US" altLang="ko-KR" dirty="0" err="1"/>
              <a:t>tf</a:t>
            </a:r>
            <a:r>
              <a:rPr lang="en-US" altLang="ko-KR" dirty="0"/>
              <a:t> normalization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90E981-A361-4637-8255-EC7C87B46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7059" y="1836501"/>
            <a:ext cx="4200019" cy="106537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B892A83-EBB0-4C3E-9AD6-E07F7CF4F5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7759" y="3102551"/>
            <a:ext cx="8763425" cy="230588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A98AE16-C198-4803-BCBC-7C597B2EA0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7759" y="5240281"/>
            <a:ext cx="8398620" cy="112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249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D4D713-D747-45EE-B134-3DA0F298D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3.2 Wildcard queries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B1EF59-A877-4F62-A8DC-25346BD67D93}"/>
              </a:ext>
            </a:extLst>
          </p:cNvPr>
          <p:cNvSpPr/>
          <p:nvPr/>
        </p:nvSpPr>
        <p:spPr>
          <a:xfrm>
            <a:off x="703634" y="1990398"/>
            <a:ext cx="1078473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The user is uncertain of the spelling of a query term (e.g., Sydney vs. Sidney)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The user is aware of multiple variants of spelling a term and (consciously) seeks documents containing any of the variants (e.g., color vs. </a:t>
            </a:r>
            <a:r>
              <a:rPr lang="en-US" altLang="ko-KR" sz="2800" dirty="0" err="1"/>
              <a:t>colour</a:t>
            </a:r>
            <a:r>
              <a:rPr lang="en-US" altLang="ko-KR" sz="28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The user seeks documents containing variants of a term that would be caught by stemming, but is unsure whether the search engine performs stemming (e.g., judicial vs. judiciary)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22889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D4D713-D747-45EE-B134-3DA0F298D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3.2 Wildcard queries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B1EF59-A877-4F62-A8DC-25346BD67D93}"/>
              </a:ext>
            </a:extLst>
          </p:cNvPr>
          <p:cNvSpPr/>
          <p:nvPr/>
        </p:nvSpPr>
        <p:spPr>
          <a:xfrm>
            <a:off x="703634" y="1990398"/>
            <a:ext cx="1078473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Suppose we have the query “mon*”.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We walk down the tree following the symbols m, o and n in turn, at which point we can enumerate the set W of terms in the dictionary with the prefix mon.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We use |W| lookups on the standard inverted index to retrieve all documents containing any term in W.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39577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D4D713-D747-45EE-B134-3DA0F298D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3.2 Wildcard queries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B1EF59-A877-4F62-A8DC-25346BD67D93}"/>
              </a:ext>
            </a:extLst>
          </p:cNvPr>
          <p:cNvSpPr/>
          <p:nvPr/>
        </p:nvSpPr>
        <p:spPr>
          <a:xfrm>
            <a:off x="703634" y="1990398"/>
            <a:ext cx="1078473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Suppose we have the query “*mon”.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Consider a reverse B-tree on the dictionary. Use the word “nom*” instead of “*mon”.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For example, the term lemon would, in the B-tree, be represented by the path root-n-o-m-e-l.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Thus, we can handle an even more general case (e.g. se*mon).</a:t>
            </a:r>
          </a:p>
        </p:txBody>
      </p:sp>
    </p:spTree>
    <p:extLst>
      <p:ext uri="{BB962C8B-B14F-4D97-AF65-F5344CB8AC3E}">
        <p14:creationId xmlns:p14="http://schemas.microsoft.com/office/powerpoint/2010/main" val="4151001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D4D713-D747-45EE-B134-3DA0F298D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3.2.1 </a:t>
            </a:r>
            <a:r>
              <a:rPr lang="en-US" altLang="ko-KR" dirty="0" err="1"/>
              <a:t>Permuterm</a:t>
            </a:r>
            <a:r>
              <a:rPr lang="en-US" altLang="ko-KR" dirty="0"/>
              <a:t> indexes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0AB01D-9796-46BE-A283-7048D84AE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272309"/>
            <a:ext cx="4876800" cy="54102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5CC71CE-2BFC-47C9-965D-02F246069B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886" t="31682" b="49618"/>
          <a:stretch/>
        </p:blipFill>
        <p:spPr>
          <a:xfrm>
            <a:off x="2191155" y="1400784"/>
            <a:ext cx="1310803" cy="846730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D5D81BB3-CFE2-47A4-9134-A94216A381F7}"/>
              </a:ext>
            </a:extLst>
          </p:cNvPr>
          <p:cNvSpPr/>
          <p:nvPr/>
        </p:nvSpPr>
        <p:spPr>
          <a:xfrm>
            <a:off x="3391711" y="1566243"/>
            <a:ext cx="648510" cy="4345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414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D4D713-D747-45EE-B134-3DA0F298D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3.2.1 </a:t>
            </a:r>
            <a:r>
              <a:rPr lang="en-US" altLang="ko-KR" dirty="0" err="1"/>
              <a:t>Permuterm</a:t>
            </a:r>
            <a:r>
              <a:rPr lang="en-US" altLang="ko-KR" dirty="0"/>
              <a:t> indexes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BA92F8F-91CA-45C5-82CB-F282506F8FE8}"/>
              </a:ext>
            </a:extLst>
          </p:cNvPr>
          <p:cNvSpPr/>
          <p:nvPr/>
        </p:nvSpPr>
        <p:spPr>
          <a:xfrm>
            <a:off x="346953" y="2905780"/>
            <a:ext cx="25583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/>
              <a:t>Query: m*n </a:t>
            </a:r>
            <a:endParaRPr lang="ko-KR" altLang="en-US" sz="2800" dirty="0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218BE0D3-343E-4BF3-982C-2245EDF41343}"/>
              </a:ext>
            </a:extLst>
          </p:cNvPr>
          <p:cNvSpPr/>
          <p:nvPr/>
        </p:nvSpPr>
        <p:spPr>
          <a:xfrm>
            <a:off x="2561617" y="2944956"/>
            <a:ext cx="687422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4CC8B98-67F7-4B63-9472-BEAE70F1844B}"/>
              </a:ext>
            </a:extLst>
          </p:cNvPr>
          <p:cNvSpPr/>
          <p:nvPr/>
        </p:nvSpPr>
        <p:spPr>
          <a:xfrm>
            <a:off x="3411167" y="2905780"/>
            <a:ext cx="14461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/>
              <a:t>m*n$ </a:t>
            </a:r>
            <a:endParaRPr lang="ko-KR" altLang="en-US" sz="2800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F8B8307A-8037-4FBA-88B6-BD8512DC7DC7}"/>
              </a:ext>
            </a:extLst>
          </p:cNvPr>
          <p:cNvSpPr/>
          <p:nvPr/>
        </p:nvSpPr>
        <p:spPr>
          <a:xfrm>
            <a:off x="4513634" y="2944956"/>
            <a:ext cx="687422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A259984-C46A-4B2C-A83A-D7D940433FD1}"/>
              </a:ext>
            </a:extLst>
          </p:cNvPr>
          <p:cNvSpPr/>
          <p:nvPr/>
        </p:nvSpPr>
        <p:spPr>
          <a:xfrm>
            <a:off x="5363184" y="2905780"/>
            <a:ext cx="14461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err="1"/>
              <a:t>n$m</a:t>
            </a:r>
            <a:r>
              <a:rPr lang="en-US" altLang="ko-KR" sz="2800" dirty="0"/>
              <a:t>* </a:t>
            </a:r>
            <a:endParaRPr lang="ko-KR" altLang="en-US" sz="2800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17AAA1AB-B030-44AC-AEC6-6C86FA6CFE7A}"/>
              </a:ext>
            </a:extLst>
          </p:cNvPr>
          <p:cNvSpPr/>
          <p:nvPr/>
        </p:nvSpPr>
        <p:spPr>
          <a:xfrm>
            <a:off x="6572655" y="2944956"/>
            <a:ext cx="687422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867C794-1C76-47B9-A142-5D71DED8BB39}"/>
              </a:ext>
            </a:extLst>
          </p:cNvPr>
          <p:cNvSpPr/>
          <p:nvPr/>
        </p:nvSpPr>
        <p:spPr>
          <a:xfrm>
            <a:off x="7457872" y="2506891"/>
            <a:ext cx="14461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err="1"/>
              <a:t>n$ma</a:t>
            </a:r>
            <a:endParaRPr lang="ko-KR" altLang="en-US" sz="28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80EF22F-246C-4915-9F6D-85EE8D0C4FB7}"/>
              </a:ext>
            </a:extLst>
          </p:cNvPr>
          <p:cNvSpPr/>
          <p:nvPr/>
        </p:nvSpPr>
        <p:spPr>
          <a:xfrm>
            <a:off x="7457872" y="3331724"/>
            <a:ext cx="14461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err="1"/>
              <a:t>n$moro</a:t>
            </a:r>
            <a:endParaRPr lang="ko-KR" altLang="en-US" sz="2800" dirty="0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7776237F-5E7D-4753-8D42-9DC57E07CC1E}"/>
              </a:ext>
            </a:extLst>
          </p:cNvPr>
          <p:cNvSpPr/>
          <p:nvPr/>
        </p:nvSpPr>
        <p:spPr>
          <a:xfrm>
            <a:off x="8968901" y="2944956"/>
            <a:ext cx="687422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EAEEB48-94AC-4878-ABF1-8FEE6B5A9B35}"/>
              </a:ext>
            </a:extLst>
          </p:cNvPr>
          <p:cNvSpPr/>
          <p:nvPr/>
        </p:nvSpPr>
        <p:spPr>
          <a:xfrm>
            <a:off x="9714688" y="3331724"/>
            <a:ext cx="14461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/>
              <a:t>moron</a:t>
            </a:r>
            <a:endParaRPr lang="ko-KR" altLang="en-US" sz="28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5E8482-2A86-408D-8C8B-F4B103BEB203}"/>
              </a:ext>
            </a:extLst>
          </p:cNvPr>
          <p:cNvSpPr/>
          <p:nvPr/>
        </p:nvSpPr>
        <p:spPr>
          <a:xfrm>
            <a:off x="9721174" y="2499876"/>
            <a:ext cx="14461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/>
              <a:t>man</a:t>
            </a:r>
            <a:endParaRPr lang="ko-KR" altLang="en-US" sz="28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0B23A5B-94CF-45EF-B842-7F0426FB6C0A}"/>
              </a:ext>
            </a:extLst>
          </p:cNvPr>
          <p:cNvSpPr/>
          <p:nvPr/>
        </p:nvSpPr>
        <p:spPr>
          <a:xfrm>
            <a:off x="295073" y="4413980"/>
            <a:ext cx="1169913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One disadvantage of the </a:t>
            </a:r>
            <a:r>
              <a:rPr lang="en-US" altLang="ko-KR" sz="2800" dirty="0" err="1"/>
              <a:t>permuterm</a:t>
            </a:r>
            <a:r>
              <a:rPr lang="en-US" altLang="ko-KR" sz="2800" dirty="0"/>
              <a:t> index is that its dictionary becomes quite large, including as it does all rotations of each term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77002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">
            <a:extLst>
              <a:ext uri="{FF2B5EF4-FFF2-40B4-BE49-F238E27FC236}">
                <a16:creationId xmlns:a16="http://schemas.microsoft.com/office/drawing/2014/main" id="{1823FA23-28C5-4599-9298-E9A77F06CFBB}"/>
              </a:ext>
            </a:extLst>
          </p:cNvPr>
          <p:cNvSpPr txBox="1">
            <a:spLocks/>
          </p:cNvSpPr>
          <p:nvPr/>
        </p:nvSpPr>
        <p:spPr>
          <a:xfrm>
            <a:off x="626623" y="494827"/>
            <a:ext cx="10938753" cy="1029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3.2.2 k-gram indexes for wildcard queries 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0D3096-FCC8-4113-A1D9-3C7861E48058}"/>
              </a:ext>
            </a:extLst>
          </p:cNvPr>
          <p:cNvSpPr/>
          <p:nvPr/>
        </p:nvSpPr>
        <p:spPr>
          <a:xfrm>
            <a:off x="3376308" y="2420726"/>
            <a:ext cx="26368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/>
              <a:t>castle</a:t>
            </a:r>
            <a:endParaRPr lang="ko-KR" altLang="en-US" sz="2800" dirty="0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C7735F19-D8D5-4B95-90F9-91D2E095AA3E}"/>
              </a:ext>
            </a:extLst>
          </p:cNvPr>
          <p:cNvSpPr/>
          <p:nvPr/>
        </p:nvSpPr>
        <p:spPr>
          <a:xfrm>
            <a:off x="4578485" y="2420726"/>
            <a:ext cx="687422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58E67DC-4221-4EE9-9269-C964CE831446}"/>
              </a:ext>
            </a:extLst>
          </p:cNvPr>
          <p:cNvSpPr/>
          <p:nvPr/>
        </p:nvSpPr>
        <p:spPr>
          <a:xfrm>
            <a:off x="5349152" y="2420726"/>
            <a:ext cx="39885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ko-KR" sz="2800" dirty="0"/>
              <a:t>$ca, cas, ast, stl, tle, le$</a:t>
            </a:r>
            <a:endParaRPr lang="ko-KR" altLang="en-US" sz="28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821BDE1D-2102-44E1-B603-1D838A46E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661" y="3483920"/>
            <a:ext cx="921067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571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1587</TotalTime>
  <Words>967</Words>
  <Application>Microsoft Office PowerPoint</Application>
  <PresentationFormat>와이드스크린</PresentationFormat>
  <Paragraphs>124</Paragraphs>
  <Slides>30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맑은 고딕</vt:lpstr>
      <vt:lpstr>Arial</vt:lpstr>
      <vt:lpstr>Cambria Math</vt:lpstr>
      <vt:lpstr>Office 테마</vt:lpstr>
      <vt:lpstr>Weekly Meeting</vt:lpstr>
      <vt:lpstr>3.1 Search structures for dictionaries</vt:lpstr>
      <vt:lpstr>3.1 Search structures for dictionaries</vt:lpstr>
      <vt:lpstr>3.2 Wildcard queries</vt:lpstr>
      <vt:lpstr>3.2 Wildcard queries</vt:lpstr>
      <vt:lpstr>3.2 Wildcard queries</vt:lpstr>
      <vt:lpstr>3.2.1 Permuterm indexes</vt:lpstr>
      <vt:lpstr>3.2.1 Permuterm indexes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</dc:title>
  <dc:creator>김광우</dc:creator>
  <cp:lastModifiedBy>김광우</cp:lastModifiedBy>
  <cp:revision>70</cp:revision>
  <dcterms:created xsi:type="dcterms:W3CDTF">2021-10-31T10:37:06Z</dcterms:created>
  <dcterms:modified xsi:type="dcterms:W3CDTF">2021-11-29T04:27:55Z</dcterms:modified>
</cp:coreProperties>
</file>