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0D205-8724-4A25-8ED5-EE28586B2C7E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FAB3-AAFE-47EA-A905-DAC66CA94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3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79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42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35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7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98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3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86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75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16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9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47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5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5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9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0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3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FAB3-AAFE-47EA-A905-DAC66CA945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8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7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1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2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8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4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1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9D05-D436-4715-AF63-178E35EAD74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3E04-6256-4ECF-933B-74CE3E1A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ON STATISTICAL LEARNING OF SIMPLICES UNMIXING PROBLEM REVISITED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Gwangwoo</a:t>
            </a:r>
            <a:r>
              <a:rPr lang="en-US" altLang="ko-KR" dirty="0" smtClean="0"/>
              <a:t> Kim</a:t>
            </a:r>
          </a:p>
          <a:p>
            <a:r>
              <a:rPr lang="en-US" altLang="ko-KR" dirty="0" err="1" smtClean="0"/>
              <a:t>Steptember</a:t>
            </a:r>
            <a:r>
              <a:rPr lang="en-US" altLang="ko-KR" dirty="0" smtClean="0"/>
              <a:t> 26, 2021</a:t>
            </a:r>
          </a:p>
        </p:txBody>
      </p:sp>
    </p:spTree>
    <p:extLst>
      <p:ext uri="{BB962C8B-B14F-4D97-AF65-F5344CB8AC3E}">
        <p14:creationId xmlns:p14="http://schemas.microsoft.com/office/powerpoint/2010/main" val="13022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Method and results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87" y="1871455"/>
            <a:ext cx="11536225" cy="1801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87" y="3673170"/>
            <a:ext cx="11536225" cy="11082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7887" y="5049771"/>
            <a:ext cx="115362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&lt;Remark&gt; Interestingly, the given guarantees on the accuracy of MLE hold regardless of the shape of the simplex and does not impose any geometric constraints on the true simplex.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12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Method and results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90476" y="1780140"/>
            <a:ext cx="114110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By the computational hardness of MLE, we should replace the objective function with a continuously relaxed surrogate. Let’s reformulate our problem.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83" y="3360047"/>
            <a:ext cx="5999231" cy="20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Method and results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30" y="1460569"/>
            <a:ext cx="11457540" cy="43557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7230" y="5925658"/>
            <a:ext cx="11536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cf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09" y="5726088"/>
            <a:ext cx="8485700" cy="9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Method and results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4" y="1690688"/>
            <a:ext cx="11832691" cy="42131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9654" y="6084685"/>
            <a:ext cx="11536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The proof follows from </a:t>
            </a:r>
            <a:r>
              <a:rPr lang="en-US" altLang="ko-KR" sz="2400" dirty="0" err="1" smtClean="0"/>
              <a:t>Vapnik</a:t>
            </a:r>
            <a:r>
              <a:rPr lang="en-US" altLang="ko-KR" sz="2400" dirty="0" smtClean="0"/>
              <a:t>–</a:t>
            </a:r>
            <a:r>
              <a:rPr lang="en-US" altLang="ko-KR" sz="2400" dirty="0" err="1" smtClean="0"/>
              <a:t>Chervonenkis</a:t>
            </a:r>
            <a:r>
              <a:rPr lang="en-US" altLang="ko-KR" sz="2400" dirty="0" smtClean="0"/>
              <a:t> (VC) theory of statistical learning.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51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Method and results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90042"/>
            <a:ext cx="11353800" cy="44833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9100" y="6045736"/>
            <a:ext cx="11536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cf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65" y="5949519"/>
            <a:ext cx="3127674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Method and results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90042"/>
            <a:ext cx="11353800" cy="44833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9100" y="6045736"/>
            <a:ext cx="11536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cf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65" y="5949519"/>
            <a:ext cx="3127674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Method and results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0" y="1503294"/>
            <a:ext cx="689610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2155756"/>
            <a:ext cx="10077450" cy="1057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545" y="3293993"/>
            <a:ext cx="3536880" cy="48154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59931" y="3213031"/>
            <a:ext cx="1297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where</a:t>
            </a:r>
            <a:endParaRPr lang="ko-KR" altLang="en-US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779854"/>
            <a:ext cx="10721009" cy="2999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964" y="5439395"/>
            <a:ext cx="3445358" cy="2789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76350" y="5718341"/>
            <a:ext cx="1685511" cy="284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Experimental results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964" y="5439395"/>
            <a:ext cx="3445358" cy="2789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76350" y="5718341"/>
            <a:ext cx="1685511" cy="284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213" y="2513738"/>
            <a:ext cx="6315075" cy="11715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0113" y="1990518"/>
            <a:ext cx="8672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We define error of two </a:t>
            </a:r>
            <a:r>
              <a:rPr lang="en-US" altLang="ko-KR" sz="2800" dirty="0" err="1" smtClean="0"/>
              <a:t>simplices</a:t>
            </a:r>
            <a:r>
              <a:rPr lang="en-US" altLang="ko-KR" sz="2800" dirty="0" smtClean="0"/>
              <a:t> by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3597965" y="2852530"/>
            <a:ext cx="178905" cy="24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0113" y="3854429"/>
            <a:ext cx="10530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The initialization of the algorithm is not important, but such a convex hull lead to a substantially faster convergence.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730113" y="4977652"/>
                <a:ext cx="1053092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when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800" dirty="0" smtClean="0"/>
                  <a:t> is chosen to be relatively low, which means the objective function of the Algorithm becomes more similar to that of MLE.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13" y="4977652"/>
                <a:ext cx="10530922" cy="1384995"/>
              </a:xfrm>
              <a:prstGeom prst="rect">
                <a:avLst/>
              </a:prstGeom>
              <a:blipFill>
                <a:blip r:embed="rId5"/>
                <a:stretch>
                  <a:fillRect l="-1042" t="-4846" r="-2085" b="-114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2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Experimental results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061128"/>
            <a:ext cx="11353800" cy="40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Experimental results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79" y="1690688"/>
            <a:ext cx="10270642" cy="48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Preliminaries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Method and results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Experimental results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References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Experimental results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1" y="1488290"/>
            <a:ext cx="10673798" cy="512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Experimental results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1427094"/>
            <a:ext cx="85629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Experimental results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55" y="1441863"/>
            <a:ext cx="8420489" cy="52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References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41878" y="2085264"/>
            <a:ext cx="105309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Anderson</a:t>
            </a:r>
            <a:r>
              <a:rPr lang="en-US" altLang="ko-KR" sz="2800" dirty="0"/>
              <a:t>, J., </a:t>
            </a:r>
            <a:r>
              <a:rPr lang="en-US" altLang="ko-KR" sz="2800" dirty="0" err="1"/>
              <a:t>Goyal</a:t>
            </a:r>
            <a:r>
              <a:rPr lang="en-US" altLang="ko-KR" sz="2800" dirty="0"/>
              <a:t>, N., &amp; </a:t>
            </a:r>
            <a:r>
              <a:rPr lang="en-US" altLang="ko-KR" sz="2800" dirty="0" err="1"/>
              <a:t>Rademacher</a:t>
            </a:r>
            <a:r>
              <a:rPr lang="en-US" altLang="ko-KR" sz="2800" dirty="0"/>
              <a:t>, L. (2013, June). Efficient learning of </a:t>
            </a:r>
            <a:r>
              <a:rPr lang="en-US" altLang="ko-KR" sz="2800" dirty="0" err="1"/>
              <a:t>simplices</a:t>
            </a:r>
            <a:r>
              <a:rPr lang="en-US" altLang="ko-KR" sz="2800" dirty="0"/>
              <a:t>. In </a:t>
            </a:r>
            <a:r>
              <a:rPr lang="en-US" altLang="ko-KR" sz="2800" i="1" dirty="0"/>
              <a:t>Conference on Learning Theory</a:t>
            </a:r>
            <a:r>
              <a:rPr lang="en-US" altLang="ko-KR" sz="2800" dirty="0"/>
              <a:t> (pp. 1020-1045). PMLR</a:t>
            </a:r>
            <a:r>
              <a:rPr lang="en-US" altLang="ko-KR" sz="28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 err="1"/>
              <a:t>Najafi</a:t>
            </a:r>
            <a:r>
              <a:rPr lang="en-US" altLang="ko-KR" sz="2800" dirty="0"/>
              <a:t>, A., </a:t>
            </a:r>
            <a:r>
              <a:rPr lang="en-US" altLang="ko-KR" sz="2800" dirty="0" err="1"/>
              <a:t>Ilchi</a:t>
            </a:r>
            <a:r>
              <a:rPr lang="en-US" altLang="ko-KR" sz="2800" dirty="0"/>
              <a:t>, S., </a:t>
            </a:r>
            <a:r>
              <a:rPr lang="en-US" altLang="ko-KR" sz="2800" dirty="0" err="1"/>
              <a:t>Saberi</a:t>
            </a:r>
            <a:r>
              <a:rPr lang="en-US" altLang="ko-KR" sz="2800" dirty="0"/>
              <a:t>, A. H., </a:t>
            </a:r>
            <a:r>
              <a:rPr lang="en-US" altLang="ko-KR" sz="2800" dirty="0" err="1"/>
              <a:t>Motahari</a:t>
            </a:r>
            <a:r>
              <a:rPr lang="en-US" altLang="ko-KR" sz="2800" dirty="0"/>
              <a:t>, S. A., </a:t>
            </a:r>
            <a:r>
              <a:rPr lang="en-US" altLang="ko-KR" sz="2800" dirty="0" err="1"/>
              <a:t>Khalaj</a:t>
            </a:r>
            <a:r>
              <a:rPr lang="en-US" altLang="ko-KR" sz="2800" dirty="0"/>
              <a:t>, B. H., &amp; </a:t>
            </a:r>
            <a:r>
              <a:rPr lang="en-US" altLang="ko-KR" sz="2800" dirty="0" err="1"/>
              <a:t>Rabiee</a:t>
            </a:r>
            <a:r>
              <a:rPr lang="en-US" altLang="ko-KR" sz="2800" dirty="0"/>
              <a:t>, H. R. (2021). On statistical learning of </a:t>
            </a:r>
            <a:r>
              <a:rPr lang="en-US" altLang="ko-KR" sz="2800" dirty="0" err="1"/>
              <a:t>simplices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Unmixing</a:t>
            </a:r>
            <a:r>
              <a:rPr lang="en-US" altLang="ko-KR" sz="2800" dirty="0"/>
              <a:t> problem revisited. </a:t>
            </a:r>
            <a:r>
              <a:rPr lang="en-US" altLang="ko-KR" sz="2800" i="1" dirty="0"/>
              <a:t>The Annals of Statistics</a:t>
            </a:r>
            <a:r>
              <a:rPr lang="en-US" altLang="ko-KR" sz="2800" dirty="0"/>
              <a:t>, </a:t>
            </a:r>
            <a:r>
              <a:rPr lang="en-US" altLang="ko-KR" sz="2800" i="1" dirty="0"/>
              <a:t>49</a:t>
            </a:r>
            <a:r>
              <a:rPr lang="en-US" altLang="ko-KR" sz="2800" dirty="0"/>
              <a:t>(3), 1626-1655.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32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591" y="1481896"/>
            <a:ext cx="6142461" cy="47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49" y="1481896"/>
            <a:ext cx="6142461" cy="47101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194" y="3726642"/>
            <a:ext cx="3457575" cy="64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4817" y="2944011"/>
            <a:ext cx="5970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This problem can be formulated by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44816" y="4620762"/>
            <a:ext cx="644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But it is not yet a statistical problem.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23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49" y="1481896"/>
            <a:ext cx="6142461" cy="47101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683" y="6023079"/>
            <a:ext cx="3457575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705061" y="1703283"/>
                <a:ext cx="6404190" cy="4429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are generated from a uniform </a:t>
                </a:r>
                <a:r>
                  <a:rPr lang="en-US" altLang="ko-KR" sz="2800" dirty="0" err="1" smtClean="0"/>
                  <a:t>Dirichlet</a:t>
                </a:r>
                <a:r>
                  <a:rPr lang="en-US" altLang="ko-KR" sz="2800" dirty="0" smtClean="0"/>
                  <a:t> distribution.</a:t>
                </a:r>
              </a:p>
              <a:p>
                <a:endParaRPr lang="en-US" altLang="ko-KR" sz="2800" dirty="0"/>
              </a:p>
              <a:p>
                <a:r>
                  <a:rPr lang="en-US" altLang="ko-KR" sz="2800" dirty="0" smtClean="0"/>
                  <a:t>Then our transformed problem is find an estimator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2800" dirty="0" smtClean="0"/>
                  <a:t>, say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 sz="2800" dirty="0" smtClean="0"/>
                  <a:t>, such that the uniform probability measures over the </a:t>
                </a:r>
                <a:r>
                  <a:rPr lang="en-US" altLang="ko-KR" sz="2800" dirty="0" err="1" smtClean="0"/>
                  <a:t>simplices</a:t>
                </a:r>
                <a:r>
                  <a:rPr lang="en-US" altLang="ko-KR" sz="2800" dirty="0" smtClean="0"/>
                  <a:t> specified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2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 sz="2800" dirty="0" smtClean="0"/>
                  <a:t> have a total variation distance of at most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800" dirty="0" smtClean="0"/>
                  <a:t> with probability at least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 sz="2800" dirty="0" smtClean="0"/>
                  <a:t> , for any given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800" dirty="0" smtClean="0"/>
                  <a:t>.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061" y="1703283"/>
                <a:ext cx="6404190" cy="4429931"/>
              </a:xfrm>
              <a:prstGeom prst="rect">
                <a:avLst/>
              </a:prstGeom>
              <a:blipFill>
                <a:blip r:embed="rId5"/>
                <a:stretch>
                  <a:fillRect l="-2000" t="-1376" r="-3714" b="-2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37382" y="3478302"/>
            <a:ext cx="1858618" cy="879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6" y="3601926"/>
            <a:ext cx="3318841" cy="632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1" y="3189862"/>
            <a:ext cx="5606079" cy="12827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4679" y="4472609"/>
            <a:ext cx="382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Existing bound (2012)</a:t>
            </a:r>
            <a:endParaRPr lang="en-US" altLang="ko-KR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7523922" y="4472609"/>
            <a:ext cx="382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Proposed (2021)</a:t>
            </a:r>
            <a:endParaRPr lang="en-US" altLang="ko-KR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324679" y="4999790"/>
            <a:ext cx="4374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Independent Component Analysis (ICA)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538417" y="4995829"/>
            <a:ext cx="2949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heuristic Gradient Descent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6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Preliminaries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5293"/>
            <a:ext cx="5830957" cy="497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7" y="2882760"/>
            <a:ext cx="8083206" cy="12146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47" y="4097432"/>
            <a:ext cx="5408800" cy="931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38" y="5029200"/>
            <a:ext cx="5636078" cy="12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Preliminaries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1" y="2574235"/>
            <a:ext cx="11424860" cy="263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Method and results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4" y="1690688"/>
            <a:ext cx="10835640" cy="1177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628484" y="3146770"/>
                <a:ext cx="10935032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 smtClean="0"/>
                  <a:t>&lt;Notes&gt;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If S does not contain some points of D, the likelihood would be -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800" dirty="0" smtClean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The estimator requires the smallest simplex in terms of volume.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As mentioned, the transformed problem is to find the MLE.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b="1" dirty="0" smtClean="0"/>
                  <a:t>The likelihood is not continuous (hence, not differentiable).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Moreover, finding MLE is NP-hard.</a:t>
                </a:r>
                <a:endParaRPr lang="en-US" altLang="ko-KR" sz="28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4" y="3146770"/>
                <a:ext cx="10935032" cy="3108543"/>
              </a:xfrm>
              <a:prstGeom prst="rect">
                <a:avLst/>
              </a:prstGeom>
              <a:blipFill>
                <a:blip r:embed="rId4"/>
                <a:stretch>
                  <a:fillRect l="-1115" t="-1961" r="-1226" b="-45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380</Words>
  <Application>Microsoft Office PowerPoint</Application>
  <PresentationFormat>와이드스크린</PresentationFormat>
  <Paragraphs>78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ON STATISTICAL LEARNING OF SIMPLICES UNMIXING PROBLEM REVISITED</vt:lpstr>
      <vt:lpstr>Contents</vt:lpstr>
      <vt:lpstr>1. Introduction</vt:lpstr>
      <vt:lpstr>1. Introduction</vt:lpstr>
      <vt:lpstr>1. Introduction</vt:lpstr>
      <vt:lpstr>1. Introduction</vt:lpstr>
      <vt:lpstr>2. Preliminaries </vt:lpstr>
      <vt:lpstr>2. Preliminaries </vt:lpstr>
      <vt:lpstr>3. Method and results</vt:lpstr>
      <vt:lpstr>3. Method and results</vt:lpstr>
      <vt:lpstr>3. Method and results</vt:lpstr>
      <vt:lpstr>3. Method and results</vt:lpstr>
      <vt:lpstr>3. Method and results</vt:lpstr>
      <vt:lpstr>3. Method and results</vt:lpstr>
      <vt:lpstr>3. Method and results</vt:lpstr>
      <vt:lpstr>3. Method and results</vt:lpstr>
      <vt:lpstr>4. Experimental results</vt:lpstr>
      <vt:lpstr>4. Experimental results</vt:lpstr>
      <vt:lpstr>4. Experimental results</vt:lpstr>
      <vt:lpstr>4. Experimental results</vt:lpstr>
      <vt:lpstr>4. Experimental results</vt:lpstr>
      <vt:lpstr>4. Experimental results</vt:lpstr>
      <vt:lpstr>5.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STATISTICAL LEARNING OF SIMPLICES UNMIXING PROBLEM REVISITED</dc:title>
  <dc:creator>김광우</dc:creator>
  <cp:lastModifiedBy>김광우</cp:lastModifiedBy>
  <cp:revision>21</cp:revision>
  <dcterms:created xsi:type="dcterms:W3CDTF">2021-10-23T05:50:10Z</dcterms:created>
  <dcterms:modified xsi:type="dcterms:W3CDTF">2021-10-23T09:51:03Z</dcterms:modified>
</cp:coreProperties>
</file>