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CC55-66E8-494C-8E70-F4423609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FF47F-41B2-4260-BF83-593958DC5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101DF-4BB7-484A-A78B-9CEF7191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14D23-D0AD-4F89-BEAC-800F567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330E4-858D-4D3F-8D08-19F331A1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C44F-6806-4E34-BAA0-1DA2956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28567-7EF3-498E-B289-1B87BD7C9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9043-BBFC-42AA-BA17-DF80D36B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479B6-BED8-429E-94AD-F33FA50C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C43F5-82BE-4E61-9E22-8233B61C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11ED3-DC97-4A99-8A35-D207BF13E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6116F-E74F-4750-A7A2-E14B1AAFC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AB2C9-A3BE-403D-A214-0CCC46FF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27754-F9A8-4B36-854E-CAE014CD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CC27B-BB00-4B53-9AD8-D69750E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4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AFDE-67EB-4EC9-9883-14733FF9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D3E72-F996-47C2-A9E8-F3AC65A9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1F7F1-7E1A-45EC-AA2E-529D4506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FE68C-5A6A-4C5D-8AC3-A90A62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C4D1-056A-4881-9232-D0CA2997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ECC6F-2D55-4742-A260-4F42BEB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F098E-B633-4CFA-99FC-1DC05EBE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41132-B9CE-4534-820B-49B1EF19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9FE8-25D0-4580-BD2E-FC8DD3B7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EDA55-1196-423D-AABA-B2702243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FCBA-F7C9-4BFB-9663-F7E545A4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7D421-E528-4DFE-AA7F-1F36D3808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44B55-F560-4BD4-833D-6C156799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F44FE-D339-480F-8FA3-627413E9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5F798-8FB8-4239-B5BE-F2C7C362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BEC6F-0E86-40BF-9C6F-EB8A83A0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D79E-891F-4D3F-92E1-F648604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F885E-BC07-48EA-B7AA-9D5BF85E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623F6-2A32-4190-9DE7-3EB4D5DA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FD6D2-A4E8-48A0-A740-19975E07C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19EF7-0B7A-4CB9-AE9F-625711D23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5AF19-915D-4E01-BD7E-C4B35337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133C1-C575-4CB7-ABF1-32931957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13CF3-543C-4694-9158-9168CB89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A8B2-A1AF-4DD8-ACB0-16994261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80A4D-0E91-4C76-A549-1B4A9AC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6E20B3-CA97-4AE4-97F3-D6A32E44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D3FF0-B671-4EDE-9AD2-52421659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1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B4F63-0F01-4F11-80BE-2EB3ACFB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53E240-57B4-41FB-921A-386B1A9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DB4DF-0A1C-4DB4-A292-D0C99985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5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F8959-D7E7-4DF4-BF9B-0A6AB0BA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C0B1-349C-47BB-9A7E-8DF2829B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8527D-C600-49A1-A260-FADF5977B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22013-1050-4021-B0CB-BD5CC8EB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2F766-BF61-4AE0-9386-EB44CEFD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78BE0-2238-487F-A192-10D62276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1146E-9FE5-4458-8167-BEA18E3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68FB4-2BA2-4284-8FF8-3C2B52EBF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484BF-B292-4195-A0DD-8260B13F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BBB45-74D2-4AB5-A325-145F6330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BBDF6-C4D3-4A8C-9E85-8E3A212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FE7F52-6734-4A55-A4FB-DD3A4F7D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73F103-78F4-42C6-BBAA-A5A4A8C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EAC87-B837-4C49-9017-DFF20587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D6DF3-A920-4E9B-AA1D-4EB0FF767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DA48-A317-485B-887C-EFAC093F16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868DD-0610-44E7-82E1-70D77E6C4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46731-1906-44FB-92EE-77B3B7D83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CAFC-47AB-4F39-A98F-D426490B3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Nowcasting and forecasting the potential domestic and international spread of the 2019-nCoV outbreak originating in Wuhan, China: a modelling study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237D8-4A19-41EC-8925-407A8E4C5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Dec. 12, 2022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7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446AB-BF3D-41BD-BA39-07037B4E5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Fact 2: </a:t>
            </a:r>
            <a:r>
              <a:rPr lang="en-US" altLang="ko-KR" dirty="0"/>
              <a:t>Both 2019-nCoV and SARS-</a:t>
            </a:r>
            <a:r>
              <a:rPr lang="en-US" altLang="ko-KR" dirty="0" err="1"/>
              <a:t>CoV</a:t>
            </a:r>
            <a:r>
              <a:rPr lang="en-US" altLang="ko-KR" dirty="0"/>
              <a:t> could cause self-sustaining human-</a:t>
            </a:r>
            <a:r>
              <a:rPr lang="en-US" altLang="ko-KR" dirty="0" err="1"/>
              <a:t>tohuman</a:t>
            </a:r>
            <a:r>
              <a:rPr lang="en-US" altLang="ko-KR" dirty="0"/>
              <a:t> transmission in the community.</a:t>
            </a:r>
          </a:p>
          <a:p>
            <a:endParaRPr lang="en-US" altLang="ko-KR" dirty="0"/>
          </a:p>
          <a:p>
            <a:r>
              <a:rPr lang="en-US" altLang="ko-KR" b="1" dirty="0"/>
              <a:t>Assumption 2: </a:t>
            </a:r>
            <a:r>
              <a:rPr lang="en-US" altLang="ko-KR" dirty="0"/>
              <a:t>The serial interval of 2019-nCoV was the same as that of SARS-</a:t>
            </a:r>
            <a:r>
              <a:rPr lang="en-US" altLang="ko-KR" dirty="0" err="1"/>
              <a:t>CoV</a:t>
            </a:r>
            <a:r>
              <a:rPr lang="en-US" altLang="ko-KR" dirty="0"/>
              <a:t> in Hong Kong (8.4 days).</a:t>
            </a:r>
          </a:p>
          <a:p>
            <a:r>
              <a:rPr lang="en-US" altLang="ko-KR" b="1" dirty="0"/>
              <a:t>Assumption 3: </a:t>
            </a:r>
            <a:r>
              <a:rPr lang="en-US" altLang="ko-KR" dirty="0"/>
              <a:t>The incubation period of 2019-nCoV was similar to that of SARS-</a:t>
            </a:r>
            <a:r>
              <a:rPr lang="en-US" altLang="ko-KR" dirty="0" err="1"/>
              <a:t>CoV</a:t>
            </a:r>
            <a:r>
              <a:rPr lang="en-US" altLang="ko-KR" dirty="0"/>
              <a:t> and MERS-</a:t>
            </a:r>
            <a:r>
              <a:rPr lang="en-US" altLang="ko-KR" dirty="0" err="1"/>
              <a:t>CoV</a:t>
            </a:r>
            <a:r>
              <a:rPr lang="en-US" altLang="ko-KR" dirty="0"/>
              <a:t> (6 days).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13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D446AB-BF3D-41BD-BA39-07037B4E5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Assumption 4: </a:t>
                </a:r>
                <a:r>
                  <a:rPr lang="en-US" altLang="ko-KR" dirty="0"/>
                  <a:t>Greater Wuhan region with 11 million people from Wuhan city plus 8 million from parts of several </a:t>
                </a:r>
                <a:r>
                  <a:rPr lang="en-US" altLang="ko-KR" dirty="0" err="1"/>
                  <a:t>neighbouring</a:t>
                </a:r>
                <a:r>
                  <a:rPr lang="en-US" altLang="ko-KR" dirty="0"/>
                  <a:t> cities.</a:t>
                </a:r>
                <a:endParaRPr lang="en-US" altLang="ko-KR" b="1" dirty="0"/>
              </a:p>
              <a:p>
                <a:endParaRPr lang="en-US" altLang="ko-KR" dirty="0"/>
              </a:p>
              <a:p>
                <a:r>
                  <a:rPr lang="en-US" altLang="ko-KR" b="1" dirty="0"/>
                  <a:t>Notation: </a:t>
                </a:r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/>
                  <a:t> to be the number of such case exportation on day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b="1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D446AB-BF3D-41BD-BA39-07037B4E5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5843175-9DEC-474E-BDFE-FBF967A64DE0}"/>
              </a:ext>
            </a:extLst>
          </p:cNvPr>
          <p:cNvSpPr/>
          <p:nvPr/>
        </p:nvSpPr>
        <p:spPr>
          <a:xfrm>
            <a:off x="1070345" y="5190184"/>
            <a:ext cx="10155865" cy="38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4FD685-743C-48B1-B447-5FCF4FDD86F6}"/>
              </a:ext>
            </a:extLst>
          </p:cNvPr>
          <p:cNvSpPr/>
          <p:nvPr/>
        </p:nvSpPr>
        <p:spPr>
          <a:xfrm>
            <a:off x="3269043" y="5572956"/>
            <a:ext cx="3173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Dec 31, 2019</a:t>
            </a:r>
          </a:p>
          <a:p>
            <a:r>
              <a:rPr lang="en-US" altLang="ko-KR" dirty="0"/>
              <a:t>First outbreak (confirmation)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8F8870-0711-4699-BC00-8529A9A15E0E}"/>
              </a:ext>
            </a:extLst>
          </p:cNvPr>
          <p:cNvSpPr/>
          <p:nvPr/>
        </p:nvSpPr>
        <p:spPr>
          <a:xfrm>
            <a:off x="688875" y="5572956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Dec 25, 2019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3820F1-511F-4667-96C5-89DF7D4A4582}"/>
              </a:ext>
            </a:extLst>
          </p:cNvPr>
          <p:cNvSpPr/>
          <p:nvPr/>
        </p:nvSpPr>
        <p:spPr>
          <a:xfrm>
            <a:off x="1720232" y="4543853"/>
            <a:ext cx="1994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6 days </a:t>
            </a:r>
          </a:p>
          <a:p>
            <a:pPr algn="ctr"/>
            <a:r>
              <a:rPr lang="en-US" altLang="ko-KR" dirty="0"/>
              <a:t>(from incubation)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B38348-D957-46B0-A822-8D9531D70982}"/>
              </a:ext>
            </a:extLst>
          </p:cNvPr>
          <p:cNvSpPr/>
          <p:nvPr/>
        </p:nvSpPr>
        <p:spPr>
          <a:xfrm>
            <a:off x="9318969" y="5572956"/>
            <a:ext cx="27474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Jan 26, 2020</a:t>
            </a:r>
          </a:p>
          <a:p>
            <a:r>
              <a:rPr lang="en-US" altLang="ko-KR" dirty="0"/>
              <a:t>last outbreak (symptom)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4CAE55-4326-448A-BB59-0821A74772D9}"/>
              </a:ext>
            </a:extLst>
          </p:cNvPr>
          <p:cNvSpPr/>
          <p:nvPr/>
        </p:nvSpPr>
        <p:spPr>
          <a:xfrm>
            <a:off x="8724213" y="4685915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7 days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3109AB-BE5C-4CDB-BCCD-36243F194918}"/>
              </a:ext>
            </a:extLst>
          </p:cNvPr>
          <p:cNvSpPr/>
          <p:nvPr/>
        </p:nvSpPr>
        <p:spPr>
          <a:xfrm>
            <a:off x="7473430" y="5572956"/>
            <a:ext cx="1492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Jan 19, 2020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244F9A-29A8-4C05-AD70-CAF2E035AE8F}"/>
              </a:ext>
            </a:extLst>
          </p:cNvPr>
          <p:cNvSpPr/>
          <p:nvPr/>
        </p:nvSpPr>
        <p:spPr>
          <a:xfrm>
            <a:off x="5796590" y="5586396"/>
            <a:ext cx="136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Jan 1, 2020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8FBE12-011E-4CF2-B70C-6FEF28119AB2}"/>
              </a:ext>
            </a:extLst>
          </p:cNvPr>
          <p:cNvSpPr/>
          <p:nvPr/>
        </p:nvSpPr>
        <p:spPr>
          <a:xfrm>
            <a:off x="5617117" y="4827572"/>
            <a:ext cx="1724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market closure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89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493A93-E9F4-44DE-A111-36A5ED7A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89" y="1312533"/>
            <a:ext cx="6942422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D446AB-BF3D-41BD-BA39-07037B4E5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52237" cy="4351338"/>
              </a:xfrm>
            </p:spPr>
            <p:txBody>
              <a:bodyPr/>
              <a:lstStyle/>
              <a:p>
                <a:r>
                  <a:rPr lang="en-US" altLang="ko-KR" b="1" dirty="0"/>
                  <a:t>Observation: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=3633</m:t>
                    </m:r>
                  </m:oMath>
                </a14:m>
                <a:r>
                  <a:rPr lang="en-US" altLang="ko-KR" dirty="0"/>
                  <a:t> (mean)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546</m:t>
                    </m:r>
                  </m:oMath>
                </a14:m>
                <a:r>
                  <a:rPr lang="en-US" altLang="ko-KR" dirty="0"/>
                  <a:t> (mean)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=502013</m:t>
                    </m:r>
                  </m:oMath>
                </a14:m>
                <a:r>
                  <a:rPr lang="en-US" altLang="ko-KR" dirty="0"/>
                  <a:t> (total)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487310</m:t>
                    </m:r>
                  </m:oMath>
                </a14:m>
                <a:r>
                  <a:rPr lang="en-US" altLang="ko-KR" dirty="0"/>
                  <a:t> (total)</a:t>
                </a:r>
              </a:p>
              <a:p>
                <a:r>
                  <a:rPr lang="en-US" altLang="ko-KR" dirty="0"/>
                  <a:t>During </a:t>
                </a:r>
                <a:r>
                  <a:rPr lang="en-US" altLang="ko-KR" dirty="0" err="1"/>
                  <a:t>chunyun</a:t>
                </a:r>
                <a:r>
                  <a:rPr lang="en-US" altLang="ko-KR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717226</m:t>
                    </m:r>
                  </m:oMath>
                </a14:m>
                <a:r>
                  <a:rPr lang="en-US" altLang="ko-KR" dirty="0"/>
                  <a:t> (total)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810500</m:t>
                    </m:r>
                  </m:oMath>
                </a14:m>
                <a:r>
                  <a:rPr lang="en-US" altLang="ko-KR" dirty="0"/>
                  <a:t> (total)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D446AB-BF3D-41BD-BA39-07037B4E5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52237" cy="4351338"/>
              </a:xfrm>
              <a:blipFill>
                <a:blip r:embed="rId2"/>
                <a:stretch>
                  <a:fillRect l="-2174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631578CB-94F5-4933-9CA6-87B21CF8E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962" y="68289"/>
            <a:ext cx="4663844" cy="6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8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FB3A91-CF5D-4856-B483-AE5C6105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91" y="1875354"/>
            <a:ext cx="7826418" cy="22480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40B3578-119F-48A4-8C51-306449CFDEC8}"/>
              </a:ext>
            </a:extLst>
          </p:cNvPr>
          <p:cNvSpPr/>
          <p:nvPr/>
        </p:nvSpPr>
        <p:spPr>
          <a:xfrm>
            <a:off x="838200" y="1506022"/>
            <a:ext cx="6022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Susceptible-Exposed-Infectious-Recovered (SEIR) Model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80E1BA-4CDF-4597-99EB-9FF7603D8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" y="4308730"/>
            <a:ext cx="5395428" cy="12955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60490A-42FD-412C-A7FB-BC1E3BFCF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1" y="5604242"/>
            <a:ext cx="3139712" cy="5105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95F875-68D5-4773-9347-D8D1519C2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51" y="6114826"/>
            <a:ext cx="2530059" cy="3429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426BA7-0361-4D7A-9B8D-58107DD33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638" y="4298725"/>
            <a:ext cx="3299746" cy="7087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72A9EE-FB94-489A-8D45-729710C14A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6113" y="5779518"/>
            <a:ext cx="5616427" cy="7773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3F18E1-B40D-4769-8F96-ECB2E19BD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0855" y="4040361"/>
            <a:ext cx="2237930" cy="21378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ADFDAE5-D49D-4849-A513-9AE75A7B59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1597" y="6114752"/>
            <a:ext cx="1988130" cy="4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6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80E1BA-4CDF-4597-99EB-9FF7603D8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" y="4308730"/>
            <a:ext cx="5395428" cy="12955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60490A-42FD-412C-A7FB-BC1E3BFC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" y="5604242"/>
            <a:ext cx="3139712" cy="5105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95F875-68D5-4773-9347-D8D1519C2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51" y="6114826"/>
            <a:ext cx="2530059" cy="3429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426BA7-0361-4D7A-9B8D-58107DD33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638" y="4298725"/>
            <a:ext cx="3299746" cy="7087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72A9EE-FB94-489A-8D45-729710C14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113" y="5779518"/>
            <a:ext cx="5616427" cy="7773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3F18E1-B40D-4769-8F96-ECB2E19BD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855" y="4040361"/>
            <a:ext cx="2237930" cy="21378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ADFDAE5-D49D-4849-A513-9AE75A7B59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1597" y="6114752"/>
            <a:ext cx="1988130" cy="4071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6CFC01-C2A5-4E7A-ABCA-F48835BA32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2638" y="139988"/>
            <a:ext cx="6536075" cy="352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30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DFF851-201F-47BD-9F5F-5AFEB57E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03" y="1713799"/>
            <a:ext cx="4160881" cy="38179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919DE61-6B80-4C8B-AF30-9E1C902B7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528" y="1690688"/>
            <a:ext cx="4160880" cy="39747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EFCF64-8E21-4DDC-AF3D-6472BD631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914" y="5531750"/>
            <a:ext cx="4595258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2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23A62A2F-7F19-4324-8D81-FD93E2077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ko-KR" b="1" dirty="0"/>
                  <a:t>Assumption 5: </a:t>
                </a:r>
                <a:r>
                  <a:rPr lang="en-US" altLang="ko-KR" dirty="0"/>
                  <a:t>Travel </a:t>
                </a:r>
                <a:r>
                  <a:rPr lang="en-US" altLang="ko-KR" dirty="0" err="1"/>
                  <a:t>behaviour</a:t>
                </a:r>
                <a:r>
                  <a:rPr lang="en-US" altLang="ko-KR" dirty="0"/>
                  <a:t> was not affected by disease.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And, we have a (nonhomogeneous) Poisson process </a:t>
                </a:r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r>
                  <a:rPr lang="en-US" altLang="ko-KR" dirty="0"/>
                  <a:t> That is, on day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dirty="0"/>
                  <a:t>, the number of case exportations is distributed with Poisson distribution of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altLang="ko-KR" dirty="0"/>
                  <a:t> Hence, we can now calculate the likelihood function:</a:t>
                </a:r>
              </a:p>
            </p:txBody>
          </p:sp>
        </mc:Choice>
        <mc:Fallback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23A62A2F-7F19-4324-8D81-FD93E2077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101" r="-638" b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93EF6585-8370-4310-8D52-45501F100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913" y="3253236"/>
            <a:ext cx="3568872" cy="13045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116533-C7DD-4469-90C3-4448DCE84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664" y="5722741"/>
            <a:ext cx="2228964" cy="9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19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23A62A2F-7F19-4324-8D81-FD93E2077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Finally, we estimated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using Markov Chain Monte Carlo methods with Gibbs sampling and non-informative flat prior.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Point estimates were presented using posterior means, and statistical uncertainty was presented using 95% credible intervals (</a:t>
                </a:r>
                <a:r>
                  <a:rPr lang="en-US" altLang="ko-KR" dirty="0" err="1"/>
                  <a:t>CrIs</a:t>
                </a:r>
                <a:r>
                  <a:rPr lang="en-US" altLang="ko-KR" dirty="0"/>
                  <a:t>).</a:t>
                </a:r>
              </a:p>
            </p:txBody>
          </p:sp>
        </mc:Choice>
        <mc:Fallback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23A62A2F-7F19-4324-8D81-FD93E2077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15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5F93BE-2F84-43B7-A4E2-0B2E5B05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135" y="1690688"/>
            <a:ext cx="7515730" cy="492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8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3076" name="Picture 4" descr="Frontiers | Unraveling the Epidemiology, Geographical Distribution, and  Genomic Evolution of Potentially Lethal Coronaviruses (SARS, MERS, and SARS  CoV-2)">
            <a:extLst>
              <a:ext uri="{FF2B5EF4-FFF2-40B4-BE49-F238E27FC236}">
                <a16:creationId xmlns:a16="http://schemas.microsoft.com/office/drawing/2014/main" id="{1A999B96-3058-4E38-A709-F24944564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73" y="1899905"/>
            <a:ext cx="8212653" cy="447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76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C6E830-6946-4D75-B6FB-471E8A864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"/>
          <a:stretch/>
        </p:blipFill>
        <p:spPr>
          <a:xfrm>
            <a:off x="1340708" y="1247553"/>
            <a:ext cx="9510584" cy="561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74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E6B355-7F80-4EE0-90D4-7BEE9A4D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2" y="457312"/>
            <a:ext cx="6645216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4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E52E2F-DACF-424A-9B21-E64F68E5C1D9}"/>
              </a:ext>
            </a:extLst>
          </p:cNvPr>
          <p:cNvGrpSpPr/>
          <p:nvPr/>
        </p:nvGrpSpPr>
        <p:grpSpPr>
          <a:xfrm>
            <a:off x="278217" y="2346251"/>
            <a:ext cx="2606750" cy="3955311"/>
            <a:chOff x="278217" y="2346251"/>
            <a:chExt cx="2606750" cy="3955311"/>
          </a:xfrm>
        </p:grpSpPr>
        <p:pic>
          <p:nvPicPr>
            <p:cNvPr id="3076" name="Picture 4" descr="Frontiers | Unraveling the Epidemiology, Geographical Distribution, and  Genomic Evolution of Potentially Lethal Coronaviruses (SARS, MERS, and SARS  CoV-2)">
              <a:extLst>
                <a:ext uri="{FF2B5EF4-FFF2-40B4-BE49-F238E27FC236}">
                  <a16:creationId xmlns:a16="http://schemas.microsoft.com/office/drawing/2014/main" id="{1A999B96-3058-4E38-A709-F249445646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1" t="11704" r="80467"/>
            <a:stretch/>
          </p:blipFill>
          <p:spPr bwMode="auto">
            <a:xfrm>
              <a:off x="1625008" y="2346251"/>
              <a:ext cx="1259959" cy="3955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Frontiers | Unraveling the Epidemiology, Geographical Distribution, and  Genomic Evolution of Potentially Lethal Coronaviruses (SARS, MERS, and SARS  CoV-2)">
              <a:extLst>
                <a:ext uri="{FF2B5EF4-FFF2-40B4-BE49-F238E27FC236}">
                  <a16:creationId xmlns:a16="http://schemas.microsoft.com/office/drawing/2014/main" id="{5E4F3DED-2702-4C81-B198-F0044C6B38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91" t="20254" r="21172" b="8070"/>
            <a:stretch/>
          </p:blipFill>
          <p:spPr bwMode="auto">
            <a:xfrm>
              <a:off x="278217" y="2821393"/>
              <a:ext cx="1119963" cy="3210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6803A3B-97A8-4502-BF36-0FEDAFF94B6C}"/>
              </a:ext>
            </a:extLst>
          </p:cNvPr>
          <p:cNvSpPr/>
          <p:nvPr/>
        </p:nvSpPr>
        <p:spPr>
          <a:xfrm>
            <a:off x="3267741" y="3239386"/>
            <a:ext cx="876988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767BE-C80E-4D6F-B66F-968FD74BA16D}"/>
              </a:ext>
            </a:extLst>
          </p:cNvPr>
          <p:cNvSpPr/>
          <p:nvPr/>
        </p:nvSpPr>
        <p:spPr>
          <a:xfrm>
            <a:off x="4317579" y="3219410"/>
            <a:ext cx="2777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zoonotic viruses epidemiologically similar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59F26E-EDB0-475A-924C-B29093933621}"/>
              </a:ext>
            </a:extLst>
          </p:cNvPr>
          <p:cNvSpPr/>
          <p:nvPr/>
        </p:nvSpPr>
        <p:spPr>
          <a:xfrm>
            <a:off x="8023576" y="2486647"/>
            <a:ext cx="3102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 subclinical manifestation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9F6380A-7874-40EE-9CC3-633B1020A9F2}"/>
              </a:ext>
            </a:extLst>
          </p:cNvPr>
          <p:cNvSpPr/>
          <p:nvPr/>
        </p:nvSpPr>
        <p:spPr>
          <a:xfrm rot="18921188">
            <a:off x="6884730" y="2701323"/>
            <a:ext cx="876988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2BEEDFB-0C80-44D3-8EB8-83A34CA02FB1}"/>
              </a:ext>
            </a:extLst>
          </p:cNvPr>
          <p:cNvSpPr/>
          <p:nvPr/>
        </p:nvSpPr>
        <p:spPr>
          <a:xfrm rot="2158573">
            <a:off x="7040382" y="3849603"/>
            <a:ext cx="876988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83A0C2-9235-409D-8D1E-0BE3B8F31EF3}"/>
              </a:ext>
            </a:extLst>
          </p:cNvPr>
          <p:cNvSpPr/>
          <p:nvPr/>
        </p:nvSpPr>
        <p:spPr>
          <a:xfrm>
            <a:off x="8023576" y="4172767"/>
            <a:ext cx="3667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similarly to the other four commonly circulating human </a:t>
            </a:r>
            <a:r>
              <a:rPr lang="en-US" altLang="ko-KR" dirty="0" err="1"/>
              <a:t>CoVs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3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E52E2F-DACF-424A-9B21-E64F68E5C1D9}"/>
              </a:ext>
            </a:extLst>
          </p:cNvPr>
          <p:cNvGrpSpPr/>
          <p:nvPr/>
        </p:nvGrpSpPr>
        <p:grpSpPr>
          <a:xfrm>
            <a:off x="278217" y="2346251"/>
            <a:ext cx="2606750" cy="3955311"/>
            <a:chOff x="278217" y="2346251"/>
            <a:chExt cx="2606750" cy="3955311"/>
          </a:xfrm>
        </p:grpSpPr>
        <p:pic>
          <p:nvPicPr>
            <p:cNvPr id="3076" name="Picture 4" descr="Frontiers | Unraveling the Epidemiology, Geographical Distribution, and  Genomic Evolution of Potentially Lethal Coronaviruses (SARS, MERS, and SARS  CoV-2)">
              <a:extLst>
                <a:ext uri="{FF2B5EF4-FFF2-40B4-BE49-F238E27FC236}">
                  <a16:creationId xmlns:a16="http://schemas.microsoft.com/office/drawing/2014/main" id="{1A999B96-3058-4E38-A709-F249445646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1" t="11704" r="80467"/>
            <a:stretch/>
          </p:blipFill>
          <p:spPr bwMode="auto">
            <a:xfrm>
              <a:off x="1625008" y="2346251"/>
              <a:ext cx="1259959" cy="3955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Frontiers | Unraveling the Epidemiology, Geographical Distribution, and  Genomic Evolution of Potentially Lethal Coronaviruses (SARS, MERS, and SARS  CoV-2)">
              <a:extLst>
                <a:ext uri="{FF2B5EF4-FFF2-40B4-BE49-F238E27FC236}">
                  <a16:creationId xmlns:a16="http://schemas.microsoft.com/office/drawing/2014/main" id="{5E4F3DED-2702-4C81-B198-F0044C6B38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91" t="20254" r="21172" b="8070"/>
            <a:stretch/>
          </p:blipFill>
          <p:spPr bwMode="auto">
            <a:xfrm>
              <a:off x="278217" y="2821393"/>
              <a:ext cx="1119963" cy="3210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EAD6B0-AFAD-4CF2-BBEC-8CD777829BAB}"/>
              </a:ext>
            </a:extLst>
          </p:cNvPr>
          <p:cNvSpPr/>
          <p:nvPr/>
        </p:nvSpPr>
        <p:spPr>
          <a:xfrm>
            <a:off x="3311662" y="2689651"/>
            <a:ext cx="48317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 notable common characteristic of both is </a:t>
            </a:r>
          </a:p>
          <a:p>
            <a:r>
              <a:rPr lang="en-US" altLang="ko-KR" dirty="0"/>
              <a:t>that their basic reproductive number is low.</a:t>
            </a:r>
          </a:p>
          <a:p>
            <a:endParaRPr lang="en-US" altLang="ko-KR" dirty="0"/>
          </a:p>
          <a:p>
            <a:r>
              <a:rPr lang="en-US" altLang="ko-KR" dirty="0"/>
              <a:t>BUT, SUPERSPREDING!</a:t>
            </a:r>
            <a:endParaRPr lang="ko-KR" altLang="en-US" dirty="0"/>
          </a:p>
        </p:txBody>
      </p:sp>
      <p:pic>
        <p:nvPicPr>
          <p:cNvPr id="5122" name="Picture 2" descr="Catch Me if You Can: Superspreading of COVID-19: Trends in Microbiology">
            <a:extLst>
              <a:ext uri="{FF2B5EF4-FFF2-40B4-BE49-F238E27FC236}">
                <a16:creationId xmlns:a16="http://schemas.microsoft.com/office/drawing/2014/main" id="{8ED9FAE9-9C17-4D25-B431-100A01274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338" y="2346251"/>
            <a:ext cx="3425384" cy="383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59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446AB-BF3D-41BD-BA39-07037B4E5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55-year-old individual from Hubei province in China may have been the first person to have contracted COVID-19.</a:t>
            </a:r>
            <a:endParaRPr lang="ko-KR" altLang="en-US" dirty="0"/>
          </a:p>
        </p:txBody>
      </p:sp>
      <p:pic>
        <p:nvPicPr>
          <p:cNvPr id="1028" name="Picture 4" descr="external/upload....">
            <a:extLst>
              <a:ext uri="{FF2B5EF4-FFF2-40B4-BE49-F238E27FC236}">
                <a16:creationId xmlns:a16="http://schemas.microsoft.com/office/drawing/2014/main" id="{9FC13979-A235-4339-A42A-67685772E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72561"/>
            <a:ext cx="4467890" cy="357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transmission electron microscope image of a coronavirus.">
            <a:extLst>
              <a:ext uri="{FF2B5EF4-FFF2-40B4-BE49-F238E27FC236}">
                <a16:creationId xmlns:a16="http://schemas.microsoft.com/office/drawing/2014/main" id="{9ACDE018-F99D-48A0-8807-D15F7CB0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76" y="3315584"/>
            <a:ext cx="4779138" cy="268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47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446AB-BF3D-41BD-BA39-07037B4E5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Chunyun</a:t>
            </a:r>
            <a:r>
              <a:rPr lang="en-US" altLang="ko-KR" dirty="0"/>
              <a:t>, also known as the Spring Festival travel season, is a period in China with extremely high traffic load around the Lunar New Year.</a:t>
            </a:r>
            <a:endParaRPr lang="ko-KR" altLang="en-US" dirty="0"/>
          </a:p>
        </p:txBody>
      </p:sp>
      <p:pic>
        <p:nvPicPr>
          <p:cNvPr id="2050" name="Picture 2" descr="Chunyun - Wikipedia">
            <a:extLst>
              <a:ext uri="{FF2B5EF4-FFF2-40B4-BE49-F238E27FC236}">
                <a16:creationId xmlns:a16="http://schemas.microsoft.com/office/drawing/2014/main" id="{09DC004A-2216-4EC5-B6BB-D00B6301E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75" y="3429000"/>
            <a:ext cx="4332227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D14AAD-3D9C-4109-9A39-18AF9F3D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000" y="3037017"/>
            <a:ext cx="4032150" cy="36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9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446AB-BF3D-41BD-BA39-07037B4E5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work shows:</a:t>
            </a:r>
          </a:p>
          <a:p>
            <a:r>
              <a:rPr lang="en-US" altLang="ko-KR" dirty="0"/>
              <a:t>(1) Infer the outbreak size of 2019-nCoV in Wuhan from the number of confirmed cases that have been exported to cities outside mainland China.</a:t>
            </a:r>
          </a:p>
          <a:p>
            <a:r>
              <a:rPr lang="en-US" altLang="ko-KR" dirty="0"/>
              <a:t>(2) Use this outbreak size estimate to project the number of cases that have been exported to other Chinese cities.</a:t>
            </a:r>
          </a:p>
          <a:p>
            <a:r>
              <a:rPr lang="en-US" altLang="ko-KR" dirty="0"/>
              <a:t>(3) We forecasted the spread of 2019-nCoV both within and outside of mainland China.</a:t>
            </a:r>
          </a:p>
        </p:txBody>
      </p:sp>
    </p:spTree>
    <p:extLst>
      <p:ext uri="{BB962C8B-B14F-4D97-AF65-F5344CB8AC3E}">
        <p14:creationId xmlns:p14="http://schemas.microsoft.com/office/powerpoint/2010/main" val="59890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446AB-BF3D-41BD-BA39-07037B4E5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collection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9D0640-3E92-4828-B345-699A7017B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28" y="2577808"/>
            <a:ext cx="9243944" cy="35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F53E-8030-45A9-B571-E56000F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446AB-BF3D-41BD-BA39-07037B4E5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Fact:</a:t>
            </a:r>
            <a:r>
              <a:rPr lang="en-US" altLang="ko-KR" dirty="0"/>
              <a:t> The Chinese Center for Disease Control and Prevention (CDC) reported that only 43 (22%) of the 198 confirmed cases in its outbreak investigation had been exposed to the Huanan seafood wholesale market.</a:t>
            </a:r>
          </a:p>
          <a:p>
            <a:endParaRPr lang="en-US" altLang="ko-KR" dirty="0"/>
          </a:p>
          <a:p>
            <a:r>
              <a:rPr lang="en-US" altLang="ko-KR" b="1" dirty="0"/>
              <a:t>Assumption 1: </a:t>
            </a:r>
            <a:r>
              <a:rPr lang="en-US" altLang="ko-KR" dirty="0"/>
              <a:t>During Dec 1–31, 2019, the epidemic in Wuhan was seeded by a constant zoonotic force of infection that caused 86 cases in our baseline scenario.</a:t>
            </a:r>
          </a:p>
        </p:txBody>
      </p:sp>
    </p:spTree>
    <p:extLst>
      <p:ext uri="{BB962C8B-B14F-4D97-AF65-F5344CB8AC3E}">
        <p14:creationId xmlns:p14="http://schemas.microsoft.com/office/powerpoint/2010/main" val="231610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554</Words>
  <Application>Microsoft Office PowerPoint</Application>
  <PresentationFormat>와이드스크린</PresentationFormat>
  <Paragraphs>79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Nowcasting and forecasting the potential domestic and international spread of the 2019-nCoV outbreak originating in Wuhan, China: a modelling study</vt:lpstr>
      <vt:lpstr>Introduction</vt:lpstr>
      <vt:lpstr>Introduction</vt:lpstr>
      <vt:lpstr>Introduction</vt:lpstr>
      <vt:lpstr>Introduction</vt:lpstr>
      <vt:lpstr>Introduction</vt:lpstr>
      <vt:lpstr>Introduction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Nowcasting and forecasting the potential domestic and international spread of the 2019-nCoV outbreak originating in Wuhan, China: a modelling study</dc:title>
  <dc:creator>김광우</dc:creator>
  <cp:lastModifiedBy>김광우</cp:lastModifiedBy>
  <cp:revision>20</cp:revision>
  <dcterms:created xsi:type="dcterms:W3CDTF">2022-11-30T19:00:27Z</dcterms:created>
  <dcterms:modified xsi:type="dcterms:W3CDTF">2022-12-01T02:23:57Z</dcterms:modified>
</cp:coreProperties>
</file>