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8" r:id="rId5"/>
    <p:sldId id="269" r:id="rId6"/>
    <p:sldId id="270" r:id="rId7"/>
    <p:sldId id="260" r:id="rId8"/>
    <p:sldId id="271" r:id="rId9"/>
    <p:sldId id="261" r:id="rId10"/>
    <p:sldId id="264" r:id="rId11"/>
    <p:sldId id="265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62" r:id="rId20"/>
    <p:sldId id="278" r:id="rId21"/>
    <p:sldId id="279" r:id="rId22"/>
    <p:sldId id="267" r:id="rId23"/>
    <p:sldId id="281" r:id="rId24"/>
    <p:sldId id="280" r:id="rId25"/>
    <p:sldId id="284" r:id="rId26"/>
    <p:sldId id="285" r:id="rId27"/>
    <p:sldId id="288" r:id="rId28"/>
    <p:sldId id="291" r:id="rId29"/>
    <p:sldId id="293" r:id="rId30"/>
    <p:sldId id="282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7" autoAdjust="0"/>
    <p:restoredTop sz="94660"/>
  </p:normalViewPr>
  <p:slideViewPr>
    <p:cSldViewPr>
      <p:cViewPr varScale="1">
        <p:scale>
          <a:sx n="69" d="100"/>
          <a:sy n="69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93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44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6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55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5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53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79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8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4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49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9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397F-734B-4CEC-AB24-D05926B0F3BA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0DBA-CC44-4F86-9AC7-25C024901E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69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bc@sample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abc@sample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rilankabusiness.com/organic/organic-certification-in-sri-lank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8411711" TargetMode="External"/><Relationship Id="rId3" Type="http://schemas.openxmlformats.org/officeDocument/2006/relationships/hyperlink" Target="https://ieeexplore.ieee.org/author/37087011339" TargetMode="External"/><Relationship Id="rId7" Type="http://schemas.openxmlformats.org/officeDocument/2006/relationships/hyperlink" Target="https://ieeexplore.ieee.org/author/37088411635" TargetMode="External"/><Relationship Id="rId2" Type="http://schemas.openxmlformats.org/officeDocument/2006/relationships/hyperlink" Target="https://ieeexplore.ieee.org/author/370892323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8412282" TargetMode="External"/><Relationship Id="rId5" Type="http://schemas.openxmlformats.org/officeDocument/2006/relationships/hyperlink" Target="https://ieeexplore.ieee.org/author/37088411454" TargetMode="External"/><Relationship Id="rId4" Type="http://schemas.openxmlformats.org/officeDocument/2006/relationships/hyperlink" Target="https://ieeexplore.ieee.org/author/3866734660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7011339" TargetMode="External"/><Relationship Id="rId2" Type="http://schemas.openxmlformats.org/officeDocument/2006/relationships/hyperlink" Target="https://ieeexplore.ieee.org/author/3708700989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author/Bernal-Jurado,+Enrique" TargetMode="External"/><Relationship Id="rId2" Type="http://schemas.openxmlformats.org/officeDocument/2006/relationships/hyperlink" Target="https://www.tandfonline.com/author/Fern%C3%A1ndez-Ucl%C3%A9s,+Domingo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andfonline.com/author/Medina-Viruel,+Miguel+Jes%C3%BAs" TargetMode="External"/><Relationship Id="rId4" Type="http://schemas.openxmlformats.org/officeDocument/2006/relationships/hyperlink" Target="https://www.tandfonline.com/author/Mozas-Moral,+Adoraci%C3%B3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7848872" cy="194421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rgbClr val="FF0000"/>
                </a:solidFill>
                <a:latin typeface="Algerian" pitchFamily="82" charset="0"/>
              </a:rPr>
              <a:t>WEB</a:t>
            </a:r>
            <a:r>
              <a:rPr lang="en-US" dirty="0" smtClean="0"/>
              <a:t> </a:t>
            </a:r>
            <a:r>
              <a:rPr lang="en-US" sz="4900" b="1" dirty="0" smtClean="0">
                <a:solidFill>
                  <a:srgbClr val="FF0000"/>
                </a:solidFill>
                <a:latin typeface="Algerian" pitchFamily="82" charset="0"/>
              </a:rPr>
              <a:t>PORTAL</a:t>
            </a:r>
            <a:r>
              <a:rPr lang="en-US" dirty="0" smtClean="0"/>
              <a:t> </a:t>
            </a:r>
            <a:r>
              <a:rPr lang="en-US" sz="4900" b="1" dirty="0" smtClean="0">
                <a:solidFill>
                  <a:srgbClr val="FF0000"/>
                </a:solidFill>
                <a:latin typeface="Algerian" pitchFamily="82" charset="0"/>
              </a:rPr>
              <a:t>FOR</a:t>
            </a: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sz="4900" b="1" dirty="0" smtClean="0">
                <a:solidFill>
                  <a:srgbClr val="FF0000"/>
                </a:solidFill>
                <a:latin typeface="Algerian" pitchFamily="82" charset="0"/>
              </a:rPr>
              <a:t>ORGANIC</a:t>
            </a:r>
            <a:r>
              <a:rPr lang="en-US" dirty="0" smtClean="0"/>
              <a:t> </a:t>
            </a:r>
            <a:r>
              <a:rPr lang="en-US" sz="4900" b="1" dirty="0" smtClean="0">
                <a:solidFill>
                  <a:srgbClr val="FF0000"/>
                </a:solidFill>
                <a:latin typeface="Algerian" pitchFamily="82" charset="0"/>
              </a:rPr>
              <a:t>PRODUCTS</a:t>
            </a:r>
            <a:endParaRPr lang="en-IN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3717032"/>
            <a:ext cx="5832648" cy="29523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rgbClr val="7030A0"/>
                </a:solidFill>
                <a:latin typeface="Arial Black" pitchFamily="34" charset="0"/>
              </a:rPr>
              <a:t>PRESENTED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Arial Black" pitchFamily="34" charset="0"/>
              </a:rPr>
              <a:t>BY</a:t>
            </a:r>
            <a:r>
              <a:rPr lang="en-US" sz="2400" b="1" dirty="0" smtClean="0"/>
              <a:t>:</a:t>
            </a:r>
          </a:p>
          <a:p>
            <a:pPr algn="r"/>
            <a:r>
              <a:rPr lang="en-US" sz="2400" b="1" dirty="0">
                <a:solidFill>
                  <a:srgbClr val="00B0F0"/>
                </a:solidFill>
                <a:latin typeface="Arial Rounded MT Bold" pitchFamily="34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Arial Rounded MT Bold" pitchFamily="34" charset="0"/>
              </a:rPr>
              <a:t>       ASWINI T(211419104031)</a:t>
            </a:r>
          </a:p>
          <a:p>
            <a:pPr algn="r"/>
            <a:r>
              <a:rPr lang="en-US" sz="2400" b="1" dirty="0">
                <a:solidFill>
                  <a:srgbClr val="00B0F0"/>
                </a:solidFill>
                <a:latin typeface="Arial Rounded MT Bold" pitchFamily="34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Arial Rounded MT Bold" pitchFamily="34" charset="0"/>
              </a:rPr>
              <a:t>       BHARGHAVI J(211419104041)</a:t>
            </a:r>
          </a:p>
          <a:p>
            <a:pPr algn="r"/>
            <a:r>
              <a:rPr lang="en-US" sz="2400" b="1" dirty="0" smtClean="0">
                <a:solidFill>
                  <a:srgbClr val="7030A0"/>
                </a:solidFill>
                <a:latin typeface="Arial Black" pitchFamily="34" charset="0"/>
              </a:rPr>
              <a:t>BATCH NO</a:t>
            </a:r>
            <a:r>
              <a:rPr lang="en-US" sz="2400" b="1" dirty="0" smtClean="0"/>
              <a:t> :  </a:t>
            </a:r>
            <a:r>
              <a:rPr lang="en-US" sz="2400" b="1" dirty="0" smtClean="0">
                <a:solidFill>
                  <a:srgbClr val="00B0F0"/>
                </a:solidFill>
                <a:latin typeface="Arial Rounded MT Bold" pitchFamily="34" charset="0"/>
              </a:rPr>
              <a:t>A7</a:t>
            </a:r>
          </a:p>
          <a:p>
            <a:pPr algn="r"/>
            <a:r>
              <a:rPr lang="en-US" sz="2400" b="1" dirty="0" smtClean="0">
                <a:solidFill>
                  <a:srgbClr val="7030A0"/>
                </a:solidFill>
                <a:latin typeface="Arial Black" pitchFamily="34" charset="0"/>
              </a:rPr>
              <a:t>GUIDE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Arial Black" pitchFamily="34" charset="0"/>
              </a:rPr>
              <a:t>NAME 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b="1" dirty="0" smtClean="0"/>
              <a:t>         </a:t>
            </a:r>
            <a:r>
              <a:rPr lang="en-US" sz="2400" b="1" dirty="0" err="1" smtClean="0">
                <a:solidFill>
                  <a:srgbClr val="00B0F0"/>
                </a:solidFill>
                <a:latin typeface="Arial Rounded MT Bold" pitchFamily="34" charset="0"/>
              </a:rPr>
              <a:t>Dr</a:t>
            </a:r>
            <a:r>
              <a:rPr lang="en-US" sz="2400" b="1" dirty="0" smtClean="0">
                <a:solidFill>
                  <a:srgbClr val="00B0F0"/>
                </a:solidFill>
                <a:latin typeface="Arial Rounded MT Bold" pitchFamily="34" charset="0"/>
              </a:rPr>
              <a:t> . K . </a:t>
            </a:r>
            <a:r>
              <a:rPr lang="en-US" sz="2400" b="1" dirty="0" smtClean="0">
                <a:solidFill>
                  <a:srgbClr val="00B0F0"/>
                </a:solidFill>
                <a:latin typeface="Arial Rounded MT Bold" pitchFamily="34" charset="0"/>
              </a:rPr>
              <a:t>SANGEETHA ME.,</a:t>
            </a:r>
            <a:r>
              <a:rPr lang="en-US" sz="2400" b="1" dirty="0" err="1" smtClean="0">
                <a:solidFill>
                  <a:srgbClr val="00B0F0"/>
                </a:solidFill>
                <a:latin typeface="Arial Rounded MT Bold" pitchFamily="34" charset="0"/>
              </a:rPr>
              <a:t>Ph.D</a:t>
            </a:r>
            <a:r>
              <a:rPr lang="en-US" sz="2400" b="1" dirty="0" smtClean="0">
                <a:solidFill>
                  <a:srgbClr val="00B0F0"/>
                </a:solidFill>
                <a:latin typeface="Arial Rounded MT Bold" pitchFamily="34" charset="0"/>
              </a:rPr>
              <a:t>.,</a:t>
            </a:r>
            <a:endParaRPr lang="en-US" sz="2400" b="1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87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Sellers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directly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upload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their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certificates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verification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20" y="1556792"/>
            <a:ext cx="4003203" cy="4824536"/>
          </a:xfrm>
        </p:spPr>
      </p:pic>
    </p:spTree>
    <p:extLst>
      <p:ext uri="{BB962C8B-B14F-4D97-AF65-F5344CB8AC3E}">
        <p14:creationId xmlns:p14="http://schemas.microsoft.com/office/powerpoint/2010/main" val="33018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Sellers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also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provide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their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certificates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pPr algn="just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https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://jaivikbharat.fssai.gov.in/inner.php?state_id=&amp;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search-box=GREENEERS+AGRO+PRODUCTS+INDIA+PRIVATE+LIMITED&amp;data-id-company=GREENEERS+AGRO+PRODUCTS+INDIA+PRIVATE+LIMITED&amp;CompanySearch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3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above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verify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seller’s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certificate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50231"/>
            <a:ext cx="8128000" cy="4025900"/>
          </a:xfrm>
        </p:spPr>
      </p:pic>
    </p:spTree>
    <p:extLst>
      <p:ext uri="{BB962C8B-B14F-4D97-AF65-F5344CB8AC3E}">
        <p14:creationId xmlns:p14="http://schemas.microsoft.com/office/powerpoint/2010/main" val="10336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REQUIREMENTS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848872" cy="48245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HARDWARE 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Computer /Laptop/Mobile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SOFTWARE</a:t>
            </a:r>
            <a:r>
              <a:rPr lang="en-US" dirty="0" smtClean="0"/>
              <a:t> 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XAMPP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Sublime Text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MySQL Database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2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SYSTEM ARCHITECTURE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628800"/>
            <a:ext cx="7848600" cy="4392487"/>
          </a:xfrm>
        </p:spPr>
      </p:pic>
    </p:spTree>
    <p:extLst>
      <p:ext uri="{BB962C8B-B14F-4D97-AF65-F5344CB8AC3E}">
        <p14:creationId xmlns:p14="http://schemas.microsoft.com/office/powerpoint/2010/main" val="4474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SYSTEM DESIGN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ER DIAGRAM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9" y="2420888"/>
            <a:ext cx="8064896" cy="42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72008"/>
          </a:xfrm>
        </p:spPr>
        <p:txBody>
          <a:bodyPr>
            <a:normAutofit fontScale="90000"/>
          </a:bodyPr>
          <a:lstStyle/>
          <a:p>
            <a:pPr algn="ctr"/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USECASE DIAGRAM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2" y="1380519"/>
            <a:ext cx="7668695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72008"/>
          </a:xfrm>
        </p:spPr>
        <p:txBody>
          <a:bodyPr>
            <a:normAutofit fontScale="90000"/>
          </a:bodyPr>
          <a:lstStyle/>
          <a:p>
            <a:pPr algn="ctr"/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CLASS DIAGRAM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09234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72008"/>
          </a:xfrm>
        </p:spPr>
        <p:txBody>
          <a:bodyPr>
            <a:normAutofit fontScale="90000"/>
          </a:bodyPr>
          <a:lstStyle/>
          <a:p>
            <a:pPr algn="ctr"/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DATAFLOW DIAGRAM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8" y="1412776"/>
            <a:ext cx="8164064" cy="53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5705"/>
            <a:ext cx="702474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MODULES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8326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 CONNECTION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‘Connection’ module is used to establish connection between Backend Program and Database.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r>
              <a:rPr lang="en-US" b="1" dirty="0"/>
              <a:t>LOGIN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‘Login’ module is used for users to login into the Portal.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r>
              <a:rPr lang="en-US" b="1" dirty="0"/>
              <a:t>REGISTER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‘Register’ module is used for users to register in order to use the  Portal.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r>
              <a:rPr lang="en-US" b="1" dirty="0"/>
              <a:t>LOGOUT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‘Logout’ module is used for users to logout from the Portal.</a:t>
            </a:r>
          </a:p>
          <a:p>
            <a:pPr marL="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5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ABSTRACT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7416940" cy="4896544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The objective of </a:t>
            </a:r>
            <a:r>
              <a:rPr lang="en-US" dirty="0" smtClean="0"/>
              <a:t>the organic web portal is </a:t>
            </a:r>
            <a:r>
              <a:rPr lang="en-US" dirty="0"/>
              <a:t>to </a:t>
            </a:r>
            <a:r>
              <a:rPr lang="en-US" b="1" dirty="0"/>
              <a:t>spread awareness </a:t>
            </a:r>
            <a:r>
              <a:rPr lang="en-US" dirty="0"/>
              <a:t>about the benefits of organic farming and </a:t>
            </a:r>
            <a:r>
              <a:rPr lang="en-US" b="1" dirty="0"/>
              <a:t>motivate farmers </a:t>
            </a:r>
            <a:r>
              <a:rPr lang="en-US" dirty="0"/>
              <a:t>for organic farming</a:t>
            </a:r>
            <a:r>
              <a:rPr lang="en-US" dirty="0" smtClean="0"/>
              <a:t>.</a:t>
            </a:r>
          </a:p>
          <a:p>
            <a:pPr marL="6858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Its marketing division is going to help farmers </a:t>
            </a:r>
            <a:r>
              <a:rPr lang="en-US" b="1" dirty="0"/>
              <a:t>sell their organic </a:t>
            </a:r>
            <a:r>
              <a:rPr lang="en-US" b="1" dirty="0" smtClean="0"/>
              <a:t>products</a:t>
            </a:r>
            <a:r>
              <a:rPr lang="en-US" dirty="0" smtClean="0"/>
              <a:t>. </a:t>
            </a:r>
            <a:endParaRPr lang="en-US" dirty="0" smtClean="0"/>
          </a:p>
          <a:p>
            <a:pPr marL="6858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Organic foods </a:t>
            </a:r>
            <a:r>
              <a:rPr lang="en-US" dirty="0"/>
              <a:t>helps in keeping agricultural production at a sustainable </a:t>
            </a:r>
            <a:r>
              <a:rPr lang="en-US" dirty="0" smtClean="0"/>
              <a:t>level . It </a:t>
            </a:r>
            <a:r>
              <a:rPr lang="en-US" dirty="0"/>
              <a:t>reduces the cost of agricultural production and also </a:t>
            </a:r>
            <a:r>
              <a:rPr lang="en-US" b="1" dirty="0"/>
              <a:t>improves the soil health</a:t>
            </a:r>
            <a:r>
              <a:rPr lang="en-US" dirty="0"/>
              <a:t>. </a:t>
            </a:r>
            <a:endParaRPr lang="en-US" dirty="0" smtClean="0"/>
          </a:p>
          <a:p>
            <a:pPr marL="6858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ensures optimum utilization of natural resources for short-term benefit and helps in conserving them for future generation.</a:t>
            </a:r>
            <a:r>
              <a:rPr lang="en-US" dirty="0" smtClean="0"/>
              <a:t> </a:t>
            </a:r>
          </a:p>
          <a:p>
            <a:pPr marL="6858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The platform </a:t>
            </a:r>
            <a:r>
              <a:rPr lang="en-US" dirty="0"/>
              <a:t>is committed to provide organic food for </a:t>
            </a:r>
            <a:r>
              <a:rPr lang="en-US" b="1" dirty="0"/>
              <a:t>healthy living</a:t>
            </a:r>
            <a:r>
              <a:rPr lang="en-US" dirty="0"/>
              <a:t> to </a:t>
            </a:r>
            <a:r>
              <a:rPr lang="en-US" dirty="0" smtClean="0"/>
              <a:t> </a:t>
            </a:r>
            <a:r>
              <a:rPr lang="en-US" dirty="0"/>
              <a:t>consumers.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5705"/>
            <a:ext cx="7024744" cy="80927"/>
          </a:xfrm>
        </p:spPr>
        <p:txBody>
          <a:bodyPr>
            <a:normAutofit fontScale="90000"/>
          </a:bodyPr>
          <a:lstStyle/>
          <a:p>
            <a:pPr algn="ctr"/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352928" cy="633670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INDEX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‘Index’ module displays the home page of the Portal which contain options like  </a:t>
            </a:r>
            <a:r>
              <a:rPr lang="en-US" dirty="0" err="1"/>
              <a:t>Login,Register,BuyProducts,SellProducts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r>
              <a:rPr lang="en-US" b="1" dirty="0"/>
              <a:t>SELL PRODUCTS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‘Sell Products’ module displays the option to become a seller, if the user is not a seller .If the user is a seller ,it display the list of orders received by that </a:t>
            </a:r>
            <a:r>
              <a:rPr lang="en-US" dirty="0" err="1"/>
              <a:t>user,along</a:t>
            </a:r>
            <a:r>
              <a:rPr lang="en-US" dirty="0"/>
              <a:t> with other options like </a:t>
            </a:r>
            <a:r>
              <a:rPr lang="en-US" dirty="0" err="1"/>
              <a:t>ManageCertificate</a:t>
            </a:r>
            <a:r>
              <a:rPr lang="en-US" dirty="0"/>
              <a:t>, </a:t>
            </a:r>
            <a:r>
              <a:rPr lang="en-US" dirty="0" err="1"/>
              <a:t>ManageCompanydetails</a:t>
            </a:r>
            <a:r>
              <a:rPr lang="en-US" dirty="0"/>
              <a:t>, </a:t>
            </a:r>
            <a:r>
              <a:rPr lang="en-US" dirty="0" err="1"/>
              <a:t>ManageProducts</a:t>
            </a:r>
            <a:r>
              <a:rPr lang="en-US" dirty="0"/>
              <a:t> etc.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BECOME </a:t>
            </a:r>
            <a:r>
              <a:rPr lang="en-US" b="1" dirty="0"/>
              <a:t>SELLER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‘Become seller’ module collects the details such as Company Name ,Company </a:t>
            </a:r>
            <a:r>
              <a:rPr lang="en-US" dirty="0" err="1"/>
              <a:t>PhoneNo</a:t>
            </a:r>
            <a:r>
              <a:rPr lang="en-US" dirty="0"/>
              <a:t> ,Company </a:t>
            </a:r>
            <a:r>
              <a:rPr lang="en-US" dirty="0" err="1"/>
              <a:t>EmailID</a:t>
            </a:r>
            <a:r>
              <a:rPr lang="en-US" dirty="0"/>
              <a:t>, Address of Company </a:t>
            </a:r>
            <a:r>
              <a:rPr lang="en-US" dirty="0" err="1"/>
              <a:t>etc</a:t>
            </a:r>
            <a:r>
              <a:rPr lang="en-US" dirty="0"/>
              <a:t> from the user who wants to become a seller. The collected data is then stored in the database.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b="1" dirty="0"/>
              <a:t>MANAGE PRODUCTS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‘Manage Products’ module allows seller to add a </a:t>
            </a:r>
            <a:r>
              <a:rPr lang="en-US" dirty="0" err="1"/>
              <a:t>product,edit</a:t>
            </a:r>
            <a:r>
              <a:rPr lang="en-US" dirty="0"/>
              <a:t> a product’s name ,photo ,price </a:t>
            </a:r>
            <a:r>
              <a:rPr lang="en-US" dirty="0" err="1"/>
              <a:t>etc</a:t>
            </a:r>
            <a:r>
              <a:rPr lang="en-US" dirty="0"/>
              <a:t> and delete a product.</a:t>
            </a:r>
          </a:p>
          <a:p>
            <a:pPr marL="0" indent="0" algn="just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2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5705"/>
            <a:ext cx="7024744" cy="80927"/>
          </a:xfrm>
        </p:spPr>
        <p:txBody>
          <a:bodyPr>
            <a:normAutofit fontScale="90000"/>
          </a:bodyPr>
          <a:lstStyle/>
          <a:p>
            <a:pPr algn="ctr"/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352928" cy="640871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ORDER DETAILS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When a seller clicks on an order from the orders list, ‘Order details’ module displays the product details of that order such as Product name, Quantity ordered, Date of order </a:t>
            </a:r>
            <a:r>
              <a:rPr lang="en-US" dirty="0" err="1"/>
              <a:t>etc</a:t>
            </a:r>
            <a:r>
              <a:rPr lang="en-US" dirty="0"/>
              <a:t> and the customer’s details such as Customer name, Address, Phone number, </a:t>
            </a:r>
            <a:r>
              <a:rPr lang="en-US" dirty="0" err="1"/>
              <a:t>EmailID</a:t>
            </a:r>
            <a:r>
              <a:rPr lang="en-US" dirty="0"/>
              <a:t> </a:t>
            </a:r>
            <a:r>
              <a:rPr lang="en-US" dirty="0" err="1"/>
              <a:t>etc.It</a:t>
            </a:r>
            <a:r>
              <a:rPr lang="en-US" dirty="0"/>
              <a:t> also gives options to change the status of the order such as Ordered, Transported, Delivered.</a:t>
            </a:r>
          </a:p>
          <a:p>
            <a:pPr marL="0" indent="0" algn="just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BUY PRODUCT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‘Buy Product’ module is used for users to search for products using Product </a:t>
            </a:r>
            <a:r>
              <a:rPr lang="en-US" dirty="0" err="1"/>
              <a:t>name,Company</a:t>
            </a:r>
            <a:r>
              <a:rPr lang="en-US" dirty="0"/>
              <a:t> name and Place.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r>
              <a:rPr lang="en-US" b="1" dirty="0"/>
              <a:t>VIEW COMPANY PRODUCT DETAILS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‘View company product details’ module displays the product and its company details to the customer ,after searching for product.</a:t>
            </a:r>
          </a:p>
          <a:p>
            <a:pPr marL="0" indent="0" algn="just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ORDER PRODUCTS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‘Order products’ module displays the product details to the customer and gets the quantity entered by the customer for that product and stores the order details in the database.</a:t>
            </a:r>
          </a:p>
          <a:p>
            <a:pPr marL="0" indent="0" algn="just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PERFORMANCE EVALUATION</a:t>
            </a:r>
            <a:endParaRPr lang="en-IN" sz="4400" dirty="0">
              <a:solidFill>
                <a:srgbClr val="FF0000"/>
              </a:solidFill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15993"/>
              </p:ext>
            </p:extLst>
          </p:nvPr>
        </p:nvGraphicFramePr>
        <p:xfrm>
          <a:off x="683568" y="981075"/>
          <a:ext cx="8064896" cy="56510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2003701">
                  <a:extLst>
                    <a:ext uri="{9D8B030D-6E8A-4147-A177-3AD203B41FA5}">
                      <a16:colId xmlns:a16="http://schemas.microsoft.com/office/drawing/2014/main" val="3767557846"/>
                    </a:ext>
                  </a:extLst>
                </a:gridCol>
                <a:gridCol w="2020398">
                  <a:extLst>
                    <a:ext uri="{9D8B030D-6E8A-4147-A177-3AD203B41FA5}">
                      <a16:colId xmlns:a16="http://schemas.microsoft.com/office/drawing/2014/main" val="110405081"/>
                    </a:ext>
                  </a:extLst>
                </a:gridCol>
                <a:gridCol w="1961958">
                  <a:extLst>
                    <a:ext uri="{9D8B030D-6E8A-4147-A177-3AD203B41FA5}">
                      <a16:colId xmlns:a16="http://schemas.microsoft.com/office/drawing/2014/main" val="778487865"/>
                    </a:ext>
                  </a:extLst>
                </a:gridCol>
                <a:gridCol w="2078839">
                  <a:extLst>
                    <a:ext uri="{9D8B030D-6E8A-4147-A177-3AD203B41FA5}">
                      <a16:colId xmlns:a16="http://schemas.microsoft.com/office/drawing/2014/main" val="380961211"/>
                    </a:ext>
                  </a:extLst>
                </a:gridCol>
              </a:tblGrid>
              <a:tr h="243797">
                <a:tc>
                  <a:txBody>
                    <a:bodyPr/>
                    <a:lstStyle/>
                    <a:p>
                      <a:pPr marL="557530" marR="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210" marR="0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0" marR="0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880" marR="0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Results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70887604"/>
                  </a:ext>
                </a:extLst>
              </a:tr>
              <a:tr h="835976">
                <a:tc>
                  <a:txBody>
                    <a:bodyPr/>
                    <a:lstStyle/>
                    <a:p>
                      <a:pPr marL="59690" marR="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4135">
                        <a:lnSpc>
                          <a:spcPct val="150000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Login functionalities with the correct condition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180340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mail id: </a:t>
                      </a: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abc@sample.com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6040" marR="29464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password: xyz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105410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Redirect to Home  page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503585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59690" marR="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6675">
                        <a:lnSpc>
                          <a:spcPct val="150000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Login functionalities with the wrong condition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180340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mail id: </a:t>
                      </a:r>
                      <a:r>
                        <a:rPr lang="en-US" sz="1600" u="sng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abc@sample.com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6040" marR="29464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password: Empty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213995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Please fill out this field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9157762"/>
                  </a:ext>
                </a:extLst>
              </a:tr>
              <a:tr h="1709944">
                <a:tc>
                  <a:txBody>
                    <a:bodyPr/>
                    <a:lstStyle/>
                    <a:p>
                      <a:pPr marL="59690" marR="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300990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search result with available product 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3638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6040" marR="3638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Product name :</a:t>
                      </a:r>
                    </a:p>
                    <a:p>
                      <a:pPr marL="66040" marR="3638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Tomato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174625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Product 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Name,Price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Company 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Name,Location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along with link to view the product and company details.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4067489"/>
                  </a:ext>
                </a:extLst>
              </a:tr>
              <a:tr h="1258911">
                <a:tc>
                  <a:txBody>
                    <a:bodyPr/>
                    <a:lstStyle/>
                    <a:p>
                      <a:pPr marL="59690" marR="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search result with unavailable product name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3638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6040" marR="3638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Product name :</a:t>
                      </a:r>
                    </a:p>
                    <a:p>
                      <a:pPr marL="66040" marR="3638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139700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result found for : "Rice"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4386852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-2902133" y="0"/>
            <a:ext cx="148811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PERFORMANCE EVALUATION</a:t>
            </a:r>
            <a:endParaRPr lang="en-IN" sz="44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-2902133" y="0"/>
            <a:ext cx="148811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828481"/>
              </p:ext>
            </p:extLst>
          </p:nvPr>
        </p:nvGraphicFramePr>
        <p:xfrm>
          <a:off x="611560" y="1844824"/>
          <a:ext cx="7704855" cy="3403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914250">
                  <a:extLst>
                    <a:ext uri="{9D8B030D-6E8A-4147-A177-3AD203B41FA5}">
                      <a16:colId xmlns:a16="http://schemas.microsoft.com/office/drawing/2014/main" val="1122448988"/>
                    </a:ext>
                  </a:extLst>
                </a:gridCol>
                <a:gridCol w="1930202">
                  <a:extLst>
                    <a:ext uri="{9D8B030D-6E8A-4147-A177-3AD203B41FA5}">
                      <a16:colId xmlns:a16="http://schemas.microsoft.com/office/drawing/2014/main" val="1982040131"/>
                    </a:ext>
                  </a:extLst>
                </a:gridCol>
                <a:gridCol w="1874369">
                  <a:extLst>
                    <a:ext uri="{9D8B030D-6E8A-4147-A177-3AD203B41FA5}">
                      <a16:colId xmlns:a16="http://schemas.microsoft.com/office/drawing/2014/main" val="2104758613"/>
                    </a:ext>
                  </a:extLst>
                </a:gridCol>
                <a:gridCol w="1986034">
                  <a:extLst>
                    <a:ext uri="{9D8B030D-6E8A-4147-A177-3AD203B41FA5}">
                      <a16:colId xmlns:a16="http://schemas.microsoft.com/office/drawing/2014/main" val="857525734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59690" marR="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the result when the seller clicks ‘Sell Products’ option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36385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the ‘Sell Products’ option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139700" algn="l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details are displayed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35674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59690" marR="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whether the Product details are updated after editing them.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3638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Price : 100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139700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updated as ‘100’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37677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54199"/>
              </p:ext>
            </p:extLst>
          </p:nvPr>
        </p:nvGraphicFramePr>
        <p:xfrm>
          <a:off x="611559" y="1600200"/>
          <a:ext cx="7704857" cy="24379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801257">
                  <a:extLst>
                    <a:ext uri="{9D8B030D-6E8A-4147-A177-3AD203B41FA5}">
                      <a16:colId xmlns:a16="http://schemas.microsoft.com/office/drawing/2014/main" val="1724294972"/>
                    </a:ext>
                  </a:extLst>
                </a:gridCol>
                <a:gridCol w="1967866">
                  <a:extLst>
                    <a:ext uri="{9D8B030D-6E8A-4147-A177-3AD203B41FA5}">
                      <a16:colId xmlns:a16="http://schemas.microsoft.com/office/drawing/2014/main" val="3810268576"/>
                    </a:ext>
                  </a:extLst>
                </a:gridCol>
                <a:gridCol w="1910946">
                  <a:extLst>
                    <a:ext uri="{9D8B030D-6E8A-4147-A177-3AD203B41FA5}">
                      <a16:colId xmlns:a16="http://schemas.microsoft.com/office/drawing/2014/main" val="1341083130"/>
                    </a:ext>
                  </a:extLst>
                </a:gridCol>
                <a:gridCol w="2024788">
                  <a:extLst>
                    <a:ext uri="{9D8B030D-6E8A-4147-A177-3AD203B41FA5}">
                      <a16:colId xmlns:a16="http://schemas.microsoft.com/office/drawing/2014/main" val="3174467455"/>
                    </a:ext>
                  </a:extLst>
                </a:gridCol>
              </a:tblGrid>
              <a:tr h="243797">
                <a:tc>
                  <a:txBody>
                    <a:bodyPr/>
                    <a:lstStyle/>
                    <a:p>
                      <a:pPr marL="557530" marR="0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210" marR="0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0" marR="0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880" marR="0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Results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970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28803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solidFill>
                  <a:srgbClr val="FF0000"/>
                </a:solidFill>
                <a:latin typeface="Algerian" pitchFamily="82" charset="0"/>
              </a:rPr>
              <a:t>SCREENSHOTS</a:t>
            </a:r>
            <a:endParaRPr lang="en-IN" sz="44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7" b="5266"/>
          <a:stretch/>
        </p:blipFill>
        <p:spPr bwMode="auto">
          <a:xfrm>
            <a:off x="457200" y="1412776"/>
            <a:ext cx="8229600" cy="4713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73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7" b="6699"/>
          <a:stretch/>
        </p:blipFill>
        <p:spPr bwMode="auto">
          <a:xfrm>
            <a:off x="395536" y="1268760"/>
            <a:ext cx="8424936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61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7" b="5957"/>
          <a:stretch/>
        </p:blipFill>
        <p:spPr bwMode="auto">
          <a:xfrm>
            <a:off x="467544" y="1196752"/>
            <a:ext cx="8496944" cy="42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60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7" b="5709"/>
          <a:stretch/>
        </p:blipFill>
        <p:spPr bwMode="auto">
          <a:xfrm>
            <a:off x="395536" y="1268760"/>
            <a:ext cx="8280920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7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5" b="29219"/>
          <a:stretch/>
        </p:blipFill>
        <p:spPr bwMode="auto">
          <a:xfrm>
            <a:off x="179512" y="1124744"/>
            <a:ext cx="8784976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03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0" b="8926"/>
          <a:stretch/>
        </p:blipFill>
        <p:spPr bwMode="auto">
          <a:xfrm>
            <a:off x="323528" y="980728"/>
            <a:ext cx="8568952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28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8640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INTRODUCTION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7632964" cy="518457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Organic foods are foods </a:t>
            </a:r>
            <a:r>
              <a:rPr lang="en-US" dirty="0"/>
              <a:t>and drinks produced by methods complying with the standards of organic farming.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Standards </a:t>
            </a:r>
            <a:r>
              <a:rPr lang="en-US" dirty="0"/>
              <a:t>vary worldwide, but organic farming features practices that cycle resources, promote ecological balance, and conserve biodiversity.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Organizations </a:t>
            </a:r>
            <a:r>
              <a:rPr lang="en-US" dirty="0"/>
              <a:t>regulating organic products may restrict the use of certain pesticides and fertilizers in the farming methods used to produce such products.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Organic </a:t>
            </a:r>
            <a:r>
              <a:rPr lang="en-US" dirty="0"/>
              <a:t>foods typically are not processed using irradiation, industrial solvents, or synthetic food additives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web portal provides a platform where the people can buy organic products for their healthy life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6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Algerian" pitchFamily="82" charset="0"/>
              </a:rPr>
              <a:t>CONCLUSION</a:t>
            </a:r>
            <a:endParaRPr lang="en-IN" sz="44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7272808" cy="4635877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endParaRPr lang="en-US" dirty="0"/>
          </a:p>
          <a:p>
            <a:pPr algn="just"/>
            <a:r>
              <a:rPr lang="en-US" dirty="0"/>
              <a:t>Organic farming on small farms leads to an increase</a:t>
            </a:r>
            <a:r>
              <a:rPr lang="en-US" b="1" dirty="0"/>
              <a:t> </a:t>
            </a:r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food</a:t>
            </a:r>
            <a:r>
              <a:rPr lang="en-US" b="1" dirty="0"/>
              <a:t> </a:t>
            </a:r>
            <a:r>
              <a:rPr lang="en-US" dirty="0"/>
              <a:t>production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greater</a:t>
            </a:r>
            <a:r>
              <a:rPr lang="en-US" b="1" dirty="0"/>
              <a:t> </a:t>
            </a:r>
            <a:r>
              <a:rPr lang="en-US" dirty="0"/>
              <a:t>benefits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ecosystem</a:t>
            </a:r>
            <a:r>
              <a:rPr lang="en-US" b="1" dirty="0"/>
              <a:t> </a:t>
            </a:r>
            <a:r>
              <a:rPr lang="en-US" dirty="0"/>
              <a:t>by</a:t>
            </a:r>
            <a:r>
              <a:rPr lang="en-US" b="1" dirty="0"/>
              <a:t> </a:t>
            </a:r>
            <a:r>
              <a:rPr lang="en-US" dirty="0"/>
              <a:t>improving</a:t>
            </a:r>
            <a:r>
              <a:rPr lang="en-US" b="1" dirty="0"/>
              <a:t> </a:t>
            </a:r>
            <a:r>
              <a:rPr lang="en-US" dirty="0"/>
              <a:t>soil</a:t>
            </a:r>
            <a:r>
              <a:rPr lang="en-US" b="1" dirty="0"/>
              <a:t> </a:t>
            </a:r>
            <a:r>
              <a:rPr lang="en-US" dirty="0"/>
              <a:t>organic</a:t>
            </a:r>
            <a:r>
              <a:rPr lang="en-US" b="1" dirty="0"/>
              <a:t> </a:t>
            </a:r>
            <a:r>
              <a:rPr lang="en-US" dirty="0"/>
              <a:t>matter</a:t>
            </a:r>
            <a:r>
              <a:rPr lang="en-US" b="1" dirty="0"/>
              <a:t>, </a:t>
            </a:r>
            <a:r>
              <a:rPr lang="en-US" dirty="0"/>
              <a:t>reducing</a:t>
            </a:r>
            <a:r>
              <a:rPr lang="en-US" b="1" dirty="0"/>
              <a:t> </a:t>
            </a:r>
            <a:r>
              <a:rPr lang="en-US" dirty="0"/>
              <a:t>erosion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increasing biodiversity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Organic</a:t>
            </a:r>
            <a:r>
              <a:rPr lang="en-US" b="1" dirty="0"/>
              <a:t> </a:t>
            </a:r>
            <a:r>
              <a:rPr lang="en-US" dirty="0"/>
              <a:t>farming</a:t>
            </a:r>
            <a:r>
              <a:rPr lang="en-US" b="1" dirty="0"/>
              <a:t> </a:t>
            </a:r>
            <a:r>
              <a:rPr lang="en-US" dirty="0"/>
              <a:t>yields</a:t>
            </a:r>
            <a:r>
              <a:rPr lang="en-US" b="1" dirty="0"/>
              <a:t> more nutritious and safe food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popularity of organic food is growing dramatically as consumer seeks the organic foods that are thought to be healthier and safer.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organic food perhaps </a:t>
            </a:r>
            <a:r>
              <a:rPr lang="en-US" b="1" dirty="0"/>
              <a:t>ensures food safety </a:t>
            </a:r>
            <a:r>
              <a:rPr lang="en-US" dirty="0"/>
              <a:t>from farm to </a:t>
            </a:r>
            <a:r>
              <a:rPr lang="en-US" dirty="0" smtClean="0"/>
              <a:t>plate.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0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REFERENCE</a:t>
            </a:r>
            <a:endParaRPr lang="en-IN" sz="44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7272808" cy="46358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1. "Sri Lankan Organic Products </a:t>
            </a:r>
            <a:r>
              <a:rPr lang="en-US" i="1" dirty="0" err="1"/>
              <a:t>Certification|Organic</a:t>
            </a:r>
            <a:r>
              <a:rPr lang="en-US" i="1" dirty="0"/>
              <a:t> Agricultural Product Standards", [online] Available: </a:t>
            </a:r>
            <a:r>
              <a:rPr lang="en-US" i="1" u="sng" dirty="0">
                <a:hlinkClick r:id="rId2"/>
              </a:rPr>
              <a:t>http://www.srilankabusiness.com/organic/organic-certification-in-sri-lanka.html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2.</a:t>
            </a:r>
            <a:r>
              <a:rPr lang="en-US" dirty="0"/>
              <a:t> </a:t>
            </a:r>
            <a:r>
              <a:rPr lang="en-US" i="1" dirty="0" err="1"/>
              <a:t>Ragavan</a:t>
            </a:r>
            <a:r>
              <a:rPr lang="en-US" i="1" dirty="0"/>
              <a:t>, N., Dr., &amp; </a:t>
            </a:r>
            <a:r>
              <a:rPr lang="en-US" i="1" dirty="0" err="1"/>
              <a:t>Mageh</a:t>
            </a:r>
            <a:r>
              <a:rPr lang="en-US" i="1" dirty="0"/>
              <a:t>, R., Dr. (2012). A Study on Consumers’ Purchase Intentions towards Organic Products. PARIPEX </a:t>
            </a:r>
            <a:r>
              <a:rPr lang="en-US" i="1" dirty="0" err="1"/>
              <a:t>Paripex</a:t>
            </a:r>
            <a:r>
              <a:rPr lang="en-US" i="1" dirty="0"/>
              <a:t> - Indian Journal of Research,2(1), 111-114. doi:10.15373/ 22501991/jan2013/41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3."Organic Industry Survey in U.S", May 2016, [online] Available: </a:t>
            </a:r>
            <a:r>
              <a:rPr lang="en-US" i="1" u="sng" dirty="0" smtClean="0">
                <a:solidFill>
                  <a:srgbClr val="0E0EFF"/>
                </a:solidFill>
              </a:rPr>
              <a:t>https://www.ota.com/news/press-releases/19031</a:t>
            </a:r>
            <a:endParaRPr lang="en-US" u="sng" dirty="0">
              <a:solidFill>
                <a:srgbClr val="0E0EFF"/>
              </a:solidFill>
            </a:endParaRPr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7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LITERATURE SURVEY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69975"/>
              </p:ext>
            </p:extLst>
          </p:nvPr>
        </p:nvGraphicFramePr>
        <p:xfrm>
          <a:off x="251520" y="1196752"/>
          <a:ext cx="8640958" cy="53808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TITLE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AUTHOR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MERITS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DEMERITS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METHODOLOGIES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community-based hybrid </a:t>
                      </a:r>
                      <a:r>
                        <a:rPr lang="en-US" sz="1400" dirty="0" err="1" smtClean="0"/>
                        <a:t>blockchain</a:t>
                      </a:r>
                      <a:r>
                        <a:rPr lang="en-US" sz="1400" dirty="0" smtClean="0"/>
                        <a:t> architecture for the organic food supply chain</a:t>
                      </a:r>
                    </a:p>
                    <a:p>
                      <a:pPr algn="just"/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>
                          <a:hlinkClick r:id="rId2"/>
                        </a:rPr>
                        <a:t>Thanushya</a:t>
                      </a:r>
                      <a:r>
                        <a:rPr lang="en-IN" sz="1400" dirty="0" smtClean="0">
                          <a:hlinkClick r:id="rId2"/>
                        </a:rPr>
                        <a:t> </a:t>
                      </a:r>
                      <a:r>
                        <a:rPr lang="en-IN" sz="1400" dirty="0" err="1" smtClean="0">
                          <a:hlinkClick r:id="rId2"/>
                        </a:rPr>
                        <a:t>Thanujan</a:t>
                      </a:r>
                      <a:r>
                        <a:rPr lang="en-IN" sz="1400" dirty="0" smtClean="0"/>
                        <a:t>;     </a:t>
                      </a:r>
                      <a:r>
                        <a:rPr lang="en-IN" sz="1400" dirty="0" err="1" smtClean="0">
                          <a:hlinkClick r:id="rId3"/>
                        </a:rPr>
                        <a:t>Chathura</a:t>
                      </a:r>
                      <a:r>
                        <a:rPr lang="en-IN" sz="1400" dirty="0" smtClean="0">
                          <a:hlinkClick r:id="rId3"/>
                        </a:rPr>
                        <a:t> </a:t>
                      </a:r>
                      <a:r>
                        <a:rPr lang="en-IN" sz="1400" dirty="0" err="1" smtClean="0">
                          <a:hlinkClick r:id="rId3"/>
                        </a:rPr>
                        <a:t>Rajapakse</a:t>
                      </a:r>
                      <a:r>
                        <a:rPr lang="en-IN" sz="1400" dirty="0" smtClean="0"/>
                        <a:t>;    </a:t>
                      </a:r>
                      <a:r>
                        <a:rPr lang="en-IN" sz="1400" u="sng" dirty="0" err="1" smtClean="0">
                          <a:hlinkClick r:id="rId4"/>
                        </a:rPr>
                        <a:t>Dilani</a:t>
                      </a:r>
                      <a:r>
                        <a:rPr lang="en-IN" sz="1400" u="sng" dirty="0" smtClean="0">
                          <a:hlinkClick r:id="rId4"/>
                        </a:rPr>
                        <a:t> </a:t>
                      </a:r>
                      <a:r>
                        <a:rPr lang="en-IN" sz="1400" u="sng" dirty="0" err="1" smtClean="0">
                          <a:hlinkClick r:id="rId4"/>
                        </a:rPr>
                        <a:t>Wickramaarachchi</a:t>
                      </a:r>
                      <a:endParaRPr lang="en-IN" sz="1400" u="sng" dirty="0" smtClean="0"/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2021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 smtClean="0">
                          <a:effectLst/>
                        </a:rPr>
                        <a:t>Presents a novel </a:t>
                      </a:r>
                      <a:r>
                        <a:rPr lang="en-US" sz="1400" kern="1200" dirty="0" err="1" smtClean="0">
                          <a:effectLst/>
                        </a:rPr>
                        <a:t>blockchain</a:t>
                      </a:r>
                      <a:r>
                        <a:rPr lang="en-US" sz="1400" kern="1200" dirty="0" smtClean="0">
                          <a:effectLst/>
                        </a:rPr>
                        <a:t> architecture to incorporate community-level trust into the organic food supply chain by hybridizing </a:t>
                      </a:r>
                      <a:r>
                        <a:rPr lang="en-US" sz="1400" kern="1200" dirty="0" err="1" smtClean="0">
                          <a:effectLst/>
                        </a:rPr>
                        <a:t>PoA</a:t>
                      </a:r>
                      <a:r>
                        <a:rPr lang="en-US" sz="1400" kern="1200" dirty="0" smtClean="0">
                          <a:effectLst/>
                        </a:rPr>
                        <a:t> and</a:t>
                      </a:r>
                      <a:r>
                        <a:rPr lang="en-US" sz="1400" kern="1200" baseline="0" dirty="0" smtClean="0">
                          <a:effectLst/>
                        </a:rPr>
                        <a:t> </a:t>
                      </a:r>
                      <a:r>
                        <a:rPr lang="en-US" sz="1400" kern="1200" dirty="0" smtClean="0">
                          <a:effectLst/>
                        </a:rPr>
                        <a:t>FBA consensus protocols.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 smtClean="0">
                          <a:effectLst/>
                        </a:rPr>
                        <a:t>Presents a qualitative analysis on the proposed architecture based on expert opinions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 smtClean="0">
                          <a:effectLst/>
                        </a:rPr>
                        <a:t>Participatory guarantee systems are still prone to frauds and have limitations in scalability as well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dirty="0" err="1" smtClean="0">
                          <a:effectLst/>
                        </a:rPr>
                        <a:t>Bockchain</a:t>
                      </a:r>
                      <a:r>
                        <a:rPr lang="en-IN" sz="1400" kern="1200" dirty="0" smtClean="0">
                          <a:effectLst/>
                        </a:rPr>
                        <a:t> </a:t>
                      </a:r>
                      <a:r>
                        <a:rPr lang="en-IN" sz="1400" kern="1200" dirty="0" err="1" smtClean="0">
                          <a:effectLst/>
                        </a:rPr>
                        <a:t>Technlogy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Predictive Analytics Platform for Organic Cultivation Management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hlinkClick r:id="rId5"/>
                        </a:rPr>
                        <a:t>R.M.S.M. </a:t>
                      </a:r>
                      <a:r>
                        <a:rPr lang="en-IN" sz="1400" dirty="0" err="1" smtClean="0">
                          <a:hlinkClick r:id="rId5"/>
                        </a:rPr>
                        <a:t>Rathnayake</a:t>
                      </a:r>
                      <a:r>
                        <a:rPr lang="en-IN" sz="1400" dirty="0" smtClean="0"/>
                        <a:t>; </a:t>
                      </a:r>
                      <a:r>
                        <a:rPr lang="en-IN" sz="1400" dirty="0" smtClean="0">
                          <a:hlinkClick r:id="rId6"/>
                        </a:rPr>
                        <a:t>E.W.L.M.B. </a:t>
                      </a:r>
                      <a:r>
                        <a:rPr lang="en-IN" sz="1400" dirty="0" err="1" smtClean="0">
                          <a:hlinkClick r:id="rId6"/>
                        </a:rPr>
                        <a:t>Ekanayake</a:t>
                      </a:r>
                      <a:r>
                        <a:rPr lang="en-IN" sz="1400" dirty="0" smtClean="0"/>
                        <a:t>;  </a:t>
                      </a:r>
                      <a:r>
                        <a:rPr lang="en-IN" sz="1400" dirty="0" smtClean="0">
                          <a:hlinkClick r:id="rId7"/>
                        </a:rPr>
                        <a:t>K.A.I.P. </a:t>
                      </a:r>
                      <a:r>
                        <a:rPr lang="en-IN" sz="1400" dirty="0" err="1" smtClean="0">
                          <a:hlinkClick r:id="rId7"/>
                        </a:rPr>
                        <a:t>Kahandawala</a:t>
                      </a:r>
                      <a:r>
                        <a:rPr lang="en-IN" sz="1400" dirty="0" smtClean="0"/>
                        <a:t>; </a:t>
                      </a:r>
                      <a:r>
                        <a:rPr lang="en-IN" sz="1400" dirty="0" smtClean="0">
                          <a:hlinkClick r:id="rId8"/>
                        </a:rPr>
                        <a:t>W.G.S.C</a:t>
                      </a:r>
                      <a:endParaRPr lang="en-IN" sz="1400" dirty="0" smtClean="0"/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 smtClean="0">
                          <a:effectLst/>
                        </a:rPr>
                        <a:t>Presents design and development of a software platform for supporting sustainability of organic agriculture system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 smtClean="0">
                          <a:effectLst/>
                        </a:rPr>
                        <a:t>Capable of predicting organic harvests, prices and provide decision support on crop selection for upcoming cultivations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The accuracy of the prediction system can differ from is high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Machine learning, optimization techniques, </a:t>
                      </a:r>
                      <a:r>
                        <a:rPr lang="en-US" sz="1400" dirty="0" err="1" smtClean="0"/>
                        <a:t>blockchain</a:t>
                      </a:r>
                      <a:r>
                        <a:rPr lang="en-US" sz="1400" dirty="0" smtClean="0"/>
                        <a:t> technology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5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15608"/>
              </p:ext>
            </p:extLst>
          </p:nvPr>
        </p:nvGraphicFramePr>
        <p:xfrm>
          <a:off x="251520" y="620688"/>
          <a:ext cx="8496944" cy="502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TITLE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AUTHOR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MERITS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DEMERITS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METHODOLOGIES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 decentralized system to ensure the transparency of organic food supply chain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B. M. A. L. </a:t>
                      </a:r>
                      <a:r>
                        <a:rPr lang="en-I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Basnayake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I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C. </a:t>
                      </a:r>
                      <a:r>
                        <a:rPr lang="en-I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Rajapakse</a:t>
                      </a:r>
                      <a:endParaRPr lang="en-I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Prepares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transparent and efficient architecture for food certification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A token-based mechanism was used to indicate the farmers ’ reputation with their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products</a:t>
                      </a:r>
                      <a:r>
                        <a:rPr lang="en-US" dirty="0" smtClean="0"/>
                        <a:t>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Ethereum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Geth</a:t>
                      </a:r>
                      <a:r>
                        <a:rPr lang="en-US" sz="1400" dirty="0" smtClean="0"/>
                        <a:t> client should be used but with low computational power and storage limitations, it is not recommended.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/>
                        <a:t>Blockchain</a:t>
                      </a:r>
                      <a:r>
                        <a:rPr lang="en-US" sz="1400" baseline="0" dirty="0" smtClean="0"/>
                        <a:t> concept and other technologies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4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of Organic Food Products at Madurai City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en-I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Shandini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N </a:t>
                      </a:r>
                      <a:r>
                        <a:rPr lang="en-I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Ramani</a:t>
                      </a:r>
                      <a:endParaRPr lang="en-IN" sz="1400" b="0" dirty="0" smtClean="0"/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 smtClean="0"/>
                        <a:t>2021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Reveals the percentage consumption of organic food products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suggestions to implement the various marketing strategies adopted by the retailers</a:t>
                      </a:r>
                      <a:endParaRPr lang="en-IN" sz="1400" dirty="0" smtClean="0"/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The geographical focus of the study was limited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Statistical</a:t>
                      </a:r>
                      <a:r>
                        <a:rPr lang="en-US" sz="1400" baseline="0" dirty="0" smtClean="0"/>
                        <a:t> methods and other techniques</a:t>
                      </a:r>
                      <a:endParaRPr lang="en-IN" sz="1400" dirty="0" smtClean="0"/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2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7981"/>
              </p:ext>
            </p:extLst>
          </p:nvPr>
        </p:nvGraphicFramePr>
        <p:xfrm>
          <a:off x="323529" y="476673"/>
          <a:ext cx="8424935" cy="55446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TITLE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AUTHOR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MERITS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DEMERITS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METHODOLOGIES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importance of websites for organic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-food producers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Domingo Fernández-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Uclés</a:t>
                      </a:r>
                      <a:endParaRPr lang="es-ES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E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E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Enrique Bernal-Jurado</a:t>
                      </a:r>
                      <a:endParaRPr lang="es-ES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E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E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Adoración Mozas-Moral</a:t>
                      </a:r>
                      <a:endParaRPr lang="es-ES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E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&amp;</a:t>
                      </a:r>
                      <a:r>
                        <a:rPr lang="es-E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Miguel Jesús Medina-</a:t>
                      </a:r>
                      <a:r>
                        <a:rPr lang="es-E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Virue</a:t>
                      </a:r>
                      <a:endParaRPr lang="es-ES" sz="14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Reveal differences between organic and conventional olive oil producers regarding website adoption and use. Also reveal the relevance of being an organic producer and having a capitalist or cooperative company structure.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Contribute to a better understanding of the organic food market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The study focused only</a:t>
                      </a:r>
                      <a:r>
                        <a:rPr lang="en-US" sz="1400" baseline="0" dirty="0" smtClean="0"/>
                        <a:t> on a </a:t>
                      </a:r>
                      <a:r>
                        <a:rPr lang="en-US" sz="1400" dirty="0" smtClean="0"/>
                        <a:t>specific sector, namely the organic olive oil sector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Statistical</a:t>
                      </a:r>
                      <a:r>
                        <a:rPr lang="en-US" sz="1400" baseline="0" dirty="0" smtClean="0"/>
                        <a:t> methods and other techniques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PROBLEM STATEMENT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4824536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Many ecological and societal impacts of excessive </a:t>
            </a:r>
            <a:r>
              <a:rPr lang="en-IN" b="1" dirty="0"/>
              <a:t>use of harmful chemical fertilizers and pesticides</a:t>
            </a:r>
            <a:r>
              <a:rPr lang="en-IN" dirty="0"/>
              <a:t> in growing our food are apparent </a:t>
            </a:r>
            <a:r>
              <a:rPr lang="en-IN" dirty="0" smtClean="0"/>
              <a:t>today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D</a:t>
            </a:r>
            <a:r>
              <a:rPr lang="en-IN" dirty="0" smtClean="0"/>
              <a:t>rastic </a:t>
            </a:r>
            <a:r>
              <a:rPr lang="en-IN" dirty="0"/>
              <a:t>loss of soil nutrients has caused the land to become </a:t>
            </a:r>
            <a:r>
              <a:rPr lang="en-IN" b="1" dirty="0"/>
              <a:t>infertile, loss of groundwater</a:t>
            </a:r>
            <a:r>
              <a:rPr lang="en-IN" dirty="0"/>
              <a:t> has become a common occurrence in agricultural areas, loss of multiple distinct indigenous crops, excessive presence of pesticides residues in food and environment</a:t>
            </a:r>
            <a:r>
              <a:rPr lang="en-IN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Farmers who understand these impacts on the environment as well as on our health have switched to the traditional way of natural farming</a:t>
            </a:r>
            <a:r>
              <a:rPr lang="en-IN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High prices due to </a:t>
            </a:r>
            <a:r>
              <a:rPr lang="en-IN" b="1" dirty="0"/>
              <a:t>multiple middle persons involved in supply chain </a:t>
            </a:r>
            <a:r>
              <a:rPr lang="en-IN" dirty="0"/>
              <a:t>and trust issues created by brands selling inorganic products with organic labels discourages consumers to buy organic food</a:t>
            </a:r>
            <a:r>
              <a:rPr lang="en-IN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Our </a:t>
            </a:r>
            <a:r>
              <a:rPr lang="en-IN" dirty="0"/>
              <a:t>mission is to provide a </a:t>
            </a:r>
            <a:r>
              <a:rPr lang="en-IN" b="1" dirty="0"/>
              <a:t>trustworthy platform </a:t>
            </a:r>
            <a:r>
              <a:rPr lang="en-IN" dirty="0"/>
              <a:t>to enable organic farmers to sell their produce directly to consumers and to provide our conscious consumers a convenient access to naturally grown unadulterated food at fair prices.</a:t>
            </a: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9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EXISTING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SYSTEM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4824536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existing portal for organic products provides a platform where we can buy organic foods and drinks.</a:t>
            </a:r>
          </a:p>
          <a:p>
            <a:pPr marL="6858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customers have variety of organic products all over the world and can select products according to their needs and wants.</a:t>
            </a:r>
          </a:p>
          <a:p>
            <a:pPr marL="6858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sellers who are farmers are able to manage the availability of their products and  are also able to observe the orders made by customers.</a:t>
            </a:r>
          </a:p>
          <a:p>
            <a:pPr marL="6858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system </a:t>
            </a:r>
            <a:r>
              <a:rPr lang="en-US" b="1" dirty="0" smtClean="0"/>
              <a:t>does not provide any proof</a:t>
            </a:r>
            <a:r>
              <a:rPr lang="en-US" dirty="0" smtClean="0"/>
              <a:t> for the reliability that the products are all organic.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system does not provide platforms for farmers to </a:t>
            </a:r>
            <a:r>
              <a:rPr lang="en-US" b="1" dirty="0" smtClean="0"/>
              <a:t>clear their doubts</a:t>
            </a:r>
            <a:r>
              <a:rPr lang="en-US" dirty="0" smtClean="0"/>
              <a:t> regarding organic farming and about diseases of the plants.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4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272808" cy="1008112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PROPOSED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FF0000"/>
                </a:solidFill>
                <a:latin typeface="Algerian" pitchFamily="82" charset="0"/>
              </a:rPr>
              <a:t>SYSTEM</a:t>
            </a:r>
            <a:endParaRPr lang="en-IN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5184576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Proposed system provides the platform for the customers to buy the organic foods according to their needs and location where the products are verified for trustworthiness by certain certifications.</a:t>
            </a:r>
          </a:p>
          <a:p>
            <a:pPr marL="6858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farmers can not only manage their orders and availability of products but can also avail their </a:t>
            </a:r>
            <a:r>
              <a:rPr lang="en-US" b="1" dirty="0" smtClean="0"/>
              <a:t>organic certificates for credibility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It also supplies the </a:t>
            </a:r>
            <a:r>
              <a:rPr lang="en-US" b="1" dirty="0" smtClean="0"/>
              <a:t>contacts of experts </a:t>
            </a:r>
            <a:r>
              <a:rPr lang="en-US" dirty="0" smtClean="0"/>
              <a:t>who are interested in  teaching technologies and issues related to organic farming.</a:t>
            </a:r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The people who are skilled and mastered in organic farming can register them as experts  and provide their ideas for the farmers  to </a:t>
            </a:r>
            <a:r>
              <a:rPr lang="en-IN" dirty="0"/>
              <a:t>contribute towards food sovereignty</a:t>
            </a:r>
            <a:r>
              <a:rPr lang="en-IN" dirty="0" smtClean="0"/>
              <a:t>.</a:t>
            </a:r>
            <a:endParaRPr lang="en-US" dirty="0" smtClean="0"/>
          </a:p>
          <a:p>
            <a:pPr marL="6858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system not only provides platform for marketing organic products  but also the ways by which organic farming can be developed for the welfare for present and future generations.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7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1185</Words>
  <Application>Microsoft Office PowerPoint</Application>
  <PresentationFormat>On-screen Show (4:3)</PresentationFormat>
  <Paragraphs>223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Algerian</vt:lpstr>
      <vt:lpstr>Arial</vt:lpstr>
      <vt:lpstr>Arial Black</vt:lpstr>
      <vt:lpstr>Arial Rounded MT Bold</vt:lpstr>
      <vt:lpstr>Calibri</vt:lpstr>
      <vt:lpstr>Times New Roman</vt:lpstr>
      <vt:lpstr>Wingdings</vt:lpstr>
      <vt:lpstr>Office Theme</vt:lpstr>
      <vt:lpstr>WEB PORTAL FOR    ORGANIC PRODUCTS</vt:lpstr>
      <vt:lpstr>ABSTRACT</vt:lpstr>
      <vt:lpstr>INTRODUCTION</vt:lpstr>
      <vt:lpstr>LITERATURE SURVEY</vt:lpstr>
      <vt:lpstr>PowerPoint Presentation</vt:lpstr>
      <vt:lpstr>PowerPoint Presentation</vt:lpstr>
      <vt:lpstr>PROBLEM STATEMENT</vt:lpstr>
      <vt:lpstr>EXISTING SYSTEM</vt:lpstr>
      <vt:lpstr>PROPOSED SYSTEM</vt:lpstr>
      <vt:lpstr>Sellers can directly upload their certificates for verification</vt:lpstr>
      <vt:lpstr>Sellers can also provide link for their certificates</vt:lpstr>
      <vt:lpstr>Using the above link we can verify the seller’s certificate </vt:lpstr>
      <vt:lpstr>REQUIREMENTS</vt:lpstr>
      <vt:lpstr>SYSTEM ARCHITECTURE</vt:lpstr>
      <vt:lpstr>SYSTEM DESIGN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PERFORMANCE EVALUATION</vt:lpstr>
      <vt:lpstr>PERFORMANCE EVALUATION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PORTAL FOR BUYING ORGANIC PRODUCTS</dc:title>
  <dc:creator>Lenovo</dc:creator>
  <cp:lastModifiedBy>Jeyaraman</cp:lastModifiedBy>
  <cp:revision>57</cp:revision>
  <dcterms:created xsi:type="dcterms:W3CDTF">2022-04-26T16:07:50Z</dcterms:created>
  <dcterms:modified xsi:type="dcterms:W3CDTF">2022-06-15T05:32:34Z</dcterms:modified>
</cp:coreProperties>
</file>