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6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2" d="100"/>
          <a:sy n="152" d="100"/>
        </p:scale>
        <p:origin x="2060" y="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5601" y="2419437"/>
            <a:ext cx="7392798" cy="1104725"/>
          </a:xfrm>
        </p:spPr>
        <p:txBody>
          <a:bodyPr>
            <a:normAutofit fontScale="90000"/>
          </a:bodyPr>
          <a:lstStyle/>
          <a:p>
            <a:r>
              <a:rPr sz="4000" dirty="0"/>
              <a:t>A Content-Based Music Recommendation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17565"/>
            <a:ext cx="6400800" cy="17526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sz="2000" dirty="0"/>
              <a:t>Final Group Pres</a:t>
            </a:r>
            <a:r>
              <a:rPr lang="en-US" sz="2000" dirty="0"/>
              <a:t>en</a:t>
            </a:r>
            <a:r>
              <a:rPr sz="2000" dirty="0"/>
              <a:t>tation</a:t>
            </a:r>
            <a:endParaRPr lang="en-US" sz="2000" dirty="0"/>
          </a:p>
          <a:p>
            <a:pPr algn="l"/>
            <a:r>
              <a:rPr lang="en-US" sz="2000" dirty="0"/>
              <a:t>10 June 2025</a:t>
            </a:r>
          </a:p>
          <a:p>
            <a:pPr algn="l"/>
            <a:endParaRPr lang="en-US" sz="2000" dirty="0"/>
          </a:p>
          <a:p>
            <a:pPr algn="l"/>
            <a:r>
              <a:rPr lang="en-US" sz="1600" dirty="0"/>
              <a:t>Rob Raineri</a:t>
            </a:r>
          </a:p>
          <a:p>
            <a:pPr algn="l"/>
            <a:r>
              <a:rPr lang="en-US" sz="1600" dirty="0"/>
              <a:t>Gwen Seymour</a:t>
            </a:r>
          </a:p>
          <a:p>
            <a:pPr algn="l"/>
            <a:r>
              <a:rPr lang="en-US" sz="1600" dirty="0"/>
              <a:t>Peter Lin</a:t>
            </a:r>
            <a:endParaRPr sz="16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4D5768-1093-A640-B0F3-FCDEA2B7C229}"/>
              </a:ext>
            </a:extLst>
          </p:cNvPr>
          <p:cNvGrpSpPr/>
          <p:nvPr/>
        </p:nvGrpSpPr>
        <p:grpSpPr>
          <a:xfrm>
            <a:off x="2344724" y="1325460"/>
            <a:ext cx="4454551" cy="801148"/>
            <a:chOff x="2504117" y="785080"/>
            <a:chExt cx="4256014" cy="861775"/>
          </a:xfrm>
        </p:grpSpPr>
        <p:pic>
          <p:nvPicPr>
            <p:cNvPr id="4" name="Picture 3" descr="TuneSenseIcon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12842" y="785080"/>
              <a:ext cx="847289" cy="847289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B6D28B8-6C36-5132-439A-259C322F9F47}"/>
                </a:ext>
              </a:extLst>
            </p:cNvPr>
            <p:cNvSpPr/>
            <p:nvPr/>
          </p:nvSpPr>
          <p:spPr>
            <a:xfrm>
              <a:off x="3057418" y="785081"/>
              <a:ext cx="3029163" cy="86177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000" b="1" cap="none" spc="0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TuneSense</a:t>
              </a:r>
            </a:p>
          </p:txBody>
        </p:sp>
        <p:pic>
          <p:nvPicPr>
            <p:cNvPr id="8" name="Picture 7" descr="TuneSenseIcon.png">
              <a:extLst>
                <a:ext uri="{FF2B5EF4-FFF2-40B4-BE49-F238E27FC236}">
                  <a16:creationId xmlns:a16="http://schemas.microsoft.com/office/drawing/2014/main" id="{B77E6E0C-6D74-AE26-A8F6-2292A1E8C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04117" y="785081"/>
              <a:ext cx="847289" cy="84728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 Overview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A664BA9-4D48-A2B6-DEFA-0999D7D29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694"/>
          </a:xfrm>
        </p:spPr>
        <p:txBody>
          <a:bodyPr/>
          <a:lstStyle/>
          <a:p>
            <a:pPr marL="0" indent="0">
              <a:buNone/>
              <a:defRPr sz="1600" b="1"/>
            </a:pPr>
            <a:r>
              <a:rPr lang="en-US" dirty="0"/>
              <a:t>Why this Matters:</a:t>
            </a:r>
            <a:endParaRPr dirty="0"/>
          </a:p>
          <a:p>
            <a:pPr lvl="1">
              <a:defRPr sz="1300"/>
            </a:pPr>
            <a:r>
              <a:rPr lang="en-US" dirty="0"/>
              <a:t>The modern listener is overwhelmed by choices—millions of tracks on various streaming platforms such as Spotify and YouTube, making discovery difficult and extremely time-consuming.</a:t>
            </a:r>
          </a:p>
          <a:p>
            <a:pPr lvl="1">
              <a:defRPr sz="1300"/>
            </a:pPr>
            <a:r>
              <a:rPr lang="en-US" dirty="0"/>
              <a:t>We want to</a:t>
            </a:r>
            <a:r>
              <a:rPr dirty="0"/>
              <a:t> build a recommendation system that suggests similar songs based on their audio characteristics, rather than relying on user behavior or listening history.</a:t>
            </a:r>
          </a:p>
          <a:p>
            <a:pPr lvl="1">
              <a:defRPr sz="1300"/>
            </a:pPr>
            <a:r>
              <a:rPr dirty="0"/>
              <a:t>This approach empowers discovery based on sound content — allowing users to find musically similar tracks instantly</a:t>
            </a:r>
            <a:r>
              <a:rPr lang="en-US" dirty="0"/>
              <a:t> based on small sample size.</a:t>
            </a:r>
          </a:p>
          <a:p>
            <a:pPr>
              <a:defRPr sz="1600" b="1"/>
            </a:pPr>
            <a:endParaRPr lang="en-US" dirty="0"/>
          </a:p>
          <a:p>
            <a:pPr marL="0" indent="0">
              <a:buNone/>
              <a:defRPr sz="1600" b="1"/>
            </a:pPr>
            <a:r>
              <a:rPr dirty="0"/>
              <a:t>Approach</a:t>
            </a:r>
          </a:p>
          <a:p>
            <a:pPr lvl="1">
              <a:defRPr sz="1300"/>
            </a:pPr>
            <a:r>
              <a:rPr dirty="0"/>
              <a:t>We extract audio features (e.g., MFCCs, spectral contrast, chroma, tempo, etc.) from tracks in the Free Music Archive (FMA).</a:t>
            </a:r>
          </a:p>
          <a:p>
            <a:pPr lvl="1">
              <a:defRPr sz="1300"/>
            </a:pPr>
            <a:r>
              <a:rPr dirty="0"/>
              <a:t>Using </a:t>
            </a:r>
            <a:r>
              <a:rPr lang="en-US" dirty="0"/>
              <a:t>S</a:t>
            </a:r>
            <a:r>
              <a:rPr dirty="0"/>
              <a:t>cikit-</a:t>
            </a:r>
            <a:r>
              <a:rPr lang="en-US" dirty="0"/>
              <a:t>L</a:t>
            </a:r>
            <a:r>
              <a:rPr dirty="0"/>
              <a:t>earn's K-Nearest Neighbors (KNN), we compute similarity scores between tracks in feature</a:t>
            </a:r>
            <a:r>
              <a:rPr lang="en-US" dirty="0"/>
              <a:t>s</a:t>
            </a:r>
            <a:r>
              <a:rPr dirty="0"/>
              <a:t> space.</a:t>
            </a:r>
          </a:p>
          <a:p>
            <a:pPr lvl="1">
              <a:defRPr sz="1300"/>
            </a:pPr>
            <a:r>
              <a:rPr dirty="0"/>
              <a:t>Songs closest in this space are presented</a:t>
            </a:r>
            <a:r>
              <a:rPr lang="en-US" dirty="0"/>
              <a:t> to users</a:t>
            </a:r>
            <a:r>
              <a:rPr dirty="0"/>
              <a:t> as recommendations.</a:t>
            </a:r>
          </a:p>
          <a:p>
            <a:pPr>
              <a:defRPr sz="1600" b="1"/>
            </a:pPr>
            <a:endParaRPr lang="en-US" dirty="0"/>
          </a:p>
          <a:p>
            <a:pPr marL="0" indent="0">
              <a:buNone/>
              <a:defRPr sz="1600" b="1"/>
            </a:pPr>
            <a:r>
              <a:rPr dirty="0"/>
              <a:t>Interface</a:t>
            </a:r>
          </a:p>
          <a:p>
            <a:pPr lvl="1">
              <a:defRPr sz="1300"/>
            </a:pPr>
            <a:r>
              <a:rPr dirty="0"/>
              <a:t>Our</a:t>
            </a:r>
            <a:r>
              <a:rPr lang="en-US" dirty="0"/>
              <a:t> front-end </a:t>
            </a:r>
            <a:r>
              <a:rPr dirty="0"/>
              <a:t>GUI is built with PyQt6 and allows users to search YouTube, download songs, extract features, and visualize recommendations.</a:t>
            </a:r>
          </a:p>
          <a:p>
            <a:pPr lvl="1">
              <a:defRPr sz="1300"/>
            </a:pPr>
            <a:r>
              <a:rPr dirty="0"/>
              <a:t>A radar chart provides a comparative visual of the song's audio </a:t>
            </a:r>
            <a:r>
              <a:rPr lang="en-US" dirty="0"/>
              <a:t>profile showing its danceability, energy, and valence number.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Dataset &amp; Feature Engineering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4F7FF4E-773B-4CD2-802C-87470CFD2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6499"/>
          </a:xfrm>
        </p:spPr>
        <p:txBody>
          <a:bodyPr/>
          <a:lstStyle/>
          <a:p>
            <a:pPr marL="0" indent="0">
              <a:buNone/>
              <a:defRPr sz="1600" b="1"/>
            </a:pPr>
            <a:r>
              <a:rPr dirty="0"/>
              <a:t>Dataset</a:t>
            </a:r>
          </a:p>
          <a:p>
            <a:pPr lvl="1">
              <a:defRPr sz="1300"/>
            </a:pPr>
            <a:r>
              <a:rPr dirty="0"/>
              <a:t>Source: Free Music Archive (FMA), which includes thousands of labeled tracks across diverse genres.</a:t>
            </a:r>
          </a:p>
          <a:p>
            <a:pPr lvl="1">
              <a:defRPr sz="1300"/>
            </a:pPr>
            <a:r>
              <a:rPr lang="en-US" dirty="0"/>
              <a:t>We use a s</a:t>
            </a:r>
            <a:r>
              <a:rPr dirty="0"/>
              <a:t>ubset of 5,000 tracks cleaned and used for efficient processing and genre variety.</a:t>
            </a:r>
            <a:endParaRPr lang="en-US" dirty="0"/>
          </a:p>
          <a:p>
            <a:pPr lvl="1">
              <a:defRPr sz="1300"/>
            </a:pPr>
            <a:endParaRPr dirty="0"/>
          </a:p>
          <a:p>
            <a:pPr marL="0" indent="0">
              <a:buNone/>
              <a:defRPr sz="1600" b="1"/>
            </a:pPr>
            <a:r>
              <a:rPr dirty="0"/>
              <a:t>Feature Extraction</a:t>
            </a:r>
          </a:p>
          <a:p>
            <a:pPr lvl="1">
              <a:defRPr sz="1300"/>
            </a:pPr>
            <a:r>
              <a:rPr dirty="0"/>
              <a:t>Used </a:t>
            </a:r>
            <a:r>
              <a:rPr b="1" i="1" dirty="0" err="1"/>
              <a:t>Librosa</a:t>
            </a:r>
            <a:r>
              <a:rPr dirty="0"/>
              <a:t> to extract critical audio features for each track, including:</a:t>
            </a:r>
          </a:p>
          <a:p>
            <a:pPr lvl="1">
              <a:defRPr sz="1300"/>
            </a:pPr>
            <a:r>
              <a:rPr i="1" dirty="0"/>
              <a:t>MFCCs </a:t>
            </a:r>
            <a:r>
              <a:rPr dirty="0"/>
              <a:t>(Mel-frequency cepstral coefficients): timbral shape</a:t>
            </a:r>
            <a:r>
              <a:rPr lang="en-US" dirty="0"/>
              <a:t> (</a:t>
            </a:r>
            <a:r>
              <a:rPr lang="en-US" b="1" dirty="0"/>
              <a:t>“timbral fingerprint”</a:t>
            </a:r>
            <a:r>
              <a:rPr lang="en-US" dirty="0"/>
              <a:t> of a sound—things like brightness, warmth, and texture)</a:t>
            </a:r>
            <a:endParaRPr dirty="0"/>
          </a:p>
          <a:p>
            <a:pPr lvl="1">
              <a:defRPr sz="1300"/>
            </a:pPr>
            <a:r>
              <a:rPr i="1" dirty="0"/>
              <a:t>Chroma</a:t>
            </a:r>
            <a:r>
              <a:rPr dirty="0"/>
              <a:t>: pitch class energy</a:t>
            </a:r>
            <a:r>
              <a:rPr lang="en-US" dirty="0"/>
              <a:t> (tells you </a:t>
            </a:r>
            <a:r>
              <a:rPr lang="en-US" b="1" dirty="0"/>
              <a:t>which notes</a:t>
            </a:r>
            <a:r>
              <a:rPr lang="en-US" dirty="0"/>
              <a:t> (C, C♯/D♭, D, … B) are most prominent in a song, regardless of whether they’re played high or low.)</a:t>
            </a:r>
            <a:endParaRPr dirty="0"/>
          </a:p>
          <a:p>
            <a:pPr lvl="1">
              <a:defRPr sz="1300"/>
            </a:pPr>
            <a:r>
              <a:rPr i="1" dirty="0"/>
              <a:t>Spectral contrast</a:t>
            </a:r>
            <a:r>
              <a:rPr dirty="0"/>
              <a:t>: </a:t>
            </a:r>
            <a:r>
              <a:rPr lang="en-US" dirty="0"/>
              <a:t>measures the difference between the strongest (peaks) and weakest (valleys) frequency bands in a signal, reflecting how bright (high contrast) or dark (low contrast) a sound appears.</a:t>
            </a:r>
            <a:endParaRPr dirty="0"/>
          </a:p>
          <a:p>
            <a:pPr lvl="1">
              <a:defRPr sz="1300"/>
            </a:pPr>
            <a:r>
              <a:rPr i="1" dirty="0"/>
              <a:t>Tempo</a:t>
            </a:r>
            <a:r>
              <a:rPr dirty="0"/>
              <a:t>: beats per minute</a:t>
            </a:r>
            <a:r>
              <a:rPr lang="en-US" dirty="0"/>
              <a:t> (BPM)</a:t>
            </a:r>
            <a:endParaRPr dirty="0"/>
          </a:p>
          <a:p>
            <a:pPr lvl="1">
              <a:defRPr sz="1300"/>
            </a:pPr>
            <a:r>
              <a:rPr dirty="0"/>
              <a:t>Centroid, RMS, ZCR: other descriptors of loudness, noisiness, tone</a:t>
            </a:r>
            <a:endParaRPr lang="en-US" dirty="0"/>
          </a:p>
          <a:p>
            <a:pPr lvl="1">
              <a:defRPr sz="1300"/>
            </a:pPr>
            <a:endParaRPr dirty="0"/>
          </a:p>
          <a:p>
            <a:pPr marL="0" indent="0">
              <a:buNone/>
              <a:defRPr sz="1600" b="1"/>
            </a:pPr>
            <a:r>
              <a:rPr dirty="0"/>
              <a:t>Preprocessing</a:t>
            </a:r>
          </a:p>
          <a:p>
            <a:pPr lvl="1">
              <a:defRPr sz="1300"/>
            </a:pPr>
            <a:r>
              <a:rPr dirty="0"/>
              <a:t>All features were normalized and stored in MongoDB Atlas for fast access</a:t>
            </a:r>
            <a:r>
              <a:rPr lang="en-US" dirty="0"/>
              <a:t> by doing steps like: Metadata cleaning, features extractions, merge Metadata &amp; features, data normalization &amp; scaling.</a:t>
            </a:r>
            <a:endParaRPr dirty="0"/>
          </a:p>
          <a:p>
            <a:pPr lvl="1">
              <a:defRPr sz="1300"/>
            </a:pPr>
            <a:r>
              <a:rPr dirty="0"/>
              <a:t>Missing or broken files were excluded to maintain data integrity.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Machine Learning Model: KNN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A6C1B35-2CEB-D5E8-91F0-EFF479A80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9808"/>
          </a:xfrm>
        </p:spPr>
        <p:txBody>
          <a:bodyPr/>
          <a:lstStyle/>
          <a:p>
            <a:pPr marL="0" indent="0">
              <a:buNone/>
              <a:defRPr sz="1600" b="1"/>
            </a:pPr>
            <a:r>
              <a:rPr dirty="0"/>
              <a:t>Algorithm</a:t>
            </a:r>
          </a:p>
          <a:p>
            <a:pPr lvl="1">
              <a:defRPr sz="1300"/>
            </a:pPr>
            <a:r>
              <a:rPr dirty="0"/>
              <a:t>K-Nearest Neighbors (KNN) is a non-parametric algorithm</a:t>
            </a:r>
            <a:r>
              <a:rPr lang="en-US" dirty="0"/>
              <a:t> (meaning it doesn’t learn a fixed set of parameters)</a:t>
            </a:r>
            <a:r>
              <a:rPr dirty="0"/>
              <a:t> that recommends based on</a:t>
            </a:r>
            <a:r>
              <a:rPr lang="en-US" dirty="0"/>
              <a:t> the</a:t>
            </a:r>
            <a:r>
              <a:rPr dirty="0"/>
              <a:t> 'closeness' in feature</a:t>
            </a:r>
            <a:r>
              <a:rPr lang="en-US" dirty="0"/>
              <a:t>s</a:t>
            </a:r>
            <a:r>
              <a:rPr dirty="0"/>
              <a:t> space.</a:t>
            </a:r>
          </a:p>
          <a:p>
            <a:pPr lvl="1">
              <a:defRPr sz="1300"/>
            </a:pPr>
            <a:r>
              <a:rPr dirty="0"/>
              <a:t>It</a:t>
            </a:r>
            <a:r>
              <a:rPr lang="en-US" dirty="0"/>
              <a:t> is</a:t>
            </a:r>
            <a:r>
              <a:rPr dirty="0"/>
              <a:t> ideal for applications like music, where audio similarity isn't linear or rule-based.</a:t>
            </a:r>
            <a:endParaRPr lang="en-US" dirty="0"/>
          </a:p>
          <a:p>
            <a:pPr lvl="1">
              <a:defRPr sz="1300"/>
            </a:pPr>
            <a:endParaRPr dirty="0"/>
          </a:p>
          <a:p>
            <a:pPr marL="0" indent="0">
              <a:buNone/>
              <a:defRPr sz="1600" b="1"/>
            </a:pPr>
            <a:r>
              <a:rPr dirty="0"/>
              <a:t>Why KNN for Music</a:t>
            </a:r>
          </a:p>
          <a:p>
            <a:pPr lvl="1">
              <a:defRPr sz="1300"/>
            </a:pPr>
            <a:r>
              <a:rPr dirty="0"/>
              <a:t>KNN doesn’t require a fixed output label — it simply finds the closest neighbors based on audio characteristics.</a:t>
            </a:r>
          </a:p>
          <a:p>
            <a:pPr lvl="1">
              <a:defRPr sz="1300"/>
            </a:pPr>
            <a:r>
              <a:rPr dirty="0"/>
              <a:t>Easily adaptable to new data</a:t>
            </a:r>
            <a:r>
              <a:rPr lang="en-US" dirty="0"/>
              <a:t>, no guesswork: It simply finds real, existing songs that are closest in sound therefore no complicated formulas.</a:t>
            </a:r>
            <a:endParaRPr dirty="0"/>
          </a:p>
          <a:p>
            <a:pPr lvl="1">
              <a:defRPr sz="1300"/>
            </a:pPr>
            <a:r>
              <a:rPr dirty="0"/>
              <a:t>Very interpretable — users and developers can understand the logic behind recommendations.</a:t>
            </a:r>
            <a:endParaRPr lang="en-US" dirty="0"/>
          </a:p>
          <a:p>
            <a:pPr lvl="1">
              <a:defRPr sz="1300"/>
            </a:pPr>
            <a:endParaRPr dirty="0"/>
          </a:p>
          <a:p>
            <a:pPr marL="0" indent="0">
              <a:buNone/>
              <a:defRPr sz="1600" b="1"/>
            </a:pPr>
            <a:r>
              <a:rPr dirty="0"/>
              <a:t>Distance Metrics &amp; Weighting</a:t>
            </a:r>
          </a:p>
          <a:p>
            <a:pPr lvl="1">
              <a:defRPr sz="1300"/>
            </a:pPr>
            <a:r>
              <a:rPr lang="en-US" i="1" dirty="0"/>
              <a:t>Pattern match (Cosine), </a:t>
            </a:r>
            <a:r>
              <a:rPr lang="en-US" dirty="0"/>
              <a:t>Cosine measures the angle between 2 feature vectors, focusing on the pattern of value; checks if two songs have a similar shape or texture, like matching guitar strumming patterns.</a:t>
            </a:r>
          </a:p>
          <a:p>
            <a:pPr lvl="1">
              <a:defRPr sz="1300"/>
            </a:pPr>
            <a:r>
              <a:rPr lang="en-US" i="1" dirty="0"/>
              <a:t>Direct distance (Euclidean), </a:t>
            </a:r>
            <a:r>
              <a:rPr lang="en-US" dirty="0"/>
              <a:t>Euclidean measures the straight-line gap between vectors, capturing absolute differences; sees how far apart they are overall, like comparing overall volume and pace.</a:t>
            </a:r>
          </a:p>
          <a:p>
            <a:pPr lvl="1">
              <a:defRPr sz="1300"/>
            </a:pPr>
            <a:r>
              <a:rPr lang="en-US" dirty="0"/>
              <a:t>Weighted KNN was applied — closest neighbors influence recommendations more heavily, improving precision as a result.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&amp; Optimization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AF8AE2F-05DE-8E40-0854-8CD0350DB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  <a:defRPr sz="1600" b="1"/>
            </a:pPr>
            <a:r>
              <a:rPr dirty="0"/>
              <a:t>Genre Match @K</a:t>
            </a:r>
          </a:p>
          <a:p>
            <a:pPr lvl="1">
              <a:defRPr sz="1300"/>
            </a:pPr>
            <a:r>
              <a:rPr dirty="0"/>
              <a:t>We checked how often the top recommended songs shared the same genre.</a:t>
            </a:r>
          </a:p>
          <a:p>
            <a:pPr lvl="1">
              <a:defRPr sz="1300"/>
            </a:pPr>
            <a:r>
              <a:rPr dirty="0"/>
              <a:t>Top-3 accuracy (cosine weighted): 74.2%</a:t>
            </a:r>
          </a:p>
          <a:p>
            <a:pPr lvl="1">
              <a:defRPr sz="1300"/>
            </a:pPr>
            <a:r>
              <a:rPr dirty="0"/>
              <a:t>Top-5 accuracy (cosine weighted): 82.0%</a:t>
            </a:r>
          </a:p>
          <a:p>
            <a:pPr lvl="1">
              <a:defRPr sz="1300"/>
            </a:pPr>
            <a:r>
              <a:rPr dirty="0"/>
              <a:t>High genre match reflects strong similarity in output.</a:t>
            </a:r>
            <a:endParaRPr lang="en-US" dirty="0"/>
          </a:p>
          <a:p>
            <a:pPr lvl="1">
              <a:defRPr sz="1300"/>
            </a:pPr>
            <a:endParaRPr dirty="0"/>
          </a:p>
          <a:p>
            <a:pPr marL="0" indent="0">
              <a:buNone/>
              <a:defRPr sz="1600" b="1"/>
            </a:pPr>
            <a:r>
              <a:rPr dirty="0"/>
              <a:t>Mean Squared Error (MSE)</a:t>
            </a:r>
          </a:p>
          <a:p>
            <a:pPr lvl="1">
              <a:defRPr sz="1300"/>
            </a:pPr>
            <a:r>
              <a:rPr dirty="0"/>
              <a:t>Measures how far recommended song features deviate from the original song in numerical space.</a:t>
            </a:r>
          </a:p>
          <a:p>
            <a:pPr lvl="1">
              <a:defRPr sz="1300"/>
            </a:pPr>
            <a:r>
              <a:rPr dirty="0"/>
              <a:t>MSE achieved: ~0.0012 — very tight clustering around input vector</a:t>
            </a:r>
            <a:r>
              <a:rPr lang="en-US" dirty="0"/>
              <a:t> which indicates low error score.</a:t>
            </a:r>
          </a:p>
          <a:p>
            <a:pPr lvl="1">
              <a:defRPr sz="1300"/>
            </a:pPr>
            <a:endParaRPr dirty="0"/>
          </a:p>
          <a:p>
            <a:pPr marL="0" indent="0">
              <a:buNone/>
              <a:defRPr sz="1600" b="1"/>
            </a:pPr>
            <a:r>
              <a:rPr dirty="0"/>
              <a:t>R² Score</a:t>
            </a:r>
          </a:p>
          <a:p>
            <a:pPr lvl="1">
              <a:defRPr sz="1300"/>
            </a:pPr>
            <a:r>
              <a:rPr dirty="0"/>
              <a:t>R² = 0.809 — meaning ~81% of the variance in the song profile is explained by the recommended set.</a:t>
            </a:r>
          </a:p>
          <a:p>
            <a:pPr lvl="1">
              <a:defRPr sz="1300"/>
            </a:pPr>
            <a:r>
              <a:rPr dirty="0"/>
              <a:t>This shows the system is not only similar in genre but also captures deep structure in sound.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Evaluation_Metrics_Illustration.png">
            <a:extLst>
              <a:ext uri="{FF2B5EF4-FFF2-40B4-BE49-F238E27FC236}">
                <a16:creationId xmlns:a16="http://schemas.microsoft.com/office/drawing/2014/main" id="{6438CEEE-D6BB-2B35-AD5C-7337EA2036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953" y="461871"/>
            <a:ext cx="7988094" cy="532539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Front-End GUI Features</a:t>
            </a:r>
            <a:endParaRPr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  <a:defRPr sz="1600" b="1"/>
            </a:pPr>
            <a:endParaRPr lang="en-US" dirty="0"/>
          </a:p>
          <a:p>
            <a:pPr marL="0" indent="0" algn="ctr">
              <a:buNone/>
              <a:defRPr sz="1600" b="1"/>
            </a:pPr>
            <a:r>
              <a:rPr lang="en-US" dirty="0"/>
              <a:t>GUI DEMONSTRATION</a:t>
            </a:r>
          </a:p>
          <a:p>
            <a:pPr marL="0" indent="0">
              <a:buNone/>
              <a:defRPr sz="1600" b="1"/>
            </a:pPr>
            <a:endParaRPr lang="en-US" dirty="0"/>
          </a:p>
          <a:p>
            <a:pPr marL="0" indent="0">
              <a:buNone/>
              <a:defRPr sz="1600" b="1"/>
            </a:pPr>
            <a:r>
              <a:rPr lang="en-US" dirty="0"/>
              <a:t>Framework: PyQt6</a:t>
            </a:r>
          </a:p>
          <a:p>
            <a:pPr lvl="1">
              <a:defRPr sz="1300"/>
            </a:pPr>
            <a:r>
              <a:rPr lang="en-US" dirty="0"/>
              <a:t>Built with Qt for Python, providing responsive desktop UI capabilities.</a:t>
            </a:r>
          </a:p>
          <a:p>
            <a:pPr lvl="1">
              <a:defRPr sz="1300"/>
            </a:pPr>
            <a:r>
              <a:rPr lang="en-US" dirty="0"/>
              <a:t>Supports custom widgets, threading, event handling.</a:t>
            </a:r>
          </a:p>
          <a:p>
            <a:pPr lvl="1">
              <a:defRPr sz="1300"/>
            </a:pPr>
            <a:endParaRPr lang="en-US" dirty="0"/>
          </a:p>
          <a:p>
            <a:pPr marL="0" indent="0">
              <a:buNone/>
              <a:defRPr sz="1600" b="1"/>
            </a:pPr>
            <a:r>
              <a:rPr lang="en-US" dirty="0"/>
              <a:t>Key Features</a:t>
            </a:r>
          </a:p>
          <a:p>
            <a:pPr lvl="1">
              <a:defRPr sz="1300"/>
            </a:pPr>
            <a:r>
              <a:rPr lang="en-US" dirty="0"/>
              <a:t>Search for songs directly from YouTube using </a:t>
            </a:r>
            <a:r>
              <a:rPr lang="en-US" dirty="0" err="1"/>
              <a:t>yt_dlp</a:t>
            </a:r>
            <a:r>
              <a:rPr lang="en-US" dirty="0"/>
              <a:t>.</a:t>
            </a:r>
          </a:p>
          <a:p>
            <a:pPr lvl="1">
              <a:defRPr sz="1300"/>
            </a:pPr>
            <a:r>
              <a:rPr lang="en-US" dirty="0"/>
              <a:t>Download, extract features, and trigger ML model from the interface.</a:t>
            </a:r>
          </a:p>
          <a:p>
            <a:pPr lvl="1">
              <a:defRPr sz="1300"/>
            </a:pPr>
            <a:r>
              <a:rPr lang="en-US" dirty="0"/>
              <a:t>Visual feedback via radar charts showing input vs. recommendation profiles.</a:t>
            </a:r>
          </a:p>
          <a:p>
            <a:pPr lvl="1">
              <a:defRPr sz="1300"/>
            </a:pPr>
            <a:endParaRPr lang="en-US" dirty="0"/>
          </a:p>
          <a:p>
            <a:pPr marL="0" indent="0">
              <a:buNone/>
              <a:defRPr sz="1600" b="1"/>
            </a:pPr>
            <a:r>
              <a:rPr lang="en-US" dirty="0"/>
              <a:t>Architecture</a:t>
            </a:r>
          </a:p>
          <a:p>
            <a:pPr lvl="1">
              <a:defRPr sz="1300"/>
            </a:pPr>
            <a:r>
              <a:rPr lang="en-US" dirty="0"/>
              <a:t>Uses background threads (</a:t>
            </a:r>
            <a:r>
              <a:rPr lang="en-US" dirty="0" err="1"/>
              <a:t>QThread</a:t>
            </a:r>
            <a:r>
              <a:rPr lang="en-US" dirty="0"/>
              <a:t> + </a:t>
            </a:r>
            <a:r>
              <a:rPr lang="en-US" dirty="0" err="1"/>
              <a:t>QRunnable</a:t>
            </a:r>
            <a:r>
              <a:rPr lang="en-US" dirty="0"/>
              <a:t>) to maintain UI responsiveness.</a:t>
            </a:r>
          </a:p>
          <a:p>
            <a:pPr lvl="1">
              <a:defRPr sz="1300"/>
            </a:pPr>
            <a:r>
              <a:rPr lang="en-US" dirty="0"/>
              <a:t>Integrates seamlessly with MongoDB Atlas for data retrieval.</a:t>
            </a:r>
          </a:p>
          <a:p>
            <a:pPr marL="457200" lvl="1" indent="0">
              <a:buNone/>
              <a:defRPr sz="1300"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Future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Improvements</a:t>
            </a:r>
            <a:endParaRPr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 sz="1600" b="1"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 sz="1600" b="1"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Hybrid Models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1300"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Combine content-based filtering with collaborative filtering for a hybrid recommender.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1300"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 sz="1600" b="1"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User Feedback Loop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1300"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Incorporate thumbs-up/down or ratings to learn user preferences over time.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1300"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 sz="1600" b="1"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Deployment &amp; Scalability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1300"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Deploy as a web-based platform using Flask or React.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1300"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Enable real-time song-to-song comparison across a larger database.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3836" y="3135601"/>
            <a:ext cx="3170469" cy="1143000"/>
          </a:xfrm>
        </p:spPr>
        <p:txBody>
          <a:bodyPr>
            <a:normAutofit/>
          </a:bodyPr>
          <a:lstStyle/>
          <a:p>
            <a:r>
              <a:rPr sz="5000" dirty="0"/>
              <a:t>Thank You!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446BE82-3B70-DB58-C6F4-B2C4C88388BE}"/>
              </a:ext>
            </a:extLst>
          </p:cNvPr>
          <p:cNvGrpSpPr/>
          <p:nvPr/>
        </p:nvGrpSpPr>
        <p:grpSpPr>
          <a:xfrm>
            <a:off x="2344724" y="1703733"/>
            <a:ext cx="4454552" cy="875667"/>
            <a:chOff x="2504116" y="704922"/>
            <a:chExt cx="4256015" cy="941933"/>
          </a:xfrm>
        </p:grpSpPr>
        <p:pic>
          <p:nvPicPr>
            <p:cNvPr id="7" name="Picture 6" descr="TuneSenseIcon.png">
              <a:extLst>
                <a:ext uri="{FF2B5EF4-FFF2-40B4-BE49-F238E27FC236}">
                  <a16:creationId xmlns:a16="http://schemas.microsoft.com/office/drawing/2014/main" id="{CC8C7D3C-3983-1AF9-0107-54AA822BE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12842" y="785080"/>
              <a:ext cx="847289" cy="847289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D4A91D5-F17E-94CF-ED8A-F2F6B005FFCB}"/>
                </a:ext>
              </a:extLst>
            </p:cNvPr>
            <p:cNvSpPr/>
            <p:nvPr/>
          </p:nvSpPr>
          <p:spPr>
            <a:xfrm>
              <a:off x="3057418" y="785081"/>
              <a:ext cx="3029163" cy="86177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000" b="1" cap="none" spc="0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TuneSense</a:t>
              </a:r>
            </a:p>
          </p:txBody>
        </p:sp>
        <p:pic>
          <p:nvPicPr>
            <p:cNvPr id="9" name="Picture 8" descr="TuneSenseIcon.png">
              <a:extLst>
                <a:ext uri="{FF2B5EF4-FFF2-40B4-BE49-F238E27FC236}">
                  <a16:creationId xmlns:a16="http://schemas.microsoft.com/office/drawing/2014/main" id="{D39735EC-2998-FC0F-16DE-44465432F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04116" y="704922"/>
              <a:ext cx="927449" cy="9274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924</Words>
  <Application>Microsoft Office PowerPoint</Application>
  <PresentationFormat>On-screen Show (4:3)</PresentationFormat>
  <Paragraphs>95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A Content-Based Music Recommendation System</vt:lpstr>
      <vt:lpstr>Project Overview</vt:lpstr>
      <vt:lpstr>Dataset &amp; Feature Engineering</vt:lpstr>
      <vt:lpstr>Machine Learning Model: KNN</vt:lpstr>
      <vt:lpstr>Evaluation &amp; Optimization</vt:lpstr>
      <vt:lpstr>PowerPoint Presentation</vt:lpstr>
      <vt:lpstr>Front-End GUI Features</vt:lpstr>
      <vt:lpstr>Future Improvements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Frederick Cheah</cp:lastModifiedBy>
  <cp:revision>32</cp:revision>
  <dcterms:created xsi:type="dcterms:W3CDTF">2013-01-27T09:14:16Z</dcterms:created>
  <dcterms:modified xsi:type="dcterms:W3CDTF">2025-06-10T23:19:03Z</dcterms:modified>
  <cp:category/>
</cp:coreProperties>
</file>