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95"/>
  </p:notesMasterIdLst>
  <p:handoutMasterIdLst>
    <p:handoutMasterId r:id="rId96"/>
  </p:handoutMasterIdLst>
  <p:sldIdLst>
    <p:sldId id="256" r:id="rId3"/>
    <p:sldId id="338" r:id="rId4"/>
    <p:sldId id="264" r:id="rId5"/>
    <p:sldId id="270" r:id="rId6"/>
    <p:sldId id="267" r:id="rId7"/>
    <p:sldId id="268" r:id="rId8"/>
    <p:sldId id="313" r:id="rId9"/>
    <p:sldId id="314" r:id="rId10"/>
    <p:sldId id="260" r:id="rId11"/>
    <p:sldId id="316" r:id="rId12"/>
    <p:sldId id="315" r:id="rId13"/>
    <p:sldId id="476" r:id="rId14"/>
    <p:sldId id="259" r:id="rId15"/>
    <p:sldId id="271" r:id="rId16"/>
    <p:sldId id="317" r:id="rId17"/>
    <p:sldId id="318" r:id="rId18"/>
    <p:sldId id="319" r:id="rId19"/>
    <p:sldId id="320" r:id="rId20"/>
    <p:sldId id="321" r:id="rId21"/>
    <p:sldId id="269" r:id="rId22"/>
    <p:sldId id="272" r:id="rId23"/>
    <p:sldId id="322" r:id="rId24"/>
    <p:sldId id="323" r:id="rId25"/>
    <p:sldId id="324" r:id="rId26"/>
    <p:sldId id="479" r:id="rId27"/>
    <p:sldId id="480" r:id="rId28"/>
    <p:sldId id="481" r:id="rId29"/>
    <p:sldId id="391" r:id="rId30"/>
    <p:sldId id="392" r:id="rId31"/>
    <p:sldId id="463" r:id="rId32"/>
    <p:sldId id="464" r:id="rId33"/>
    <p:sldId id="465" r:id="rId34"/>
    <p:sldId id="466" r:id="rId35"/>
    <p:sldId id="468" r:id="rId36"/>
    <p:sldId id="469" r:id="rId37"/>
    <p:sldId id="472" r:id="rId38"/>
    <p:sldId id="474" r:id="rId39"/>
    <p:sldId id="484" r:id="rId40"/>
    <p:sldId id="478" r:id="rId41"/>
    <p:sldId id="389" r:id="rId42"/>
    <p:sldId id="291" r:id="rId43"/>
    <p:sldId id="292" r:id="rId44"/>
    <p:sldId id="477" r:id="rId45"/>
    <p:sldId id="265" r:id="rId46"/>
    <p:sldId id="273" r:id="rId47"/>
    <p:sldId id="274" r:id="rId48"/>
    <p:sldId id="275" r:id="rId49"/>
    <p:sldId id="276" r:id="rId50"/>
    <p:sldId id="277" r:id="rId51"/>
    <p:sldId id="27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280" r:id="rId63"/>
    <p:sldId id="279" r:id="rId64"/>
    <p:sldId id="281" r:id="rId65"/>
    <p:sldId id="283" r:id="rId66"/>
    <p:sldId id="282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293" r:id="rId75"/>
    <p:sldId id="294" r:id="rId76"/>
    <p:sldId id="297" r:id="rId77"/>
    <p:sldId id="298" r:id="rId78"/>
    <p:sldId id="299" r:id="rId79"/>
    <p:sldId id="300" r:id="rId80"/>
    <p:sldId id="301" r:id="rId81"/>
    <p:sldId id="303" r:id="rId82"/>
    <p:sldId id="302" r:id="rId83"/>
    <p:sldId id="304" r:id="rId84"/>
    <p:sldId id="305" r:id="rId85"/>
    <p:sldId id="306" r:id="rId86"/>
    <p:sldId id="307" r:id="rId87"/>
    <p:sldId id="308" r:id="rId88"/>
    <p:sldId id="310" r:id="rId89"/>
    <p:sldId id="309" r:id="rId90"/>
    <p:sldId id="311" r:id="rId91"/>
    <p:sldId id="483" r:id="rId92"/>
    <p:sldId id="347" r:id="rId93"/>
    <p:sldId id="312" r:id="rId9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73443" autoAdjust="0"/>
  </p:normalViewPr>
  <p:slideViewPr>
    <p:cSldViewPr>
      <p:cViewPr>
        <p:scale>
          <a:sx n="100" d="100"/>
          <a:sy n="100" d="100"/>
        </p:scale>
        <p:origin x="111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81F83-2F83-4797-9994-6192154CA801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36102-535B-4401-B34D-71DFD619A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3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Erreur_40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of procedures and steps,</a:t>
            </a:r>
            <a:r>
              <a:rPr lang="en-US" baseline="0" dirty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broker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(traduction littérale : « courtier de requêtes objet »),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codes les plus courants sont :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 : succès de la requête ;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 et 302 : redirection, respectivement permanente et temporaire ;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401 : utilisateur non authentifié ;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403 : accès refusé ;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rreur 404"/>
              </a:rPr>
              <a:t>404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page non trouvée ;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et 503 : erreur serveur ;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504 : le serveur n'a pas répondu.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0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to course,</a:t>
            </a:r>
            <a:r>
              <a:rPr lang="en-US" baseline="0" dirty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to course,</a:t>
            </a:r>
            <a:r>
              <a:rPr lang="en-US" baseline="0" dirty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Espace</a:t>
            </a:r>
            <a:r>
              <a:rPr lang="en-US" dirty="0"/>
              <a:t> de Nom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ED07148-F4FC-4948-8019-D60B7D67B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49E24-BC26-45C0-9718-EAC58A1B306E}" type="slidenum">
              <a:rPr lang="fr-FR" altLang="fr-FR"/>
              <a:pPr/>
              <a:t>28</a:t>
            </a:fld>
            <a:endParaRPr lang="fr-FR" altLang="fr-FR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xmlns="" id="{45E7344A-657E-436F-8496-D77E8DFF4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6125"/>
            <a:ext cx="4959350" cy="3719513"/>
          </a:xfrm>
          <a:ln/>
        </p:spPr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xmlns="" id="{45416187-3F74-4FC8-9772-800D4A363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lIns="90699" tIns="45350" rIns="90699" bIns="4535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http://localhost:8585/MeteoWS/?xsd=1</a:t>
            </a:r>
          </a:p>
          <a:p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7519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654A1BB-0949-4D57-B6B8-803CEB985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D5A5A-8345-41C8-86BB-B680E586233B}" type="slidenum">
              <a:rPr lang="fr-FR" altLang="fr-FR"/>
              <a:pPr/>
              <a:t>29</a:t>
            </a:fld>
            <a:endParaRPr lang="fr-FR" altLang="fr-FR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xmlns="" id="{ED87EAD1-2A61-434F-9A7C-FC5C7851C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xmlns="" id="{DE13D561-2D58-4CC1-BFE6-19AAA943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197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1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Déploiement</a:t>
            </a:r>
            <a:r>
              <a:rPr lang="fr-FR" altLang="fr-FR" dirty="0"/>
              <a:t> du service Web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Dépendant de la plate-forme (Apache : WSDD)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2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Enregistrement</a:t>
            </a:r>
            <a:r>
              <a:rPr lang="fr-FR" altLang="fr-FR" dirty="0"/>
              <a:t> du service Web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WSDL : description du service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Référentiels : DISCO (local), UDDI (global)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3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Découverte</a:t>
            </a:r>
            <a:r>
              <a:rPr lang="fr-FR" altLang="fr-FR" dirty="0"/>
              <a:t> du service Web 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4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Invocation</a:t>
            </a:r>
            <a:r>
              <a:rPr lang="fr-FR" altLang="fr-FR" dirty="0"/>
              <a:t> du service Web par le client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6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9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3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5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8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4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0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Image</a:t>
            </a:r>
            <a:r>
              <a:rPr lang="fr-FR" baseline="0" dirty="0"/>
              <a:t> obtenue </a:t>
            </a:r>
            <a:r>
              <a:rPr lang="fr-FR" baseline="0" dirty="0">
                <a:sym typeface="Wingdings"/>
              </a:rPr>
              <a:t> </a:t>
            </a:r>
            <a:r>
              <a:rPr lang="fr-FR" dirty="0"/>
              <a:t>http://</a:t>
            </a:r>
            <a:r>
              <a:rPr lang="fr-FR" dirty="0" err="1"/>
              <a:t>www.ntu.edu.sg</a:t>
            </a:r>
            <a:r>
              <a:rPr lang="fr-FR" dirty="0"/>
              <a:t>/home/</a:t>
            </a:r>
            <a:r>
              <a:rPr lang="fr-FR" dirty="0" err="1"/>
              <a:t>ehchua</a:t>
            </a:r>
            <a:r>
              <a:rPr lang="fr-FR" dirty="0"/>
              <a:t>/</a:t>
            </a:r>
            <a:r>
              <a:rPr lang="fr-FR" dirty="0" err="1"/>
              <a:t>programming</a:t>
            </a:r>
            <a:r>
              <a:rPr lang="fr-FR" dirty="0"/>
              <a:t>/</a:t>
            </a:r>
            <a:r>
              <a:rPr lang="fr-FR" dirty="0" err="1"/>
              <a:t>webprogramming</a:t>
            </a:r>
            <a:r>
              <a:rPr lang="fr-FR" dirty="0"/>
              <a:t>/</a:t>
            </a:r>
            <a:r>
              <a:rPr lang="fr-FR" dirty="0" err="1"/>
              <a:t>HTTP_Basics.html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9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 se passe t il </a:t>
            </a:r>
          </a:p>
          <a:p>
            <a:pPr lvl="1"/>
            <a:r>
              <a:rPr lang="fr-FR" dirty="0"/>
              <a:t>si on fait de la lecture avec un POST ? </a:t>
            </a:r>
          </a:p>
          <a:p>
            <a:pPr lvl="1"/>
            <a:r>
              <a:rPr lang="fr-FR" dirty="0"/>
              <a:t>Si on fait une mise à jour avec un DELETE ? </a:t>
            </a:r>
          </a:p>
          <a:p>
            <a:pPr lvl="1"/>
            <a:r>
              <a:rPr lang="fr-FR" dirty="0"/>
              <a:t>Si on fait une suppression avec un PUT ?</a:t>
            </a:r>
          </a:p>
          <a:p>
            <a:endParaRPr lang="fr-FR" dirty="0"/>
          </a:p>
          <a:p>
            <a:pPr>
              <a:buFont typeface="Wingdings" charset="0"/>
              <a:buChar char="è"/>
            </a:pPr>
            <a:r>
              <a:rPr lang="fr-FR" dirty="0">
                <a:sym typeface="Wingdings"/>
              </a:rPr>
              <a:t>REST ne l’interdit pas </a:t>
            </a:r>
          </a:p>
          <a:p>
            <a:pPr>
              <a:buFont typeface="Wingdings" charset="0"/>
              <a:buChar char="è"/>
            </a:pPr>
            <a:r>
              <a:rPr lang="fr-FR" dirty="0">
                <a:sym typeface="Wingdings"/>
              </a:rPr>
              <a:t>Mais si vous le faites, votre application ne respecte pas les exigences REST et donc n’est pas </a:t>
            </a:r>
            <a:r>
              <a:rPr lang="fr-FR" dirty="0" err="1">
                <a:sym typeface="Wingdings"/>
              </a:rPr>
              <a:t>RESTFul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5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Pas de possibilité de développer le service à partir d’un WADL contrairement à SOAP ????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baseline="0" dirty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z="1200" b="1" dirty="0">
                <a:solidFill>
                  <a:srgbClr val="010000"/>
                </a:solidFill>
              </a:rPr>
              <a:t>Remplacer les protocoles actuels (RPC,DCOM,RMI) par une approche entièrement ouverte </a:t>
            </a:r>
            <a:r>
              <a:rPr lang="fr-FR" altLang="fr-FR" sz="1200" dirty="0">
                <a:solidFill>
                  <a:srgbClr val="010000"/>
                </a:solidFill>
              </a:rPr>
              <a:t>et interopérable, basée sur la généralisation des serveurs Web avec scripts CGI.</a:t>
            </a:r>
          </a:p>
          <a:p>
            <a:endParaRPr lang="fr-FR" altLang="fr-FR" sz="1200" dirty="0">
              <a:solidFill>
                <a:srgbClr val="010000"/>
              </a:solidFill>
            </a:endParaRPr>
          </a:p>
          <a:p>
            <a:r>
              <a:rPr lang="fr-FR" altLang="fr-FR" sz="1200" dirty="0">
                <a:solidFill>
                  <a:srgbClr val="010000"/>
                </a:solidFill>
              </a:rPr>
              <a:t>Faire interagir des composants hétérogènes, distants, et indépendants avec </a:t>
            </a:r>
            <a:r>
              <a:rPr lang="fr-FR" altLang="fr-FR" sz="1200" b="1" dirty="0">
                <a:solidFill>
                  <a:srgbClr val="010000"/>
                </a:solidFill>
              </a:rPr>
              <a:t>un protocole standard (SOAP).</a:t>
            </a:r>
          </a:p>
          <a:p>
            <a:endParaRPr lang="fr-FR" altLang="fr-FR" sz="1200" dirty="0">
              <a:solidFill>
                <a:srgbClr val="010000"/>
              </a:solidFill>
            </a:endParaRPr>
          </a:p>
          <a:p>
            <a:r>
              <a:rPr lang="fr-FR" altLang="fr-FR" sz="1200" dirty="0">
                <a:solidFill>
                  <a:srgbClr val="010000"/>
                </a:solidFill>
              </a:rPr>
              <a:t>Dédiés aux applications B2B (Business to Business), EAI (Enterprise Application </a:t>
            </a:r>
            <a:r>
              <a:rPr lang="fr-FR" altLang="fr-FR" sz="1200" dirty="0" err="1">
                <a:solidFill>
                  <a:srgbClr val="010000"/>
                </a:solidFill>
              </a:rPr>
              <a:t>Integration</a:t>
            </a:r>
            <a:r>
              <a:rPr lang="fr-FR" altLang="fr-FR" sz="1200" dirty="0">
                <a:solidFill>
                  <a:srgbClr val="010000"/>
                </a:solidFill>
              </a:rPr>
              <a:t>), P2P (Peer to Peer).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graph/chart.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fr-FR" sz="2400" dirty="0"/>
              <a:t>Object </a:t>
            </a:r>
            <a:r>
              <a:rPr lang="fr-FR" altLang="fr-FR" sz="2400" dirty="0" err="1"/>
              <a:t>Request</a:t>
            </a:r>
            <a:r>
              <a:rPr lang="fr-FR" altLang="fr-FR" sz="2400" dirty="0"/>
              <a:t> Broker</a:t>
            </a:r>
          </a:p>
          <a:p>
            <a:endParaRPr lang="fr-FR" altLang="fr-FR" sz="2400" dirty="0"/>
          </a:p>
          <a:p>
            <a:r>
              <a:rPr lang="fr-FR" altLang="fr-FR" sz="2400" dirty="0"/>
              <a:t>Le Web a besoin d’un nouveau protocole</a:t>
            </a:r>
          </a:p>
          <a:p>
            <a:pPr lvl="1"/>
            <a:r>
              <a:rPr lang="fr-FR" altLang="fr-FR" sz="2000" dirty="0"/>
              <a:t>Multi-langages, multi-plateformes</a:t>
            </a:r>
          </a:p>
          <a:p>
            <a:pPr lvl="1"/>
            <a:r>
              <a:rPr lang="fr-FR" altLang="fr-FR" sz="2000" dirty="0"/>
              <a:t>Respectant les formats d’échanges du Web</a:t>
            </a:r>
          </a:p>
          <a:p>
            <a:pPr lvl="2"/>
            <a:r>
              <a:rPr lang="fr-FR" altLang="fr-FR" sz="1800" dirty="0"/>
              <a:t>Réponses et requêtes en XML</a:t>
            </a:r>
          </a:p>
          <a:p>
            <a:pPr lvl="1"/>
            <a:r>
              <a:rPr lang="fr-FR" altLang="fr-FR" sz="2000" dirty="0"/>
              <a:t>Facile à implémenter sur différents protocoles de transport</a:t>
            </a:r>
          </a:p>
          <a:p>
            <a:pPr lvl="2"/>
            <a:r>
              <a:rPr lang="fr-FR" altLang="fr-FR" sz="1800" dirty="0"/>
              <a:t>RPC, HTTP ou autre MOM</a:t>
            </a:r>
          </a:p>
          <a:p>
            <a:pPr lvl="1"/>
            <a:r>
              <a:rPr lang="fr-FR" altLang="fr-FR" sz="2000" dirty="0"/>
              <a:t>Permettant de franchir les « firewalls »</a:t>
            </a:r>
          </a:p>
          <a:p>
            <a:pPr lvl="2"/>
            <a:r>
              <a:rPr lang="fr-FR" altLang="fr-FR" sz="1800" dirty="0"/>
              <a:t>ATTENTION : on perd le contrôle d’accès à faible granularité</a:t>
            </a:r>
          </a:p>
          <a:p>
            <a:pPr lvl="1"/>
            <a:r>
              <a:rPr lang="fr-FR" altLang="fr-FR" sz="2000" dirty="0"/>
              <a:t>Avec une spécification non propriétaire garantie par un organisme indépendant</a:t>
            </a:r>
          </a:p>
          <a:p>
            <a:pPr lvl="2"/>
            <a:r>
              <a:rPr lang="fr-FR" altLang="fr-FR" sz="1800" dirty="0"/>
              <a:t>W3C</a:t>
            </a:r>
          </a:p>
          <a:p>
            <a:r>
              <a:rPr lang="fr-FR" altLang="fr-FR" sz="2400" dirty="0"/>
              <a:t>La réponse : SOAP (Simple Object Access Protocol)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1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Déploiement</a:t>
            </a:r>
            <a:r>
              <a:rPr lang="fr-FR" altLang="fr-FR" dirty="0"/>
              <a:t> du service Web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Dépendant de la plate-forme (Apache : WSDD)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2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Enregistrement</a:t>
            </a:r>
            <a:r>
              <a:rPr lang="fr-FR" altLang="fr-FR" dirty="0"/>
              <a:t> du service Web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WSDL : description du service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Référentiels : DISCO (local), UDDI (global)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3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Découverte</a:t>
            </a:r>
            <a:r>
              <a:rPr lang="fr-FR" altLang="fr-FR" dirty="0"/>
              <a:t> du service Web 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chemeClr val="tx2"/>
                </a:solidFill>
              </a:rPr>
              <a:t>Etape 4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chemeClr val="hlink"/>
                </a:solidFill>
              </a:rPr>
              <a:t>Invocation</a:t>
            </a:r>
            <a:r>
              <a:rPr lang="fr-FR" altLang="fr-FR" dirty="0"/>
              <a:t> du service Web par le client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fr-F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fr-FR" sz="4000"/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3472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2/15/2020 8:31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‹N°›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2/15/2020 8:31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1" spc="0">
                <a:effectLst/>
              </a:defRPr>
            </a:lvl1pPr>
            <a:lvl2pPr>
              <a:defRPr b="0" i="0"/>
            </a:lvl2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627784" y="359465"/>
            <a:ext cx="6059016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defRPr/>
            </a:lvl1pPr>
          </a:lstStyle>
          <a:p>
            <a:pPr algn="l"/>
            <a:r>
              <a:rPr lang="fr-FR" dirty="0"/>
              <a:t>			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14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5776" y="260649"/>
            <a:ext cx="6131024" cy="100811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/>
            </a:lvl1pPr>
          </a:lstStyle>
          <a:p>
            <a:pPr algn="l"/>
            <a:r>
              <a:rPr lang="fr-FR" dirty="0"/>
              <a:t>		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88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627784" y="359465"/>
            <a:ext cx="6059016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/>
            </a:lvl1pPr>
          </a:lstStyle>
          <a:p>
            <a:pPr algn="l"/>
            <a:r>
              <a:rPr lang="fr-FR" dirty="0"/>
              <a:t>		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3630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2996952"/>
            <a:ext cx="4038600" cy="31292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2996952"/>
            <a:ext cx="4038600" cy="31292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67744" y="359465"/>
            <a:ext cx="6419056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/>
            </a:lvl1pPr>
          </a:lstStyle>
          <a:p>
            <a:pPr algn="l"/>
            <a:r>
              <a:rPr lang="fr-FR" dirty="0"/>
              <a:t>		Cliquez pour modifier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07375" cy="1295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995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627784" y="359465"/>
            <a:ext cx="6059016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/>
            </a:lvl1pPr>
          </a:lstStyle>
          <a:p>
            <a:pPr algn="l"/>
            <a:r>
              <a:rPr lang="fr-FR" dirty="0"/>
              <a:t>		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432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411760" y="359465"/>
            <a:ext cx="627504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/>
            </a:lvl1pPr>
          </a:lstStyle>
          <a:p>
            <a:pPr algn="l"/>
            <a:r>
              <a:rPr lang="fr-FR" dirty="0"/>
              <a:t>		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565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2/15/2020 8:31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2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2/15/2020 8:35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‹N°›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3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2" y="857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2/15/2020 8:31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fr-FR" sz="1000"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‹N°›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590800" y="359465"/>
            <a:ext cx="6096000" cy="1143000"/>
          </a:xfrm>
          <a:prstGeom prst="rect">
            <a:avLst/>
          </a:prstGeom>
        </p:spPr>
        <p:txBody>
          <a:bodyPr anchor="b" anchorCtr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fr-FR" dirty="0"/>
              <a:t>Cliquer ici pour modifier le style du titre du masque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E90FD695-6661-4366-95C5-68442167CE1F}"/>
              </a:ext>
            </a:extLst>
          </p:cNvPr>
          <p:cNvSpPr txBox="1"/>
          <p:nvPr userDrawn="1"/>
        </p:nvSpPr>
        <p:spPr bwMode="auto">
          <a:xfrm>
            <a:off x="287859" y="697976"/>
            <a:ext cx="20162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fr-FR" sz="1800" b="1" dirty="0">
                <a:latin typeface="Times New Roman" pitchFamily="18" charset="0"/>
              </a:rPr>
              <a:t>Steeve ASSOUS ©</a:t>
            </a:r>
          </a:p>
        </p:txBody>
      </p:sp>
    </p:spTree>
    <p:extLst>
      <p:ext uri="{BB962C8B-B14F-4D97-AF65-F5344CB8AC3E}">
        <p14:creationId xmlns:p14="http://schemas.microsoft.com/office/powerpoint/2010/main" val="19082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2" r:id="rId11"/>
  </p:sldLayoutIdLst>
  <p:txStyles>
    <p:titleStyle>
      <a:defPPr>
        <a:defRPr lang="fr-FR" sz="4400">
          <a:solidFill>
            <a:schemeClr val="tx1"/>
          </a:solidFill>
          <a:latin typeface="+mj-lt"/>
          <a:ea typeface="+mj-ea"/>
          <a:cs typeface="+mj-cs"/>
        </a:defRPr>
      </a:defPPr>
      <a:lvl1pPr algn="r" eaLnBrk="1" latinLnBrk="0" hangingPunct="1">
        <a:buNone/>
        <a:defRPr lang="fr-FR" sz="3200" b="1" cap="none" spc="0">
          <a:ln w="11430">
            <a:solidFill>
              <a:schemeClr val="tx2">
                <a:lumMod val="50000"/>
              </a:schemeClr>
            </a:solidFill>
          </a:ln>
          <a:solidFill>
            <a:schemeClr val="tx2">
              <a:lumMod val="60000"/>
              <a:lumOff val="40000"/>
            </a:schemeClr>
          </a:solidFill>
          <a:effectLst>
            <a:outerShdw blurRad="60007" dist="310007" dir="7680000" sy="30000" kx="1300200" algn="ctr" rotWithShape="0">
              <a:prstClr val="black">
                <a:alpha val="32000"/>
              </a:prstClr>
            </a:outerShdw>
          </a:effectLst>
          <a:latin typeface="+mj-lt"/>
        </a:defRPr>
      </a:lvl1pPr>
    </p:titleStyle>
    <p:body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SzPct val="70000"/>
        <a:buFont typeface="Arial" pitchFamily="34" charset="0"/>
        <a:buChar char="•"/>
        <a:defRPr lang="fr-FR" sz="2400" b="0" i="0">
          <a:solidFill>
            <a:schemeClr val="tx1">
              <a:lumMod val="95000"/>
              <a:lumOff val="5000"/>
            </a:schemeClr>
          </a:solidFill>
          <a:effectLst/>
          <a:latin typeface="+mn-lt"/>
        </a:defRPr>
      </a:lvl1pPr>
      <a:lvl2pPr marL="742950" indent="-285750" eaLnBrk="1" hangingPunct="1">
        <a:buFont typeface="Wingdings" pitchFamily="2" charset="2"/>
        <a:buChar char="§"/>
        <a:defRPr lang="fr-FR" sz="2000" b="1" i="0">
          <a:solidFill>
            <a:schemeClr val="accent1">
              <a:lumMod val="75000"/>
            </a:schemeClr>
          </a:solidFill>
          <a:latin typeface="+mn-lt"/>
        </a:defRPr>
      </a:lvl2pPr>
      <a:lvl3pPr marL="1143000" indent="-228600" eaLnBrk="1" hangingPunct="1">
        <a:buChar char="•"/>
        <a:defRPr lang="fr-FR" sz="2000">
          <a:latin typeface="+mn-lt"/>
        </a:defRPr>
      </a:lvl3pPr>
      <a:lvl4pPr marL="1600200" indent="-228600" eaLnBrk="1" hangingPunct="1">
        <a:buChar char="–"/>
        <a:defRPr lang="fr-FR" sz="1800">
          <a:latin typeface="+mn-lt"/>
        </a:defRPr>
      </a:lvl4pPr>
      <a:lvl5pPr marL="2057400" indent="-228600" eaLnBrk="1" hangingPunct="1">
        <a:buChar char="»"/>
        <a:defRPr lang="fr-FR" sz="1800">
          <a:latin typeface="+mn-lt"/>
        </a:defRPr>
      </a:lvl5pPr>
      <a:lvl6pPr marL="2514600" indent="-228600" eaLnBrk="1" hangingPunct="1">
        <a:buChar char="•"/>
        <a:defRPr lang="fr-FR" sz="2000"/>
      </a:lvl6pPr>
      <a:lvl7pPr marL="2971800" indent="-228600" eaLnBrk="1" hangingPunct="1">
        <a:buChar char="•"/>
        <a:defRPr lang="fr-FR" sz="2000"/>
      </a:lvl7pPr>
      <a:lvl8pPr marL="3429000" indent="-228600" eaLnBrk="1" hangingPunct="1">
        <a:buChar char="•"/>
        <a:defRPr lang="fr-FR" sz="2000"/>
      </a:lvl8pPr>
      <a:lvl9pPr marL="3886200" indent="-228600" eaLnBrk="1" hangingPunct="1">
        <a:buChar char="•"/>
        <a:defRPr lang="fr-FR" sz="2000"/>
      </a:lvl9pPr>
    </p:bodyStyle>
    <p:other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0/NOTE-SOAP-2000050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w3.org/TR/soap1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coding/" TargetMode="External"/><Relationship Id="rId2" Type="http://schemas.openxmlformats.org/officeDocument/2006/relationships/hyperlink" Target="http://schemas.xmlsoap.org/soap/envelope/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t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.fr/test/info" TargetMode="Externa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.fr/biblio/livres/1" TargetMode="Externa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ervice.fr/biblio/livres/1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ervice.fr/biblio/livre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ervice.fr/biblio/livres%20/1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ervice.fr/biblio/livres%20/1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8080/Bibliotheque/webresources/category/Miage%20NTDP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.org/Submission/wadl" TargetMode="Externa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cfx.apache.org/" TargetMode="External"/><Relationship Id="rId2" Type="http://schemas.openxmlformats.org/officeDocument/2006/relationships/hyperlink" Target="http://jersey.java.net/" TargetMode="Externa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onApplication/TestAPIRest/category" TargetMode="Externa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/>
              <a:t>Comprendre</a:t>
            </a:r>
            <a:r>
              <a:rPr lang="en-US" sz="4000" dirty="0"/>
              <a:t> </a:t>
            </a:r>
            <a:r>
              <a:rPr lang="en-US" sz="4000" dirty="0" err="1"/>
              <a:t>l’architecture</a:t>
            </a:r>
            <a:r>
              <a:rPr lang="en-US" sz="4000" dirty="0"/>
              <a:t> des Services WEB</a:t>
            </a:r>
            <a:endParaRPr lang="fr-FR" sz="4000" dirty="0"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A0DC33-B02F-4F7F-AB4D-3B94CF11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Origines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E13A77-D779-4964-9853-CE44C4DBF2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dirty="0"/>
              <a:t>Proposition Web actuelle insuffisante</a:t>
            </a:r>
          </a:p>
          <a:p>
            <a:pPr>
              <a:lnSpc>
                <a:spcPct val="80000"/>
              </a:lnSpc>
            </a:pPr>
            <a:r>
              <a:rPr lang="fr-FR" altLang="fr-FR" dirty="0"/>
              <a:t>Autres plates-formes client / serveur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Java RMI</a:t>
            </a:r>
          </a:p>
          <a:p>
            <a:pPr lvl="2">
              <a:lnSpc>
                <a:spcPct val="80000"/>
              </a:lnSpc>
            </a:pPr>
            <a:r>
              <a:rPr lang="fr-FR" altLang="fr-FR" dirty="0"/>
              <a:t>mono-langage : Java, multi-plateforme (JVM), SUN</a:t>
            </a:r>
          </a:p>
          <a:p>
            <a:pPr lvl="2">
              <a:lnSpc>
                <a:spcPct val="80000"/>
              </a:lnSpc>
            </a:pPr>
            <a:r>
              <a:rPr lang="fr-FR" altLang="fr-FR" sz="1800" dirty="0"/>
              <a:t>Pas réaliste pour une application industrielle (performance, sécurité, …)</a:t>
            </a:r>
          </a:p>
          <a:p>
            <a:pPr lvl="2">
              <a:lnSpc>
                <a:spcPct val="80000"/>
              </a:lnSpc>
            </a:pPr>
            <a:endParaRPr lang="fr-FR" altLang="fr-FR" sz="1800" dirty="0"/>
          </a:p>
          <a:p>
            <a:pPr lvl="1">
              <a:lnSpc>
                <a:spcPct val="80000"/>
              </a:lnSpc>
            </a:pPr>
            <a:r>
              <a:rPr lang="fr-FR" altLang="fr-FR" dirty="0"/>
              <a:t>CORBA / IIOP</a:t>
            </a:r>
          </a:p>
          <a:p>
            <a:pPr lvl="2">
              <a:lnSpc>
                <a:spcPct val="80000"/>
              </a:lnSpc>
            </a:pPr>
            <a:r>
              <a:rPr lang="fr-FR" altLang="fr-FR" dirty="0" err="1"/>
              <a:t>Multilangage</a:t>
            </a:r>
            <a:r>
              <a:rPr lang="fr-FR" altLang="fr-FR" dirty="0"/>
              <a:t>, multi-plateforme, Multi-vendeurs, OMG</a:t>
            </a:r>
          </a:p>
          <a:p>
            <a:pPr lvl="2">
              <a:lnSpc>
                <a:spcPct val="80000"/>
              </a:lnSpc>
            </a:pPr>
            <a:r>
              <a:rPr lang="fr-FR" altLang="fr-FR" sz="1800" dirty="0"/>
              <a:t>Installation « coûteuse » si on doit acheter un ORB</a:t>
            </a:r>
          </a:p>
          <a:p>
            <a:pPr lvl="3">
              <a:lnSpc>
                <a:spcPct val="80000"/>
              </a:lnSpc>
            </a:pPr>
            <a:r>
              <a:rPr lang="fr-FR" altLang="fr-FR" sz="1600" dirty="0"/>
              <a:t>Mais les open-sources sont gratuits et souvent plus complet</a:t>
            </a:r>
          </a:p>
          <a:p>
            <a:pPr lvl="4">
              <a:lnSpc>
                <a:spcPct val="80000"/>
              </a:lnSpc>
            </a:pPr>
            <a:r>
              <a:rPr lang="fr-FR" altLang="fr-FR" sz="1600" dirty="0"/>
              <a:t>www.objectweb.org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DCOM</a:t>
            </a:r>
          </a:p>
          <a:p>
            <a:pPr lvl="2">
              <a:lnSpc>
                <a:spcPct val="80000"/>
              </a:lnSpc>
            </a:pPr>
            <a:r>
              <a:rPr lang="fr-FR" altLang="fr-FR" dirty="0"/>
              <a:t>multi-langages, plateforme Win32, Propriétaire Microsoft</a:t>
            </a:r>
          </a:p>
          <a:p>
            <a:pPr lvl="2">
              <a:lnSpc>
                <a:spcPct val="80000"/>
              </a:lnSpc>
            </a:pPr>
            <a:r>
              <a:rPr lang="fr-FR" altLang="fr-FR" sz="1800" dirty="0"/>
              <a:t>protocole orienté connexion</a:t>
            </a:r>
          </a:p>
          <a:p>
            <a:pPr lvl="3">
              <a:lnSpc>
                <a:spcPct val="80000"/>
              </a:lnSpc>
            </a:pPr>
            <a:r>
              <a:rPr lang="fr-FR" altLang="fr-FR" sz="1400" dirty="0"/>
              <a:t>Échange de nombreux paquets pour créer/maintenir une session</a:t>
            </a:r>
          </a:p>
          <a:p>
            <a:pPr lvl="2">
              <a:lnSpc>
                <a:spcPct val="80000"/>
              </a:lnSpc>
            </a:pPr>
            <a:r>
              <a:rPr lang="fr-FR" altLang="fr-FR" sz="1800" dirty="0"/>
              <a:t>Faible diffusion</a:t>
            </a:r>
          </a:p>
          <a:p>
            <a:pPr lvl="3">
              <a:lnSpc>
                <a:spcPct val="80000"/>
              </a:lnSpc>
            </a:pPr>
            <a:r>
              <a:rPr lang="fr-FR" altLang="fr-FR" sz="1400" dirty="0"/>
              <a:t>Pas disponible sur </a:t>
            </a:r>
            <a:r>
              <a:rPr lang="fr-FR" altLang="fr-FR" sz="1400" dirty="0" err="1"/>
              <a:t>MacOS</a:t>
            </a:r>
            <a:r>
              <a:rPr lang="fr-FR" altLang="fr-FR" sz="1400" dirty="0"/>
              <a:t>, NT3.51, Win95, WinCE2</a:t>
            </a:r>
          </a:p>
          <a:p>
            <a:pPr lvl="3">
              <a:lnSpc>
                <a:spcPct val="80000"/>
              </a:lnSpc>
            </a:pPr>
            <a:r>
              <a:rPr lang="fr-FR" altLang="fr-FR" sz="1400" dirty="0"/>
              <a:t>Coûteux sur UNIX, MVS, VMS ou NT</a:t>
            </a:r>
          </a:p>
          <a:p>
            <a:endParaRPr lang="fr-FR" dirty="0"/>
          </a:p>
          <a:p>
            <a:r>
              <a:rPr lang="fr-FR" altLang="fr-FR" b="1" dirty="0"/>
              <a:t>La réponse : SOAP (Simple Object Access Protocol)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34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BA7F03-BF0C-4AAB-925F-089B8C1D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/>
          <a:p>
            <a:r>
              <a:rPr lang="fr-FR" dirty="0"/>
              <a:t>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9914516-9D54-4466-BB52-92ACB2EF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16" y="1207876"/>
            <a:ext cx="6877968" cy="53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8ED06007-21F4-4077-9EDD-31D347BC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708920"/>
            <a:ext cx="7620000" cy="990600"/>
          </a:xfrm>
        </p:spPr>
        <p:txBody>
          <a:bodyPr/>
          <a:lstStyle/>
          <a:p>
            <a:r>
              <a:rPr lang="fr-FR" dirty="0"/>
              <a:t>Services WEB XML</a:t>
            </a:r>
          </a:p>
        </p:txBody>
      </p:sp>
    </p:spTree>
    <p:extLst>
      <p:ext uri="{BB962C8B-B14F-4D97-AF65-F5344CB8AC3E}">
        <p14:creationId xmlns:p14="http://schemas.microsoft.com/office/powerpoint/2010/main" val="2821148320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SOAP 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Simple Object Access Protocol  est un  Protocole de dialogue entre applications basées sur du XML.  </a:t>
            </a:r>
          </a:p>
          <a:p>
            <a:pPr marL="0" indent="0">
              <a:buNone/>
            </a:pPr>
            <a:r>
              <a:rPr lang="fr-FR" dirty="0"/>
              <a:t>Deux objectifs à la base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Interopérabilité entre applications d’une même entreprise (Intranet)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Interopérabilité inter entreprises entre applications et services web</a:t>
            </a:r>
          </a:p>
          <a:p>
            <a:pPr marL="0" indent="0">
              <a:buNone/>
            </a:pPr>
            <a:r>
              <a:rPr lang="fr-FR" dirty="0"/>
              <a:t>Similaire au protocole RPC, SOAP utilise le protocole HTTP pour les échanges de données mais aussi SMTP et POP. </a:t>
            </a:r>
          </a:p>
          <a:p>
            <a:pPr marL="0" indent="0">
              <a:buNone/>
            </a:pPr>
            <a:r>
              <a:rPr lang="fr-FR" dirty="0"/>
              <a:t>Spécifications du W3C: </a:t>
            </a:r>
          </a:p>
          <a:p>
            <a:pPr marL="0" indent="0">
              <a:buNone/>
            </a:pPr>
            <a:r>
              <a:rPr lang="fr-FR" dirty="0"/>
              <a:t>SOAP 1.1 : </a:t>
            </a:r>
            <a:r>
              <a:rPr lang="fr-FR" dirty="0">
                <a:hlinkClick r:id="rId3"/>
              </a:rPr>
              <a:t>http://www.w3.org/TR/2000/NOTE-SOAP-20000508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SOAP 1.2 : </a:t>
            </a:r>
            <a:r>
              <a:rPr lang="fr-FR" dirty="0">
                <a:hlinkClick r:id="rId4"/>
              </a:rPr>
              <a:t>http://www.w3.org/TR/soap12</a:t>
            </a: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SOAP  : Concept des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dirty="0"/>
              <a:t>SOAP codifie simplement une pratique existante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Utilisation conjointe de XML et HTTP</a:t>
            </a:r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SOAP est un protocole </a:t>
            </a:r>
            <a:r>
              <a:rPr lang="fr-FR" altLang="fr-FR" b="1" dirty="0"/>
              <a:t>minimal</a:t>
            </a:r>
            <a:r>
              <a:rPr lang="fr-FR" altLang="fr-FR" dirty="0"/>
              <a:t> pour appeler des méthodes sur des serveurs, services, composants, objets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Ne pas imposer une API ou un runtime</a:t>
            </a:r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 lvl="1">
              <a:lnSpc>
                <a:spcPct val="90000"/>
              </a:lnSpc>
            </a:pPr>
            <a:r>
              <a:rPr lang="fr-FR" altLang="fr-FR" dirty="0"/>
              <a:t>Ne pas imposer l’utilisation d’un ORB (CORBA, DCOM, …) ou d’un serveur web particulier (Apache, IIS, …)</a:t>
            </a:r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 lvl="1">
              <a:lnSpc>
                <a:spcPct val="90000"/>
              </a:lnSpc>
            </a:pPr>
            <a:r>
              <a:rPr lang="fr-FR" altLang="fr-FR" dirty="0"/>
              <a:t>Ne pas imposer un modèle de programmation</a:t>
            </a:r>
          </a:p>
          <a:p>
            <a:pPr lvl="2">
              <a:lnSpc>
                <a:spcPct val="90000"/>
              </a:lnSpc>
            </a:pPr>
            <a:r>
              <a:rPr lang="fr-FR" altLang="fr-FR" sz="1800" dirty="0"/>
              <a:t>Plusieurs modèles peuvent être utilisés conjointement</a:t>
            </a:r>
          </a:p>
          <a:p>
            <a:pPr lvl="2">
              <a:lnSpc>
                <a:spcPct val="90000"/>
              </a:lnSpc>
            </a:pPr>
            <a:endParaRPr lang="fr-FR" altLang="fr-FR" sz="1800" dirty="0"/>
          </a:p>
          <a:p>
            <a:pPr lvl="1">
              <a:lnSpc>
                <a:spcPct val="90000"/>
              </a:lnSpc>
            </a:pPr>
            <a:r>
              <a:rPr lang="fr-FR" altLang="fr-FR" dirty="0">
                <a:solidFill>
                  <a:schemeClr val="hlink"/>
                </a:solidFill>
              </a:rPr>
              <a:t>Et “ne pas réinventer une nouvelle technologie”</a:t>
            </a:r>
          </a:p>
          <a:p>
            <a:pPr lvl="1">
              <a:lnSpc>
                <a:spcPct val="90000"/>
              </a:lnSpc>
            </a:pPr>
            <a:endParaRPr lang="fr-FR" altLang="fr-FR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dirty="0"/>
              <a:t>SOAP a été construit pour pouvoir être aisément porté sur toutes les plates-formes et les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60131885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6FABB7-ADF0-40DD-A7B1-828DACF6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/>
              <a:t>SOAP : HTTP + XML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539697B-E885-4965-A889-53F7F0C892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374" y="2132856"/>
            <a:ext cx="8077464" cy="29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5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F96019C-FABC-4591-85F1-50435DD2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fr-FR" altLang="fr-FR" b="0" dirty="0"/>
              <a:t>HTTP (HyperText Transfer Protocol) est devenu de facto le protocole de communication de l’Internet</a:t>
            </a:r>
          </a:p>
          <a:p>
            <a:endParaRPr lang="fr-FR" altLang="fr-FR" b="0" dirty="0"/>
          </a:p>
          <a:p>
            <a:r>
              <a:rPr lang="fr-FR" altLang="fr-FR" b="0" dirty="0"/>
              <a:t>HTTP est disponible sur toutes les plates-formes – très rapidement</a:t>
            </a:r>
          </a:p>
          <a:p>
            <a:endParaRPr lang="fr-FR" altLang="fr-FR" b="0" dirty="0"/>
          </a:p>
          <a:p>
            <a:r>
              <a:rPr lang="fr-FR" altLang="fr-FR" b="0" dirty="0"/>
              <a:t>HTTP est un protocole simple, qui ne </a:t>
            </a:r>
            <a:r>
              <a:rPr lang="fr-FR" altLang="fr-FR" b="0" dirty="0" err="1"/>
              <a:t>requièrt</a:t>
            </a:r>
            <a:r>
              <a:rPr lang="fr-FR" altLang="fr-FR" b="0" dirty="0"/>
              <a:t> que peu de support pour fonctionner correctement</a:t>
            </a:r>
          </a:p>
          <a:p>
            <a:pPr marL="457200" lvl="1" indent="0">
              <a:buNone/>
            </a:pPr>
            <a:endParaRPr lang="fr-FR" altLang="fr-FR" dirty="0"/>
          </a:p>
          <a:p>
            <a:r>
              <a:rPr lang="fr-FR" altLang="fr-FR" b="0" dirty="0"/>
              <a:t>HTTP offre un niveau de sécurité simple et effectif</a:t>
            </a:r>
          </a:p>
          <a:p>
            <a:endParaRPr lang="fr-FR" altLang="fr-FR" b="0" dirty="0"/>
          </a:p>
          <a:p>
            <a:r>
              <a:rPr lang="fr-FR" altLang="fr-FR" b="0" dirty="0"/>
              <a:t>HTTP est le seul protocole utilisable à travers des pare-feu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98CCCC4-D6CC-42AD-921C-0F2E2646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fr-FR" dirty="0"/>
              <a:t>Pourquoi HTTP ? </a:t>
            </a:r>
          </a:p>
        </p:txBody>
      </p:sp>
    </p:spTree>
    <p:extLst>
      <p:ext uri="{BB962C8B-B14F-4D97-AF65-F5344CB8AC3E}">
        <p14:creationId xmlns:p14="http://schemas.microsoft.com/office/powerpoint/2010/main" val="238021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93C9C4-0967-4300-90EE-2E2C232E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Fonctionnement de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505275D-285B-4A10-BFEF-4B4481EEB3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68952" cy="5216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dirty="0"/>
              <a:t>HTTP utilise un protocole requête/réponse basé sur du texte</a:t>
            </a:r>
          </a:p>
          <a:p>
            <a:pPr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La première ligne de la requête contient 3 éléments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Verbe : POST/GET/HEAD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URI : /default.htm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Protocole : HTTP/1.0  - HTTP/1.1</a:t>
            </a:r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La première ligne de la réponse contient 2 éléments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État : 200, 402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Phrase : OK, </a:t>
            </a:r>
            <a:r>
              <a:rPr lang="fr-FR" altLang="fr-FR" dirty="0" err="1"/>
              <a:t>Unauthorized</a:t>
            </a:r>
            <a:endParaRPr lang="fr-FR" altLang="fr-FR" dirty="0"/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Les lignes suivantes contiennent un nombre arbitraire d’entête</a:t>
            </a:r>
          </a:p>
          <a:p>
            <a:pPr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Le “contenu” suit une ligne d’entête vide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Utilisé essentiellement pour les réponses et pour les requêtes POST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42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D737C5-C0F8-4CD6-8BCE-3E0BFAE7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HTTP : Fonctionnement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9BA6D4-8BED-49E5-AD37-7E60F9D07CC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8313" y="2492375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/>
          <a:lstStyle/>
          <a:p>
            <a:r>
              <a:rPr lang="en-US" altLang="fr-FR" b="1">
                <a:solidFill>
                  <a:schemeClr val="tx2"/>
                </a:solidFill>
                <a:latin typeface="Verdana" panose="020B0604030504040204" pitchFamily="34" charset="0"/>
              </a:rPr>
              <a:t>GET</a:t>
            </a:r>
            <a:r>
              <a:rPr lang="en-US" altLang="fr-FR" b="1">
                <a:latin typeface="Verdana" panose="020B0604030504040204" pitchFamily="34" charset="0"/>
              </a:rPr>
              <a:t> /bar/foo.txt HTTP/1.1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21EA28E-3596-49C7-8828-B9DE16456D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87900" y="2481263"/>
            <a:ext cx="4038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/>
          <a:lstStyle/>
          <a:p>
            <a:r>
              <a:rPr lang="en-US" altLang="fr-FR" b="1">
                <a:solidFill>
                  <a:schemeClr val="tx2"/>
                </a:solidFill>
                <a:latin typeface="Verdana" panose="020B0604030504040204" pitchFamily="34" charset="0"/>
              </a:rPr>
              <a:t>200 OK</a:t>
            </a:r>
          </a:p>
          <a:p>
            <a:r>
              <a:rPr lang="en-US" altLang="fr-FR" b="1">
                <a:latin typeface="Verdana" panose="020B0604030504040204" pitchFamily="34" charset="0"/>
              </a:rPr>
              <a:t>Content-Type: text/plain</a:t>
            </a:r>
          </a:p>
          <a:p>
            <a:r>
              <a:rPr lang="en-US" altLang="fr-FR" b="1">
                <a:latin typeface="Verdana" panose="020B0604030504040204" pitchFamily="34" charset="0"/>
              </a:rPr>
              <a:t>Content-Length: 12</a:t>
            </a:r>
          </a:p>
          <a:p>
            <a:endParaRPr lang="en-US" altLang="fr-FR" b="1">
              <a:latin typeface="Verdana" panose="020B0604030504040204" pitchFamily="34" charset="0"/>
            </a:endParaRPr>
          </a:p>
          <a:p>
            <a:r>
              <a:rPr lang="en-US" altLang="fr-FR" b="1">
                <a:latin typeface="Verdana" panose="020B0604030504040204" pitchFamily="34" charset="0"/>
              </a:rPr>
              <a:t>Hello,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040F147-21B8-4FD5-9347-07E7A6D208C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8313" y="3429000"/>
            <a:ext cx="4038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/>
          <a:lstStyle/>
          <a:p>
            <a:r>
              <a:rPr lang="en-US" altLang="fr-FR" b="1">
                <a:solidFill>
                  <a:schemeClr val="tx2"/>
                </a:solidFill>
                <a:latin typeface="Verdana" panose="020B0604030504040204" pitchFamily="34" charset="0"/>
              </a:rPr>
              <a:t>POST</a:t>
            </a:r>
            <a:r>
              <a:rPr lang="en-US" altLang="fr-FR" b="1">
                <a:latin typeface="Verdana" panose="020B0604030504040204" pitchFamily="34" charset="0"/>
              </a:rPr>
              <a:t> /bar/foo.cgi HTTP/1.1</a:t>
            </a:r>
          </a:p>
          <a:p>
            <a:r>
              <a:rPr lang="en-US" altLang="fr-FR" b="1">
                <a:latin typeface="Verdana" panose="020B0604030504040204" pitchFamily="34" charset="0"/>
              </a:rPr>
              <a:t>Content-Type: text/plain</a:t>
            </a:r>
          </a:p>
          <a:p>
            <a:r>
              <a:rPr lang="en-US" altLang="fr-FR" b="1">
                <a:latin typeface="Verdana" panose="020B0604030504040204" pitchFamily="34" charset="0"/>
              </a:rPr>
              <a:t>Content-Length: 13</a:t>
            </a:r>
          </a:p>
          <a:p>
            <a:endParaRPr lang="en-US" altLang="fr-FR" b="1">
              <a:latin typeface="Verdana" panose="020B0604030504040204" pitchFamily="34" charset="0"/>
            </a:endParaRPr>
          </a:p>
          <a:p>
            <a:r>
              <a:rPr lang="en-US" altLang="fr-FR" b="1">
                <a:latin typeface="Verdana" panose="020B0604030504040204" pitchFamily="34" charset="0"/>
              </a:rPr>
              <a:t>Goodbye, World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3DB781EA-FB1D-454D-BD9F-81965C89A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928813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 dirty="0">
                <a:latin typeface="Tahoma" panose="020B0604030504040204" pitchFamily="34" charset="0"/>
              </a:rPr>
              <a:t>HTTP </a:t>
            </a:r>
            <a:r>
              <a:rPr lang="fr-FR" altLang="fr-FR" sz="2400" dirty="0" err="1">
                <a:latin typeface="Tahoma" panose="020B0604030504040204" pitchFamily="34" charset="0"/>
              </a:rPr>
              <a:t>Request</a:t>
            </a:r>
            <a:endParaRPr lang="fr-FR" altLang="fr-FR" sz="2400" dirty="0">
              <a:latin typeface="Tahoma" panose="020B060403050404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EC396A3D-BF87-418E-BB7B-95F2606E5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936875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>
                <a:latin typeface="Tahoma" panose="020B0604030504040204" pitchFamily="34" charset="0"/>
              </a:rPr>
              <a:t>ou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xmlns="" id="{0B8EA191-40F8-4CF0-B151-7C8266358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844675"/>
            <a:ext cx="229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>
                <a:latin typeface="Tahoma" panose="020B0604030504040204" pitchFamily="34" charset="0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2059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E09805-F2BB-44D7-A04C-3FEA5B3A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Pourquoi utiliser XML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372E9E8-E81D-4CB1-B4E1-6C8EDF379B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0960" cy="514461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altLang="fr-FR" sz="1800" dirty="0"/>
              <a:t>Utilise du texte (peut être lu et écrit directement)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ATTENTION : le texte est globalement peut lisible et vite complexe pour un humain</a:t>
            </a:r>
          </a:p>
          <a:p>
            <a:pPr lvl="1">
              <a:lnSpc>
                <a:spcPct val="90000"/>
              </a:lnSpc>
            </a:pPr>
            <a:endParaRPr lang="fr-FR" altLang="fr-FR" sz="1600" dirty="0"/>
          </a:p>
          <a:p>
            <a:pPr>
              <a:lnSpc>
                <a:spcPct val="90000"/>
              </a:lnSpc>
            </a:pPr>
            <a:r>
              <a:rPr lang="fr-FR" altLang="fr-FR" sz="1800" dirty="0"/>
              <a:t>Construire correctement du texte XML est simple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Pas d’éléments qui se recouvrent (uniquement des imbrications)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Les attributs sont clairement identifiés (</a:t>
            </a:r>
            <a:r>
              <a:rPr lang="fr-FR" altLang="fr-FR" sz="1600" dirty="0" err="1"/>
              <a:t>dir</a:t>
            </a:r>
            <a:r>
              <a:rPr lang="fr-FR" altLang="fr-FR" sz="1600" dirty="0"/>
              <a:t>=“in”)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Les caractères “&lt;“, “&gt;”, “&amp;” doivent être précédés d’un caractère d’échappement</a:t>
            </a:r>
          </a:p>
          <a:p>
            <a:pPr lvl="1">
              <a:lnSpc>
                <a:spcPct val="90000"/>
              </a:lnSpc>
            </a:pPr>
            <a:endParaRPr lang="fr-FR" altLang="fr-FR" sz="1600" dirty="0"/>
          </a:p>
          <a:p>
            <a:pPr>
              <a:lnSpc>
                <a:spcPct val="90000"/>
              </a:lnSpc>
            </a:pPr>
            <a:r>
              <a:rPr lang="fr-FR" altLang="fr-FR" sz="1800" dirty="0"/>
              <a:t>XML est aujourd’hui adopté par tous les acteurs de l’Internet : plates-formes, éditeurs, …</a:t>
            </a:r>
          </a:p>
          <a:p>
            <a:pPr>
              <a:lnSpc>
                <a:spcPct val="90000"/>
              </a:lnSpc>
            </a:pPr>
            <a:r>
              <a:rPr lang="fr-FR" altLang="fr-FR" sz="1800" dirty="0"/>
              <a:t>XML permet une extensibilité aisée par l’utilisation d’espaces de nommage (</a:t>
            </a:r>
            <a:r>
              <a:rPr lang="fr-FR" altLang="fr-FR" sz="1800" dirty="0" err="1"/>
              <a:t>namespaces</a:t>
            </a:r>
            <a:r>
              <a:rPr lang="fr-FR" altLang="fr-FR" sz="1800" dirty="0"/>
              <a:t> et </a:t>
            </a:r>
            <a:r>
              <a:rPr lang="fr-FR" altLang="fr-FR" sz="1800" dirty="0" err="1"/>
              <a:t>URIs</a:t>
            </a:r>
            <a:r>
              <a:rPr lang="fr-FR" altLang="fr-FR" sz="1800" dirty="0"/>
              <a:t>)</a:t>
            </a:r>
          </a:p>
          <a:p>
            <a:pPr>
              <a:lnSpc>
                <a:spcPct val="90000"/>
              </a:lnSpc>
            </a:pPr>
            <a:endParaRPr lang="fr-FR" altLang="fr-FR" sz="1800" dirty="0"/>
          </a:p>
          <a:p>
            <a:pPr>
              <a:lnSpc>
                <a:spcPct val="90000"/>
              </a:lnSpc>
            </a:pPr>
            <a:r>
              <a:rPr lang="fr-FR" altLang="fr-FR" sz="1800" dirty="0"/>
              <a:t>XML permet d’ajouter du </a:t>
            </a:r>
            <a:r>
              <a:rPr lang="fr-FR" altLang="fr-FR" sz="1800" dirty="0">
                <a:solidFill>
                  <a:srgbClr val="CC3300"/>
                </a:solidFill>
              </a:rPr>
              <a:t>typage</a:t>
            </a:r>
            <a:r>
              <a:rPr lang="fr-FR" altLang="fr-FR" sz="1800" dirty="0"/>
              <a:t> et de la </a:t>
            </a:r>
            <a:r>
              <a:rPr lang="fr-FR" altLang="fr-FR" sz="1800" dirty="0">
                <a:solidFill>
                  <a:srgbClr val="CC3300"/>
                </a:solidFill>
              </a:rPr>
              <a:t>structure</a:t>
            </a:r>
            <a:r>
              <a:rPr lang="fr-FR" altLang="fr-FR" sz="1800" dirty="0"/>
              <a:t> à des </a:t>
            </a:r>
            <a:r>
              <a:rPr lang="fr-FR" altLang="fr-FR" sz="1800" dirty="0">
                <a:solidFill>
                  <a:srgbClr val="CC3300"/>
                </a:solidFill>
              </a:rPr>
              <a:t>informations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L’information peut être sauvegardée n’importe où sur le Net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Les données fournies par de multiples sources peuvent être </a:t>
            </a:r>
            <a:r>
              <a:rPr lang="fr-FR" altLang="fr-FR" sz="1600" dirty="0" err="1"/>
              <a:t>agrégéees</a:t>
            </a:r>
            <a:r>
              <a:rPr lang="fr-FR" altLang="fr-FR" sz="1600" dirty="0"/>
              <a:t> en une seule unité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Chaque partie à sa propre structure XML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Chaque partie peut définir des types spécifiques</a:t>
            </a:r>
          </a:p>
          <a:p>
            <a:pPr lvl="1">
              <a:lnSpc>
                <a:spcPct val="90000"/>
              </a:lnSpc>
            </a:pPr>
            <a:endParaRPr lang="fr-FR" altLang="fr-FR" sz="1600" dirty="0"/>
          </a:p>
          <a:p>
            <a:pPr>
              <a:lnSpc>
                <a:spcPct val="90000"/>
              </a:lnSpc>
            </a:pPr>
            <a:r>
              <a:rPr lang="fr-FR" altLang="fr-FR" sz="1800" dirty="0"/>
              <a:t>W3C n’impose pas un API mais en recommande un (DOM)</a:t>
            </a:r>
          </a:p>
          <a:p>
            <a:pPr lvl="1">
              <a:lnSpc>
                <a:spcPct val="90000"/>
              </a:lnSpc>
            </a:pPr>
            <a:r>
              <a:rPr lang="fr-FR" altLang="fr-FR" sz="1600" dirty="0"/>
              <a:t>D’autres sont utilisés : SAX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0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fr-FR" dirty="0"/>
              <a:t>Objectifs du cours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SOAP</a:t>
            </a:r>
          </a:p>
          <a:p>
            <a:pPr lvl="1"/>
            <a:r>
              <a:rPr lang="fr-FR" dirty="0"/>
              <a:t>Initiation au protocole et les Web services SOAP </a:t>
            </a:r>
          </a:p>
          <a:p>
            <a:pPr lvl="1"/>
            <a:r>
              <a:rPr lang="fr-FR" dirty="0"/>
              <a:t>Comprendre les enveloppes SOAP </a:t>
            </a:r>
          </a:p>
          <a:p>
            <a:pPr lvl="1"/>
            <a:r>
              <a:rPr lang="fr-FR" dirty="0"/>
              <a:t>Créer et tester des services SOAP </a:t>
            </a:r>
          </a:p>
          <a:p>
            <a:endParaRPr lang="fr-FR" dirty="0"/>
          </a:p>
          <a:p>
            <a:r>
              <a:rPr lang="fr-FR" dirty="0"/>
              <a:t>REST </a:t>
            </a:r>
          </a:p>
          <a:p>
            <a:pPr lvl="1"/>
            <a:r>
              <a:rPr lang="fr-FR" dirty="0"/>
              <a:t>Comprendre l’architecture des applications compatibles REST </a:t>
            </a:r>
          </a:p>
          <a:p>
            <a:pPr lvl="1"/>
            <a:r>
              <a:rPr lang="fr-FR" dirty="0"/>
              <a:t>Exposer des services REST</a:t>
            </a:r>
          </a:p>
          <a:p>
            <a:pPr lvl="1"/>
            <a:r>
              <a:rPr lang="fr-FR" dirty="0"/>
              <a:t>Consommer des services REST dans de applications Web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47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SOAP : Request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fr-FR" dirty="0"/>
              <a:t>Appeler les opérations d’un web service SOAP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2276872"/>
            <a:ext cx="7866456" cy="4352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fr-FR" altLang="fr-FR" b="1" dirty="0">
                <a:latin typeface="Arial Narrow" panose="020B0606020202030204" pitchFamily="34" charset="0"/>
                <a:cs typeface="Courier New" panose="02070309020205020404" pitchFamily="49" charset="0"/>
              </a:rPr>
              <a:t>Demande de cotation à un serveur</a:t>
            </a:r>
            <a:br>
              <a:rPr lang="fr-FR" altLang="fr-FR" b="1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StockQuote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www.cotation.com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/xml;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nnnn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SOAPAction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-URI"</a:t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SOAP-ENV:Envelope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xmlns:SOAP-ENV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"http://schemas.xmlsoap.org/soap/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envelope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SOAP-ENV:encodingStyle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                      			"http://schemas.xmlsoap.org/soap/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/"&gt;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&lt;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SOAP-ENV:Body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&lt;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m:GetDernierCotation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xmlns:m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-URI"&gt;</a:t>
            </a:r>
            <a:b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&lt;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altLang="fr-FR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&lt;/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m:GetDernierCotation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b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&lt;/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SOAP-ENV:Body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SOAP-ENV:Envelope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altLang="fr-FR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SOAP : Response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fr-FR" dirty="0"/>
              <a:t>Réponse du service à l’appel de la méthode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2276872"/>
            <a:ext cx="7416824" cy="4200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/xml;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nnnn</a:t>
            </a:r>
            <a:endParaRPr lang="fr-FR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urier New"/>
              </a:rPr>
              <a:t>&lt;?</a:t>
            </a:r>
            <a:r>
              <a:rPr lang="fr-FR" sz="1600" dirty="0">
                <a:solidFill>
                  <a:srgbClr val="0000FF"/>
                </a:solidFill>
                <a:latin typeface="Courier New"/>
              </a:rPr>
              <a:t>xml</a:t>
            </a:r>
            <a:r>
              <a:rPr lang="fr-FR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version</a:t>
            </a:r>
            <a:r>
              <a:rPr lang="fr-FR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600" b="1" dirty="0">
                <a:solidFill>
                  <a:srgbClr val="8000FF"/>
                </a:solidFill>
                <a:latin typeface="Courier New"/>
              </a:rPr>
              <a:t>"1.0"</a:t>
            </a:r>
            <a:r>
              <a:rPr lang="fr-FR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encoding</a:t>
            </a:r>
            <a:r>
              <a:rPr lang="fr-FR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600" b="1" dirty="0">
                <a:solidFill>
                  <a:srgbClr val="8000FF"/>
                </a:solidFill>
                <a:latin typeface="Courier New"/>
              </a:rPr>
              <a:t>"UTF-8"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?&gt;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SOAP-ENV:Envelope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xmlns:SOAP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ENV="http://schemas.xmlsoap.org/soap/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envelope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SOAPENV:encodingStyle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="http://schemas.xmlsoap.org/soap/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/"/&gt;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&lt;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SOAP-ENV:Body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&lt;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m:GetDernierCotationResponse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xmlns:m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-URI"&gt;</a:t>
            </a:r>
            <a:b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&lt;Price&gt;</a:t>
            </a:r>
            <a:r>
              <a:rPr lang="fr-FR" altLang="fr-FR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34.5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&lt;/Price&gt;</a:t>
            </a:r>
            <a:b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&lt;/</a:t>
            </a:r>
            <a:r>
              <a:rPr lang="fr-FR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m:GetDernierCotationResponse</a:t>
            </a:r>
            <a: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&lt;/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SOAP-ENV:Body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SOAP-ENV:Envelope</a:t>
            </a:r>
            <a:r>
              <a:rPr lang="fr-FR" alt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1167201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SOAP (5) : </a:t>
            </a:r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fr-FR" dirty="0"/>
              <a:t>Réponse du service à l’appel de la méthode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2276872"/>
            <a:ext cx="705678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FF0000"/>
                </a:solidFill>
                <a:latin typeface="Courier New"/>
              </a:rPr>
              <a:t>&lt;?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xml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version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"1.0"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encoding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"UTF-8"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?&gt;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http://schemas.xmlsoap.org/soap/</a:t>
            </a:r>
            <a:r>
              <a:rPr lang="fr-FR" sz="1200" b="1" u="sng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/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xmlns:SOAP-ENV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http://schemas.xmlsoap.org/soap/</a:t>
            </a:r>
            <a:r>
              <a:rPr lang="fr-FR" sz="1200" b="1" u="sng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/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SOAP-ENV:Header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/&gt;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fr-FR" sz="12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&lt;ns2:helloResponse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xmlns:ns2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http://services.test.fr/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&lt;return&gt;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Hello Dupont Paul !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&lt;/return&gt;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fr-FR" sz="1200" dirty="0">
                <a:solidFill>
                  <a:srgbClr val="0000FF"/>
                </a:solidFill>
                <a:latin typeface="Courier New"/>
              </a:rPr>
              <a:t>&lt;/ns2:helloResponse&gt;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fr-FR" sz="1200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6437134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F8CBA8-166E-488D-AEBE-D44F92EC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Eléments de SOAP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36661FE-F45A-4E30-96B3-19EF48CB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496944" cy="5216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dirty="0"/>
              <a:t>L’enveloppe (</a:t>
            </a:r>
            <a:r>
              <a:rPr lang="fr-FR" altLang="fr-FR" dirty="0" err="1"/>
              <a:t>envelop</a:t>
            </a:r>
            <a:r>
              <a:rPr lang="fr-FR" altLang="fr-FR" dirty="0"/>
              <a:t>)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Définit la structure du message</a:t>
            </a:r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Les règles d’encodage 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Définit le mécanisme de sérialisation permettant de construire le message pour chacun des types de données pouvant être échangés</a:t>
            </a:r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Fonctionnement en modèle client / serveur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Définit comment sont représentés les appels de procédure et les réponses</a:t>
            </a:r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Proposer une mise en œuvre sur HTTP (HTTP Extension Framework)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RFC 2774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Définir l’échange de message SOAP sur HTTP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39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1B62DA-0798-4C79-AD42-7893A5DF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Structure d'un Message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B661E4A9-03C5-435E-AD1A-1397C9D2CB4F}"/>
              </a:ext>
            </a:extLst>
          </p:cNvPr>
          <p:cNvGrpSpPr>
            <a:grpSpLocks/>
          </p:cNvGrpSpPr>
          <p:nvPr/>
        </p:nvGrpSpPr>
        <p:grpSpPr bwMode="auto">
          <a:xfrm>
            <a:off x="607612" y="1780282"/>
            <a:ext cx="3656013" cy="4375150"/>
            <a:chOff x="144" y="1132"/>
            <a:chExt cx="2303" cy="275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46C035A-6C6B-4898-BF88-4ABB4D29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32"/>
              <a:ext cx="2303" cy="27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F0603F18-F218-4359-A2DB-261629E19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" y="1152"/>
              <a:ext cx="15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fr-FR" b="1">
                  <a:solidFill>
                    <a:srgbClr val="453939"/>
                  </a:solidFill>
                </a:rPr>
                <a:t>SOAP Message</a:t>
              </a:r>
              <a:endParaRPr lang="en-US" altLang="fr-FR">
                <a:solidFill>
                  <a:srgbClr val="453939"/>
                </a:solidFill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xmlns="" id="{523A59C7-45A8-4D4A-9FDE-E96026A5E21E}"/>
              </a:ext>
            </a:extLst>
          </p:cNvPr>
          <p:cNvGrpSpPr>
            <a:grpSpLocks/>
          </p:cNvGrpSpPr>
          <p:nvPr/>
        </p:nvGrpSpPr>
        <p:grpSpPr bwMode="auto">
          <a:xfrm>
            <a:off x="729850" y="2878832"/>
            <a:ext cx="3351212" cy="2971800"/>
            <a:chOff x="221" y="1824"/>
            <a:chExt cx="2111" cy="187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AE9DAFF3-8165-42E0-93E5-61A4AA870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1872"/>
              <a:ext cx="2111" cy="18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45393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xmlns="" id="{50C88214-5536-4C72-A661-D449E34C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1824"/>
              <a:ext cx="1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fr-FR" b="1">
                  <a:solidFill>
                    <a:srgbClr val="453939"/>
                  </a:solidFill>
                </a:rPr>
                <a:t>SOAP Envelope</a:t>
              </a:r>
              <a:endParaRPr lang="en-US" altLang="fr-FR">
                <a:solidFill>
                  <a:srgbClr val="453939"/>
                </a:solidFill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xmlns="" id="{8287B3D4-E127-441F-9F8D-3F325D0F8945}"/>
              </a:ext>
            </a:extLst>
          </p:cNvPr>
          <p:cNvGrpSpPr>
            <a:grpSpLocks/>
          </p:cNvGrpSpPr>
          <p:nvPr/>
        </p:nvGrpSpPr>
        <p:grpSpPr bwMode="auto">
          <a:xfrm>
            <a:off x="882250" y="3259832"/>
            <a:ext cx="3046412" cy="1066800"/>
            <a:chOff x="317" y="2064"/>
            <a:chExt cx="1919" cy="672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xmlns="" id="{6BD2F72D-E07E-4E5C-AFA3-72A33B8B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113"/>
              <a:ext cx="1919" cy="62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45393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xmlns="" id="{115C1885-8915-4B01-ACC9-35328BBE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2064"/>
              <a:ext cx="1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fr-FR" b="1"/>
                <a:t>SOAP Header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xmlns="" id="{B2C70089-5AA0-4869-BE24-EE54AE5B909D}"/>
              </a:ext>
            </a:extLst>
          </p:cNvPr>
          <p:cNvGrpSpPr>
            <a:grpSpLocks/>
          </p:cNvGrpSpPr>
          <p:nvPr/>
        </p:nvGrpSpPr>
        <p:grpSpPr bwMode="auto">
          <a:xfrm>
            <a:off x="882250" y="4402832"/>
            <a:ext cx="3046412" cy="1292225"/>
            <a:chOff x="317" y="2784"/>
            <a:chExt cx="1919" cy="814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CB464EF3-CA3E-40F2-8346-2EB8E92F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832"/>
              <a:ext cx="1919" cy="76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45393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5C2315A2-D0DF-49A9-9C5A-F932FB15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2784"/>
              <a:ext cx="1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fr-FR" b="1"/>
                <a:t>SOAP Body</a:t>
              </a: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17F7E371-4151-48CF-B19A-9F2DCEE9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650" y="4939407"/>
            <a:ext cx="2741612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fr-FR" b="1"/>
              <a:t>Method Call &amp; Data</a:t>
            </a:r>
            <a:endParaRPr lang="en-US" altLang="fr-F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B96A4D0E-E2F3-4D4B-B114-B29DF884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650" y="3717032"/>
            <a:ext cx="2741612" cy="457200"/>
          </a:xfrm>
          <a:prstGeom prst="rect">
            <a:avLst/>
          </a:prstGeom>
          <a:solidFill>
            <a:srgbClr val="FFCC00"/>
          </a:solidFill>
          <a:ln w="9525">
            <a:solidFill>
              <a:srgbClr val="45393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fr-FR" b="1"/>
              <a:t>Headers</a:t>
            </a:r>
            <a:endParaRPr lang="en-US" altLang="fr-FR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70004749-47AC-4906-8B20-0E7889D9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50" y="2269232"/>
            <a:ext cx="3351212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45393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fr-FR" b="1">
                <a:solidFill>
                  <a:srgbClr val="453939"/>
                </a:solidFill>
              </a:rPr>
              <a:t>HTTP Headers</a:t>
            </a:r>
            <a:endParaRPr lang="en-US" altLang="fr-FR">
              <a:solidFill>
                <a:srgbClr val="453939"/>
              </a:solidFill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xmlns="" id="{30C856AE-51A8-436D-A319-EE5614EE9902}"/>
              </a:ext>
            </a:extLst>
          </p:cNvPr>
          <p:cNvGrpSpPr>
            <a:grpSpLocks/>
          </p:cNvGrpSpPr>
          <p:nvPr/>
        </p:nvGrpSpPr>
        <p:grpSpPr bwMode="auto">
          <a:xfrm>
            <a:off x="3458762" y="5012432"/>
            <a:ext cx="4187825" cy="457200"/>
            <a:chOff x="1940" y="3168"/>
            <a:chExt cx="2638" cy="288"/>
          </a:xfrm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xmlns="" id="{D8B289D3-19D3-45B0-8B08-7311F7ED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316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Appel de méthode et description</a:t>
              </a:r>
              <a:b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 XML de données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xmlns="" id="{A514C6CF-B757-4F20-A44F-73C05DF0F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0" y="3312"/>
              <a:ext cx="912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xmlns="" id="{859DAF67-87AB-4967-83CA-75E64DC6D5E4}"/>
              </a:ext>
            </a:extLst>
          </p:cNvPr>
          <p:cNvGrpSpPr>
            <a:grpSpLocks/>
          </p:cNvGrpSpPr>
          <p:nvPr/>
        </p:nvGrpSpPr>
        <p:grpSpPr bwMode="auto">
          <a:xfrm>
            <a:off x="3458762" y="4402832"/>
            <a:ext cx="3883025" cy="457200"/>
            <a:chOff x="1940" y="2830"/>
            <a:chExt cx="2446" cy="288"/>
          </a:xfrm>
        </p:grpSpPr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893EE4E5-6BCD-4DA1-9F0B-B839F8A3E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2830"/>
              <a:ext cx="1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Corps qui contient les</a:t>
              </a:r>
              <a:b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appels de méthodes SOAP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xmlns="" id="{00203685-2B3B-4A5F-9BBA-A04CD05E6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0" y="2976"/>
              <a:ext cx="912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xmlns="" id="{5F41734F-94B7-4328-9A8F-FEC5851658E6}"/>
              </a:ext>
            </a:extLst>
          </p:cNvPr>
          <p:cNvGrpSpPr>
            <a:grpSpLocks/>
          </p:cNvGrpSpPr>
          <p:nvPr/>
        </p:nvGrpSpPr>
        <p:grpSpPr bwMode="auto">
          <a:xfrm>
            <a:off x="3427012" y="3717032"/>
            <a:ext cx="5335588" cy="457200"/>
            <a:chOff x="1940" y="2352"/>
            <a:chExt cx="3361" cy="288"/>
          </a:xfrm>
        </p:grpSpPr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83157ECD-ED68-49ED-A821-105496F46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352"/>
              <a:ext cx="2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Entête individuelle</a:t>
              </a: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xmlns="" id="{FCCA6117-0F39-41DB-B6DF-D00117223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0" y="2496"/>
              <a:ext cx="912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xmlns="" id="{23AAC098-6962-42FF-843A-FF7DA3E0E1C2}"/>
              </a:ext>
            </a:extLst>
          </p:cNvPr>
          <p:cNvGrpSpPr>
            <a:grpSpLocks/>
          </p:cNvGrpSpPr>
          <p:nvPr/>
        </p:nvGrpSpPr>
        <p:grpSpPr bwMode="auto">
          <a:xfrm>
            <a:off x="3427012" y="3259832"/>
            <a:ext cx="3883025" cy="457200"/>
            <a:chOff x="1940" y="2064"/>
            <a:chExt cx="2446" cy="288"/>
          </a:xfrm>
        </p:grpSpPr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xmlns="" id="{4C466645-E793-4186-84AF-1E7F3A4E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2064"/>
              <a:ext cx="1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Entête</a:t>
              </a: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xmlns="" id="{3AA62C57-B8C6-46DE-A70D-A31E52EAB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0" y="2208"/>
              <a:ext cx="912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xmlns="" id="{1E7B25B6-7DB3-4FE4-832B-0A10819394AA}"/>
              </a:ext>
            </a:extLst>
          </p:cNvPr>
          <p:cNvGrpSpPr>
            <a:grpSpLocks/>
          </p:cNvGrpSpPr>
          <p:nvPr/>
        </p:nvGrpSpPr>
        <p:grpSpPr bwMode="auto">
          <a:xfrm>
            <a:off x="3458762" y="2802632"/>
            <a:ext cx="3883025" cy="457200"/>
            <a:chOff x="1940" y="1776"/>
            <a:chExt cx="2446" cy="288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xmlns="" id="{FA8B40D8-9970-43A8-8B97-7A49FECEF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776"/>
              <a:ext cx="1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Enveloppe</a:t>
              </a: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xmlns="" id="{953BF95A-0348-4A00-975E-2F4F906F6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0" y="1920"/>
              <a:ext cx="912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xmlns="" id="{49EEC566-0E74-4649-91FE-BB825CC0830D}"/>
              </a:ext>
            </a:extLst>
          </p:cNvPr>
          <p:cNvGrpSpPr>
            <a:grpSpLocks/>
          </p:cNvGrpSpPr>
          <p:nvPr/>
        </p:nvGrpSpPr>
        <p:grpSpPr bwMode="auto">
          <a:xfrm>
            <a:off x="3458762" y="2193032"/>
            <a:ext cx="4797425" cy="457200"/>
            <a:chOff x="1940" y="1392"/>
            <a:chExt cx="3022" cy="288"/>
          </a:xfrm>
        </p:grpSpPr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xmlns="" id="{8A469B73-72CB-4238-B916-C8EB769F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392"/>
              <a:ext cx="21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Entête standard HTTP</a:t>
              </a:r>
            </a:p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et entête SOAP HTTP</a:t>
              </a: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xmlns="" id="{3F6E03D4-2CEF-48C7-961C-D97137034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0" y="1584"/>
              <a:ext cx="912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xmlns="" id="{8AF52CEC-7AC8-4E9B-BACD-50481AD03BAE}"/>
              </a:ext>
            </a:extLst>
          </p:cNvPr>
          <p:cNvGrpSpPr>
            <a:grpSpLocks/>
          </p:cNvGrpSpPr>
          <p:nvPr/>
        </p:nvGrpSpPr>
        <p:grpSpPr bwMode="auto">
          <a:xfrm>
            <a:off x="3458762" y="1735832"/>
            <a:ext cx="3883025" cy="457200"/>
            <a:chOff x="1940" y="1104"/>
            <a:chExt cx="2446" cy="288"/>
          </a:xfrm>
        </p:grpSpPr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xmlns="" id="{30CED066-236B-49B8-9720-B2E85F8D6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104"/>
              <a:ext cx="1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altLang="fr-FR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 message SOAP Complet</a:t>
              </a: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xmlns="" id="{5100C013-26AB-486C-9BD2-9466A4DEC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0" y="1296"/>
              <a:ext cx="912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35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 autoUpdateAnimBg="0"/>
      <p:bldP spid="1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SOAP : Enveloppe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Constitue la racine d’un message SOAP </a:t>
            </a:r>
          </a:p>
          <a:p>
            <a:r>
              <a:rPr lang="fr-FR" dirty="0"/>
              <a:t>Identifié par la balise &lt;</a:t>
            </a:r>
            <a:r>
              <a:rPr lang="fr-FR" dirty="0" err="1"/>
              <a:t>namespace:Envelop</a:t>
            </a:r>
            <a:r>
              <a:rPr lang="fr-FR" dirty="0"/>
              <a:t>&gt;</a:t>
            </a:r>
          </a:p>
          <a:p>
            <a:r>
              <a:rPr lang="fr-FR" dirty="0"/>
              <a:t>La balise doit être </a:t>
            </a:r>
            <a:r>
              <a:rPr lang="fr-FR" b="1" dirty="0"/>
              <a:t>obligatoirement</a:t>
            </a:r>
            <a:r>
              <a:rPr lang="fr-FR" dirty="0"/>
              <a:t> associé à un espace de noms [</a:t>
            </a:r>
            <a:r>
              <a:rPr lang="fr-FR" dirty="0" err="1"/>
              <a:t>spec</a:t>
            </a:r>
            <a:r>
              <a:rPr lang="fr-FR" dirty="0"/>
              <a:t> W3C]</a:t>
            </a:r>
          </a:p>
          <a:p>
            <a:r>
              <a:rPr lang="fr-FR" dirty="0"/>
              <a:t>SOAP définit deux espaces de noms </a:t>
            </a:r>
          </a:p>
          <a:p>
            <a:pPr lvl="1"/>
            <a:r>
              <a:rPr lang="fr-FR" dirty="0"/>
              <a:t>Enveloppe SOAP : </a:t>
            </a:r>
            <a:r>
              <a:rPr lang="fr-FR" dirty="0">
                <a:hlinkClick r:id="rId2"/>
              </a:rPr>
              <a:t>http://schemas.xmlsoap.org/soap/envelope/</a:t>
            </a:r>
            <a:r>
              <a:rPr lang="fr-FR" dirty="0"/>
              <a:t> </a:t>
            </a:r>
          </a:p>
          <a:p>
            <a:pPr lvl="1"/>
            <a:r>
              <a:rPr lang="fr-FR" dirty="0" err="1"/>
              <a:t>Serialization</a:t>
            </a:r>
            <a:r>
              <a:rPr lang="fr-FR" dirty="0"/>
              <a:t> SOAP:  </a:t>
            </a:r>
            <a:r>
              <a:rPr lang="fr-FR" dirty="0">
                <a:hlinkClick r:id="rId3"/>
              </a:rPr>
              <a:t>http://schemas.xmlsoap.org/soap/encoding/</a:t>
            </a:r>
            <a:endParaRPr lang="fr-FR" dirty="0"/>
          </a:p>
          <a:p>
            <a:r>
              <a:rPr lang="fr-FR" dirty="0"/>
              <a:t>Requête et Réponse ont la même structure </a:t>
            </a:r>
          </a:p>
        </p:txBody>
      </p:sp>
    </p:spTree>
    <p:extLst>
      <p:ext uri="{BB962C8B-B14F-4D97-AF65-F5344CB8AC3E}">
        <p14:creationId xmlns:p14="http://schemas.microsoft.com/office/powerpoint/2010/main" val="33106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SOAP : En-tête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Balise optionnelle identifié par &lt;</a:t>
            </a:r>
            <a:r>
              <a:rPr lang="fr-FR" dirty="0" err="1"/>
              <a:t>namespace:Header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Quand il est présent, il doit être avant le Body </a:t>
            </a:r>
          </a:p>
          <a:p>
            <a:endParaRPr lang="fr-FR" dirty="0"/>
          </a:p>
          <a:p>
            <a:r>
              <a:rPr lang="fr-FR" dirty="0"/>
              <a:t>Utilisé pour transmettre des informations supplémentaires entre le consommateur et le fournisseur du service </a:t>
            </a:r>
          </a:p>
          <a:p>
            <a:endParaRPr lang="fr-FR" dirty="0"/>
          </a:p>
          <a:p>
            <a:r>
              <a:rPr lang="fr-FR" dirty="0"/>
              <a:t>Usages possibles </a:t>
            </a:r>
          </a:p>
          <a:p>
            <a:pPr lvl="1"/>
            <a:r>
              <a:rPr lang="fr-FR" dirty="0"/>
              <a:t>Informations d’authentification </a:t>
            </a:r>
          </a:p>
          <a:p>
            <a:pPr lvl="1"/>
            <a:r>
              <a:rPr lang="fr-FR" dirty="0"/>
              <a:t>Contexte d’une transaction </a:t>
            </a:r>
          </a:p>
          <a:p>
            <a:pPr lvl="1"/>
            <a:r>
              <a:rPr lang="fr-FR" dirty="0"/>
              <a:t>Transiter des informations intermédiaires </a:t>
            </a:r>
          </a:p>
        </p:txBody>
      </p:sp>
    </p:spTree>
    <p:extLst>
      <p:ext uri="{BB962C8B-B14F-4D97-AF65-F5344CB8AC3E}">
        <p14:creationId xmlns:p14="http://schemas.microsoft.com/office/powerpoint/2010/main" val="37907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SOAP : Corps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Identifié par la balise &lt;</a:t>
            </a:r>
            <a:r>
              <a:rPr lang="fr-FR" dirty="0" err="1"/>
              <a:t>namespace:Body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Contient la réponse à l’appel d’une action du service </a:t>
            </a:r>
          </a:p>
          <a:p>
            <a:pPr lvl="1"/>
            <a:r>
              <a:rPr lang="fr-FR" dirty="0"/>
              <a:t>Une erreur &lt;</a:t>
            </a:r>
            <a:r>
              <a:rPr lang="fr-FR" dirty="0" err="1"/>
              <a:t>namespace:Fault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Réponse de l’action </a:t>
            </a:r>
          </a:p>
          <a:p>
            <a:endParaRPr lang="fr-FR" dirty="0"/>
          </a:p>
          <a:p>
            <a:r>
              <a:rPr lang="fr-FR" dirty="0"/>
              <a:t>L’encodage est des informations est précisé par les </a:t>
            </a:r>
            <a:r>
              <a:rPr lang="fr-FR" dirty="0" err="1"/>
              <a:t>bindings</a:t>
            </a:r>
            <a:r>
              <a:rPr lang="fr-FR" dirty="0"/>
              <a:t> du WSDL 	</a:t>
            </a:r>
          </a:p>
        </p:txBody>
      </p:sp>
    </p:spTree>
    <p:extLst>
      <p:ext uri="{BB962C8B-B14F-4D97-AF65-F5344CB8AC3E}">
        <p14:creationId xmlns:p14="http://schemas.microsoft.com/office/powerpoint/2010/main" val="39474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63FBB385-37DA-45B6-ACB5-D3CCB383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2E37E90-E3C9-4FA7-837D-7BEF2A024A95}" type="slidenum">
              <a:rPr lang="fr-FR" altLang="fr-FR" smtClean="0"/>
              <a:pPr/>
              <a:t>28</a:t>
            </a:fld>
            <a:endParaRPr lang="fr-FR" altLang="fr-FR"/>
          </a:p>
        </p:txBody>
      </p:sp>
      <p:sp>
        <p:nvSpPr>
          <p:cNvPr id="544770" name="Rectangle 2">
            <a:extLst>
              <a:ext uri="{FF2B5EF4-FFF2-40B4-BE49-F238E27FC236}">
                <a16:creationId xmlns:a16="http://schemas.microsoft.com/office/drawing/2014/main" xmlns="" id="{41FD9A9D-AC5C-4C88-970E-9E3084CCB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95255"/>
            <a:ext cx="8229600" cy="1143000"/>
          </a:xfrm>
        </p:spPr>
        <p:txBody>
          <a:bodyPr/>
          <a:lstStyle/>
          <a:p>
            <a:r>
              <a:rPr lang="fr-FR" altLang="fr-FR" sz="4000" dirty="0"/>
              <a:t>Principes des règles d’encodage</a:t>
            </a: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xmlns="" id="{8BA7703B-9459-49BC-92EF-99C78A2C8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8435280" cy="4560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400" dirty="0"/>
              <a:t>Les règles d’encodage définissent un système de type</a:t>
            </a:r>
          </a:p>
          <a:p>
            <a:pPr>
              <a:lnSpc>
                <a:spcPct val="90000"/>
              </a:lnSpc>
            </a:pPr>
            <a:endParaRPr lang="fr-FR" altLang="fr-FR" sz="24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Il est compatible avec le langage SDL de XML (XML </a:t>
            </a:r>
            <a:r>
              <a:rPr lang="fr-FR" altLang="fr-FR" sz="2000" dirty="0" err="1"/>
              <a:t>Schema</a:t>
            </a:r>
            <a:r>
              <a:rPr lang="fr-FR" altLang="fr-FR" sz="2000" dirty="0"/>
              <a:t> </a:t>
            </a:r>
            <a:r>
              <a:rPr lang="fr-FR" altLang="fr-FR" sz="2000" dirty="0" err="1"/>
              <a:t>Definition</a:t>
            </a:r>
            <a:r>
              <a:rPr lang="fr-FR" altLang="fr-FR" sz="2000" dirty="0"/>
              <a:t> </a:t>
            </a:r>
            <a:r>
              <a:rPr lang="fr-FR" altLang="fr-FR" sz="2000" dirty="0" err="1"/>
              <a:t>language</a:t>
            </a:r>
            <a:r>
              <a:rPr lang="fr-FR" altLang="fr-FR" sz="2000" dirty="0"/>
              <a:t>)</a:t>
            </a:r>
          </a:p>
          <a:p>
            <a:pPr lvl="1">
              <a:lnSpc>
                <a:spcPct val="90000"/>
              </a:lnSpc>
            </a:pP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Les types SOAP peuvent être décrits en utilisant XSD</a:t>
            </a:r>
          </a:p>
          <a:p>
            <a:pPr lvl="1">
              <a:lnSpc>
                <a:spcPct val="90000"/>
              </a:lnSpc>
            </a:pP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SOAP utilise les conventions XSD pour associer les instances aux types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16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Les tableaux et les références sont typés de manière spécifique en utilisant XSD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xmlns="" id="{4251824A-0692-47F5-A8C4-6A5DF1C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ECF1D0B3-9D6E-4922-A369-2ED5E51B0F59}" type="slidenum">
              <a:rPr lang="fr-FR" altLang="fr-FR" smtClean="0"/>
              <a:pPr/>
              <a:t>29</a:t>
            </a:fld>
            <a:endParaRPr lang="fr-FR" altLang="fr-FR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xmlns="" id="{315EFA66-09A0-4734-AD8D-7B816F2DB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16" y="76200"/>
            <a:ext cx="8229600" cy="1143000"/>
          </a:xfrm>
        </p:spPr>
        <p:txBody>
          <a:bodyPr/>
          <a:lstStyle/>
          <a:p>
            <a:r>
              <a:rPr lang="fr-FR" altLang="fr-FR" dirty="0"/>
              <a:t>Règles d’encodage : Exemples </a:t>
            </a:r>
            <a:endParaRPr lang="fr-FR" altLang="fr-FR" dirty="0">
              <a:solidFill>
                <a:srgbClr val="5B80C3"/>
              </a:solidFill>
            </a:endParaRP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xmlns="" id="{486F3450-5E4D-4C6C-A91C-F8A69E6C50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4847456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5B80C3"/>
              </a:buClr>
              <a:buSzTx/>
            </a:pPr>
            <a:r>
              <a:rPr lang="fr-FR" altLang="fr-FR" dirty="0"/>
              <a:t>Types primitifs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dirty="0"/>
              <a:t>	</a:t>
            </a:r>
            <a:r>
              <a:rPr lang="fr-FR" altLang="fr-FR" sz="1700" dirty="0"/>
              <a:t>&lt;</a:t>
            </a:r>
            <a:r>
              <a:rPr lang="fr-FR" altLang="fr-FR" sz="1700" dirty="0" err="1"/>
              <a:t>element</a:t>
            </a:r>
            <a:r>
              <a:rPr lang="fr-FR" altLang="fr-FR" sz="1700" dirty="0"/>
              <a:t> </a:t>
            </a:r>
            <a:r>
              <a:rPr lang="fr-FR" altLang="fr-FR" sz="1700" dirty="0" err="1"/>
              <a:t>name</a:t>
            </a:r>
            <a:r>
              <a:rPr lang="fr-FR" altLang="fr-FR" sz="1700" dirty="0"/>
              <a:t>="</a:t>
            </a:r>
            <a:r>
              <a:rPr lang="fr-FR" altLang="fr-FR" sz="1700" dirty="0" err="1"/>
              <a:t>price</a:t>
            </a:r>
            <a:r>
              <a:rPr lang="fr-FR" altLang="fr-FR" sz="1700" dirty="0"/>
              <a:t>" type="</a:t>
            </a:r>
            <a:r>
              <a:rPr lang="fr-FR" altLang="fr-FR" sz="1700" dirty="0" err="1"/>
              <a:t>float</a:t>
            </a:r>
            <a:r>
              <a:rPr lang="fr-FR" altLang="fr-FR" sz="1700" dirty="0"/>
              <a:t>"/&gt;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700" dirty="0"/>
              <a:t>	&lt;</a:t>
            </a:r>
            <a:r>
              <a:rPr lang="fr-FR" altLang="fr-FR" sz="1700" dirty="0" err="1"/>
              <a:t>element</a:t>
            </a:r>
            <a:r>
              <a:rPr lang="fr-FR" altLang="fr-FR" sz="1700" dirty="0"/>
              <a:t> </a:t>
            </a:r>
            <a:r>
              <a:rPr lang="fr-FR" altLang="fr-FR" sz="1700" dirty="0" err="1"/>
              <a:t>name</a:t>
            </a:r>
            <a:r>
              <a:rPr lang="fr-FR" altLang="fr-FR" sz="1700" dirty="0"/>
              <a:t>="</a:t>
            </a:r>
            <a:r>
              <a:rPr lang="fr-FR" altLang="fr-FR" sz="1700" dirty="0" err="1"/>
              <a:t>greeting</a:t>
            </a:r>
            <a:r>
              <a:rPr lang="fr-FR" altLang="fr-FR" sz="1700" dirty="0"/>
              <a:t>" 			   type="</a:t>
            </a:r>
            <a:r>
              <a:rPr lang="fr-FR" altLang="fr-FR" sz="1700" dirty="0" err="1"/>
              <a:t>xsd:string</a:t>
            </a:r>
            <a:r>
              <a:rPr lang="fr-FR" altLang="fr-FR" sz="1700" dirty="0"/>
              <a:t>"/&gt;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altLang="fr-FR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5B80C3"/>
              </a:buClr>
              <a:buSzTx/>
            </a:pPr>
            <a:r>
              <a:rPr lang="fr-FR" altLang="fr-FR" dirty="0"/>
              <a:t>Structures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dirty="0"/>
              <a:t>	</a:t>
            </a:r>
            <a:r>
              <a:rPr lang="fr-FR" altLang="fr-FR" sz="1700" dirty="0"/>
              <a:t>&lt;</a:t>
            </a:r>
            <a:r>
              <a:rPr lang="fr-FR" altLang="fr-FR" sz="1700" dirty="0" err="1"/>
              <a:t>element</a:t>
            </a:r>
            <a:r>
              <a:rPr lang="fr-FR" altLang="fr-FR" sz="1700" dirty="0"/>
              <a:t> </a:t>
            </a:r>
            <a:r>
              <a:rPr lang="fr-FR" altLang="fr-FR" sz="1700" dirty="0" err="1"/>
              <a:t>name</a:t>
            </a:r>
            <a:r>
              <a:rPr lang="fr-FR" altLang="fr-FR" sz="1700" dirty="0"/>
              <a:t>="Book"&gt;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&lt;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complexType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&lt;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author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type="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xsd:string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"/&gt;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&lt;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type="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xsd:string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"/&gt;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&lt;/</a:t>
            </a:r>
            <a:r>
              <a:rPr lang="fr-FR" altLang="fr-FR" sz="13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complexType</a:t>
            </a:r>
            <a:r>
              <a:rPr lang="fr-FR" altLang="fr-FR" sz="13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700" dirty="0"/>
              <a:t>	&lt;/</a:t>
            </a:r>
            <a:r>
              <a:rPr lang="fr-FR" altLang="fr-FR" sz="1700" dirty="0" err="1"/>
              <a:t>element</a:t>
            </a:r>
            <a:r>
              <a:rPr lang="fr-FR" altLang="fr-FR" sz="1700" dirty="0"/>
              <a:t>&gt;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altLang="fr-FR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5B80C3"/>
              </a:buClr>
              <a:buSzTx/>
            </a:pPr>
            <a:r>
              <a:rPr lang="fr-FR" altLang="fr-FR" dirty="0"/>
              <a:t>Enumération</a:t>
            </a:r>
            <a:br>
              <a:rPr lang="fr-FR" altLang="fr-FR" dirty="0"/>
            </a:br>
            <a:r>
              <a:rPr lang="fr-FR" altLang="fr-FR" sz="1700" dirty="0"/>
              <a:t>&lt;</a:t>
            </a:r>
            <a:r>
              <a:rPr lang="fr-FR" altLang="fr-FR" sz="1700" dirty="0" err="1"/>
              <a:t>element</a:t>
            </a:r>
            <a:r>
              <a:rPr lang="fr-FR" altLang="fr-FR" sz="1700" dirty="0"/>
              <a:t> </a:t>
            </a:r>
            <a:r>
              <a:rPr lang="fr-FR" altLang="fr-FR" sz="1700" dirty="0" err="1"/>
              <a:t>name</a:t>
            </a:r>
            <a:r>
              <a:rPr lang="fr-FR" altLang="fr-FR" sz="1700" dirty="0"/>
              <a:t>="</a:t>
            </a:r>
            <a:r>
              <a:rPr lang="fr-FR" altLang="fr-FR" sz="1700" dirty="0" err="1"/>
              <a:t>color</a:t>
            </a:r>
            <a:r>
              <a:rPr lang="fr-FR" altLang="fr-FR" sz="1700" dirty="0"/>
              <a:t>"&gt;</a:t>
            </a:r>
            <a:br>
              <a:rPr lang="fr-FR" altLang="fr-FR" sz="1700" dirty="0"/>
            </a:br>
            <a:r>
              <a:rPr lang="fr-FR" altLang="fr-FR" sz="1700" dirty="0"/>
              <a:t>  &lt;</a:t>
            </a:r>
            <a:r>
              <a:rPr lang="fr-FR" altLang="fr-FR" sz="1700" dirty="0" err="1"/>
              <a:t>simpleType</a:t>
            </a:r>
            <a:r>
              <a:rPr lang="fr-FR" altLang="fr-FR" sz="1700" dirty="0"/>
              <a:t> base="</a:t>
            </a:r>
            <a:r>
              <a:rPr lang="fr-FR" altLang="fr-FR" sz="1700" dirty="0" err="1"/>
              <a:t>xsd:string</a:t>
            </a:r>
            <a:r>
              <a:rPr lang="fr-FR" altLang="fr-FR" sz="1700" dirty="0"/>
              <a:t>"&gt;</a:t>
            </a:r>
            <a:br>
              <a:rPr lang="fr-FR" altLang="fr-FR" sz="1700" dirty="0"/>
            </a:br>
            <a:r>
              <a:rPr lang="fr-FR" altLang="fr-FR" sz="1700" dirty="0"/>
              <a:t>    &lt;</a:t>
            </a:r>
            <a:r>
              <a:rPr lang="fr-FR" altLang="fr-FR" sz="1700" dirty="0" err="1"/>
              <a:t>enumeration</a:t>
            </a:r>
            <a:r>
              <a:rPr lang="fr-FR" altLang="fr-FR" sz="1700" dirty="0"/>
              <a:t> value="Green"/&gt;</a:t>
            </a:r>
            <a:br>
              <a:rPr lang="fr-FR" altLang="fr-FR" sz="1700" dirty="0"/>
            </a:br>
            <a:r>
              <a:rPr lang="fr-FR" altLang="fr-FR" sz="1700" dirty="0"/>
              <a:t>    &lt;</a:t>
            </a:r>
            <a:r>
              <a:rPr lang="fr-FR" altLang="fr-FR" sz="1700" dirty="0" err="1"/>
              <a:t>enumeration</a:t>
            </a:r>
            <a:r>
              <a:rPr lang="fr-FR" altLang="fr-FR" sz="1700" dirty="0"/>
              <a:t> value="Blue"/&gt;</a:t>
            </a:r>
            <a:br>
              <a:rPr lang="fr-FR" altLang="fr-FR" sz="1700" dirty="0"/>
            </a:br>
            <a:r>
              <a:rPr lang="fr-FR" altLang="fr-FR" sz="1700" dirty="0"/>
              <a:t>  &lt;/</a:t>
            </a:r>
            <a:r>
              <a:rPr lang="fr-FR" altLang="fr-FR" sz="1700" dirty="0" err="1"/>
              <a:t>simpleType</a:t>
            </a:r>
            <a:r>
              <a:rPr lang="fr-FR" altLang="fr-FR" sz="1700" dirty="0"/>
              <a:t>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500" dirty="0"/>
              <a:t>&lt;/</a:t>
            </a:r>
            <a:r>
              <a:rPr lang="fr-FR" altLang="fr-FR" sz="1500" dirty="0" err="1"/>
              <a:t>element</a:t>
            </a:r>
            <a:r>
              <a:rPr lang="fr-FR" altLang="fr-FR" sz="1500" dirty="0"/>
              <a:t>&gt;</a:t>
            </a: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xmlns="" id="{CC621F45-B500-4EAB-8A6E-3641E318242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44901" y="1589566"/>
            <a:ext cx="3886200" cy="507979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endParaRPr lang="en-US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fr-FR" sz="1400" dirty="0">
                <a:cs typeface="Tahoma" panose="020B0604030504040204" pitchFamily="34" charset="0"/>
              </a:rPr>
              <a:t>	&lt;price&gt;15.57&lt;/price&gt;</a:t>
            </a:r>
            <a:br>
              <a:rPr lang="en-US" altLang="fr-FR" sz="1400" dirty="0">
                <a:cs typeface="Tahoma" panose="020B0604030504040204" pitchFamily="34" charset="0"/>
              </a:rPr>
            </a:br>
            <a:r>
              <a:rPr lang="en-US" altLang="fr-FR" sz="1400" dirty="0">
                <a:cs typeface="Tahoma" panose="020B0604030504040204" pitchFamily="34" charset="0"/>
              </a:rPr>
              <a:t>&lt;greeting id="id1"&gt;Hello&lt;/greeting&gt;</a:t>
            </a:r>
          </a:p>
          <a:p>
            <a:pPr>
              <a:lnSpc>
                <a:spcPct val="80000"/>
              </a:lnSpc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cs typeface="Tahoma" panose="020B0604030504040204" pitchFamily="34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cs typeface="Tahoma" panose="020B0604030504040204" pitchFamily="34" charset="0"/>
              </a:rPr>
              <a:t>&lt;</a:t>
            </a:r>
            <a:r>
              <a:rPr lang="fr-FR" altLang="fr-FR" sz="1400" dirty="0" err="1">
                <a:cs typeface="Tahoma" panose="020B0604030504040204" pitchFamily="34" charset="0"/>
              </a:rPr>
              <a:t>e:Book</a:t>
            </a:r>
            <a:r>
              <a:rPr lang="fr-FR" altLang="fr-FR" sz="1400" dirty="0"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cs typeface="Tahoma" panose="020B0604030504040204" pitchFamily="34" charset="0"/>
              </a:rPr>
              <a:t>	  &lt;</a:t>
            </a:r>
            <a:r>
              <a:rPr lang="fr-FR" altLang="fr-FR" sz="1400" dirty="0" err="1">
                <a:cs typeface="Tahoma" panose="020B0604030504040204" pitchFamily="34" charset="0"/>
              </a:rPr>
              <a:t>author</a:t>
            </a:r>
            <a:r>
              <a:rPr lang="fr-FR" altLang="fr-FR" sz="1400" dirty="0">
                <a:cs typeface="Tahoma" panose="020B0604030504040204" pitchFamily="34" charset="0"/>
              </a:rPr>
              <a:t>&gt;J.R.R Tolkien&lt;/</a:t>
            </a:r>
            <a:r>
              <a:rPr lang="fr-FR" altLang="fr-FR" sz="1400" dirty="0" err="1">
                <a:cs typeface="Tahoma" panose="020B0604030504040204" pitchFamily="34" charset="0"/>
              </a:rPr>
              <a:t>author</a:t>
            </a:r>
            <a:r>
              <a:rPr lang="fr-FR" altLang="fr-FR" sz="1400" dirty="0"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cs typeface="Tahoma" panose="020B0604030504040204" pitchFamily="34" charset="0"/>
              </a:rPr>
              <a:t>	  &lt;</a:t>
            </a:r>
            <a:r>
              <a:rPr lang="fr-FR" altLang="fr-FR" sz="1400" dirty="0" err="1">
                <a:cs typeface="Tahoma" panose="020B0604030504040204" pitchFamily="34" charset="0"/>
              </a:rPr>
              <a:t>title</a:t>
            </a:r>
            <a:r>
              <a:rPr lang="fr-FR" altLang="fr-FR" sz="1400" dirty="0">
                <a:cs typeface="Tahoma" panose="020B0604030504040204" pitchFamily="34" charset="0"/>
              </a:rPr>
              <a:t>&gt;A hobbit story&lt;/</a:t>
            </a:r>
            <a:r>
              <a:rPr lang="fr-FR" altLang="fr-FR" sz="1400" dirty="0" err="1">
                <a:cs typeface="Tahoma" panose="020B0604030504040204" pitchFamily="34" charset="0"/>
              </a:rPr>
              <a:t>title</a:t>
            </a:r>
            <a:r>
              <a:rPr lang="fr-FR" altLang="fr-FR" sz="1400" dirty="0"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cs typeface="Tahoma" panose="020B0604030504040204" pitchFamily="34" charset="0"/>
              </a:rPr>
              <a:t>	&lt;/</a:t>
            </a:r>
            <a:r>
              <a:rPr lang="fr-FR" altLang="fr-FR" sz="1400" dirty="0" err="1">
                <a:cs typeface="Tahoma" panose="020B0604030504040204" pitchFamily="34" charset="0"/>
              </a:rPr>
              <a:t>e:Book</a:t>
            </a:r>
            <a:r>
              <a:rPr lang="fr-FR" altLang="fr-FR" sz="1400" dirty="0"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SzTx/>
              <a:buFontTx/>
              <a:buNone/>
            </a:pPr>
            <a:r>
              <a:rPr lang="fr-FR" altLang="fr-FR" sz="1400" dirty="0">
                <a:cs typeface="Tahoma" panose="020B0604030504040204" pitchFamily="34" charset="0"/>
              </a:rPr>
              <a:t>	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SzTx/>
              <a:buFontTx/>
              <a:buNone/>
            </a:pPr>
            <a:r>
              <a:rPr lang="fr-FR" altLang="fr-FR" sz="1400" dirty="0">
                <a:cs typeface="Tahoma" panose="020B0604030504040204" pitchFamily="34" charset="0"/>
              </a:rPr>
              <a:t>&lt;</a:t>
            </a:r>
            <a:r>
              <a:rPr lang="fr-FR" altLang="fr-FR" sz="1400" dirty="0" err="1">
                <a:cs typeface="Tahoma" panose="020B0604030504040204" pitchFamily="34" charset="0"/>
              </a:rPr>
              <a:t>color</a:t>
            </a:r>
            <a:r>
              <a:rPr lang="fr-FR" altLang="fr-FR" sz="1400" dirty="0">
                <a:cs typeface="Tahoma" panose="020B0604030504040204" pitchFamily="34" charset="0"/>
              </a:rPr>
              <a:t>&gt;Blue&lt;/</a:t>
            </a:r>
            <a:r>
              <a:rPr lang="fr-FR" altLang="fr-FR" sz="1400" dirty="0" err="1">
                <a:cs typeface="Tahoma" panose="020B0604030504040204" pitchFamily="34" charset="0"/>
              </a:rPr>
              <a:t>color</a:t>
            </a:r>
            <a:r>
              <a:rPr lang="fr-FR" altLang="fr-FR" sz="1400" dirty="0"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5B80C3"/>
              </a:buClr>
              <a:buSzTx/>
              <a:buFont typeface="Wingdings" panose="05000000000000000000" pitchFamily="2" charset="2"/>
              <a:buChar char="§"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fr-FR" sz="14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fr-FR" altLang="fr-FR" sz="1400" dirty="0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24905" y="3501008"/>
            <a:ext cx="7123113" cy="16732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506" y="2422029"/>
            <a:ext cx="7620000" cy="990600"/>
          </a:xfrm>
        </p:spPr>
        <p:txBody>
          <a:bodyPr/>
          <a:lstStyle/>
          <a:p>
            <a:pPr algn="ctr"/>
            <a:r>
              <a:rPr lang="fr-FR" dirty="0"/>
              <a:t>Introduction aux Web Services</a:t>
            </a:r>
            <a:br>
              <a:rPr lang="fr-FR" dirty="0"/>
            </a:br>
            <a:endParaRPr lang="en-US" dirty="0"/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08031916-AC20-43D0-B14C-B87E2CC6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30</a:t>
            </a:fld>
            <a:endParaRPr lang="fr-FR" altLang="fr-FR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xmlns="" id="{AFD15891-7B24-4F6A-B82B-616ECDF75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38" y="176217"/>
            <a:ext cx="8229600" cy="1143000"/>
          </a:xfrm>
        </p:spPr>
        <p:txBody>
          <a:bodyPr/>
          <a:lstStyle/>
          <a:p>
            <a:r>
              <a:rPr lang="fr-FR" altLang="fr-FR" dirty="0"/>
              <a:t>Web Service Description </a:t>
            </a:r>
            <a:r>
              <a:rPr lang="fr-FR" altLang="fr-FR" dirty="0" err="1"/>
              <a:t>Language</a:t>
            </a:r>
            <a:endParaRPr lang="fr-FR" altLang="fr-FR" dirty="0"/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xmlns="" id="{A0FEFD6B-8082-4767-85C6-7B02CBD85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6792"/>
            <a:ext cx="87757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FR" altLang="fr-FR" sz="2800" dirty="0"/>
              <a:t>Spécification (09/2000)</a:t>
            </a:r>
          </a:p>
          <a:p>
            <a:pPr lvl="1">
              <a:lnSpc>
                <a:spcPct val="80000"/>
              </a:lnSpc>
            </a:pPr>
            <a:r>
              <a:rPr lang="fr-FR" altLang="fr-FR" sz="2400" dirty="0"/>
              <a:t>Ariba, IBM, Microsoft</a:t>
            </a:r>
          </a:p>
          <a:p>
            <a:pPr lvl="1">
              <a:lnSpc>
                <a:spcPct val="80000"/>
              </a:lnSpc>
            </a:pPr>
            <a:r>
              <a:rPr lang="fr-FR" altLang="fr-FR" sz="2400" dirty="0"/>
              <a:t>TR W3C v1.1 (25/03/2001)</a:t>
            </a:r>
          </a:p>
          <a:p>
            <a:pPr lvl="1">
              <a:lnSpc>
                <a:spcPct val="80000"/>
              </a:lnSpc>
            </a:pPr>
            <a:endParaRPr lang="fr-FR" altLang="fr-FR" sz="2400" dirty="0"/>
          </a:p>
          <a:p>
            <a:pPr>
              <a:lnSpc>
                <a:spcPct val="80000"/>
              </a:lnSpc>
            </a:pPr>
            <a:r>
              <a:rPr lang="fr-FR" altLang="fr-FR" sz="2800" dirty="0"/>
              <a:t>Objectif</a:t>
            </a:r>
          </a:p>
          <a:p>
            <a:pPr lvl="1">
              <a:lnSpc>
                <a:spcPct val="80000"/>
              </a:lnSpc>
            </a:pPr>
            <a:r>
              <a:rPr lang="fr-FR" sz="2400" dirty="0"/>
              <a:t>Décrit les actions exposées par le web service </a:t>
            </a:r>
          </a:p>
          <a:p>
            <a:pPr lvl="1">
              <a:lnSpc>
                <a:spcPct val="80000"/>
              </a:lnSpc>
            </a:pPr>
            <a:endParaRPr lang="fr-FR" altLang="fr-FR" sz="2400" dirty="0"/>
          </a:p>
          <a:p>
            <a:pPr>
              <a:lnSpc>
                <a:spcPct val="80000"/>
              </a:lnSpc>
            </a:pPr>
            <a:endParaRPr lang="fr-FR" altLang="fr-FR" sz="2800" dirty="0"/>
          </a:p>
          <a:p>
            <a:pPr lvl="1">
              <a:lnSpc>
                <a:spcPct val="80000"/>
              </a:lnSpc>
            </a:pPr>
            <a:r>
              <a:rPr lang="fr-FR" altLang="fr-FR" sz="2400" dirty="0"/>
              <a:t>Décrire les services comme un ensemble d’opérations et de messages abstraits relié (</a:t>
            </a:r>
            <a:r>
              <a:rPr lang="fr-FR" altLang="fr-FR" sz="2400" i="1" dirty="0" err="1"/>
              <a:t>bind</a:t>
            </a:r>
            <a:r>
              <a:rPr lang="fr-FR" altLang="fr-FR" sz="2400" dirty="0"/>
              <a:t>) à des protocoles et des serveurs réseaux</a:t>
            </a:r>
          </a:p>
          <a:p>
            <a:pPr lvl="1">
              <a:lnSpc>
                <a:spcPct val="80000"/>
              </a:lnSpc>
            </a:pPr>
            <a:endParaRPr lang="fr-FR" altLang="fr-FR" sz="2400" dirty="0"/>
          </a:p>
          <a:p>
            <a:pPr>
              <a:lnSpc>
                <a:spcPct val="80000"/>
              </a:lnSpc>
            </a:pPr>
            <a:r>
              <a:rPr lang="fr-FR" altLang="fr-FR" sz="2800" dirty="0"/>
              <a:t>Grammaire XML (</a:t>
            </a:r>
            <a:r>
              <a:rPr lang="fr-FR" altLang="fr-FR" sz="2800" dirty="0" err="1"/>
              <a:t>schema</a:t>
            </a:r>
            <a:r>
              <a:rPr lang="fr-FR" altLang="fr-FR" sz="2800" dirty="0"/>
              <a:t> XML)</a:t>
            </a:r>
          </a:p>
          <a:p>
            <a:pPr lvl="1">
              <a:lnSpc>
                <a:spcPct val="80000"/>
              </a:lnSpc>
            </a:pPr>
            <a:r>
              <a:rPr lang="fr-FR" altLang="fr-FR" sz="2400" dirty="0"/>
              <a:t>Modulaire (</a:t>
            </a:r>
            <a:r>
              <a:rPr lang="fr-FR" altLang="fr-FR" sz="2400" i="1" dirty="0"/>
              <a:t>import</a:t>
            </a:r>
            <a:r>
              <a:rPr lang="fr-FR" altLang="fr-FR" sz="2400" dirty="0"/>
              <a:t> d’autres documents WSDL et XSD)</a:t>
            </a:r>
          </a:p>
          <a:p>
            <a:pPr lvl="1">
              <a:lnSpc>
                <a:spcPct val="80000"/>
              </a:lnSpc>
            </a:pPr>
            <a:endParaRPr lang="fr-FR" altLang="fr-FR" sz="2400" dirty="0"/>
          </a:p>
          <a:p>
            <a:pPr>
              <a:lnSpc>
                <a:spcPct val="80000"/>
              </a:lnSpc>
            </a:pPr>
            <a:r>
              <a:rPr lang="fr-FR" altLang="fr-FR" sz="2800" dirty="0"/>
              <a:t>Séparation entre la partie abstraite et concrète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B6C505CA-D04F-44CD-834F-5261716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31</a:t>
            </a:fld>
            <a:endParaRPr lang="fr-FR" altLang="fr-FR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xmlns="" id="{66E27109-CAB3-4342-A5AD-08102C72A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9055"/>
            <a:ext cx="8229600" cy="1143000"/>
          </a:xfrm>
        </p:spPr>
        <p:txBody>
          <a:bodyPr/>
          <a:lstStyle/>
          <a:p>
            <a:r>
              <a:rPr lang="fr-FR" altLang="fr-FR" sz="4000" dirty="0"/>
              <a:t>Éléments d’une définition WSDL</a:t>
            </a:r>
          </a:p>
        </p:txBody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xmlns="" id="{49C5362E-333F-4D1B-ABCF-C2EA5084E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801"/>
            <a:ext cx="8775700" cy="4968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fr-FR" altLang="fr-FR" dirty="0"/>
              <a:t>&lt;types&gt;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Contient les définitions de types utilisant un système de typage (comme XSD).</a:t>
            </a:r>
          </a:p>
          <a:p>
            <a:pPr lvl="1">
              <a:lnSpc>
                <a:spcPct val="80000"/>
              </a:lnSpc>
            </a:pPr>
            <a:endParaRPr lang="fr-FR" altLang="fr-FR" dirty="0"/>
          </a:p>
          <a:p>
            <a:pPr>
              <a:lnSpc>
                <a:spcPct val="80000"/>
              </a:lnSpc>
            </a:pPr>
            <a:r>
              <a:rPr lang="fr-FR" altLang="fr-FR" dirty="0"/>
              <a:t>&lt;message&gt;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Décrit les noms et types d’un ensemble de champs à transmettre</a:t>
            </a:r>
          </a:p>
          <a:p>
            <a:pPr lvl="2">
              <a:lnSpc>
                <a:spcPct val="80000"/>
              </a:lnSpc>
            </a:pPr>
            <a:r>
              <a:rPr lang="fr-FR" altLang="fr-FR" dirty="0"/>
              <a:t>Paramètres d’une invocation, valeur du retour, …</a:t>
            </a:r>
          </a:p>
          <a:p>
            <a:pPr lvl="2">
              <a:lnSpc>
                <a:spcPct val="80000"/>
              </a:lnSpc>
            </a:pPr>
            <a:endParaRPr lang="fr-FR" altLang="fr-FR" dirty="0"/>
          </a:p>
          <a:p>
            <a:pPr>
              <a:lnSpc>
                <a:spcPct val="80000"/>
              </a:lnSpc>
            </a:pPr>
            <a:r>
              <a:rPr lang="fr-FR" altLang="fr-FR" dirty="0"/>
              <a:t>&lt;</a:t>
            </a:r>
            <a:r>
              <a:rPr lang="fr-FR" altLang="fr-FR" dirty="0" err="1"/>
              <a:t>porttype</a:t>
            </a:r>
            <a:r>
              <a:rPr lang="fr-FR" altLang="fr-FR" dirty="0"/>
              <a:t>&gt;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Décrit un ensemble d’opérations. Chaque opération a zéro ou un message en entrée, zéro ou plusieurs message de sortie ou de fautes</a:t>
            </a:r>
          </a:p>
          <a:p>
            <a:pPr lvl="1">
              <a:lnSpc>
                <a:spcPct val="80000"/>
              </a:lnSpc>
            </a:pPr>
            <a:endParaRPr lang="fr-FR" altLang="fr-FR" dirty="0"/>
          </a:p>
          <a:p>
            <a:pPr>
              <a:lnSpc>
                <a:spcPct val="80000"/>
              </a:lnSpc>
            </a:pPr>
            <a:r>
              <a:rPr lang="fr-FR" altLang="fr-FR" dirty="0"/>
              <a:t>&lt;binding&gt;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Spécifie une liaison d’un &lt;</a:t>
            </a:r>
            <a:r>
              <a:rPr lang="fr-FR" altLang="fr-FR" dirty="0" err="1"/>
              <a:t>porttype</a:t>
            </a:r>
            <a:r>
              <a:rPr lang="fr-FR" altLang="fr-FR" dirty="0"/>
              <a:t>&gt; à un protocole concret (SOAP1.1, HTTP1.1,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dirty="0"/>
              <a:t>	MIME, …). Un &lt;</a:t>
            </a:r>
            <a:r>
              <a:rPr lang="fr-FR" altLang="fr-FR" dirty="0" err="1"/>
              <a:t>porttype</a:t>
            </a:r>
            <a:r>
              <a:rPr lang="fr-FR" altLang="fr-FR" dirty="0"/>
              <a:t>&gt; peut avoir plusieurs liaisons !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dirty="0"/>
          </a:p>
          <a:p>
            <a:pPr>
              <a:lnSpc>
                <a:spcPct val="80000"/>
              </a:lnSpc>
            </a:pPr>
            <a:r>
              <a:rPr lang="fr-FR" altLang="fr-FR" dirty="0"/>
              <a:t>&lt;port&gt;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Spécifie un point d’entrée (</a:t>
            </a:r>
            <a:r>
              <a:rPr lang="fr-FR" altLang="fr-FR" dirty="0" err="1"/>
              <a:t>endpoint</a:t>
            </a:r>
            <a:r>
              <a:rPr lang="fr-FR" altLang="fr-FR" dirty="0"/>
              <a:t>) comme la combinaison d’un &lt;binding&gt; et d’une adresse réseau.</a:t>
            </a:r>
          </a:p>
          <a:p>
            <a:pPr lvl="1">
              <a:lnSpc>
                <a:spcPct val="80000"/>
              </a:lnSpc>
            </a:pPr>
            <a:endParaRPr lang="fr-FR" altLang="fr-FR" dirty="0"/>
          </a:p>
          <a:p>
            <a:pPr>
              <a:lnSpc>
                <a:spcPct val="80000"/>
              </a:lnSpc>
            </a:pPr>
            <a:r>
              <a:rPr lang="fr-FR" altLang="fr-FR" dirty="0"/>
              <a:t>&lt;service&gt;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Une collection de points d’entrée (</a:t>
            </a:r>
            <a:r>
              <a:rPr lang="fr-FR" altLang="fr-FR" dirty="0" err="1"/>
              <a:t>endpoint</a:t>
            </a:r>
            <a:r>
              <a:rPr lang="fr-FR" altLang="fr-FR" dirty="0"/>
              <a:t>) relatifs.</a:t>
            </a:r>
          </a:p>
          <a:p>
            <a:pPr>
              <a:lnSpc>
                <a:spcPct val="80000"/>
              </a:lnSpc>
            </a:pPr>
            <a:endParaRPr lang="fr-FR" altLang="fr-FR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6D60CA5A-2371-426C-A255-31A6BD3B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32</a:t>
            </a:fld>
            <a:endParaRPr lang="fr-FR" altLang="fr-FR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xmlns="" id="{9A2F3933-311D-4DB6-9B9F-FE6463CA4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4662" y="12993"/>
            <a:ext cx="8229600" cy="1143000"/>
          </a:xfrm>
        </p:spPr>
        <p:txBody>
          <a:bodyPr/>
          <a:lstStyle/>
          <a:p>
            <a:r>
              <a:rPr lang="fr-FR" altLang="fr-FR" dirty="0"/>
              <a:t>Élément &lt;types&gt;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xmlns="" id="{0FD51934-3FFE-49CE-A272-39DF6A04F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0" y="1815703"/>
            <a:ext cx="8775700" cy="45799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FR" altLang="fr-FR" sz="2000" dirty="0"/>
              <a:t>Contient les définition de types utilisant un système de typage (comme XSD).</a:t>
            </a:r>
          </a:p>
          <a:p>
            <a:pPr>
              <a:lnSpc>
                <a:spcPct val="80000"/>
              </a:lnSpc>
            </a:pPr>
            <a:r>
              <a:rPr lang="fr-FR" altLang="fr-FR" sz="1800" b="1" dirty="0"/>
              <a:t>Exemple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&lt;!-- type </a:t>
            </a:r>
            <a:r>
              <a:rPr lang="fr-FR" altLang="fr-FR" b="1" dirty="0" err="1"/>
              <a:t>defs</a:t>
            </a:r>
            <a:r>
              <a:rPr lang="fr-FR" altLang="fr-FR" b="1" dirty="0"/>
              <a:t> --&gt;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</a:t>
            </a:r>
            <a:r>
              <a:rPr lang="fr-FR" altLang="fr-FR" b="1" dirty="0">
                <a:solidFill>
                  <a:schemeClr val="tx2"/>
                </a:solidFill>
              </a:rPr>
              <a:t>types</a:t>
            </a:r>
            <a:r>
              <a:rPr lang="fr-FR" altLang="fr-FR" b="1" dirty="0"/>
              <a:t>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</a:t>
            </a:r>
            <a:r>
              <a:rPr lang="fr-FR" altLang="fr-FR" b="1" dirty="0" err="1"/>
              <a:t>xsd:schema</a:t>
            </a:r>
            <a:r>
              <a:rPr lang="fr-FR" altLang="fr-FR" b="1" dirty="0"/>
              <a:t> </a:t>
            </a:r>
            <a:r>
              <a:rPr lang="fr-FR" altLang="fr-FR" b="1" dirty="0" err="1"/>
              <a:t>targetNamespace</a:t>
            </a:r>
            <a:r>
              <a:rPr lang="fr-FR" altLang="fr-FR" b="1" dirty="0"/>
              <a:t>="</a:t>
            </a:r>
            <a:r>
              <a:rPr lang="fr-FR" altLang="fr-FR" b="1" dirty="0" err="1"/>
              <a:t>urn:xml-soap-address-demo</a:t>
            </a:r>
            <a:r>
              <a:rPr lang="fr-FR" altLang="fr-FR" b="1" dirty="0"/>
              <a:t>"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		</a:t>
            </a:r>
            <a:r>
              <a:rPr lang="fr-FR" altLang="fr-FR" b="1" dirty="0" err="1"/>
              <a:t>xmlns:xsd</a:t>
            </a:r>
            <a:r>
              <a:rPr lang="fr-FR" altLang="fr-FR" b="1" dirty="0"/>
              <a:t>="http://www.w3.org/1999/XMLSchema"&gt;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xsd:complexType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>
                <a:solidFill>
                  <a:srgbClr val="FF0000"/>
                </a:solidFill>
              </a:rPr>
              <a:t>phone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	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/>
              <a:t>areaCode</a:t>
            </a:r>
            <a:r>
              <a:rPr lang="fr-FR" altLang="fr-FR" b="1" dirty="0"/>
              <a:t>" type="</a:t>
            </a:r>
            <a:r>
              <a:rPr lang="fr-FR" altLang="fr-FR" b="1" dirty="0" err="1"/>
              <a:t>xsd:int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="exchange" type="</a:t>
            </a:r>
            <a:r>
              <a:rPr lang="fr-FR" altLang="fr-FR" b="1" dirty="0" err="1"/>
              <a:t>xsd:string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/>
              <a:t>number</a:t>
            </a:r>
            <a:r>
              <a:rPr lang="fr-FR" altLang="fr-FR" b="1" dirty="0"/>
              <a:t>" type="</a:t>
            </a:r>
            <a:r>
              <a:rPr lang="fr-FR" altLang="fr-FR" b="1" dirty="0" err="1"/>
              <a:t>xsd:string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&lt;/</a:t>
            </a:r>
            <a:r>
              <a:rPr lang="fr-FR" altLang="fr-FR" b="1" dirty="0" err="1">
                <a:solidFill>
                  <a:schemeClr val="tx2"/>
                </a:solidFill>
              </a:rPr>
              <a:t>xsd:complexType</a:t>
            </a:r>
            <a:r>
              <a:rPr lang="fr-FR" altLang="fr-FR" b="1" dirty="0"/>
              <a:t>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xsd:complexType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009900"/>
                </a:solidFill>
              </a:rPr>
              <a:t>address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/>
              <a:t>streetNum</a:t>
            </a:r>
            <a:r>
              <a:rPr lang="fr-FR" altLang="fr-FR" b="1" dirty="0"/>
              <a:t>" type="</a:t>
            </a:r>
            <a:r>
              <a:rPr lang="fr-FR" altLang="fr-FR" b="1" dirty="0" err="1"/>
              <a:t>xsd:int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/>
              <a:t>streetName</a:t>
            </a:r>
            <a:r>
              <a:rPr lang="fr-FR" altLang="fr-FR" b="1" dirty="0"/>
              <a:t>" type="</a:t>
            </a:r>
            <a:r>
              <a:rPr lang="fr-FR" altLang="fr-FR" b="1" dirty="0" err="1"/>
              <a:t>xsd:string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="city" type="</a:t>
            </a:r>
            <a:r>
              <a:rPr lang="fr-FR" altLang="fr-FR" b="1" dirty="0" err="1"/>
              <a:t>xsd:string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="state" type="</a:t>
            </a:r>
            <a:r>
              <a:rPr lang="fr-FR" altLang="fr-FR" b="1" dirty="0" err="1"/>
              <a:t>xsd:string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="zip" type="</a:t>
            </a:r>
            <a:r>
              <a:rPr lang="fr-FR" altLang="fr-FR" b="1" dirty="0" err="1"/>
              <a:t>xsd:int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&lt;</a:t>
            </a:r>
            <a:r>
              <a:rPr lang="fr-FR" altLang="fr-FR" b="1" dirty="0" err="1">
                <a:solidFill>
                  <a:schemeClr val="tx2"/>
                </a:solidFill>
              </a:rPr>
              <a:t>xsd:element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/>
              <a:t>phoneNumber</a:t>
            </a:r>
            <a:r>
              <a:rPr lang="fr-FR" altLang="fr-FR" b="1" dirty="0"/>
              <a:t>" type="</a:t>
            </a:r>
            <a:r>
              <a:rPr lang="fr-FR" altLang="fr-FR" b="1" dirty="0" err="1">
                <a:solidFill>
                  <a:srgbClr val="FF0000"/>
                </a:solidFill>
              </a:rPr>
              <a:t>typens:phone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&lt;/</a:t>
            </a:r>
            <a:r>
              <a:rPr lang="fr-FR" altLang="fr-FR" b="1" dirty="0" err="1">
                <a:solidFill>
                  <a:schemeClr val="tx2"/>
                </a:solidFill>
              </a:rPr>
              <a:t>xsd:complexType</a:t>
            </a:r>
            <a:r>
              <a:rPr lang="fr-FR" altLang="fr-FR" b="1" dirty="0"/>
              <a:t>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&lt;/</a:t>
            </a:r>
            <a:r>
              <a:rPr lang="fr-FR" altLang="fr-FR" b="1" dirty="0" err="1">
                <a:solidFill>
                  <a:schemeClr val="tx2"/>
                </a:solidFill>
              </a:rPr>
              <a:t>xsd:schema</a:t>
            </a:r>
            <a:r>
              <a:rPr lang="fr-FR" altLang="fr-FR" b="1" dirty="0"/>
              <a:t>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&lt;/</a:t>
            </a:r>
            <a:r>
              <a:rPr lang="fr-FR" altLang="fr-FR" b="1" dirty="0">
                <a:solidFill>
                  <a:schemeClr val="tx2"/>
                </a:solidFill>
              </a:rPr>
              <a:t>types</a:t>
            </a:r>
            <a:r>
              <a:rPr lang="fr-FR" altLang="fr-FR" b="1" dirty="0"/>
              <a:t>&gt;</a:t>
            </a:r>
            <a:endParaRPr lang="fr-FR" alt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BF1B5CB4-E8C3-454F-BEE1-CC8A3F60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33</a:t>
            </a:fld>
            <a:endParaRPr lang="fr-FR" altLang="fr-FR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xmlns="" id="{9B1DA32E-CFB1-462B-A9BB-C9ED947D0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157162"/>
            <a:ext cx="8229600" cy="1143000"/>
          </a:xfrm>
        </p:spPr>
        <p:txBody>
          <a:bodyPr/>
          <a:lstStyle/>
          <a:p>
            <a:r>
              <a:rPr lang="fr-FR" altLang="fr-FR" dirty="0"/>
              <a:t>Élément &lt;message&gt;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xmlns="" id="{B9F67357-CFA1-406B-BCE3-FF2106FBF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150" y="1655314"/>
            <a:ext cx="8775700" cy="48700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altLang="fr-FR" sz="2000" dirty="0"/>
              <a:t>Décrit les noms et types d’un ensemble de champs à transmettre</a:t>
            </a:r>
          </a:p>
          <a:p>
            <a:pPr lvl="1">
              <a:lnSpc>
                <a:spcPct val="80000"/>
              </a:lnSpc>
            </a:pPr>
            <a:r>
              <a:rPr lang="fr-FR" altLang="fr-FR" sz="1800" dirty="0"/>
              <a:t>Paramètres d’une invocation, valeur du retour, …</a:t>
            </a:r>
          </a:p>
          <a:p>
            <a:pPr>
              <a:lnSpc>
                <a:spcPct val="80000"/>
              </a:lnSpc>
            </a:pPr>
            <a:r>
              <a:rPr lang="fr-FR" altLang="fr-FR" sz="2000" dirty="0"/>
              <a:t>Exemple :</a:t>
            </a:r>
          </a:p>
          <a:p>
            <a:pPr>
              <a:lnSpc>
                <a:spcPct val="80000"/>
              </a:lnSpc>
            </a:pPr>
            <a:endParaRPr lang="fr-FR" altLang="fr-FR" sz="2000" dirty="0"/>
          </a:p>
          <a:p>
            <a:pPr>
              <a:lnSpc>
                <a:spcPct val="80000"/>
              </a:lnSpc>
            </a:pPr>
            <a:endParaRPr lang="fr-FR" altLang="fr-FR" sz="28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&lt;!-- message </a:t>
            </a:r>
            <a:r>
              <a:rPr lang="fr-FR" altLang="fr-FR" b="1" dirty="0" err="1"/>
              <a:t>declns</a:t>
            </a:r>
            <a:r>
              <a:rPr lang="fr-FR" altLang="fr-FR" b="1" dirty="0"/>
              <a:t> --&gt;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&lt;message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chemeClr val="hlink"/>
                </a:solidFill>
              </a:rPr>
              <a:t>AddEntryRequest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&lt;part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009900"/>
                </a:solidFill>
              </a:rPr>
              <a:t>name</a:t>
            </a:r>
            <a:r>
              <a:rPr lang="fr-FR" altLang="fr-FR" b="1" dirty="0"/>
              <a:t>" type="</a:t>
            </a:r>
            <a:r>
              <a:rPr lang="fr-FR" altLang="fr-FR" b="1" dirty="0" err="1">
                <a:solidFill>
                  <a:schemeClr val="tx2"/>
                </a:solidFill>
              </a:rPr>
              <a:t>xsd:string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&lt;part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009900"/>
                </a:solidFill>
              </a:rPr>
              <a:t>address</a:t>
            </a:r>
            <a:r>
              <a:rPr lang="fr-FR" altLang="fr-FR" b="1" dirty="0"/>
              <a:t>" type="</a:t>
            </a:r>
            <a:r>
              <a:rPr lang="fr-FR" altLang="fr-FR" b="1" dirty="0" err="1">
                <a:solidFill>
                  <a:schemeClr val="tx2"/>
                </a:solidFill>
              </a:rPr>
              <a:t>typens:address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&lt;/message&gt;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b="1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&lt;message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FF0000"/>
                </a:solidFill>
              </a:rPr>
              <a:t>GetAddressFromNameRequest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&lt;part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009900"/>
                </a:solidFill>
              </a:rPr>
              <a:t>name</a:t>
            </a:r>
            <a:r>
              <a:rPr lang="fr-FR" altLang="fr-FR" b="1" dirty="0"/>
              <a:t>" type="</a:t>
            </a:r>
            <a:r>
              <a:rPr lang="fr-FR" altLang="fr-FR" b="1" dirty="0" err="1">
                <a:solidFill>
                  <a:schemeClr val="tx2"/>
                </a:solidFill>
              </a:rPr>
              <a:t>xsd:string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&lt;/message&gt;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b="1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&lt;message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FF0000"/>
                </a:solidFill>
              </a:rPr>
              <a:t>GetAddressFromNameResponse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&lt;part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009900"/>
                </a:solidFill>
              </a:rPr>
              <a:t>address</a:t>
            </a:r>
            <a:r>
              <a:rPr lang="fr-FR" altLang="fr-FR" b="1" dirty="0"/>
              <a:t>" type="</a:t>
            </a:r>
            <a:r>
              <a:rPr lang="fr-FR" altLang="fr-FR" b="1" dirty="0" err="1">
                <a:solidFill>
                  <a:schemeClr val="tx2"/>
                </a:solidFill>
              </a:rPr>
              <a:t>typens:address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&lt;/message&gt;</a:t>
            </a:r>
            <a:endParaRPr lang="fr-FR" altLang="fr-FR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4DAC4CE6-6F11-46B7-99E6-75DD5143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34</a:t>
            </a:fld>
            <a:endParaRPr lang="fr-FR" altLang="fr-FR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xmlns="" id="{C5F80830-0659-4E12-ACC7-DA504869E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fr-FR" altLang="fr-FR" dirty="0"/>
              <a:t>Élément &lt;</a:t>
            </a:r>
            <a:r>
              <a:rPr lang="fr-FR" altLang="fr-FR" dirty="0" err="1"/>
              <a:t>porttype</a:t>
            </a:r>
            <a:r>
              <a:rPr lang="fr-FR" altLang="fr-FR" dirty="0"/>
              <a:t>&gt;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xmlns="" id="{B42662F1-078E-4767-96F9-E0E82E231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785"/>
            <a:ext cx="8775700" cy="511286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sz="2800" dirty="0"/>
              <a:t>Exemple</a:t>
            </a:r>
          </a:p>
          <a:p>
            <a:pPr>
              <a:lnSpc>
                <a:spcPct val="80000"/>
              </a:lnSpc>
            </a:pPr>
            <a:endParaRPr lang="fr-FR" altLang="fr-FR" sz="28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&lt;!-- port type </a:t>
            </a:r>
            <a:r>
              <a:rPr lang="fr-FR" altLang="fr-FR" b="1" dirty="0" err="1"/>
              <a:t>declns</a:t>
            </a:r>
            <a:r>
              <a:rPr lang="fr-FR" altLang="fr-FR" b="1" dirty="0"/>
              <a:t> --&gt;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</a:t>
            </a:r>
            <a:r>
              <a:rPr lang="fr-FR" altLang="fr-FR" b="1" dirty="0" err="1">
                <a:solidFill>
                  <a:srgbClr val="FF0000"/>
                </a:solidFill>
              </a:rPr>
              <a:t>portType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FF0000"/>
                </a:solidFill>
              </a:rPr>
              <a:t>AddressBook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b="1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&lt;!– One </a:t>
            </a:r>
            <a:r>
              <a:rPr lang="fr-FR" altLang="fr-FR" b="1" dirty="0" err="1"/>
              <a:t>way</a:t>
            </a:r>
            <a:r>
              <a:rPr lang="fr-FR" altLang="fr-FR" b="1" dirty="0"/>
              <a:t> </a:t>
            </a:r>
            <a:r>
              <a:rPr lang="fr-FR" altLang="fr-FR" b="1" dirty="0" err="1"/>
              <a:t>operation</a:t>
            </a:r>
            <a:r>
              <a:rPr lang="fr-FR" altLang="fr-FR" b="1" dirty="0"/>
              <a:t> --&gt;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</a:t>
            </a:r>
            <a:r>
              <a:rPr lang="fr-FR" altLang="fr-FR" b="1" dirty="0" err="1">
                <a:solidFill>
                  <a:srgbClr val="009900"/>
                </a:solidFill>
              </a:rPr>
              <a:t>operation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009900"/>
                </a:solidFill>
              </a:rPr>
              <a:t>addEntry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&lt;input </a:t>
            </a:r>
            <a:r>
              <a:rPr lang="fr-FR" altLang="fr-FR" b="1" dirty="0">
                <a:solidFill>
                  <a:schemeClr val="tx2"/>
                </a:solidFill>
              </a:rPr>
              <a:t>message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chemeClr val="tx2"/>
                </a:solidFill>
              </a:rPr>
              <a:t>AddEntryRequest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&lt;/</a:t>
            </a:r>
            <a:r>
              <a:rPr lang="fr-FR" altLang="fr-FR" b="1" dirty="0" err="1"/>
              <a:t>operation</a:t>
            </a:r>
            <a:r>
              <a:rPr lang="fr-FR" altLang="fr-FR" b="1" dirty="0"/>
              <a:t>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b="1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&lt;!– </a:t>
            </a:r>
            <a:r>
              <a:rPr lang="fr-FR" altLang="fr-FR" b="1" dirty="0" err="1"/>
              <a:t>Request-Response</a:t>
            </a:r>
            <a:r>
              <a:rPr lang="fr-FR" altLang="fr-FR" b="1" dirty="0"/>
              <a:t> </a:t>
            </a:r>
            <a:r>
              <a:rPr lang="fr-FR" altLang="fr-FR" b="1" dirty="0" err="1"/>
              <a:t>operation</a:t>
            </a:r>
            <a:r>
              <a:rPr lang="fr-FR" altLang="fr-FR" b="1" dirty="0"/>
              <a:t> --&gt;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</a:t>
            </a:r>
            <a:r>
              <a:rPr lang="fr-FR" altLang="fr-FR" b="1" dirty="0" err="1">
                <a:solidFill>
                  <a:srgbClr val="009900"/>
                </a:solidFill>
              </a:rPr>
              <a:t>operation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009900"/>
                </a:solidFill>
              </a:rPr>
              <a:t>getAddressFromName</a:t>
            </a:r>
            <a:r>
              <a:rPr lang="fr-FR" altLang="fr-FR" b="1" dirty="0"/>
              <a:t>"&gt;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&lt;input </a:t>
            </a:r>
            <a:r>
              <a:rPr lang="fr-FR" altLang="fr-FR" b="1" dirty="0">
                <a:solidFill>
                  <a:schemeClr val="tx2"/>
                </a:solidFill>
              </a:rPr>
              <a:t>message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chemeClr val="tx2"/>
                </a:solidFill>
              </a:rPr>
              <a:t>GetAddressFromNameRequest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&lt;output </a:t>
            </a:r>
            <a:r>
              <a:rPr lang="fr-FR" altLang="fr-FR" b="1" dirty="0">
                <a:solidFill>
                  <a:schemeClr val="tx2"/>
                </a:solidFill>
              </a:rPr>
              <a:t>message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chemeClr val="tx2"/>
                </a:solidFill>
              </a:rPr>
              <a:t>GetAddressFromNameResponse</a:t>
            </a:r>
            <a:r>
              <a:rPr lang="fr-FR" altLang="fr-FR" b="1" dirty="0"/>
              <a:t>"/&gt;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&lt;/</a:t>
            </a:r>
            <a:r>
              <a:rPr lang="fr-FR" altLang="fr-FR" b="1" dirty="0" err="1"/>
              <a:t>operation</a:t>
            </a:r>
            <a:r>
              <a:rPr lang="fr-FR" altLang="fr-FR" b="1" dirty="0"/>
              <a:t>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b="1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&lt;/</a:t>
            </a:r>
            <a:r>
              <a:rPr lang="fr-FR" altLang="fr-FR" b="1" dirty="0" err="1"/>
              <a:t>portType</a:t>
            </a:r>
            <a:r>
              <a:rPr lang="fr-FR" altLang="fr-FR" b="1" dirty="0"/>
              <a:t>&gt;</a:t>
            </a:r>
            <a:endParaRPr lang="fr-FR" altLang="fr-FR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5103B357-EEB1-40B8-819E-631F323D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35</a:t>
            </a:fld>
            <a:endParaRPr lang="fr-FR" altLang="fr-FR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xmlns="" id="{EFF3E23F-BF22-4C03-AC36-9016FB4AC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57162"/>
            <a:ext cx="8229600" cy="1143000"/>
          </a:xfrm>
        </p:spPr>
        <p:txBody>
          <a:bodyPr/>
          <a:lstStyle/>
          <a:p>
            <a:r>
              <a:rPr lang="fr-FR" altLang="fr-FR" dirty="0"/>
              <a:t>Élément &lt;binding&gt;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xmlns="" id="{28D7CB7F-5F43-4FF4-811B-0EC6CE55A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6792"/>
            <a:ext cx="8775700" cy="53012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altLang="fr-FR" sz="1200" dirty="0"/>
              <a:t>Exemple de binding sur SOAP et HTTP</a:t>
            </a:r>
          </a:p>
          <a:p>
            <a:pPr>
              <a:lnSpc>
                <a:spcPct val="80000"/>
              </a:lnSpc>
            </a:pPr>
            <a:endParaRPr lang="fr-FR" altLang="fr-FR" sz="1600" dirty="0"/>
          </a:p>
          <a:p>
            <a:pPr>
              <a:lnSpc>
                <a:spcPct val="80000"/>
              </a:lnSpc>
            </a:pPr>
            <a:endParaRPr lang="fr-FR" altLang="fr-FR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&lt;!-- binding </a:t>
            </a:r>
            <a:r>
              <a:rPr lang="fr-FR" altLang="fr-FR" sz="1800" b="1" dirty="0" err="1"/>
              <a:t>declns</a:t>
            </a:r>
            <a:r>
              <a:rPr lang="fr-FR" altLang="fr-FR" sz="1800" b="1" dirty="0"/>
              <a:t> --&gt;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&lt;binding </a:t>
            </a:r>
            <a:r>
              <a:rPr lang="fr-FR" altLang="fr-FR" sz="1800" b="1" dirty="0" err="1"/>
              <a:t>name</a:t>
            </a:r>
            <a:r>
              <a:rPr lang="fr-FR" altLang="fr-FR" sz="1800" b="1" dirty="0"/>
              <a:t>="</a:t>
            </a:r>
            <a:r>
              <a:rPr lang="fr-FR" altLang="fr-FR" sz="1800" b="1" dirty="0" err="1">
                <a:solidFill>
                  <a:srgbClr val="FF0000"/>
                </a:solidFill>
              </a:rPr>
              <a:t>AddressBookSOAPBinding</a:t>
            </a:r>
            <a:r>
              <a:rPr lang="fr-FR" altLang="fr-FR" sz="1800" b="1" dirty="0"/>
              <a:t>" type="</a:t>
            </a:r>
            <a:r>
              <a:rPr lang="fr-FR" altLang="fr-FR" sz="1800" b="1" dirty="0" err="1">
                <a:solidFill>
                  <a:srgbClr val="FF0000"/>
                </a:solidFill>
              </a:rPr>
              <a:t>AddressBook</a:t>
            </a:r>
            <a:r>
              <a:rPr lang="fr-FR" altLang="fr-FR" sz="1800" b="1" dirty="0"/>
              <a:t>"&gt;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&lt;</a:t>
            </a:r>
            <a:r>
              <a:rPr lang="fr-FR" altLang="fr-FR" sz="1800" b="1" dirty="0" err="1"/>
              <a:t>soap:binding</a:t>
            </a:r>
            <a:r>
              <a:rPr lang="fr-FR" altLang="fr-FR" sz="1800" b="1" dirty="0"/>
              <a:t> </a:t>
            </a:r>
            <a:r>
              <a:rPr lang="fr-FR" altLang="fr-FR" sz="1800" b="1" dirty="0">
                <a:solidFill>
                  <a:srgbClr val="FF0000"/>
                </a:solidFill>
              </a:rPr>
              <a:t>style="</a:t>
            </a:r>
            <a:r>
              <a:rPr lang="fr-FR" altLang="fr-FR" sz="1800" b="1" dirty="0" err="1">
                <a:solidFill>
                  <a:srgbClr val="FF0000"/>
                </a:solidFill>
              </a:rPr>
              <a:t>rpc</a:t>
            </a:r>
            <a:r>
              <a:rPr lang="fr-FR" altLang="fr-FR" sz="1800" b="1" dirty="0">
                <a:solidFill>
                  <a:srgbClr val="FF0000"/>
                </a:solidFill>
              </a:rPr>
              <a:t>"</a:t>
            </a:r>
            <a:r>
              <a:rPr lang="fr-FR" altLang="fr-FR" sz="1800" b="1" dirty="0"/>
              <a:t> </a:t>
            </a:r>
            <a:r>
              <a:rPr lang="fr-FR" altLang="fr-FR" sz="1800" b="1" dirty="0">
                <a:solidFill>
                  <a:srgbClr val="FF0000"/>
                </a:solidFill>
              </a:rPr>
              <a:t>transport="http://schemas.xmlsoap.org/soap/http"</a:t>
            </a:r>
            <a:r>
              <a:rPr lang="fr-FR" altLang="fr-FR" sz="1800" b="1" dirty="0"/>
              <a:t>/</a:t>
            </a:r>
            <a:r>
              <a:rPr lang="fr-FR" altLang="fr-FR" sz="1800" b="1" dirty="0">
                <a:solidFill>
                  <a:srgbClr val="FF0000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&lt;</a:t>
            </a:r>
            <a:r>
              <a:rPr lang="fr-FR" altLang="fr-FR" sz="1800" b="1" dirty="0" err="1"/>
              <a:t>operation</a:t>
            </a:r>
            <a:r>
              <a:rPr lang="fr-FR" altLang="fr-FR" sz="1800" b="1" dirty="0"/>
              <a:t> </a:t>
            </a:r>
            <a:r>
              <a:rPr lang="fr-FR" altLang="fr-FR" sz="1800" b="1" dirty="0" err="1"/>
              <a:t>name</a:t>
            </a:r>
            <a:r>
              <a:rPr lang="fr-FR" altLang="fr-FR" sz="1800" b="1" dirty="0"/>
              <a:t>="</a:t>
            </a:r>
            <a:r>
              <a:rPr lang="fr-FR" altLang="fr-FR" sz="1800" b="1" dirty="0" err="1">
                <a:solidFill>
                  <a:schemeClr val="tx2"/>
                </a:solidFill>
              </a:rPr>
              <a:t>addEntry</a:t>
            </a:r>
            <a:r>
              <a:rPr lang="fr-FR" altLang="fr-FR" sz="1800" b="1" dirty="0"/>
              <a:t>"&gt;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  &lt;</a:t>
            </a:r>
            <a:r>
              <a:rPr lang="fr-FR" altLang="fr-FR" sz="1800" b="1" dirty="0" err="1"/>
              <a:t>soap:operation</a:t>
            </a:r>
            <a:r>
              <a:rPr lang="fr-FR" altLang="fr-FR" sz="1800" b="1" dirty="0"/>
              <a:t> </a:t>
            </a:r>
            <a:r>
              <a:rPr lang="fr-FR" altLang="fr-FR" sz="1800" b="1" dirty="0" err="1"/>
              <a:t>soapAction</a:t>
            </a:r>
            <a:r>
              <a:rPr lang="fr-FR" altLang="fr-FR" sz="1800" b="1" dirty="0"/>
              <a:t>=""/&gt;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  </a:t>
            </a:r>
            <a:r>
              <a:rPr lang="fr-FR" altLang="fr-FR" sz="1800" b="1" dirty="0">
                <a:solidFill>
                  <a:srgbClr val="009900"/>
                </a:solidFill>
              </a:rPr>
              <a:t>&lt;input&gt; &lt;</a:t>
            </a:r>
            <a:r>
              <a:rPr lang="fr-FR" altLang="fr-FR" sz="1800" b="1" dirty="0" err="1">
                <a:solidFill>
                  <a:srgbClr val="009900"/>
                </a:solidFill>
              </a:rPr>
              <a:t>soap:body</a:t>
            </a:r>
            <a:r>
              <a:rPr lang="fr-FR" altLang="fr-FR" sz="1800" b="1" dirty="0">
                <a:solidFill>
                  <a:srgbClr val="009900"/>
                </a:solidFill>
              </a:rPr>
              <a:t> use="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encoded</a:t>
            </a:r>
            <a:r>
              <a:rPr lang="fr-FR" altLang="fr-FR" sz="1800" b="1" dirty="0">
                <a:solidFill>
                  <a:srgbClr val="009900"/>
                </a:solidFill>
              </a:rPr>
              <a:t>" </a:t>
            </a:r>
            <a:r>
              <a:rPr lang="fr-FR" altLang="fr-FR" sz="1800" b="1" dirty="0" err="1">
                <a:solidFill>
                  <a:srgbClr val="009900"/>
                </a:solidFill>
              </a:rPr>
              <a:t>namespace</a:t>
            </a:r>
            <a:r>
              <a:rPr lang="fr-FR" altLang="fr-FR" sz="1800" b="1" dirty="0">
                <a:solidFill>
                  <a:srgbClr val="009900"/>
                </a:solidFill>
              </a:rPr>
              <a:t>="urn:AddressFetcher2"    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>
                <a:solidFill>
                  <a:srgbClr val="009900"/>
                </a:solidFill>
              </a:rPr>
              <a:t>	                     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encodingStyle</a:t>
            </a:r>
            <a:r>
              <a:rPr lang="fr-FR" altLang="fr-FR" sz="1800" b="1" dirty="0">
                <a:solidFill>
                  <a:srgbClr val="009900"/>
                </a:solidFill>
              </a:rPr>
              <a:t>="http://schemas.xmlsoap.org/soap/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</a:t>
            </a:r>
            <a:r>
              <a:rPr lang="fr-FR" altLang="fr-FR" sz="1800" b="1" dirty="0">
                <a:solidFill>
                  <a:srgbClr val="009900"/>
                </a:solidFill>
              </a:rPr>
              <a:t>/"/&gt; &lt;/input&gt;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  </a:t>
            </a:r>
            <a:r>
              <a:rPr lang="fr-FR" altLang="fr-FR" sz="1800" b="1" dirty="0">
                <a:solidFill>
                  <a:srgbClr val="009900"/>
                </a:solidFill>
              </a:rPr>
              <a:t>&lt;output&gt; &lt;</a:t>
            </a:r>
            <a:r>
              <a:rPr lang="fr-FR" altLang="fr-FR" sz="1800" b="1" dirty="0" err="1">
                <a:solidFill>
                  <a:srgbClr val="009900"/>
                </a:solidFill>
              </a:rPr>
              <a:t>soap:body</a:t>
            </a:r>
            <a:r>
              <a:rPr lang="fr-FR" altLang="fr-FR" sz="1800" b="1" dirty="0">
                <a:solidFill>
                  <a:srgbClr val="009900"/>
                </a:solidFill>
              </a:rPr>
              <a:t> use="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encoded</a:t>
            </a:r>
            <a:r>
              <a:rPr lang="fr-FR" altLang="fr-FR" sz="1800" b="1" dirty="0">
                <a:solidFill>
                  <a:srgbClr val="009900"/>
                </a:solidFill>
              </a:rPr>
              <a:t>" </a:t>
            </a:r>
            <a:r>
              <a:rPr lang="fr-FR" altLang="fr-FR" sz="1800" b="1" dirty="0" err="1">
                <a:solidFill>
                  <a:srgbClr val="009900"/>
                </a:solidFill>
              </a:rPr>
              <a:t>namespace</a:t>
            </a:r>
            <a:r>
              <a:rPr lang="fr-FR" altLang="fr-FR" sz="1800" b="1" dirty="0">
                <a:solidFill>
                  <a:srgbClr val="009900"/>
                </a:solidFill>
              </a:rPr>
              <a:t>="urn:AddressFetcher2"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>
                <a:solidFill>
                  <a:srgbClr val="009900"/>
                </a:solidFill>
              </a:rPr>
              <a:t>		   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encodingStyle</a:t>
            </a:r>
            <a:r>
              <a:rPr lang="fr-FR" altLang="fr-FR" sz="1800" b="1" dirty="0">
                <a:solidFill>
                  <a:srgbClr val="009900"/>
                </a:solidFill>
              </a:rPr>
              <a:t>="http://schemas.xmlsoap.org/soap/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</a:t>
            </a:r>
            <a:r>
              <a:rPr lang="fr-FR" altLang="fr-FR" sz="1800" b="1" dirty="0">
                <a:solidFill>
                  <a:srgbClr val="009900"/>
                </a:solidFill>
              </a:rPr>
              <a:t>/"/&gt; &lt;/output&gt;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&lt;/</a:t>
            </a:r>
            <a:r>
              <a:rPr lang="fr-FR" altLang="fr-FR" sz="1800" b="1" dirty="0" err="1"/>
              <a:t>operation</a:t>
            </a:r>
            <a:r>
              <a:rPr lang="fr-FR" altLang="fr-FR" sz="1800" b="1" dirty="0"/>
              <a:t>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&lt;</a:t>
            </a:r>
            <a:r>
              <a:rPr lang="fr-FR" altLang="fr-FR" sz="1800" b="1" dirty="0" err="1"/>
              <a:t>operation</a:t>
            </a:r>
            <a:r>
              <a:rPr lang="fr-FR" altLang="fr-FR" sz="1800" b="1" dirty="0"/>
              <a:t> </a:t>
            </a:r>
            <a:r>
              <a:rPr lang="fr-FR" altLang="fr-FR" sz="1800" b="1" dirty="0" err="1"/>
              <a:t>name</a:t>
            </a:r>
            <a:r>
              <a:rPr lang="fr-FR" altLang="fr-FR" sz="1800" b="1" dirty="0"/>
              <a:t>="</a:t>
            </a:r>
            <a:r>
              <a:rPr lang="fr-FR" altLang="fr-FR" sz="1800" b="1" dirty="0" err="1">
                <a:solidFill>
                  <a:schemeClr val="tx2"/>
                </a:solidFill>
              </a:rPr>
              <a:t>getAddressFromName</a:t>
            </a:r>
            <a:r>
              <a:rPr lang="fr-FR" altLang="fr-FR" sz="1800" b="1" dirty="0"/>
              <a:t>"&gt;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  &lt;</a:t>
            </a:r>
            <a:r>
              <a:rPr lang="fr-FR" altLang="fr-FR" sz="1800" b="1" dirty="0" err="1"/>
              <a:t>soap:operation</a:t>
            </a:r>
            <a:r>
              <a:rPr lang="fr-FR" altLang="fr-FR" sz="1800" b="1" dirty="0"/>
              <a:t> </a:t>
            </a:r>
            <a:r>
              <a:rPr lang="fr-FR" altLang="fr-FR" sz="1800" b="1" dirty="0" err="1"/>
              <a:t>soapAction</a:t>
            </a:r>
            <a:r>
              <a:rPr lang="fr-FR" altLang="fr-FR" sz="1800" b="1" dirty="0"/>
              <a:t>=""/&gt;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  </a:t>
            </a:r>
            <a:r>
              <a:rPr lang="fr-FR" altLang="fr-FR" sz="1800" b="1" dirty="0">
                <a:solidFill>
                  <a:srgbClr val="009900"/>
                </a:solidFill>
              </a:rPr>
              <a:t>&lt;input&gt; &lt;</a:t>
            </a:r>
            <a:r>
              <a:rPr lang="fr-FR" altLang="fr-FR" sz="1800" b="1" dirty="0" err="1">
                <a:solidFill>
                  <a:srgbClr val="009900"/>
                </a:solidFill>
              </a:rPr>
              <a:t>soap:body</a:t>
            </a:r>
            <a:r>
              <a:rPr lang="fr-FR" altLang="fr-FR" sz="1800" b="1" dirty="0">
                <a:solidFill>
                  <a:srgbClr val="009900"/>
                </a:solidFill>
              </a:rPr>
              <a:t> use="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encoded</a:t>
            </a:r>
            <a:r>
              <a:rPr lang="fr-FR" altLang="fr-FR" sz="1800" b="1" dirty="0">
                <a:solidFill>
                  <a:srgbClr val="009900"/>
                </a:solidFill>
              </a:rPr>
              <a:t>" </a:t>
            </a:r>
            <a:r>
              <a:rPr lang="fr-FR" altLang="fr-FR" sz="1800" b="1" dirty="0" err="1">
                <a:solidFill>
                  <a:srgbClr val="009900"/>
                </a:solidFill>
              </a:rPr>
              <a:t>namespace</a:t>
            </a:r>
            <a:r>
              <a:rPr lang="fr-FR" altLang="fr-FR" sz="1800" b="1" dirty="0">
                <a:solidFill>
                  <a:srgbClr val="009900"/>
                </a:solidFill>
              </a:rPr>
              <a:t>="urn:AddressFetcher2"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>
                <a:solidFill>
                  <a:srgbClr val="009900"/>
                </a:solidFill>
              </a:rPr>
              <a:t>                            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encodingStyle</a:t>
            </a:r>
            <a:r>
              <a:rPr lang="fr-FR" altLang="fr-FR" sz="1800" b="1" dirty="0">
                <a:solidFill>
                  <a:srgbClr val="009900"/>
                </a:solidFill>
              </a:rPr>
              <a:t>="http://schemas.xmlsoap.org/soap/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</a:t>
            </a:r>
            <a:r>
              <a:rPr lang="fr-FR" altLang="fr-FR" sz="1800" b="1" dirty="0">
                <a:solidFill>
                  <a:srgbClr val="009900"/>
                </a:solidFill>
              </a:rPr>
              <a:t>/"/&gt; &lt;/input&gt;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  </a:t>
            </a:r>
            <a:r>
              <a:rPr lang="fr-FR" altLang="fr-FR" sz="1800" b="1" dirty="0">
                <a:solidFill>
                  <a:srgbClr val="009900"/>
                </a:solidFill>
              </a:rPr>
              <a:t>&lt;output&gt; &lt;</a:t>
            </a:r>
            <a:r>
              <a:rPr lang="fr-FR" altLang="fr-FR" sz="1800" b="1" dirty="0" err="1">
                <a:solidFill>
                  <a:srgbClr val="009900"/>
                </a:solidFill>
              </a:rPr>
              <a:t>soap:body</a:t>
            </a:r>
            <a:r>
              <a:rPr lang="fr-FR" altLang="fr-FR" sz="1800" b="1" dirty="0">
                <a:solidFill>
                  <a:srgbClr val="009900"/>
                </a:solidFill>
              </a:rPr>
              <a:t> use="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encoded</a:t>
            </a:r>
            <a:r>
              <a:rPr lang="fr-FR" altLang="fr-FR" sz="1800" b="1" dirty="0">
                <a:solidFill>
                  <a:srgbClr val="009900"/>
                </a:solidFill>
              </a:rPr>
              <a:t>" </a:t>
            </a:r>
            <a:r>
              <a:rPr lang="fr-FR" altLang="fr-FR" sz="1800" b="1" dirty="0" err="1">
                <a:solidFill>
                  <a:srgbClr val="009900"/>
                </a:solidFill>
              </a:rPr>
              <a:t>namespace</a:t>
            </a:r>
            <a:r>
              <a:rPr lang="fr-FR" altLang="fr-FR" sz="1800" b="1" dirty="0">
                <a:solidFill>
                  <a:srgbClr val="009900"/>
                </a:solidFill>
              </a:rPr>
              <a:t>="urn:AddressFetcher2"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>
                <a:solidFill>
                  <a:srgbClr val="009900"/>
                </a:solidFill>
              </a:rPr>
              <a:t>                            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encodingStyle</a:t>
            </a:r>
            <a:r>
              <a:rPr lang="fr-FR" altLang="fr-FR" sz="1800" b="1" dirty="0">
                <a:solidFill>
                  <a:srgbClr val="009900"/>
                </a:solidFill>
              </a:rPr>
              <a:t>="http://schemas.xmlsoap.org/soap/</a:t>
            </a:r>
            <a:r>
              <a:rPr lang="fr-FR" altLang="fr-FR" sz="1800" b="1" dirty="0" err="1">
                <a:solidFill>
                  <a:srgbClr val="009900"/>
                </a:solidFill>
              </a:rPr>
              <a:t>encoding</a:t>
            </a:r>
            <a:r>
              <a:rPr lang="fr-FR" altLang="fr-FR" sz="1800" b="1" dirty="0">
                <a:solidFill>
                  <a:srgbClr val="009900"/>
                </a:solidFill>
              </a:rPr>
              <a:t>/"/&gt;&lt;/output&gt;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  &lt;/</a:t>
            </a:r>
            <a:r>
              <a:rPr lang="fr-FR" altLang="fr-FR" sz="1800" b="1" dirty="0" err="1"/>
              <a:t>operation</a:t>
            </a:r>
            <a:r>
              <a:rPr lang="fr-FR" altLang="fr-FR" sz="1800" b="1" dirty="0"/>
              <a:t>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1800" b="1" dirty="0"/>
              <a:t>&lt;/binding&gt;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E4BCDF5E-B043-4C5C-A9AC-8C43008F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36</a:t>
            </a:fld>
            <a:endParaRPr lang="fr-FR" altLang="fr-FR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xmlns="" id="{297BBF6F-487F-43C1-83B8-0B07881BC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0654" y="157162"/>
            <a:ext cx="8229600" cy="1143000"/>
          </a:xfrm>
        </p:spPr>
        <p:txBody>
          <a:bodyPr/>
          <a:lstStyle/>
          <a:p>
            <a:r>
              <a:rPr lang="fr-FR" altLang="fr-FR" dirty="0"/>
              <a:t>Élément &lt;service&gt;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xmlns="" id="{3D19B2C9-65B7-4FAD-98B7-725AE43A9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02465"/>
            <a:ext cx="8775700" cy="535553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sz="1800" dirty="0"/>
              <a:t>Une collection de points d’entrée (</a:t>
            </a:r>
            <a:r>
              <a:rPr lang="fr-FR" altLang="fr-FR" sz="1800" dirty="0" err="1"/>
              <a:t>endpoint</a:t>
            </a:r>
            <a:r>
              <a:rPr lang="fr-FR" altLang="fr-FR" sz="1800" dirty="0"/>
              <a:t>) relatifs</a:t>
            </a:r>
          </a:p>
          <a:p>
            <a:pPr>
              <a:lnSpc>
                <a:spcPct val="80000"/>
              </a:lnSpc>
            </a:pPr>
            <a:r>
              <a:rPr lang="fr-FR" altLang="fr-FR" sz="1800" dirty="0"/>
              <a:t>Exemple :</a:t>
            </a:r>
          </a:p>
          <a:p>
            <a:pPr>
              <a:lnSpc>
                <a:spcPct val="80000"/>
              </a:lnSpc>
            </a:pPr>
            <a:endParaRPr lang="fr-FR" altLang="fr-FR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&lt;?xml version="1.0" ?&gt;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</a:t>
            </a:r>
            <a:r>
              <a:rPr lang="fr-FR" altLang="fr-FR" b="1" dirty="0" err="1"/>
              <a:t>definitions</a:t>
            </a:r>
            <a:r>
              <a:rPr lang="fr-FR" altLang="fr-FR" b="1" dirty="0"/>
              <a:t>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/>
              <a:t>urn:AddressFetcher</a:t>
            </a:r>
            <a:r>
              <a:rPr lang="fr-FR" altLang="fr-FR" b="1" dirty="0"/>
              <a:t>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          </a:t>
            </a:r>
            <a:r>
              <a:rPr lang="fr-FR" altLang="fr-FR" b="1" dirty="0" err="1"/>
              <a:t>targetNamespace</a:t>
            </a:r>
            <a:r>
              <a:rPr lang="fr-FR" altLang="fr-FR" b="1" dirty="0"/>
              <a:t>="urn:AddressFetcher2"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          </a:t>
            </a:r>
            <a:r>
              <a:rPr lang="fr-FR" altLang="fr-FR" b="1" dirty="0" err="1"/>
              <a:t>xmlns:typens</a:t>
            </a:r>
            <a:r>
              <a:rPr lang="fr-FR" altLang="fr-FR" b="1" dirty="0"/>
              <a:t>="</a:t>
            </a:r>
            <a:r>
              <a:rPr lang="fr-FR" altLang="fr-FR" b="1" dirty="0" err="1"/>
              <a:t>urn:xml-soap-address-demo</a:t>
            </a:r>
            <a:r>
              <a:rPr lang="fr-FR" altLang="fr-FR" b="1" dirty="0"/>
              <a:t>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          </a:t>
            </a:r>
            <a:r>
              <a:rPr lang="fr-FR" altLang="fr-FR" b="1" dirty="0" err="1"/>
              <a:t>xmlns:xsd</a:t>
            </a:r>
            <a:r>
              <a:rPr lang="fr-FR" altLang="fr-FR" b="1" dirty="0"/>
              <a:t>="http://www.w3.org/1999/XMLSchema"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          </a:t>
            </a:r>
            <a:r>
              <a:rPr lang="fr-FR" altLang="fr-FR" b="1" dirty="0" err="1"/>
              <a:t>xmlns:soap</a:t>
            </a:r>
            <a:r>
              <a:rPr lang="fr-FR" altLang="fr-FR" b="1" dirty="0"/>
              <a:t>="http://schemas.xmlsoap.org/</a:t>
            </a:r>
            <a:r>
              <a:rPr lang="fr-FR" altLang="fr-FR" b="1" dirty="0" err="1"/>
              <a:t>wsdl</a:t>
            </a:r>
            <a:r>
              <a:rPr lang="fr-FR" altLang="fr-FR" b="1" dirty="0"/>
              <a:t>/soap/"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                </a:t>
            </a:r>
            <a:r>
              <a:rPr lang="fr-FR" altLang="fr-FR" b="1" dirty="0" err="1"/>
              <a:t>xmlns</a:t>
            </a:r>
            <a:r>
              <a:rPr lang="fr-FR" altLang="fr-FR" b="1" dirty="0"/>
              <a:t>="http://schemas.xmlsoap.org/</a:t>
            </a:r>
            <a:r>
              <a:rPr lang="fr-FR" altLang="fr-FR" b="1" dirty="0" err="1"/>
              <a:t>wsdl</a:t>
            </a:r>
            <a:r>
              <a:rPr lang="fr-FR" altLang="fr-FR" b="1" dirty="0"/>
              <a:t>/"&gt;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…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&lt;!-- service </a:t>
            </a:r>
            <a:r>
              <a:rPr lang="fr-FR" altLang="fr-FR" b="1" dirty="0" err="1"/>
              <a:t>decln</a:t>
            </a:r>
            <a:r>
              <a:rPr lang="fr-FR" altLang="fr-FR" b="1" dirty="0"/>
              <a:t> --&gt;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&lt;service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rgbClr val="FF0000"/>
                </a:solidFill>
              </a:rPr>
              <a:t>AddressBookService</a:t>
            </a:r>
            <a:r>
              <a:rPr lang="fr-FR" altLang="fr-FR" b="1" dirty="0"/>
              <a:t>"&gt;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&lt;port </a:t>
            </a:r>
            <a:r>
              <a:rPr lang="fr-FR" altLang="fr-FR" b="1" dirty="0" err="1"/>
              <a:t>name</a:t>
            </a:r>
            <a:r>
              <a:rPr lang="fr-FR" altLang="fr-FR" b="1" dirty="0"/>
              <a:t>="</a:t>
            </a:r>
            <a:r>
              <a:rPr lang="fr-FR" altLang="fr-FR" b="1" dirty="0" err="1">
                <a:solidFill>
                  <a:schemeClr val="folHlink"/>
                </a:solidFill>
              </a:rPr>
              <a:t>AddressBook</a:t>
            </a:r>
            <a:r>
              <a:rPr lang="fr-FR" altLang="fr-FR" b="1" dirty="0"/>
              <a:t>" binding="</a:t>
            </a:r>
            <a:r>
              <a:rPr lang="fr-FR" altLang="fr-FR" b="1" dirty="0" err="1">
                <a:solidFill>
                  <a:schemeClr val="folHlink"/>
                </a:solidFill>
              </a:rPr>
              <a:t>AddressBookSOAPBinding</a:t>
            </a:r>
            <a:r>
              <a:rPr lang="fr-FR" altLang="fr-FR" b="1" dirty="0"/>
              <a:t>"&gt;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  &lt;</a:t>
            </a:r>
            <a:r>
              <a:rPr lang="fr-FR" altLang="fr-FR" b="1" dirty="0" err="1"/>
              <a:t>soap:address</a:t>
            </a:r>
            <a:r>
              <a:rPr lang="fr-FR" altLang="fr-FR" b="1" dirty="0"/>
              <a:t> </a:t>
            </a:r>
            <a:r>
              <a:rPr lang="fr-FR" altLang="fr-FR" b="1" dirty="0">
                <a:solidFill>
                  <a:srgbClr val="009900"/>
                </a:solidFill>
              </a:rPr>
              <a:t>location="http://www.mycomp.com/soap/servlet/rpcrouter"</a:t>
            </a:r>
            <a:r>
              <a:rPr lang="fr-FR" altLang="fr-FR" b="1" dirty="0"/>
              <a:t>/&gt;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  &lt;/port&gt;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  &lt;/service&gt;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b="1" dirty="0"/>
              <a:t>&lt;/</a:t>
            </a:r>
            <a:r>
              <a:rPr lang="fr-FR" altLang="fr-FR" b="1" dirty="0" err="1"/>
              <a:t>definitions</a:t>
            </a:r>
            <a:r>
              <a:rPr lang="fr-FR" altLang="fr-FR" b="1" dirty="0"/>
              <a:t>&gt;</a:t>
            </a:r>
            <a:endParaRPr lang="fr-FR" altLang="fr-FR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F1B1F011-04B4-4BDC-95FA-F5F44D16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37A61F2-1D7A-47B4-BFA0-4EE0BED783AD}" type="slidenum">
              <a:rPr lang="fr-FR" altLang="fr-FR" smtClean="0"/>
              <a:pPr/>
              <a:t>37</a:t>
            </a:fld>
            <a:endParaRPr lang="fr-FR" altLang="fr-FR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xmlns="" id="{F54CA621-9376-40B9-AD7F-F95C65CAF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38" y="157162"/>
            <a:ext cx="8229600" cy="1143000"/>
          </a:xfrm>
        </p:spPr>
        <p:txBody>
          <a:bodyPr>
            <a:normAutofit/>
          </a:bodyPr>
          <a:lstStyle/>
          <a:p>
            <a:r>
              <a:rPr lang="fr-FR" altLang="fr-FR" dirty="0"/>
              <a:t>Annuaire UDDI</a:t>
            </a:r>
            <a:br>
              <a:rPr lang="fr-FR" altLang="fr-FR" dirty="0"/>
            </a:br>
            <a:r>
              <a:rPr lang="fr-FR" sz="2000" b="0" dirty="0">
                <a:effectLst/>
              </a:rPr>
              <a:t>Universal Description Discovery and </a:t>
            </a:r>
            <a:r>
              <a:rPr lang="fr-FR" sz="2000" b="0" dirty="0" err="1">
                <a:effectLst/>
              </a:rPr>
              <a:t>Integration</a:t>
            </a:r>
            <a:endParaRPr lang="fr-FR" altLang="fr-FR" dirty="0"/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xmlns="" id="{FC1B626B-29CB-4562-B041-5F9F43E85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801"/>
            <a:ext cx="8775700" cy="4968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sz="2400" dirty="0"/>
              <a:t>Spécification (09/2000)</a:t>
            </a:r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Ariba, IBM, Microsoft +260 autres sociétés</a:t>
            </a:r>
          </a:p>
          <a:p>
            <a:pPr lvl="1">
              <a:lnSpc>
                <a:spcPct val="90000"/>
              </a:lnSpc>
            </a:pPr>
            <a:endParaRPr lang="fr-FR" altLang="fr-FR" sz="2000" dirty="0"/>
          </a:p>
          <a:p>
            <a:pPr>
              <a:lnSpc>
                <a:spcPct val="90000"/>
              </a:lnSpc>
            </a:pPr>
            <a:r>
              <a:rPr lang="fr-FR" altLang="fr-FR" sz="2400" dirty="0"/>
              <a:t>Objectifs</a:t>
            </a:r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annuaire mondial d'entreprises pour permettre d'automatiser les communications entre prestataires, clients, etc.</a:t>
            </a:r>
          </a:p>
          <a:p>
            <a:pPr lvl="1">
              <a:lnSpc>
                <a:spcPct val="90000"/>
              </a:lnSpc>
            </a:pP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plusieurs entrées indexées : nom, carte d'identité des sociétés, description des produits, services applicatifs invocables à distance (références des connexions)</a:t>
            </a:r>
          </a:p>
          <a:p>
            <a:pPr lvl="2">
              <a:lnSpc>
                <a:spcPct val="90000"/>
              </a:lnSpc>
            </a:pPr>
            <a:r>
              <a:rPr lang="fr-FR" altLang="fr-FR" sz="1800" dirty="0"/>
              <a:t>Indexation des catalogues propriétaires (</a:t>
            </a:r>
            <a:r>
              <a:rPr lang="fr-FR" altLang="fr-FR" sz="1800" dirty="0" err="1"/>
              <a:t>ebXML</a:t>
            </a:r>
            <a:r>
              <a:rPr lang="fr-FR" altLang="fr-FR" sz="1800" dirty="0"/>
              <a:t>, </a:t>
            </a:r>
            <a:r>
              <a:rPr lang="fr-FR" altLang="fr-FR" sz="1800" dirty="0" err="1"/>
              <a:t>RosettaNet</a:t>
            </a:r>
            <a:r>
              <a:rPr lang="fr-FR" altLang="fr-FR" sz="1800" dirty="0"/>
              <a:t>, Ariba, Commerce One, etc.)</a:t>
            </a:r>
          </a:p>
          <a:p>
            <a:pPr lvl="2">
              <a:lnSpc>
                <a:spcPct val="90000"/>
              </a:lnSpc>
            </a:pPr>
            <a:endParaRPr lang="fr-FR" altLang="fr-FR" sz="1800" dirty="0"/>
          </a:p>
          <a:p>
            <a:pPr>
              <a:lnSpc>
                <a:spcPct val="90000"/>
              </a:lnSpc>
            </a:pPr>
            <a:r>
              <a:rPr lang="fr-FR" altLang="fr-FR" sz="2400" dirty="0"/>
              <a:t>Grammaire XML (schéma XML)</a:t>
            </a:r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Soumission/interrogation basées sur SOAP et WSDL</a:t>
            </a:r>
          </a:p>
          <a:p>
            <a:pPr>
              <a:lnSpc>
                <a:spcPct val="90000"/>
              </a:lnSpc>
            </a:pPr>
            <a:endParaRPr lang="fr-FR" alt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BA7F03-BF0C-4AAB-925F-089B8C1D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/>
          <a:p>
            <a:r>
              <a:rPr lang="fr-FR" dirty="0"/>
              <a:t>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9914516-9D54-4466-BB52-92ACB2EF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16" y="1207876"/>
            <a:ext cx="6877968" cy="53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EBC3C192-F776-42B5-B2A9-5D957401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535"/>
            <a:ext cx="8229600" cy="1143000"/>
          </a:xfrm>
        </p:spPr>
        <p:txBody>
          <a:bodyPr/>
          <a:lstStyle/>
          <a:p>
            <a:r>
              <a:rPr lang="fr-FR" dirty="0"/>
              <a:t>En Pratique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51255F3-7129-428F-AC9A-CE4D7B476C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3225800" cy="1664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D28BF164-3DB6-4CDF-90FE-774B8F24F7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533297"/>
            <a:ext cx="3197225" cy="168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149F5F0-752A-4E4F-8AA6-AD64797A0881}"/>
              </a:ext>
            </a:extLst>
          </p:cNvPr>
          <p:cNvPicPr/>
          <p:nvPr/>
        </p:nvPicPr>
        <p:blipFill rotWithShape="1">
          <a:blip r:embed="rId4"/>
          <a:srcRect r="9130"/>
          <a:stretch/>
        </p:blipFill>
        <p:spPr>
          <a:xfrm>
            <a:off x="683102" y="3492223"/>
            <a:ext cx="3298274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5008539-3D21-4B73-9A35-B3FEB9B898A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32040" y="3492223"/>
            <a:ext cx="3197225" cy="1584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04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Utilisation du web aujourd’hui (1)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891183" cy="84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932706" cy="93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9" y="4438278"/>
            <a:ext cx="731912" cy="7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355976" y="1844824"/>
            <a:ext cx="3240360" cy="1656184"/>
            <a:chOff x="4355976" y="1844824"/>
            <a:chExt cx="3240360" cy="1656184"/>
          </a:xfrm>
        </p:grpSpPr>
        <p:grpSp>
          <p:nvGrpSpPr>
            <p:cNvPr id="7" name="Group 6"/>
            <p:cNvGrpSpPr/>
            <p:nvPr/>
          </p:nvGrpSpPr>
          <p:grpSpPr>
            <a:xfrm>
              <a:off x="4355976" y="1844824"/>
              <a:ext cx="3240360" cy="1656184"/>
              <a:chOff x="4355976" y="1844824"/>
              <a:chExt cx="3240360" cy="165618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355976" y="1844824"/>
                <a:ext cx="3240360" cy="165618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Serveur d’applications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669453" y="1986726"/>
                <a:ext cx="517689" cy="583909"/>
                <a:chOff x="4572000" y="1946019"/>
                <a:chExt cx="517689" cy="583909"/>
              </a:xfrm>
            </p:grpSpPr>
            <p:pic>
              <p:nvPicPr>
                <p:cNvPr id="1033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10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056042" y="2002615"/>
                <a:ext cx="517689" cy="583909"/>
                <a:chOff x="4572000" y="1946019"/>
                <a:chExt cx="517689" cy="583909"/>
              </a:xfrm>
            </p:grpSpPr>
            <p:pic>
              <p:nvPicPr>
                <p:cNvPr id="25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Oval 25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389533" y="2713623"/>
                <a:ext cx="517689" cy="583909"/>
                <a:chOff x="4572000" y="1946019"/>
                <a:chExt cx="517689" cy="583909"/>
              </a:xfrm>
            </p:grpSpPr>
            <p:pic>
              <p:nvPicPr>
                <p:cNvPr id="28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Oval 28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757685" y="2545263"/>
                <a:ext cx="517689" cy="583909"/>
                <a:chOff x="4572000" y="1946019"/>
                <a:chExt cx="517689" cy="583909"/>
              </a:xfrm>
            </p:grpSpPr>
            <p:pic>
              <p:nvPicPr>
                <p:cNvPr id="31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31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</p:grpSp>
        <p:cxnSp>
          <p:nvCxnSpPr>
            <p:cNvPr id="17" name="Straight Arrow Connector 16"/>
            <p:cNvCxnSpPr>
              <a:endCxn id="28" idx="0"/>
            </p:cNvCxnSpPr>
            <p:nvPr/>
          </p:nvCxnSpPr>
          <p:spPr>
            <a:xfrm>
              <a:off x="5187142" y="2245570"/>
              <a:ext cx="461236" cy="468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  <a:endCxn id="31" idx="1"/>
            </p:cNvCxnSpPr>
            <p:nvPr/>
          </p:nvCxnSpPr>
          <p:spPr>
            <a:xfrm flipV="1">
              <a:off x="5907222" y="2804108"/>
              <a:ext cx="850463" cy="16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>
            <a:stCxn id="10" idx="2"/>
          </p:cNvCxnSpPr>
          <p:nvPr/>
        </p:nvCxnSpPr>
        <p:spPr>
          <a:xfrm>
            <a:off x="5976156" y="3501008"/>
            <a:ext cx="0" cy="689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faceboo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56" y="236286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twitt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77" y="3360015"/>
            <a:ext cx="876175" cy="8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16" idx="3"/>
            <a:endCxn id="1037" idx="1"/>
          </p:cNvCxnSpPr>
          <p:nvPr/>
        </p:nvCxnSpPr>
        <p:spPr>
          <a:xfrm flipV="1">
            <a:off x="7596336" y="3798103"/>
            <a:ext cx="487041" cy="99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a, box, google, social, whit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46" y="4619982"/>
            <a:ext cx="523131" cy="5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>
            <a:stCxn id="10" idx="3"/>
            <a:endCxn id="1035" idx="1"/>
          </p:cNvCxnSpPr>
          <p:nvPr/>
        </p:nvCxnSpPr>
        <p:spPr>
          <a:xfrm>
            <a:off x="7596336" y="2672916"/>
            <a:ext cx="243520" cy="299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1039" idx="1"/>
          </p:cNvCxnSpPr>
          <p:nvPr/>
        </p:nvCxnSpPr>
        <p:spPr>
          <a:xfrm>
            <a:off x="7596336" y="4795453"/>
            <a:ext cx="801810" cy="8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345184" y="1484784"/>
            <a:ext cx="7104272" cy="1319322"/>
            <a:chOff x="1345184" y="1484784"/>
            <a:chExt cx="7104272" cy="1319322"/>
          </a:xfrm>
        </p:grpSpPr>
        <p:cxnSp>
          <p:nvCxnSpPr>
            <p:cNvPr id="1041" name="Elbow Connector 1040"/>
            <p:cNvCxnSpPr>
              <a:stCxn id="1029" idx="0"/>
            </p:cNvCxnSpPr>
            <p:nvPr/>
          </p:nvCxnSpPr>
          <p:spPr>
            <a:xfrm rot="16200000" flipH="1">
              <a:off x="4597698" y="-1047651"/>
              <a:ext cx="599243" cy="7104272"/>
            </a:xfrm>
            <a:prstGeom prst="bentConnector4">
              <a:avLst>
                <a:gd name="adj1" fmla="val -90602"/>
                <a:gd name="adj2" fmla="val 996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681205" y="1484784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90775" y="2504415"/>
            <a:ext cx="2565201" cy="256614"/>
            <a:chOff x="1790775" y="2504415"/>
            <a:chExt cx="2565201" cy="256614"/>
          </a:xfrm>
        </p:grpSpPr>
        <p:cxnSp>
          <p:nvCxnSpPr>
            <p:cNvPr id="62" name="Straight Arrow Connector 61"/>
            <p:cNvCxnSpPr>
              <a:stCxn id="1029" idx="3"/>
              <a:endCxn id="10" idx="1"/>
            </p:cNvCxnSpPr>
            <p:nvPr/>
          </p:nvCxnSpPr>
          <p:spPr>
            <a:xfrm>
              <a:off x="1790775" y="2626961"/>
              <a:ext cx="2565201" cy="45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940211" y="2504415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88282" y="2888288"/>
            <a:ext cx="2667694" cy="1079073"/>
            <a:chOff x="1688282" y="2888288"/>
            <a:chExt cx="2667694" cy="1079073"/>
          </a:xfrm>
        </p:grpSpPr>
        <p:cxnSp>
          <p:nvCxnSpPr>
            <p:cNvPr id="1024" name="Straight Arrow Connector 1023"/>
            <p:cNvCxnSpPr>
              <a:stCxn id="1030" idx="3"/>
            </p:cNvCxnSpPr>
            <p:nvPr/>
          </p:nvCxnSpPr>
          <p:spPr>
            <a:xfrm flipV="1">
              <a:off x="1688282" y="2888288"/>
              <a:ext cx="2667694" cy="1079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952440" y="3262223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88282" y="3798103"/>
            <a:ext cx="6395095" cy="271472"/>
            <a:chOff x="1688282" y="3798103"/>
            <a:chExt cx="6395095" cy="271472"/>
          </a:xfrm>
        </p:grpSpPr>
        <p:cxnSp>
          <p:nvCxnSpPr>
            <p:cNvPr id="1038" name="Straight Arrow Connector 1037"/>
            <p:cNvCxnSpPr>
              <a:stCxn id="1030" idx="3"/>
              <a:endCxn id="1037" idx="1"/>
            </p:cNvCxnSpPr>
            <p:nvPr/>
          </p:nvCxnSpPr>
          <p:spPr>
            <a:xfrm flipV="1">
              <a:off x="1688282" y="3798103"/>
              <a:ext cx="6395095" cy="1692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288444" y="3812961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88282" y="3967361"/>
            <a:ext cx="2667694" cy="828092"/>
            <a:chOff x="1688282" y="3967361"/>
            <a:chExt cx="2667694" cy="828092"/>
          </a:xfrm>
        </p:grpSpPr>
        <p:cxnSp>
          <p:nvCxnSpPr>
            <p:cNvPr id="1027" name="Straight Arrow Connector 1026"/>
            <p:cNvCxnSpPr>
              <a:stCxn id="1030" idx="3"/>
              <a:endCxn id="16" idx="1"/>
            </p:cNvCxnSpPr>
            <p:nvPr/>
          </p:nvCxnSpPr>
          <p:spPr>
            <a:xfrm>
              <a:off x="1688282" y="3967361"/>
              <a:ext cx="2667694" cy="828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761741" y="4204052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87241" y="4692466"/>
            <a:ext cx="1868735" cy="256614"/>
            <a:chOff x="2487241" y="4692466"/>
            <a:chExt cx="1868735" cy="256614"/>
          </a:xfrm>
        </p:grpSpPr>
        <p:cxnSp>
          <p:nvCxnSpPr>
            <p:cNvPr id="1034" name="Straight Arrow Connector 1033"/>
            <p:cNvCxnSpPr>
              <a:stCxn id="1031" idx="3"/>
              <a:endCxn id="16" idx="1"/>
            </p:cNvCxnSpPr>
            <p:nvPr/>
          </p:nvCxnSpPr>
          <p:spPr>
            <a:xfrm flipV="1">
              <a:off x="2487241" y="4795453"/>
              <a:ext cx="1868735" cy="14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085604" y="4692466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sp>
        <p:nvSpPr>
          <p:cNvPr id="1049" name="Line Callout 1 1048"/>
          <p:cNvSpPr/>
          <p:nvPr/>
        </p:nvSpPr>
        <p:spPr>
          <a:xfrm>
            <a:off x="1572841" y="5785746"/>
            <a:ext cx="1512764" cy="451566"/>
          </a:xfrm>
          <a:prstGeom prst="borderCallout1">
            <a:avLst>
              <a:gd name="adj1" fmla="val -8671"/>
              <a:gd name="adj2" fmla="val 50853"/>
              <a:gd name="adj3" fmla="val -185288"/>
              <a:gd name="adj4" fmla="val 100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Demande de ressources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55976" y="3967361"/>
            <a:ext cx="3240360" cy="2551321"/>
            <a:chOff x="4355976" y="3967361"/>
            <a:chExt cx="3240360" cy="2551321"/>
          </a:xfrm>
        </p:grpSpPr>
        <p:grpSp>
          <p:nvGrpSpPr>
            <p:cNvPr id="6" name="Group 5"/>
            <p:cNvGrpSpPr/>
            <p:nvPr/>
          </p:nvGrpSpPr>
          <p:grpSpPr>
            <a:xfrm>
              <a:off x="4355976" y="3967361"/>
              <a:ext cx="3240360" cy="1656184"/>
              <a:chOff x="4355976" y="3967361"/>
              <a:chExt cx="3240360" cy="165618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55976" y="3967361"/>
                <a:ext cx="3240360" cy="165618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Serveur d’applications</a:t>
                </a:r>
              </a:p>
              <a:p>
                <a:pPr algn="ctr"/>
                <a:endParaRPr lang="fr-FR" dirty="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677013" y="4174870"/>
                <a:ext cx="517689" cy="583909"/>
                <a:chOff x="4572000" y="1946019"/>
                <a:chExt cx="517689" cy="583909"/>
              </a:xfrm>
            </p:grpSpPr>
            <p:pic>
              <p:nvPicPr>
                <p:cNvPr id="42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42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063602" y="4005064"/>
                <a:ext cx="517689" cy="583909"/>
                <a:chOff x="4572000" y="1946019"/>
                <a:chExt cx="517689" cy="583909"/>
              </a:xfrm>
            </p:grpSpPr>
            <p:pic>
              <p:nvPicPr>
                <p:cNvPr id="45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Oval 45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397093" y="4653136"/>
                <a:ext cx="517689" cy="583909"/>
                <a:chOff x="4572000" y="1946019"/>
                <a:chExt cx="517689" cy="583909"/>
              </a:xfrm>
            </p:grpSpPr>
            <p:pic>
              <p:nvPicPr>
                <p:cNvPr id="48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Oval 48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765245" y="4733407"/>
                <a:ext cx="517689" cy="583909"/>
                <a:chOff x="4572000" y="1946019"/>
                <a:chExt cx="517689" cy="583909"/>
              </a:xfrm>
            </p:grpSpPr>
            <p:pic>
              <p:nvPicPr>
                <p:cNvPr id="51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Oval 51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</p:grpSp>
        </p:grpSp>
        <p:cxnSp>
          <p:nvCxnSpPr>
            <p:cNvPr id="53" name="Straight Arrow Connector 52"/>
            <p:cNvCxnSpPr>
              <a:stCxn id="42" idx="3"/>
              <a:endCxn id="48" idx="0"/>
            </p:cNvCxnSpPr>
            <p:nvPr/>
          </p:nvCxnSpPr>
          <p:spPr>
            <a:xfrm>
              <a:off x="5194702" y="4433715"/>
              <a:ext cx="461236" cy="219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5" idx="3"/>
              <a:endCxn id="51" idx="1"/>
            </p:cNvCxnSpPr>
            <p:nvPr/>
          </p:nvCxnSpPr>
          <p:spPr>
            <a:xfrm>
              <a:off x="6581291" y="4263909"/>
              <a:ext cx="183954" cy="72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Line Callout 1 96"/>
            <p:cNvSpPr/>
            <p:nvPr/>
          </p:nvSpPr>
          <p:spPr>
            <a:xfrm>
              <a:off x="5522773" y="6067116"/>
              <a:ext cx="1512764" cy="451566"/>
            </a:xfrm>
            <a:prstGeom prst="borderCallout1">
              <a:avLst>
                <a:gd name="adj1" fmla="val -8671"/>
                <a:gd name="adj2" fmla="val 50853"/>
                <a:gd name="adj3" fmla="val -185288"/>
                <a:gd name="adj4" fmla="val 1007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/>
                <a:t>Resources</a:t>
              </a:r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2507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A222BA2C-D731-4FB7-BDDE-D6A81E1A8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fr-FR" sz="6600" b="1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80270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Services Web étendus VS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SOAP </a:t>
            </a:r>
          </a:p>
          <a:p>
            <a:pPr>
              <a:buFont typeface="Wingdings"/>
              <a:buChar char="è"/>
            </a:pPr>
            <a:r>
              <a:rPr lang="fr-FR" dirty="0"/>
              <a:t>Avantages</a:t>
            </a:r>
          </a:p>
          <a:p>
            <a:pPr lvl="1">
              <a:buFont typeface="Wingdings"/>
              <a:buChar char="è"/>
            </a:pPr>
            <a:r>
              <a:rPr lang="fr-FR" dirty="0"/>
              <a:t>Standardisé </a:t>
            </a:r>
          </a:p>
          <a:p>
            <a:pPr lvl="1">
              <a:buFont typeface="Wingdings"/>
              <a:buChar char="è"/>
            </a:pPr>
            <a:r>
              <a:rPr lang="fr-FR" dirty="0"/>
              <a:t>Interopérabilité </a:t>
            </a:r>
          </a:p>
          <a:p>
            <a:pPr lvl="1">
              <a:buFont typeface="Wingdings"/>
              <a:buChar char="è"/>
            </a:pPr>
            <a:r>
              <a:rPr lang="fr-FR" dirty="0"/>
              <a:t>Sécurité (WS-Security) </a:t>
            </a:r>
          </a:p>
          <a:p>
            <a:pPr lvl="1">
              <a:buFont typeface="Wingdings"/>
              <a:buChar char="è"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/>
              <a:t>Inconvénients </a:t>
            </a:r>
          </a:p>
          <a:p>
            <a:pPr lvl="1">
              <a:buFont typeface="Wingdings"/>
              <a:buChar char="è"/>
            </a:pPr>
            <a:r>
              <a:rPr lang="fr-FR" dirty="0"/>
              <a:t>Performances (enveloppe SOAP supplémentaire) </a:t>
            </a:r>
          </a:p>
          <a:p>
            <a:pPr lvl="1">
              <a:buFont typeface="Wingdings"/>
              <a:buChar char="è"/>
            </a:pPr>
            <a:r>
              <a:rPr lang="fr-FR" dirty="0"/>
              <a:t>Complexité, lourdeur </a:t>
            </a:r>
          </a:p>
          <a:p>
            <a:pPr lvl="1">
              <a:buFont typeface="Wingdings"/>
              <a:buChar char="è"/>
            </a:pPr>
            <a:r>
              <a:rPr lang="fr-FR" dirty="0"/>
              <a:t>Cible l’appel de service  	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3653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Services Web étendus VS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REST</a:t>
            </a:r>
          </a:p>
          <a:p>
            <a:pPr lvl="1">
              <a:buFont typeface="Wingdings"/>
              <a:buChar char="è"/>
            </a:pPr>
            <a:r>
              <a:rPr lang="fr-FR" dirty="0"/>
              <a:t>Avantages</a:t>
            </a:r>
          </a:p>
          <a:p>
            <a:pPr lvl="2">
              <a:buFont typeface="Wingdings"/>
              <a:buChar char="è"/>
            </a:pPr>
            <a:r>
              <a:rPr lang="fr-FR" dirty="0"/>
              <a:t>Simplicité de mise en œuvre </a:t>
            </a:r>
          </a:p>
          <a:p>
            <a:pPr lvl="2">
              <a:buFont typeface="Wingdings"/>
              <a:buChar char="è"/>
            </a:pPr>
            <a:r>
              <a:rPr lang="fr-FR" dirty="0"/>
              <a:t>Lisibilité par un humain  </a:t>
            </a:r>
          </a:p>
          <a:p>
            <a:pPr lvl="2">
              <a:buFont typeface="Wingdings"/>
              <a:buChar char="è"/>
            </a:pPr>
            <a:r>
              <a:rPr lang="fr-FR" dirty="0"/>
              <a:t>Evolutivité</a:t>
            </a:r>
          </a:p>
          <a:p>
            <a:pPr lvl="2">
              <a:buFont typeface="Wingdings"/>
              <a:buChar char="è"/>
            </a:pPr>
            <a:r>
              <a:rPr lang="fr-FR" dirty="0"/>
              <a:t>Repose sur les principes du web </a:t>
            </a:r>
          </a:p>
          <a:p>
            <a:pPr lvl="2">
              <a:buFont typeface="Wingdings"/>
              <a:buChar char="è"/>
            </a:pPr>
            <a:r>
              <a:rPr lang="fr-FR" dirty="0"/>
              <a:t>Représentations multiples (XML, JSON,…)</a:t>
            </a:r>
          </a:p>
          <a:p>
            <a:pPr lvl="2">
              <a:buFont typeface="Wingdings"/>
              <a:buChar char="è"/>
            </a:pPr>
            <a:endParaRPr lang="fr-FR" dirty="0"/>
          </a:p>
          <a:p>
            <a:pPr lvl="1">
              <a:buFont typeface="Wingdings"/>
              <a:buChar char="è"/>
            </a:pPr>
            <a:r>
              <a:rPr lang="fr-FR" dirty="0"/>
              <a:t>Inconvénients </a:t>
            </a:r>
          </a:p>
          <a:p>
            <a:pPr lvl="2">
              <a:buFont typeface="Wingdings"/>
              <a:buChar char="è"/>
            </a:pPr>
            <a:r>
              <a:rPr lang="fr-FR" dirty="0"/>
              <a:t>Sécurité restreinte par l’emploi des méthodes HTTP</a:t>
            </a:r>
          </a:p>
          <a:p>
            <a:pPr lvl="2">
              <a:buFont typeface="Wingdings"/>
              <a:buChar char="è"/>
            </a:pPr>
            <a:r>
              <a:rPr lang="fr-FR" dirty="0"/>
              <a:t>Cible 	</a:t>
            </a:r>
          </a:p>
          <a:p>
            <a:pPr marL="0" indent="0">
              <a:buNone/>
            </a:pPr>
            <a:r>
              <a:rPr lang="fr-FR" dirty="0"/>
              <a:t>l’appel de 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5419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8ED06007-21F4-4077-9EDD-31D347BC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708920"/>
            <a:ext cx="7620000" cy="990600"/>
          </a:xfrm>
        </p:spPr>
        <p:txBody>
          <a:bodyPr/>
          <a:lstStyle/>
          <a:p>
            <a:r>
              <a:rPr lang="fr-FR" dirty="0"/>
              <a:t>Services WEB RESTful</a:t>
            </a:r>
          </a:p>
        </p:txBody>
      </p:sp>
    </p:spTree>
    <p:extLst>
      <p:ext uri="{BB962C8B-B14F-4D97-AF65-F5344CB8AC3E}">
        <p14:creationId xmlns:p14="http://schemas.microsoft.com/office/powerpoint/2010/main" val="2233012074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Web Service  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Définition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Acronyme de </a:t>
            </a:r>
            <a:r>
              <a:rPr lang="fr-FR" b="1" dirty="0" err="1"/>
              <a:t>RE</a:t>
            </a:r>
            <a:r>
              <a:rPr lang="fr-FR" dirty="0" err="1"/>
              <a:t>presentational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tate </a:t>
            </a:r>
            <a:r>
              <a:rPr lang="fr-FR" b="1" dirty="0"/>
              <a:t>T</a:t>
            </a:r>
            <a:r>
              <a:rPr lang="fr-FR" dirty="0"/>
              <a:t>ransfert défini dans la thèse de Roy Fielding en 2000.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REST n’est pas un protocole ou un format, contrairement à SOAP, HTTP, mais un style d’architecture inspiré de l’architecture du web fortement basé sur le protocole HTTP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Il n’est pas dépendant uniquement du web et peut utiliser d’autre protocoles que HTTP </a:t>
            </a:r>
          </a:p>
        </p:txBody>
      </p:sp>
    </p:spTree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Web Service  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 qu’il est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système d’architecture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Une approche pour construire une application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 qu’il n’est pas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protocole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format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standard </a:t>
            </a:r>
          </a:p>
        </p:txBody>
      </p:sp>
    </p:spTree>
    <p:extLst>
      <p:ext uri="{BB962C8B-B14F-4D97-AF65-F5344CB8AC3E}">
        <p14:creationId xmlns:p14="http://schemas.microsoft.com/office/powerpoint/2010/main" val="1417918837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utilisation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Utiliser dans le développement des applications orientés ressources (ROA) ou orientées données (DOA)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applications respectant l’architecture REST sont dites </a:t>
            </a:r>
            <a:r>
              <a:rPr lang="fr-FR" dirty="0" err="1"/>
              <a:t>RESTful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6478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Fournisseurs</a:t>
            </a:r>
            <a:endParaRPr lang="en-US" dirty="0"/>
          </a:p>
        </p:txBody>
      </p:sp>
      <p:pic>
        <p:nvPicPr>
          <p:cNvPr id="1026" name="Picture 2" descr="faceboo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, twitt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28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3569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rcle, color, linkedi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20" y="227687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t, ebay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104" y="4293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, alt, yahoo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94382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29554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REST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Statistics</a:t>
            </a:r>
            <a:endParaRPr lang="en-US" dirty="0"/>
          </a:p>
        </p:txBody>
      </p:sp>
      <p:pic>
        <p:nvPicPr>
          <p:cNvPr id="5122" name="Picture 2" descr="Preview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619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eview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1619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edou\Downloads\201310120557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824821" cy="50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7333" y="1531665"/>
            <a:ext cx="663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Statistique d’utilisation des services web REST et SOAP chez AMAZON</a:t>
            </a:r>
          </a:p>
        </p:txBody>
      </p:sp>
    </p:spTree>
    <p:extLst>
      <p:ext uri="{BB962C8B-B14F-4D97-AF65-F5344CB8AC3E}">
        <p14:creationId xmlns:p14="http://schemas.microsoft.com/office/powerpoint/2010/main" val="3657279951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REST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Caractéristiques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services REST sont sans états (</a:t>
            </a:r>
            <a:r>
              <a:rPr lang="fr-FR" dirty="0" err="1"/>
              <a:t>Stateless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Chaque requête envoyée au serveur doit contenir toutes les informations relatives à son état et est traitée indépendamment de toutes autres requêtes </a:t>
            </a:r>
          </a:p>
          <a:p>
            <a:pPr lvl="1"/>
            <a:r>
              <a:rPr lang="fr-FR" dirty="0"/>
              <a:t>Minimisation des ressources systèmes (pas de gestion de session, ni d’état) </a:t>
            </a:r>
          </a:p>
          <a:p>
            <a:pPr lvl="1"/>
            <a:endParaRPr lang="fr-FR" dirty="0"/>
          </a:p>
          <a:p>
            <a:r>
              <a:rPr lang="fr-FR" dirty="0"/>
              <a:t>Interface uniforme basée sur les méthodes HTTP (GET, POST, PUT, DELETE) </a:t>
            </a:r>
          </a:p>
          <a:p>
            <a:endParaRPr lang="fr-FR" dirty="0"/>
          </a:p>
          <a:p>
            <a:r>
              <a:rPr lang="fr-FR" dirty="0"/>
              <a:t>Les architectures </a:t>
            </a:r>
            <a:r>
              <a:rPr lang="fr-FR" dirty="0" err="1"/>
              <a:t>RESTful</a:t>
            </a:r>
            <a:r>
              <a:rPr lang="fr-FR" dirty="0"/>
              <a:t> sont construites à partir de ressources uniquement identifiées par des URI(s)</a:t>
            </a:r>
          </a:p>
        </p:txBody>
      </p:sp>
    </p:spTree>
    <p:extLst>
      <p:ext uri="{BB962C8B-B14F-4D97-AF65-F5344CB8AC3E}">
        <p14:creationId xmlns:p14="http://schemas.microsoft.com/office/powerpoint/2010/main" val="389228486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Utilisation du web aujourd’hui (1)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récupérées</a:t>
            </a:r>
            <a:r>
              <a:rPr lang="en-US" dirty="0"/>
              <a:t> aux travers </a:t>
            </a:r>
            <a:r>
              <a:rPr lang="en-US" dirty="0" err="1"/>
              <a:t>d’URL</a:t>
            </a:r>
            <a:r>
              <a:rPr lang="en-US" dirty="0"/>
              <a:t> (s)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witter - Google Chrom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4191418" cy="2286780"/>
          </a:xfrm>
          <a:prstGeom prst="rect">
            <a:avLst/>
          </a:prstGeom>
        </p:spPr>
      </p:pic>
      <p:pic>
        <p:nvPicPr>
          <p:cNvPr id="7" name="Picture 6" descr="https://maps.googleapis.com/maps/api/geocode/json?latlng=43.6193434,7.043178999999999&amp;sensor=false - Google Chrom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10" y="2276872"/>
            <a:ext cx="4128653" cy="2252536"/>
          </a:xfrm>
          <a:prstGeom prst="rect">
            <a:avLst/>
          </a:prstGeom>
        </p:spPr>
      </p:pic>
      <p:pic>
        <p:nvPicPr>
          <p:cNvPr id="6146" name="Picture 2" descr="C:\Users\edou\Pictures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77072"/>
            <a:ext cx="1853952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Requêtes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Ressources </a:t>
            </a:r>
          </a:p>
          <a:p>
            <a:pPr lvl="1"/>
            <a:r>
              <a:rPr lang="fr-FR" dirty="0"/>
              <a:t>Identifiée par une URI (</a:t>
            </a:r>
            <a:r>
              <a:rPr lang="fr-FR" dirty="0">
                <a:hlinkClick r:id="rId2"/>
              </a:rPr>
              <a:t>http://service.fr/test/info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Méthodes (verbes) permettant de manipuler les ressources (identifiants)</a:t>
            </a:r>
          </a:p>
          <a:p>
            <a:pPr lvl="1"/>
            <a:r>
              <a:rPr lang="fr-FR" dirty="0"/>
              <a:t>Méthodes HTTP : GET, POST, PUT, DELETE </a:t>
            </a:r>
          </a:p>
          <a:p>
            <a:pPr lvl="1"/>
            <a:endParaRPr lang="fr-FR" dirty="0"/>
          </a:p>
          <a:p>
            <a:r>
              <a:rPr lang="fr-FR" dirty="0"/>
              <a:t>Représentation : Vue sur l’état de la ressource </a:t>
            </a:r>
          </a:p>
          <a:p>
            <a:pPr lvl="1"/>
            <a:r>
              <a:rPr lang="fr-FR" dirty="0"/>
              <a:t>Format d’échanges entre le client et le serveur (XML, JSON, </a:t>
            </a:r>
            <a:r>
              <a:rPr lang="fr-FR" dirty="0" err="1"/>
              <a:t>text</a:t>
            </a:r>
            <a:r>
              <a:rPr lang="fr-FR" dirty="0"/>
              <a:t>/plain,…)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417046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Protocole HTTP : Rappels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HyperText Transfer Protocol</a:t>
            </a:r>
          </a:p>
          <a:p>
            <a:r>
              <a:rPr lang="fr-FR" dirty="0"/>
              <a:t>Protocole d’échanges d’information sur le web </a:t>
            </a:r>
          </a:p>
          <a:p>
            <a:r>
              <a:rPr lang="fr-FR" dirty="0"/>
              <a:t>Basé sur TCP/IP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899592" y="3645024"/>
            <a:ext cx="3209776" cy="1985640"/>
            <a:chOff x="899592" y="2924944"/>
            <a:chExt cx="3209776" cy="198564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2924944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2924944"/>
              <a:ext cx="977528" cy="97752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768" y="3284984"/>
              <a:ext cx="1625600" cy="1625600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3356992"/>
            <a:ext cx="2160240" cy="216024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2483768" y="3573016"/>
            <a:ext cx="489654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619672" y="5517232"/>
            <a:ext cx="130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Clients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164288" y="55172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Server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283968" y="32129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 HTTP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635896" y="5301208"/>
            <a:ext cx="41044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788024" y="5373216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HTTP</a:t>
            </a:r>
          </a:p>
        </p:txBody>
      </p:sp>
    </p:spTree>
    <p:extLst>
      <p:ext uri="{BB962C8B-B14F-4D97-AF65-F5344CB8AC3E}">
        <p14:creationId xmlns:p14="http://schemas.microsoft.com/office/powerpoint/2010/main" val="9356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Enchainement Client Serveur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916832"/>
            <a:ext cx="8568952" cy="33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8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URL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Unique Resource Location</a:t>
            </a:r>
          </a:p>
          <a:p>
            <a:r>
              <a:rPr lang="fr-FR" dirty="0"/>
              <a:t>Identifie les ressources de manière unique sur le Web </a:t>
            </a:r>
          </a:p>
          <a:p>
            <a:r>
              <a:rPr lang="fr-FR" dirty="0"/>
              <a:t>4 parties </a:t>
            </a:r>
          </a:p>
          <a:p>
            <a:pPr lvl="1"/>
            <a:r>
              <a:rPr lang="fr-FR" dirty="0"/>
              <a:t>Protocole (http, ftp, mail, …) </a:t>
            </a:r>
          </a:p>
          <a:p>
            <a:pPr lvl="1"/>
            <a:r>
              <a:rPr lang="fr-FR" dirty="0"/>
              <a:t>Host (</a:t>
            </a:r>
            <a:r>
              <a:rPr lang="fr-FR" dirty="0" err="1"/>
              <a:t>google.com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Port (8080, 80) </a:t>
            </a:r>
          </a:p>
          <a:p>
            <a:pPr lvl="1"/>
            <a:r>
              <a:rPr lang="fr-FR" dirty="0" err="1"/>
              <a:t>Path</a:t>
            </a:r>
            <a:r>
              <a:rPr lang="fr-FR" dirty="0"/>
              <a:t> (Chemin vers la ressource sur le serveur)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196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Requêtes 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Permet à un client d’envoyer des messages à un serveur </a:t>
            </a:r>
          </a:p>
          <a:p>
            <a:r>
              <a:rPr lang="fr-FR" dirty="0"/>
              <a:t>Format d’un message HTTP</a:t>
            </a:r>
          </a:p>
          <a:p>
            <a:pPr lvl="1"/>
            <a:r>
              <a:rPr lang="fr-FR" dirty="0" err="1"/>
              <a:t>Request</a:t>
            </a:r>
            <a:r>
              <a:rPr lang="fr-FR" dirty="0"/>
              <a:t> Message Header </a:t>
            </a:r>
          </a:p>
          <a:p>
            <a:pPr lvl="2"/>
            <a:r>
              <a:rPr lang="fr-FR" dirty="0" err="1"/>
              <a:t>Request</a:t>
            </a:r>
            <a:r>
              <a:rPr lang="fr-FR" dirty="0"/>
              <a:t> Line </a:t>
            </a:r>
          </a:p>
          <a:p>
            <a:pPr lvl="2"/>
            <a:r>
              <a:rPr lang="fr-FR" dirty="0" err="1"/>
              <a:t>Request</a:t>
            </a:r>
            <a:r>
              <a:rPr lang="fr-FR" dirty="0"/>
              <a:t> Headers [</a:t>
            </a:r>
            <a:r>
              <a:rPr lang="fr-FR" dirty="0" err="1"/>
              <a:t>Optional</a:t>
            </a:r>
            <a:r>
              <a:rPr lang="fr-FR" dirty="0"/>
              <a:t>]</a:t>
            </a:r>
          </a:p>
          <a:p>
            <a:pPr lvl="1"/>
            <a:r>
              <a:rPr lang="fr-FR" dirty="0" err="1"/>
              <a:t>Request</a:t>
            </a:r>
            <a:r>
              <a:rPr lang="fr-FR" dirty="0"/>
              <a:t> Message Body </a:t>
            </a:r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7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err="1"/>
              <a:t>Request</a:t>
            </a:r>
            <a:r>
              <a:rPr lang="fr-FR" dirty="0"/>
              <a:t> Message Header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Request</a:t>
            </a:r>
            <a:r>
              <a:rPr lang="fr-FR" dirty="0"/>
              <a:t> Line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Request</a:t>
            </a:r>
            <a:r>
              <a:rPr lang="fr-FR" dirty="0"/>
              <a:t> Headers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43608" y="2132856"/>
            <a:ext cx="552291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POST /</a:t>
            </a:r>
            <a:r>
              <a:rPr lang="fr-FR" sz="1200" dirty="0" err="1"/>
              <a:t>bibliotheque</a:t>
            </a:r>
            <a:r>
              <a:rPr lang="fr-FR" sz="1200" dirty="0"/>
              <a:t>/faces/</a:t>
            </a:r>
            <a:r>
              <a:rPr lang="fr-FR" sz="1200" dirty="0" err="1"/>
              <a:t>views</a:t>
            </a:r>
            <a:r>
              <a:rPr lang="fr-FR" sz="1200" dirty="0"/>
              <a:t>/</a:t>
            </a:r>
            <a:r>
              <a:rPr lang="fr-FR" sz="1200" dirty="0" err="1"/>
              <a:t>categorie</a:t>
            </a:r>
            <a:r>
              <a:rPr lang="fr-FR" sz="1200" dirty="0"/>
              <a:t>/</a:t>
            </a:r>
            <a:r>
              <a:rPr lang="fr-FR" sz="1200" dirty="0" err="1"/>
              <a:t>Create.xhtml</a:t>
            </a:r>
            <a:r>
              <a:rPr lang="fr-FR" sz="1200" dirty="0"/>
              <a:t> HTTP/1.1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588" y="3685084"/>
            <a:ext cx="7416824" cy="2736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300" dirty="0"/>
              <a:t>Host: localhost:8080</a:t>
            </a:r>
          </a:p>
          <a:p>
            <a:r>
              <a:rPr lang="fr-FR" sz="1300" dirty="0" err="1"/>
              <a:t>Connection</a:t>
            </a:r>
            <a:r>
              <a:rPr lang="fr-FR" sz="1300" dirty="0"/>
              <a:t>: </a:t>
            </a:r>
            <a:r>
              <a:rPr lang="fr-FR" sz="1300" dirty="0" err="1"/>
              <a:t>keep</a:t>
            </a:r>
            <a:r>
              <a:rPr lang="fr-FR" sz="1300" dirty="0"/>
              <a:t>-alive</a:t>
            </a:r>
          </a:p>
          <a:p>
            <a:r>
              <a:rPr lang="fr-FR" sz="1300" dirty="0"/>
              <a:t>Content-</a:t>
            </a:r>
            <a:r>
              <a:rPr lang="fr-FR" sz="1300" dirty="0" err="1"/>
              <a:t>Length</a:t>
            </a:r>
            <a:r>
              <a:rPr lang="fr-FR" sz="1300" dirty="0"/>
              <a:t>: 176</a:t>
            </a:r>
          </a:p>
          <a:p>
            <a:r>
              <a:rPr lang="fr-FR" sz="1300" dirty="0"/>
              <a:t>Cache-Control: max-</a:t>
            </a:r>
            <a:r>
              <a:rPr lang="fr-FR" sz="1300" dirty="0" err="1"/>
              <a:t>age</a:t>
            </a:r>
            <a:r>
              <a:rPr lang="fr-FR" sz="1300" dirty="0"/>
              <a:t>=0</a:t>
            </a:r>
          </a:p>
          <a:p>
            <a:r>
              <a:rPr lang="fr-FR" sz="1300" dirty="0" err="1"/>
              <a:t>Accept</a:t>
            </a:r>
            <a:r>
              <a:rPr lang="fr-FR" sz="1300" dirty="0"/>
              <a:t>: </a:t>
            </a:r>
            <a:r>
              <a:rPr lang="fr-FR" sz="1300" dirty="0" err="1"/>
              <a:t>text</a:t>
            </a:r>
            <a:r>
              <a:rPr lang="fr-FR" sz="1300" dirty="0"/>
              <a:t>/</a:t>
            </a:r>
            <a:r>
              <a:rPr lang="fr-FR" sz="1300" dirty="0" err="1"/>
              <a:t>html,application</a:t>
            </a:r>
            <a:r>
              <a:rPr lang="fr-FR" sz="1300" dirty="0"/>
              <a:t>/</a:t>
            </a:r>
            <a:r>
              <a:rPr lang="fr-FR" sz="1300" dirty="0" err="1"/>
              <a:t>xhtml+xml,application</a:t>
            </a:r>
            <a:r>
              <a:rPr lang="fr-FR" sz="1300" dirty="0"/>
              <a:t>/</a:t>
            </a:r>
            <a:r>
              <a:rPr lang="fr-FR" sz="1300" dirty="0" err="1"/>
              <a:t>xml;q</a:t>
            </a:r>
            <a:r>
              <a:rPr lang="fr-FR" sz="1300" dirty="0"/>
              <a:t>=0.9,image/</a:t>
            </a:r>
            <a:r>
              <a:rPr lang="fr-FR" sz="1300" dirty="0" err="1"/>
              <a:t>webp</a:t>
            </a:r>
            <a:r>
              <a:rPr lang="fr-FR" sz="1300" dirty="0"/>
              <a:t>,*/*;q=0.8</a:t>
            </a:r>
          </a:p>
          <a:p>
            <a:r>
              <a:rPr lang="fr-FR" sz="1300" dirty="0" err="1"/>
              <a:t>Origin</a:t>
            </a:r>
            <a:r>
              <a:rPr lang="fr-FR" sz="1300" dirty="0"/>
              <a:t>: http://localhost:8080</a:t>
            </a:r>
          </a:p>
          <a:p>
            <a:r>
              <a:rPr lang="fr-FR" sz="1300" dirty="0"/>
              <a:t>User-Agent: Mozilla/5.0 (Macintosh; Intel Mac OS X 10_10_0) </a:t>
            </a:r>
            <a:r>
              <a:rPr lang="fr-FR" sz="1300" dirty="0" err="1"/>
              <a:t>AppleWebKit</a:t>
            </a:r>
            <a:r>
              <a:rPr lang="fr-FR" sz="1300" dirty="0"/>
              <a:t>/537.36 (KHTML, </a:t>
            </a:r>
            <a:r>
              <a:rPr lang="fr-FR" sz="1300" dirty="0" err="1"/>
              <a:t>like</a:t>
            </a:r>
            <a:r>
              <a:rPr lang="fr-FR" sz="1300" dirty="0"/>
              <a:t> Gecko) Chrome/39.0.2171.65 Safari/537.36</a:t>
            </a:r>
          </a:p>
          <a:p>
            <a:r>
              <a:rPr lang="fr-FR" sz="1300" dirty="0"/>
              <a:t>Content-Type: application/x-www-</a:t>
            </a:r>
            <a:r>
              <a:rPr lang="fr-FR" sz="1300" dirty="0" err="1"/>
              <a:t>form</a:t>
            </a:r>
            <a:r>
              <a:rPr lang="fr-FR" sz="1300" dirty="0"/>
              <a:t>-</a:t>
            </a:r>
            <a:r>
              <a:rPr lang="fr-FR" sz="1300" dirty="0" err="1"/>
              <a:t>urlencoded</a:t>
            </a:r>
            <a:endParaRPr lang="fr-FR" sz="1300" dirty="0"/>
          </a:p>
          <a:p>
            <a:r>
              <a:rPr lang="fr-FR" sz="1300" dirty="0" err="1"/>
              <a:t>Referer</a:t>
            </a:r>
            <a:r>
              <a:rPr lang="fr-FR" sz="1300" dirty="0"/>
              <a:t>: http://localhost:8080/</a:t>
            </a:r>
            <a:r>
              <a:rPr lang="fr-FR" sz="1300" dirty="0" err="1"/>
              <a:t>bibliotheque</a:t>
            </a:r>
            <a:r>
              <a:rPr lang="fr-FR" sz="1300" dirty="0"/>
              <a:t>/faces/</a:t>
            </a:r>
            <a:r>
              <a:rPr lang="fr-FR" sz="1300" dirty="0" err="1"/>
              <a:t>views</a:t>
            </a:r>
            <a:r>
              <a:rPr lang="fr-FR" sz="1300" dirty="0"/>
              <a:t>/</a:t>
            </a:r>
            <a:r>
              <a:rPr lang="fr-FR" sz="1300" dirty="0" err="1"/>
              <a:t>categorie</a:t>
            </a:r>
            <a:r>
              <a:rPr lang="fr-FR" sz="1300" dirty="0"/>
              <a:t>/</a:t>
            </a:r>
            <a:r>
              <a:rPr lang="fr-FR" sz="1300" dirty="0" err="1"/>
              <a:t>List.xhtml</a:t>
            </a:r>
            <a:endParaRPr lang="fr-FR" sz="1300" dirty="0"/>
          </a:p>
          <a:p>
            <a:r>
              <a:rPr lang="fr-FR" sz="1300" dirty="0" err="1"/>
              <a:t>Accept-Encoding</a:t>
            </a:r>
            <a:r>
              <a:rPr lang="fr-FR" sz="1300" dirty="0"/>
              <a:t>: </a:t>
            </a:r>
            <a:r>
              <a:rPr lang="fr-FR" sz="1300" dirty="0" err="1"/>
              <a:t>gzip</a:t>
            </a:r>
            <a:r>
              <a:rPr lang="fr-FR" sz="1300" dirty="0"/>
              <a:t>, </a:t>
            </a:r>
            <a:r>
              <a:rPr lang="fr-FR" sz="1300" dirty="0" err="1"/>
              <a:t>deflate</a:t>
            </a:r>
            <a:endParaRPr lang="fr-FR" sz="1300" dirty="0"/>
          </a:p>
          <a:p>
            <a:r>
              <a:rPr lang="fr-FR" sz="1300" dirty="0" err="1"/>
              <a:t>Accept-Language</a:t>
            </a:r>
            <a:r>
              <a:rPr lang="fr-FR" sz="1300" dirty="0"/>
              <a:t>: </a:t>
            </a:r>
            <a:r>
              <a:rPr lang="fr-FR" sz="1300" dirty="0" err="1"/>
              <a:t>fr,fr-FR;q</a:t>
            </a:r>
            <a:r>
              <a:rPr lang="fr-FR" sz="1300" dirty="0"/>
              <a:t>=0.8,en;q=0.6</a:t>
            </a:r>
          </a:p>
          <a:p>
            <a:r>
              <a:rPr lang="fr-FR" sz="1300" dirty="0"/>
              <a:t>Cookie: JSESSIONID=d64a9484e61761662575b5d14af1</a:t>
            </a:r>
          </a:p>
        </p:txBody>
      </p:sp>
    </p:spTree>
    <p:extLst>
      <p:ext uri="{BB962C8B-B14F-4D97-AF65-F5344CB8AC3E}">
        <p14:creationId xmlns:p14="http://schemas.microsoft.com/office/powerpoint/2010/main" val="5619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err="1"/>
              <a:t>Request</a:t>
            </a:r>
            <a:r>
              <a:rPr lang="fr-FR" dirty="0"/>
              <a:t> Message Body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Contient les données supplémentaires envoyées au serveur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2852936"/>
            <a:ext cx="552291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j_idt13:nom:Paul</a:t>
            </a:r>
          </a:p>
          <a:p>
            <a:r>
              <a:rPr lang="fr-FR" sz="1200" dirty="0"/>
              <a:t>j_idt13:description:NTDP</a:t>
            </a:r>
          </a:p>
        </p:txBody>
      </p:sp>
    </p:spTree>
    <p:extLst>
      <p:ext uri="{BB962C8B-B14F-4D97-AF65-F5344CB8AC3E}">
        <p14:creationId xmlns:p14="http://schemas.microsoft.com/office/powerpoint/2010/main" val="214707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fr-FR" dirty="0"/>
              <a:t>Réponse HTTP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Réponse du serveur au client </a:t>
            </a:r>
          </a:p>
          <a:p>
            <a:endParaRPr lang="fr-FR" dirty="0"/>
          </a:p>
          <a:p>
            <a:r>
              <a:rPr lang="fr-FR" dirty="0"/>
              <a:t>Format d’une réponse HTTP</a:t>
            </a:r>
          </a:p>
          <a:p>
            <a:pPr lvl="1"/>
            <a:r>
              <a:rPr lang="fr-FR" dirty="0" err="1"/>
              <a:t>Response</a:t>
            </a:r>
            <a:r>
              <a:rPr lang="fr-FR" dirty="0"/>
              <a:t> Message Header </a:t>
            </a:r>
          </a:p>
          <a:p>
            <a:pPr lvl="2"/>
            <a:r>
              <a:rPr lang="fr-FR" dirty="0" err="1"/>
              <a:t>Response</a:t>
            </a:r>
            <a:r>
              <a:rPr lang="fr-FR" dirty="0"/>
              <a:t> Line </a:t>
            </a:r>
          </a:p>
          <a:p>
            <a:pPr lvl="2"/>
            <a:r>
              <a:rPr lang="fr-FR" dirty="0" err="1"/>
              <a:t>Response</a:t>
            </a:r>
            <a:r>
              <a:rPr lang="fr-FR" dirty="0"/>
              <a:t> Headers</a:t>
            </a:r>
          </a:p>
          <a:p>
            <a:pPr lvl="1"/>
            <a:r>
              <a:rPr lang="fr-FR" dirty="0" err="1"/>
              <a:t>Response</a:t>
            </a:r>
            <a:r>
              <a:rPr lang="fr-FR" dirty="0"/>
              <a:t> Message [</a:t>
            </a:r>
            <a:r>
              <a:rPr lang="fr-FR" dirty="0" err="1"/>
              <a:t>Optional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9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err="1"/>
              <a:t>Response</a:t>
            </a:r>
            <a:r>
              <a:rPr lang="fr-FR" dirty="0"/>
              <a:t> Message Header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Response</a:t>
            </a:r>
            <a:r>
              <a:rPr lang="fr-FR" dirty="0"/>
              <a:t> Line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Response</a:t>
            </a:r>
            <a:r>
              <a:rPr lang="fr-FR" dirty="0"/>
              <a:t> Headers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7488832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HTTP/1.1 200 OK</a:t>
            </a:r>
          </a:p>
          <a:p>
            <a:r>
              <a:rPr lang="fr-FR" sz="1200" dirty="0"/>
              <a:t>X-</a:t>
            </a:r>
            <a:r>
              <a:rPr lang="fr-FR" sz="1200" dirty="0" err="1"/>
              <a:t>Powered</a:t>
            </a:r>
            <a:r>
              <a:rPr lang="fr-FR" sz="1200" dirty="0"/>
              <a:t>-By: Servlet/3.1 JSP/2.3 (</a:t>
            </a:r>
            <a:r>
              <a:rPr lang="fr-FR" sz="1200" dirty="0" err="1"/>
              <a:t>GlassFish</a:t>
            </a:r>
            <a:r>
              <a:rPr lang="fr-FR" sz="1200" dirty="0"/>
              <a:t> Server Open Source Edition  4.0  Java/Oracle Corporation/1.8)</a:t>
            </a:r>
          </a:p>
          <a:p>
            <a:r>
              <a:rPr lang="fr-FR" sz="1200" dirty="0"/>
              <a:t>Server: </a:t>
            </a:r>
            <a:r>
              <a:rPr lang="fr-FR" sz="1200" dirty="0" err="1"/>
              <a:t>GlassFish</a:t>
            </a:r>
            <a:r>
              <a:rPr lang="fr-FR" sz="1200" dirty="0"/>
              <a:t> Server Open Source Edition  4.0</a:t>
            </a:r>
          </a:p>
          <a:p>
            <a:r>
              <a:rPr lang="fr-FR" sz="1200" dirty="0"/>
              <a:t>Content-Type: </a:t>
            </a:r>
            <a:r>
              <a:rPr lang="fr-FR" sz="1200" dirty="0" err="1"/>
              <a:t>text</a:t>
            </a:r>
            <a:r>
              <a:rPr lang="fr-FR" sz="1200" dirty="0"/>
              <a:t>/</a:t>
            </a:r>
            <a:r>
              <a:rPr lang="fr-FR" sz="1200" dirty="0" err="1"/>
              <a:t>html;charset</a:t>
            </a:r>
            <a:r>
              <a:rPr lang="fr-FR" sz="1200" dirty="0"/>
              <a:t>=UTF-8</a:t>
            </a:r>
          </a:p>
          <a:p>
            <a:r>
              <a:rPr lang="fr-FR" sz="1200" dirty="0"/>
              <a:t>Date: Sun, 23 </a:t>
            </a:r>
            <a:r>
              <a:rPr lang="fr-FR" sz="1200" dirty="0" err="1"/>
              <a:t>Nov</a:t>
            </a:r>
            <a:r>
              <a:rPr lang="fr-FR" sz="1200" dirty="0"/>
              <a:t> 2014 16:05:39 GMT</a:t>
            </a:r>
          </a:p>
          <a:p>
            <a:r>
              <a:rPr lang="fr-FR" sz="1200" dirty="0"/>
              <a:t>Content-</a:t>
            </a:r>
            <a:r>
              <a:rPr lang="fr-FR" sz="1200" dirty="0" err="1"/>
              <a:t>Length</a:t>
            </a:r>
            <a:r>
              <a:rPr lang="fr-FR" sz="1200" dirty="0"/>
              <a:t>: 2274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060848"/>
            <a:ext cx="74888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HTTP/1.1 200 OK</a:t>
            </a:r>
          </a:p>
        </p:txBody>
      </p:sp>
    </p:spTree>
    <p:extLst>
      <p:ext uri="{BB962C8B-B14F-4D97-AF65-F5344CB8AC3E}">
        <p14:creationId xmlns:p14="http://schemas.microsoft.com/office/powerpoint/2010/main" val="7698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err="1"/>
              <a:t>Response</a:t>
            </a:r>
            <a:r>
              <a:rPr lang="fr-FR" dirty="0"/>
              <a:t> Message Body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Response</a:t>
            </a:r>
            <a:r>
              <a:rPr lang="fr-FR" dirty="0"/>
              <a:t> Body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36904" y="2257822"/>
            <a:ext cx="7794448" cy="3819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&lt;?</a:t>
            </a:r>
            <a:r>
              <a:rPr lang="fr-FR" sz="1400" dirty="0" err="1"/>
              <a:t>xml</a:t>
            </a:r>
            <a:r>
              <a:rPr lang="fr-FR" sz="1400" dirty="0"/>
              <a:t> version="1.0" </a:t>
            </a:r>
            <a:r>
              <a:rPr lang="fr-FR" sz="1400" dirty="0" err="1"/>
              <a:t>encoding</a:t>
            </a:r>
            <a:r>
              <a:rPr lang="fr-FR" sz="1400" dirty="0"/>
              <a:t>="UTF-8" ?&gt;</a:t>
            </a:r>
          </a:p>
          <a:p>
            <a:r>
              <a:rPr lang="fr-FR" sz="1400" dirty="0"/>
              <a:t>&lt;!DOCTYPE html&gt;</a:t>
            </a:r>
          </a:p>
          <a:p>
            <a:r>
              <a:rPr lang="fr-FR" sz="1400" dirty="0"/>
              <a:t>&lt;html </a:t>
            </a:r>
            <a:r>
              <a:rPr lang="fr-FR" sz="1400" dirty="0" err="1"/>
              <a:t>xmlns</a:t>
            </a:r>
            <a:r>
              <a:rPr lang="fr-FR" sz="1400" dirty="0"/>
              <a:t>="http://www.w3.org/1999/</a:t>
            </a:r>
            <a:r>
              <a:rPr lang="fr-FR" sz="1400" dirty="0" err="1"/>
              <a:t>xhtml</a:t>
            </a:r>
            <a:r>
              <a:rPr lang="fr-FR" sz="1400" dirty="0"/>
              <a:t>"&gt;&lt;html </a:t>
            </a:r>
            <a:r>
              <a:rPr lang="fr-FR" sz="1400" dirty="0" err="1"/>
              <a:t>xmlns</a:t>
            </a:r>
            <a:r>
              <a:rPr lang="fr-FR" sz="1400" dirty="0"/>
              <a:t>="http://www.w3.org/1999/</a:t>
            </a:r>
            <a:r>
              <a:rPr lang="fr-FR" sz="1400" dirty="0" err="1"/>
              <a:t>xhtml</a:t>
            </a:r>
            <a:r>
              <a:rPr lang="fr-FR" sz="1400" dirty="0"/>
              <a:t>"&gt;&lt;</a:t>
            </a:r>
            <a:r>
              <a:rPr lang="fr-FR" sz="1400" dirty="0" err="1"/>
              <a:t>head</a:t>
            </a:r>
            <a:r>
              <a:rPr lang="fr-FR" sz="1400" dirty="0"/>
              <a:t>&gt;&lt;</a:t>
            </a:r>
            <a:r>
              <a:rPr lang="fr-FR" sz="1400" dirty="0" err="1"/>
              <a:t>link</a:t>
            </a:r>
            <a:r>
              <a:rPr lang="fr-FR" sz="1400" dirty="0"/>
              <a:t> type="</a:t>
            </a:r>
            <a:r>
              <a:rPr lang="fr-FR" sz="1400" dirty="0" err="1"/>
              <a:t>text</a:t>
            </a:r>
            <a:r>
              <a:rPr lang="fr-FR" sz="1400" dirty="0"/>
              <a:t>/</a:t>
            </a:r>
            <a:r>
              <a:rPr lang="fr-FR" sz="1400" dirty="0" err="1"/>
              <a:t>css</a:t>
            </a:r>
            <a:r>
              <a:rPr lang="fr-FR" sz="1400" dirty="0"/>
              <a:t>" </a:t>
            </a:r>
            <a:r>
              <a:rPr lang="fr-FR" sz="1400" dirty="0" err="1"/>
              <a:t>rel</a:t>
            </a:r>
            <a:r>
              <a:rPr lang="fr-FR" sz="1400" dirty="0"/>
              <a:t>="</a:t>
            </a:r>
            <a:r>
              <a:rPr lang="fr-FR" sz="1400" dirty="0" err="1"/>
              <a:t>stylesheet</a:t>
            </a:r>
            <a:r>
              <a:rPr lang="fr-FR" sz="1400" dirty="0"/>
              <a:t>" </a:t>
            </a:r>
            <a:r>
              <a:rPr lang="fr-FR" sz="1400" dirty="0" err="1"/>
              <a:t>href</a:t>
            </a:r>
            <a:r>
              <a:rPr lang="fr-FR" sz="1400" dirty="0"/>
              <a:t>="/</a:t>
            </a:r>
            <a:r>
              <a:rPr lang="fr-FR" sz="1400" dirty="0" err="1"/>
              <a:t>bibliotheque</a:t>
            </a:r>
            <a:r>
              <a:rPr lang="fr-FR" sz="1400" dirty="0"/>
              <a:t>/faces/</a:t>
            </a:r>
            <a:r>
              <a:rPr lang="fr-FR" sz="1400" dirty="0" err="1"/>
              <a:t>javax.faces.resource</a:t>
            </a:r>
            <a:r>
              <a:rPr lang="fr-FR" sz="1400" dirty="0"/>
              <a:t>/</a:t>
            </a:r>
            <a:r>
              <a:rPr lang="fr-FR" sz="1400" dirty="0" err="1"/>
              <a:t>theme.css?ln</a:t>
            </a:r>
            <a:r>
              <a:rPr lang="fr-FR" sz="1400" dirty="0"/>
              <a:t>=</a:t>
            </a:r>
            <a:r>
              <a:rPr lang="fr-FR" sz="1400" dirty="0" err="1"/>
              <a:t>primefaces</a:t>
            </a:r>
            <a:r>
              <a:rPr lang="fr-FR" sz="1400" dirty="0"/>
              <a:t>-aristo" /&gt;&lt;</a:t>
            </a:r>
            <a:r>
              <a:rPr lang="fr-FR" sz="1400" dirty="0" err="1"/>
              <a:t>link</a:t>
            </a:r>
            <a:r>
              <a:rPr lang="fr-FR" sz="1400" dirty="0"/>
              <a:t> type="</a:t>
            </a:r>
            <a:r>
              <a:rPr lang="fr-FR" sz="1400" dirty="0" err="1"/>
              <a:t>text</a:t>
            </a:r>
            <a:r>
              <a:rPr lang="fr-FR" sz="1400" dirty="0"/>
              <a:t>/</a:t>
            </a:r>
            <a:r>
              <a:rPr lang="fr-FR" sz="1400" dirty="0" err="1"/>
              <a:t>css</a:t>
            </a:r>
            <a:r>
              <a:rPr lang="fr-FR" sz="1400" dirty="0"/>
              <a:t>" </a:t>
            </a:r>
            <a:r>
              <a:rPr lang="fr-FR" sz="1400" dirty="0" err="1"/>
              <a:t>rel</a:t>
            </a:r>
            <a:r>
              <a:rPr lang="fr-FR" sz="1400" dirty="0"/>
              <a:t>="</a:t>
            </a:r>
            <a:r>
              <a:rPr lang="fr-FR" sz="1400" dirty="0" err="1"/>
              <a:t>stylesheet</a:t>
            </a:r>
            <a:r>
              <a:rPr lang="fr-FR" sz="1400" dirty="0"/>
              <a:t>" </a:t>
            </a:r>
            <a:r>
              <a:rPr lang="fr-FR" sz="1400" dirty="0" err="1"/>
              <a:t>href</a:t>
            </a:r>
            <a:r>
              <a:rPr lang="fr-FR" sz="1400" dirty="0"/>
              <a:t>="/</a:t>
            </a:r>
            <a:r>
              <a:rPr lang="fr-FR" sz="1400" dirty="0" err="1"/>
              <a:t>bibliotheque</a:t>
            </a:r>
            <a:r>
              <a:rPr lang="fr-FR" sz="1400" dirty="0"/>
              <a:t>/faces/</a:t>
            </a:r>
            <a:r>
              <a:rPr lang="fr-FR" sz="1400" dirty="0" err="1"/>
              <a:t>javax.faces.resource</a:t>
            </a:r>
            <a:r>
              <a:rPr lang="fr-FR" sz="1400" dirty="0"/>
              <a:t>/</a:t>
            </a:r>
            <a:r>
              <a:rPr lang="fr-FR" sz="1400" dirty="0" err="1"/>
              <a:t>css</a:t>
            </a:r>
            <a:r>
              <a:rPr lang="fr-FR" sz="1400" dirty="0"/>
              <a:t>/</a:t>
            </a:r>
            <a:r>
              <a:rPr lang="fr-FR" sz="1400" dirty="0" err="1"/>
              <a:t>jsfcrud.css</a:t>
            </a:r>
            <a:r>
              <a:rPr lang="fr-FR" sz="1400" dirty="0"/>
              <a:t>" /&gt;</a:t>
            </a:r>
          </a:p>
          <a:p>
            <a:r>
              <a:rPr lang="fr-FR" sz="1400" dirty="0"/>
              <a:t>        &lt;</a:t>
            </a:r>
            <a:r>
              <a:rPr lang="fr-FR" sz="1400" dirty="0" err="1"/>
              <a:t>meta</a:t>
            </a:r>
            <a:r>
              <a:rPr lang="fr-FR" sz="1400" dirty="0"/>
              <a:t> http-</a:t>
            </a:r>
            <a:r>
              <a:rPr lang="fr-FR" sz="1400" dirty="0" err="1"/>
              <a:t>equiv</a:t>
            </a:r>
            <a:r>
              <a:rPr lang="fr-FR" sz="1400" dirty="0"/>
              <a:t>="Content-Type" content="</a:t>
            </a:r>
            <a:r>
              <a:rPr lang="fr-FR" sz="1400" dirty="0" err="1"/>
              <a:t>text</a:t>
            </a:r>
            <a:r>
              <a:rPr lang="fr-FR" sz="1400" dirty="0"/>
              <a:t>/html; </a:t>
            </a:r>
            <a:r>
              <a:rPr lang="fr-FR" sz="1400" dirty="0" err="1"/>
              <a:t>charset</a:t>
            </a:r>
            <a:r>
              <a:rPr lang="fr-FR" sz="1400" dirty="0"/>
              <a:t>=UTF-8" /&gt;</a:t>
            </a:r>
          </a:p>
          <a:p>
            <a:r>
              <a:rPr lang="fr-FR" sz="1400" dirty="0"/>
              <a:t>        &lt;</a:t>
            </a:r>
            <a:r>
              <a:rPr lang="fr-FR" sz="1400" dirty="0" err="1"/>
              <a:t>title</a:t>
            </a:r>
            <a:r>
              <a:rPr lang="fr-FR" sz="1400" dirty="0"/>
              <a:t>&gt;</a:t>
            </a:r>
            <a:r>
              <a:rPr lang="fr-FR" sz="1400" dirty="0" err="1"/>
              <a:t>Create</a:t>
            </a:r>
            <a:r>
              <a:rPr lang="fr-FR" sz="1400" dirty="0"/>
              <a:t> New </a:t>
            </a:r>
            <a:r>
              <a:rPr lang="fr-FR" sz="1400" dirty="0" err="1"/>
              <a:t>Categorie</a:t>
            </a:r>
            <a:r>
              <a:rPr lang="fr-FR" sz="1400" dirty="0"/>
              <a:t>&lt;/</a:t>
            </a:r>
            <a:r>
              <a:rPr lang="fr-FR" sz="1400" dirty="0" err="1"/>
              <a:t>title</a:t>
            </a:r>
            <a:r>
              <a:rPr lang="fr-FR" sz="1400" dirty="0"/>
              <a:t>&gt;&lt;/</a:t>
            </a:r>
            <a:r>
              <a:rPr lang="fr-FR" sz="1400" dirty="0" err="1"/>
              <a:t>head</a:t>
            </a:r>
            <a:r>
              <a:rPr lang="fr-FR" sz="1400" dirty="0"/>
              <a:t>&gt;&lt;body&gt;</a:t>
            </a:r>
          </a:p>
          <a:p>
            <a:r>
              <a:rPr lang="fr-FR" sz="1400" dirty="0"/>
              <a:t>        &lt;h1&gt;</a:t>
            </a:r>
            <a:r>
              <a:rPr lang="fr-FR" sz="1400" dirty="0" err="1"/>
              <a:t>Create</a:t>
            </a:r>
            <a:r>
              <a:rPr lang="fr-FR" sz="1400" dirty="0"/>
              <a:t> New </a:t>
            </a:r>
            <a:r>
              <a:rPr lang="fr-FR" sz="1400" dirty="0" err="1"/>
              <a:t>Categorie</a:t>
            </a:r>
            <a:endParaRPr lang="fr-FR" sz="1400" dirty="0"/>
          </a:p>
          <a:p>
            <a:r>
              <a:rPr lang="fr-FR" sz="1400" dirty="0"/>
              <a:t>        &lt;/h1&gt;</a:t>
            </a:r>
          </a:p>
          <a:p>
            <a:r>
              <a:rPr lang="fr-FR" sz="1400" dirty="0"/>
              <a:t>        &lt;p&gt;&lt;div id="</a:t>
            </a:r>
            <a:r>
              <a:rPr lang="fr-FR" sz="1400" dirty="0" err="1"/>
              <a:t>messagePanel</a:t>
            </a:r>
            <a:r>
              <a:rPr lang="fr-FR" sz="1400" dirty="0"/>
              <a:t>"&gt;&lt;table&gt;&lt;tr style="</a:t>
            </a:r>
            <a:r>
              <a:rPr lang="fr-FR" sz="1400" dirty="0" err="1"/>
              <a:t>color</a:t>
            </a:r>
            <a:r>
              <a:rPr lang="fr-FR" sz="1400" dirty="0"/>
              <a:t>: green"&gt;&lt;td&gt;</a:t>
            </a:r>
            <a:r>
              <a:rPr lang="fr-FR" sz="1400" dirty="0" err="1"/>
              <a:t>Categorie</a:t>
            </a:r>
            <a:r>
              <a:rPr lang="fr-FR" sz="1400" dirty="0"/>
              <a:t> </a:t>
            </a:r>
            <a:r>
              <a:rPr lang="fr-FR" sz="1400" dirty="0" err="1"/>
              <a:t>was</a:t>
            </a:r>
            <a:r>
              <a:rPr lang="fr-FR" sz="1400" dirty="0"/>
              <a:t> </a:t>
            </a:r>
            <a:r>
              <a:rPr lang="fr-FR" sz="1400" dirty="0" err="1"/>
              <a:t>successfully</a:t>
            </a:r>
            <a:r>
              <a:rPr lang="fr-FR" sz="1400" dirty="0"/>
              <a:t> </a:t>
            </a:r>
            <a:r>
              <a:rPr lang="fr-FR" sz="1400" dirty="0" err="1"/>
              <a:t>created</a:t>
            </a:r>
            <a:r>
              <a:rPr lang="fr-FR" sz="1400" dirty="0"/>
              <a:t>. &lt;/td&gt;</a:t>
            </a:r>
          </a:p>
          <a:p>
            <a:r>
              <a:rPr lang="fr-FR" sz="1400" dirty="0"/>
              <a:t>&lt;/tr&gt;&lt;/table&gt;&lt;/div&gt;</a:t>
            </a:r>
          </a:p>
          <a:p>
            <a:r>
              <a:rPr lang="fr-FR" sz="1400" dirty="0"/>
              <a:t>&lt;/html&gt;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1815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Web Services (</a:t>
            </a:r>
            <a:r>
              <a:rPr lang="en-US" dirty="0" err="1"/>
              <a:t>Définition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5456" cy="4495800"/>
          </a:xfrm>
        </p:spPr>
        <p:txBody>
          <a:bodyPr>
            <a:normAutofit/>
          </a:bodyPr>
          <a:lstStyle/>
          <a:p>
            <a:pPr marL="565150" indent="-565150">
              <a:lnSpc>
                <a:spcPct val="90000"/>
              </a:lnSpc>
            </a:pPr>
            <a:r>
              <a:rPr lang="fr-FR" altLang="fr-FR" dirty="0"/>
              <a:t>Un service Web est une « unité logique applicative » accessible en utilisant les protocoles standard d’Internet</a:t>
            </a:r>
          </a:p>
          <a:p>
            <a:pPr marL="565150" indent="-565150">
              <a:lnSpc>
                <a:spcPct val="90000"/>
              </a:lnSpc>
            </a:pPr>
            <a:endParaRPr lang="fr-FR" altLang="fr-FR" dirty="0"/>
          </a:p>
          <a:p>
            <a:pPr marL="565150" indent="-565150">
              <a:lnSpc>
                <a:spcPct val="90000"/>
              </a:lnSpc>
            </a:pPr>
            <a:r>
              <a:rPr lang="fr-FR" altLang="fr-FR" dirty="0"/>
              <a:t>Une «librairie» fournissant des données et des services à d’autres applications.</a:t>
            </a:r>
          </a:p>
          <a:p>
            <a:pPr marL="565150" indent="-565150">
              <a:lnSpc>
                <a:spcPct val="90000"/>
              </a:lnSpc>
            </a:pPr>
            <a:endParaRPr lang="fr-FR" altLang="fr-FR" dirty="0"/>
          </a:p>
          <a:p>
            <a:pPr marL="565150" indent="-565150">
              <a:lnSpc>
                <a:spcPct val="90000"/>
              </a:lnSpc>
            </a:pPr>
            <a:r>
              <a:rPr lang="fr-FR" altLang="fr-FR" dirty="0"/>
              <a:t>Un objet métier qui peut être déployé et combiné sur Internet avec une faible dépendance vis-à-vis des technologies et des protocoles.</a:t>
            </a:r>
          </a:p>
          <a:p>
            <a:pPr marL="565150" indent="-565150">
              <a:lnSpc>
                <a:spcPct val="90000"/>
              </a:lnSpc>
            </a:pPr>
            <a:endParaRPr lang="fr-FR" altLang="fr-FR" dirty="0"/>
          </a:p>
          <a:p>
            <a:pPr marL="565150" indent="-565150">
              <a:lnSpc>
                <a:spcPct val="90000"/>
              </a:lnSpc>
            </a:pPr>
            <a:r>
              <a:rPr lang="fr-FR" altLang="fr-FR" dirty="0"/>
              <a:t>Combine les meilleurs aspects du développement à base de composants et du Web.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Méthodes 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HTTP définit un ensemble de méthode permet de caractériser les requêtes </a:t>
            </a:r>
          </a:p>
          <a:p>
            <a:pPr lvl="1"/>
            <a:r>
              <a:rPr lang="fr-FR" dirty="0"/>
              <a:t>GET : Récupérer des ressources à un serveur </a:t>
            </a:r>
          </a:p>
          <a:p>
            <a:pPr lvl="1"/>
            <a:r>
              <a:rPr lang="fr-FR" dirty="0"/>
              <a:t>POST : Envoyer des données à un serveur</a:t>
            </a:r>
          </a:p>
          <a:p>
            <a:pPr lvl="1"/>
            <a:r>
              <a:rPr lang="fr-FR" dirty="0"/>
              <a:t>PUT : Modifier des données </a:t>
            </a:r>
          </a:p>
          <a:p>
            <a:pPr lvl="1"/>
            <a:r>
              <a:rPr lang="fr-FR" dirty="0"/>
              <a:t> DELETE : Suppression de données </a:t>
            </a:r>
          </a:p>
          <a:p>
            <a:pPr lvl="1"/>
            <a:r>
              <a:rPr lang="fr-FR" dirty="0"/>
              <a:t>OPTIONS : Demander la liste des méthodes supportées par un serveur</a:t>
            </a:r>
          </a:p>
          <a:p>
            <a:pPr lvl="1"/>
            <a:r>
              <a:rPr lang="fr-FR" dirty="0"/>
              <a:t>Autres : HEAD, TRACE, CONNECT </a:t>
            </a:r>
          </a:p>
        </p:txBody>
      </p:sp>
    </p:spTree>
    <p:extLst>
      <p:ext uri="{BB962C8B-B14F-4D97-AF65-F5344CB8AC3E}">
        <p14:creationId xmlns:p14="http://schemas.microsoft.com/office/powerpoint/2010/main" val="3759650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Méthodes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Une ressource peut subir quatre opérations de bases CRUD correspondant aux quatre principaux types de requêtes HTTP (GET, PUT, POST, DELETE) </a:t>
            </a:r>
          </a:p>
          <a:p>
            <a:endParaRPr lang="fr-FR" dirty="0"/>
          </a:p>
          <a:p>
            <a:r>
              <a:rPr lang="fr-FR" dirty="0"/>
              <a:t>REST s’appuie sur le protocole HTTP pour effectuer ces opérations sur les objets </a:t>
            </a:r>
          </a:p>
          <a:p>
            <a:pPr lvl="1"/>
            <a:r>
              <a:rPr lang="fr-FR" dirty="0"/>
              <a:t>CREATE </a:t>
            </a:r>
            <a:r>
              <a:rPr lang="fr-FR" dirty="0">
                <a:sym typeface="Wingdings" panose="05000000000000000000" pitchFamily="2" charset="2"/>
              </a:rPr>
              <a:t> POST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RETRIEVE  GET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UPDATE  PUT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DELETE  DELETE 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985185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Une ressource est un objet identifiable sur le système</a:t>
            </a:r>
          </a:p>
          <a:p>
            <a:pPr lvl="1">
              <a:buFont typeface="Wingdings"/>
              <a:buChar char="è"/>
            </a:pPr>
            <a:r>
              <a:rPr lang="fr-FR" dirty="0">
                <a:sym typeface="Wingdings" panose="05000000000000000000" pitchFamily="2" charset="2"/>
              </a:rPr>
              <a:t>Livre, Catégorie, Client, Prêt </a:t>
            </a:r>
          </a:p>
          <a:p>
            <a:pPr>
              <a:buFont typeface="Wingdings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Une ressource n’est pas forcément un objet matérialisé  (Prêt, Consultation, Facture…)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Une ressource est identifiée par une URI : Une URI identifie uniquement une ressource sur le système </a:t>
            </a:r>
            <a:r>
              <a:rPr lang="fr-FR" dirty="0">
                <a:sym typeface="Wingdings" panose="05000000000000000000" pitchFamily="2" charset="2"/>
              </a:rPr>
              <a:t> une ressource peut avoir plusieurs identifiants</a:t>
            </a:r>
          </a:p>
          <a:p>
            <a:pPr lvl="1">
              <a:buFont typeface="Wingdings"/>
              <a:buChar char="è"/>
            </a:pPr>
            <a:r>
              <a:rPr lang="fr-FR" dirty="0">
                <a:hlinkClick r:id="rId2"/>
              </a:rPr>
              <a:t>http://service.fr/biblio/livres/1</a:t>
            </a:r>
            <a:endParaRPr lang="fr-FR" dirty="0"/>
          </a:p>
          <a:p>
            <a:pPr>
              <a:buFont typeface="Wingdings"/>
              <a:buChar char="è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Line Callout 1 3"/>
          <p:cNvSpPr/>
          <p:nvPr/>
        </p:nvSpPr>
        <p:spPr>
          <a:xfrm>
            <a:off x="7308304" y="5589240"/>
            <a:ext cx="1584176" cy="612648"/>
          </a:xfrm>
          <a:prstGeom prst="borderCallout1">
            <a:avLst>
              <a:gd name="adj1" fmla="val 18750"/>
              <a:gd name="adj2" fmla="val -8333"/>
              <a:gd name="adj3" fmla="val 37873"/>
              <a:gd name="adj4" fmla="val -1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Clef primaire de la ressource dans la BDD</a:t>
            </a:r>
          </a:p>
        </p:txBody>
      </p:sp>
    </p:spTree>
    <p:extLst>
      <p:ext uri="{BB962C8B-B14F-4D97-AF65-F5344CB8AC3E}">
        <p14:creationId xmlns:p14="http://schemas.microsoft.com/office/powerpoint/2010/main" val="2859996200"/>
      </p:ext>
    </p:extLst>
  </p:cSld>
  <p:clrMapOvr>
    <a:masterClrMapping/>
  </p:clrMapOvr>
  <p:transition spd="slow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Méthode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La méthode GET renvoie une représentation de la ressource tel qu’elle est sur le système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3147" y="2675245"/>
            <a:ext cx="3672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GET: </a:t>
            </a:r>
            <a:r>
              <a:rPr lang="fr-FR" dirty="0">
                <a:hlinkClick r:id="rId4"/>
              </a:rPr>
              <a:t>http://service.fr/biblio/livres/1</a:t>
            </a:r>
            <a:endParaRPr lang="fr-FR" dirty="0"/>
          </a:p>
          <a:p>
            <a:endParaRPr lang="fr-FR" dirty="0"/>
          </a:p>
        </p:txBody>
      </p:sp>
      <p:cxnSp>
        <p:nvCxnSpPr>
          <p:cNvPr id="11" name="Straight Arrow Connector 10"/>
          <p:cNvCxnSpPr>
            <a:stCxn id="3075" idx="1"/>
            <a:endCxn id="3074" idx="3"/>
          </p:cNvCxnSpPr>
          <p:nvPr/>
        </p:nvCxnSpPr>
        <p:spPr>
          <a:xfrm flipH="1" flipV="1">
            <a:off x="2400350" y="3780961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34916" y="3836947"/>
            <a:ext cx="3529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Statut : 200</a:t>
            </a:r>
          </a:p>
          <a:p>
            <a:r>
              <a:rPr lang="fr-FR" dirty="0"/>
              <a:t>Message : OK </a:t>
            </a:r>
          </a:p>
          <a:p>
            <a:r>
              <a:rPr lang="fr-FR" dirty="0"/>
              <a:t>En-tête : …. </a:t>
            </a:r>
          </a:p>
          <a:p>
            <a:r>
              <a:rPr lang="fr-FR" dirty="0"/>
              <a:t>Représentation : XML, JSON, html,…</a:t>
            </a:r>
          </a:p>
        </p:txBody>
      </p:sp>
    </p:spTree>
    <p:extLst>
      <p:ext uri="{BB962C8B-B14F-4D97-AF65-F5344CB8AC3E}">
        <p14:creationId xmlns:p14="http://schemas.microsoft.com/office/powerpoint/2010/main" val="2258009333"/>
      </p:ext>
    </p:extLst>
  </p:cSld>
  <p:clrMapOvr>
    <a:masterClrMapping/>
  </p:clrMapOvr>
  <p:transition spd="slow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Méthode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La méthode POST crée une nouvelle ressource sur le système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3147" y="2675245"/>
            <a:ext cx="363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POST: </a:t>
            </a:r>
            <a:r>
              <a:rPr lang="fr-FR" dirty="0">
                <a:hlinkClick r:id="rId4"/>
              </a:rPr>
              <a:t>http://service.fr/biblio/livres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95736" y="4293096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2402" y="3044577"/>
            <a:ext cx="352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Corps de la requête</a:t>
            </a:r>
          </a:p>
          <a:p>
            <a:r>
              <a:rPr lang="fr-FR" dirty="0"/>
              <a:t>Représentation : XML, JSON, html,…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0916" y="4405461"/>
            <a:ext cx="289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Statut : 201, 204 </a:t>
            </a:r>
          </a:p>
          <a:p>
            <a:r>
              <a:rPr lang="fr-FR" dirty="0"/>
              <a:t>Message : </a:t>
            </a:r>
            <a:r>
              <a:rPr lang="fr-FR" dirty="0" err="1"/>
              <a:t>Create</a:t>
            </a:r>
            <a:r>
              <a:rPr lang="fr-FR" dirty="0"/>
              <a:t>, No content</a:t>
            </a:r>
          </a:p>
          <a:p>
            <a:r>
              <a:rPr lang="fr-FR" dirty="0"/>
              <a:t>En-tête : …..</a:t>
            </a:r>
          </a:p>
        </p:txBody>
      </p:sp>
    </p:spTree>
    <p:extLst>
      <p:ext uri="{BB962C8B-B14F-4D97-AF65-F5344CB8AC3E}">
        <p14:creationId xmlns:p14="http://schemas.microsoft.com/office/powerpoint/2010/main" val="24082639"/>
      </p:ext>
    </p:extLst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Méthode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Supprime la ressource identifiée par l’URI sur le serveur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3950" y="2675245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DELETE: </a:t>
            </a:r>
            <a:r>
              <a:rPr lang="fr-FR" dirty="0">
                <a:hlinkClick r:id="rId4"/>
              </a:rPr>
              <a:t>http://service.fr/biblio/livres /1</a:t>
            </a:r>
            <a:endParaRPr lang="fr-FR" dirty="0"/>
          </a:p>
          <a:p>
            <a:endParaRPr lang="fr-FR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95736" y="4293096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60916" y="4405461"/>
            <a:ext cx="1480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Statut : 200</a:t>
            </a:r>
          </a:p>
          <a:p>
            <a:r>
              <a:rPr lang="fr-FR" dirty="0"/>
              <a:t>Message : OK</a:t>
            </a:r>
          </a:p>
          <a:p>
            <a:r>
              <a:rPr lang="fr-FR" dirty="0"/>
              <a:t>En-tête : …..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420496" y="2247263"/>
            <a:ext cx="1471984" cy="612648"/>
          </a:xfrm>
          <a:prstGeom prst="borderCallout1">
            <a:avLst>
              <a:gd name="adj1" fmla="val 18750"/>
              <a:gd name="adj2" fmla="val -8333"/>
              <a:gd name="adj3" fmla="val 104726"/>
              <a:gd name="adj4" fmla="val -2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Identifiant de la ressource sur le serveur</a:t>
            </a:r>
          </a:p>
        </p:txBody>
      </p:sp>
    </p:spTree>
    <p:extLst>
      <p:ext uri="{BB962C8B-B14F-4D97-AF65-F5344CB8AC3E}">
        <p14:creationId xmlns:p14="http://schemas.microsoft.com/office/powerpoint/2010/main" val="2839225545"/>
      </p:ext>
    </p:extLst>
  </p:cSld>
  <p:clrMapOvr>
    <a:masterClrMapping/>
  </p:clrMapOvr>
  <p:transition spd="slow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Méthode 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Mise à jour de la ressource sur le système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3147" y="2675245"/>
            <a:ext cx="372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PUT: </a:t>
            </a:r>
            <a:r>
              <a:rPr lang="fr-FR" dirty="0">
                <a:hlinkClick r:id="rId4"/>
              </a:rPr>
              <a:t>http://service.fr/biblio/livres /1</a:t>
            </a:r>
            <a:endParaRPr lang="fr-FR" dirty="0"/>
          </a:p>
          <a:p>
            <a:endParaRPr lang="fr-FR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95736" y="4293096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60916" y="4405461"/>
            <a:ext cx="1480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Statut : 200</a:t>
            </a:r>
          </a:p>
          <a:p>
            <a:r>
              <a:rPr lang="fr-FR" dirty="0"/>
              <a:t>Message : OK</a:t>
            </a:r>
          </a:p>
          <a:p>
            <a:r>
              <a:rPr lang="fr-FR" dirty="0"/>
              <a:t>En-tête : …..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420496" y="2247263"/>
            <a:ext cx="1471984" cy="612648"/>
          </a:xfrm>
          <a:prstGeom prst="borderCallout1">
            <a:avLst>
              <a:gd name="adj1" fmla="val 18750"/>
              <a:gd name="adj2" fmla="val -8333"/>
              <a:gd name="adj3" fmla="val 103171"/>
              <a:gd name="adj4" fmla="val -46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Identifiant de la ressource sur le serveur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872" y="3044577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En-tête : …..</a:t>
            </a:r>
          </a:p>
          <a:p>
            <a:r>
              <a:rPr lang="fr-FR" dirty="0"/>
              <a:t>Corps de la requête : XML, JSON,… </a:t>
            </a:r>
          </a:p>
        </p:txBody>
      </p:sp>
    </p:spTree>
    <p:extLst>
      <p:ext uri="{BB962C8B-B14F-4D97-AF65-F5344CB8AC3E}">
        <p14:creationId xmlns:p14="http://schemas.microsoft.com/office/powerpoint/2010/main" val="3453591296"/>
      </p:ext>
    </p:extLst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Représentation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représentation désigne les données échangées entre le client et le serveur pour une ressource: </a:t>
            </a:r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HTTP GET  Le serveur renvoie au client l’état de la ressource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PUT, POST  Le client envoie l’état d’une ressource au serveur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Peut être sous différents formats :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JSON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XML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Text</a:t>
            </a:r>
            <a:r>
              <a:rPr lang="fr-FR" dirty="0">
                <a:sym typeface="Wingdings" panose="05000000000000000000" pitchFamily="2" charset="2"/>
              </a:rPr>
              <a:t>/plain </a:t>
            </a:r>
          </a:p>
          <a:p>
            <a:r>
              <a:rPr lang="fr-FR" dirty="0">
                <a:sym typeface="Wingdings" panose="05000000000000000000" pitchFamily="2" charset="2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309575993"/>
      </p:ext>
    </p:extLst>
  </p:cSld>
  <p:clrMapOvr>
    <a:masterClrMapping/>
  </p:clrMapOvr>
  <p:transition spd="slow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Rappels 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5029200"/>
          </a:xfrm>
        </p:spPr>
        <p:txBody>
          <a:bodyPr>
            <a:normAutofit/>
          </a:bodyPr>
          <a:lstStyle/>
          <a:p>
            <a:r>
              <a:rPr lang="fr-FR" dirty="0"/>
              <a:t>JSON « </a:t>
            </a:r>
            <a:r>
              <a:rPr lang="fr-FR" b="1" dirty="0"/>
              <a:t>J</a:t>
            </a:r>
            <a:r>
              <a:rPr lang="fr-FR" dirty="0"/>
              <a:t>ava</a:t>
            </a:r>
            <a:r>
              <a:rPr lang="fr-FR" b="1" dirty="0"/>
              <a:t>S</a:t>
            </a:r>
            <a:r>
              <a:rPr lang="fr-FR" dirty="0"/>
              <a:t>cript </a:t>
            </a:r>
            <a:r>
              <a:rPr lang="fr-FR" b="1" dirty="0" err="1"/>
              <a:t>O</a:t>
            </a:r>
            <a:r>
              <a:rPr lang="fr-FR" dirty="0" err="1"/>
              <a:t>bect</a:t>
            </a:r>
            <a:r>
              <a:rPr lang="fr-FR" dirty="0"/>
              <a:t> </a:t>
            </a:r>
            <a:r>
              <a:rPr lang="fr-FR" b="1" dirty="0"/>
              <a:t>N</a:t>
            </a:r>
            <a:r>
              <a:rPr lang="fr-FR" dirty="0"/>
              <a:t>otation » est un format d’échange de données, facile à lire par un humain et interpréter par une machine.  </a:t>
            </a:r>
          </a:p>
          <a:p>
            <a:endParaRPr lang="fr-FR" dirty="0"/>
          </a:p>
          <a:p>
            <a:r>
              <a:rPr lang="fr-FR" dirty="0"/>
              <a:t>Basé sur JavaScript, il est complètement indépendant des langages de programmation mais utilise des conventions qui sont communes à toutes les langages de programmation (C, C++, Perl, Python, Java, C#, VB, JavaScript,….) </a:t>
            </a:r>
          </a:p>
          <a:p>
            <a:endParaRPr lang="fr-FR" dirty="0"/>
          </a:p>
          <a:p>
            <a:r>
              <a:rPr lang="fr-FR" dirty="0"/>
              <a:t>Deux structures : </a:t>
            </a:r>
          </a:p>
          <a:p>
            <a:r>
              <a:rPr lang="fr-FR" dirty="0"/>
              <a:t>Une collection de clefs/valeurs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Object </a:t>
            </a:r>
          </a:p>
          <a:p>
            <a:r>
              <a:rPr lang="fr-FR" dirty="0"/>
              <a:t>Une collection ordonnée d’objets 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Array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47627"/>
      </p:ext>
    </p:extLst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Objet </a:t>
            </a:r>
          </a:p>
          <a:p>
            <a:pPr marL="0" indent="0">
              <a:buNone/>
            </a:pPr>
            <a:r>
              <a:rPr lang="fr-FR" dirty="0"/>
              <a:t>Commence par un « { » et se termine par « } » et composé d’une liste non ordonnée de paire clefs/valeurs. Une clef est suivie de « : » et les paires clef/valeur sont séparés par « , »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3751734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05872" y="3557119"/>
            <a:ext cx="3816424" cy="2520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51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808080"/>
                </a:solidFill>
                <a:latin typeface="Courier New"/>
              </a:rPr>
              <a:t>"nom"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 1"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resume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Resume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 of math 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isbn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"123654"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categorie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fr-FR" sz="12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fr-FR" sz="12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"nom"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"description"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"Description of 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 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fr-FR" sz="1200" b="1" dirty="0">
                <a:solidFill>
                  <a:srgbClr val="000000"/>
                </a:solidFill>
                <a:latin typeface="Courier New"/>
              </a:rPr>
              <a:t>},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quantite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42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808080"/>
                </a:solidFill>
                <a:latin typeface="Courier New"/>
              </a:rPr>
              <a:t>"photo"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b="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9230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AE4FC484-CC82-401E-985D-CE7B68E0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5212879"/>
          </a:xfrm>
        </p:spPr>
        <p:txBody>
          <a:bodyPr>
            <a:normAutofit lnSpcReduction="10000"/>
          </a:bodyPr>
          <a:lstStyle/>
          <a:p>
            <a:pPr marL="288925" indent="-288925"/>
            <a:r>
              <a:rPr lang="fr-FR" altLang="fr-FR" dirty="0"/>
              <a:t>Caractéristiques:</a:t>
            </a:r>
          </a:p>
          <a:p>
            <a:pPr marL="762000" lvl="1" indent="-282575"/>
            <a:r>
              <a:rPr lang="fr-FR" altLang="fr-FR" dirty="0"/>
              <a:t>Réutilisable</a:t>
            </a:r>
          </a:p>
          <a:p>
            <a:pPr marL="762000" lvl="1" indent="-282575"/>
            <a:r>
              <a:rPr lang="fr-FR" altLang="fr-FR" dirty="0"/>
              <a:t>Indépendamment de</a:t>
            </a:r>
          </a:p>
          <a:p>
            <a:pPr marL="1238250" lvl="2" indent="-285750"/>
            <a:r>
              <a:rPr lang="fr-FR" altLang="fr-FR" dirty="0"/>
              <a:t>la plate-forme (UNIX, Windows, …) </a:t>
            </a:r>
          </a:p>
          <a:p>
            <a:pPr marL="1238250" lvl="2" indent="-285750"/>
            <a:r>
              <a:rPr lang="fr-FR" altLang="fr-FR" dirty="0"/>
              <a:t>l’implémentation (VB, C#, Java, …) </a:t>
            </a:r>
          </a:p>
          <a:p>
            <a:pPr marL="1238250" lvl="2" indent="-285750"/>
            <a:r>
              <a:rPr lang="fr-FR" altLang="fr-FR" dirty="0"/>
              <a:t>l’architecture sous-jacente (.NET, J2EE, Axis…)</a:t>
            </a:r>
          </a:p>
          <a:p>
            <a:pPr marL="1238250" lvl="2" indent="-285750"/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Les services Web permettent d’interconnecter :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Différentes entreprises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Différents matériels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Différentes applications</a:t>
            </a:r>
          </a:p>
          <a:p>
            <a:pPr lvl="1">
              <a:lnSpc>
                <a:spcPct val="90000"/>
              </a:lnSpc>
            </a:pPr>
            <a:r>
              <a:rPr lang="fr-FR" altLang="fr-FR" dirty="0"/>
              <a:t>Différents clients</a:t>
            </a:r>
          </a:p>
          <a:p>
            <a:pPr marL="857250" lvl="2" indent="0">
              <a:lnSpc>
                <a:spcPct val="90000"/>
              </a:lnSpc>
              <a:buNone/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Distribuer et intégrer des logiques métiers</a:t>
            </a:r>
          </a:p>
          <a:p>
            <a:pPr>
              <a:lnSpc>
                <a:spcPct val="90000"/>
              </a:lnSpc>
            </a:pPr>
            <a:endParaRPr lang="fr-FR" altLang="fr-FR" dirty="0"/>
          </a:p>
          <a:p>
            <a:pPr lvl="1"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/>
              <a:t>Les services Web sont faiblement couplés</a:t>
            </a:r>
          </a:p>
          <a:p>
            <a:pPr marL="438150"/>
            <a:endParaRPr lang="fr-FR" altLang="fr-FR" sz="3200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8BBEBDA3-017A-464F-BAAF-55D4BA9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7" y="160337"/>
            <a:ext cx="8229600" cy="1143000"/>
          </a:xfrm>
        </p:spPr>
        <p:txBody>
          <a:bodyPr/>
          <a:lstStyle/>
          <a:p>
            <a:r>
              <a:rPr lang="fr-FR" dirty="0"/>
              <a:t>Web Services : Avantages </a:t>
            </a:r>
          </a:p>
        </p:txBody>
      </p:sp>
    </p:spTree>
    <p:extLst>
      <p:ext uri="{BB962C8B-B14F-4D97-AF65-F5344CB8AC3E}">
        <p14:creationId xmlns:p14="http://schemas.microsoft.com/office/powerpoint/2010/main" val="82365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ARRAY</a:t>
            </a:r>
          </a:p>
          <a:p>
            <a:pPr marL="0" indent="0">
              <a:buNone/>
            </a:pPr>
            <a:r>
              <a:rPr lang="fr-FR" dirty="0"/>
              <a:t>Liste ordonnée d’objets commençant par « [«  et se terminant par « ] », les objets sont séparés l’un de l’autre par « , ».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http://json.org/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403976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76056" y="3211078"/>
            <a:ext cx="3888432" cy="3170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[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  {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51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"nom"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1"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"resume"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"Resume of math 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isbn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"123654"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quantite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"photo"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  {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102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"nom"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1"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"resume"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"Resume of math 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isbn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"12365444455"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quantite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urier New"/>
              </a:rPr>
              <a:t>"photo"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]</a:t>
            </a:r>
            <a:endParaRPr lang="en-US" sz="1200" dirty="0"/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710436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Value </a:t>
            </a:r>
          </a:p>
          <a:p>
            <a:pPr marL="0" indent="0">
              <a:buNone/>
            </a:pPr>
            <a:r>
              <a:rPr lang="fr-FR" dirty="0"/>
              <a:t>Un objet peut être soit un string entre « ""»  ou un nombre (entier, décimal)  ou un </a:t>
            </a:r>
            <a:r>
              <a:rPr lang="fr-FR" dirty="0" err="1"/>
              <a:t>boolean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, false) ou </a:t>
            </a:r>
            <a:r>
              <a:rPr lang="fr-FR" dirty="0" err="1"/>
              <a:t>null</a:t>
            </a:r>
            <a:r>
              <a:rPr lang="fr-FR" dirty="0"/>
              <a:t> ou un objet.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 descr="http://json.org/valu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36615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79637"/>
      </p:ext>
    </p:extLst>
  </p:cSld>
  <p:clrMapOvr>
    <a:masterClrMapping/>
  </p:clrMapOvr>
  <p:transition spd="slow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8532" y="1484784"/>
            <a:ext cx="7056784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FF0000"/>
                </a:solidFill>
                <a:latin typeface="Courier New"/>
              </a:rPr>
              <a:t>&lt;?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xml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version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"1.0"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encoding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"UTF-8"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?&gt;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"http://schemas.xmlsoap.org/soap/</a:t>
            </a:r>
            <a:r>
              <a:rPr lang="fr-FR" sz="1200" b="1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/"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xmlns:SOAP-ENV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"http://schemas.xmlsoap.org/soap/</a:t>
            </a:r>
            <a:r>
              <a:rPr lang="fr-FR" sz="1200" b="1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/"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SOAP-ENV:Header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/&gt;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&lt;ns2:hello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xmlns:ns2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"http://services.test.fr/"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Dupont Paul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&lt;/ns2:hello&gt;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endParaRPr lang="fr-FR" sz="120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Services Web VS REST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3" y="3501008"/>
            <a:ext cx="780678" cy="74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270534"/>
            <a:ext cx="956799" cy="9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4098" idx="3"/>
            <a:endCxn id="4099" idx="1"/>
          </p:cNvCxnSpPr>
          <p:nvPr/>
        </p:nvCxnSpPr>
        <p:spPr>
          <a:xfrm flipV="1">
            <a:off x="982341" y="3756409"/>
            <a:ext cx="6758011" cy="11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6699" y="418043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5930" y="4180438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9657" y="371703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SOAP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1" y="5045807"/>
            <a:ext cx="780678" cy="74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30" y="4815333"/>
            <a:ext cx="956799" cy="9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 flipV="1">
            <a:off x="1107919" y="5301208"/>
            <a:ext cx="6758011" cy="11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277" y="572523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1508" y="5725237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5235" y="52618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2331" y="5096217"/>
            <a:ext cx="411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4"/>
              </a:rPr>
              <a:t>http://localhost:8080/Bibliotheque/webresources/category/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56944849"/>
      </p:ext>
    </p:extLst>
  </p:cSld>
  <p:clrMapOvr>
    <a:masterClrMapping/>
  </p:clrMapOvr>
  <p:transition spd="slow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WADL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è"/>
            </a:pPr>
            <a:r>
              <a:rPr lang="fr-FR" dirty="0"/>
              <a:t>Web Application </a:t>
            </a:r>
            <a:r>
              <a:rPr lang="fr-FR" dirty="0" err="1"/>
              <a:t>Definition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est un langage de description des services REST au format XML.  Il est une spécification di W3C initié par SUN (</a:t>
            </a:r>
            <a:r>
              <a:rPr lang="fr-FR" dirty="0">
                <a:hlinkClick r:id="rId2"/>
              </a:rPr>
              <a:t>www.w.org/Submission/wadl</a:t>
            </a:r>
            <a:r>
              <a:rPr lang="fr-FR" dirty="0"/>
              <a:t>) </a:t>
            </a:r>
          </a:p>
          <a:p>
            <a:pPr>
              <a:buFont typeface="Wingdings"/>
              <a:buChar char="è"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/>
              <a:t>Il décrit les éléments à partir de leur type (Ressources, Verbes, Paramètre, type de requête, Réponse) </a:t>
            </a:r>
          </a:p>
          <a:p>
            <a:pPr>
              <a:buFont typeface="Wingdings"/>
              <a:buChar char="è"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/>
              <a:t>Il fournit les informations descriptives d’un service permettant de construire des applications clientes exploitant les services REST.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14067"/>
      </p:ext>
    </p:extLst>
  </p:cSld>
  <p:clrMapOvr>
    <a:masterClrMapping/>
  </p:clrMapOvr>
  <p:transition spd="slow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WADL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5132608" cy="302433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91061"/>
            <a:ext cx="5292760" cy="24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04988"/>
      </p:ext>
    </p:extLst>
  </p:cSld>
  <p:clrMapOvr>
    <a:masterClrMapping/>
  </p:clrMapOvr>
  <p:transition spd="slow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2548880"/>
          </a:xfrm>
        </p:spPr>
        <p:txBody>
          <a:bodyPr/>
          <a:lstStyle/>
          <a:p>
            <a:r>
              <a:rPr lang="fr-FR" dirty="0"/>
              <a:t>Développer des Web Services REST avec JAVA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298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JAX-RS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Acronyme de Java API for </a:t>
            </a:r>
            <a:r>
              <a:rPr lang="fr-FR" dirty="0" err="1"/>
              <a:t>RestFul</a:t>
            </a:r>
            <a:r>
              <a:rPr lang="fr-FR" dirty="0"/>
              <a:t> Web Services </a:t>
            </a:r>
          </a:p>
          <a:p>
            <a:endParaRPr lang="fr-FR" dirty="0"/>
          </a:p>
          <a:p>
            <a:r>
              <a:rPr lang="fr-FR" dirty="0"/>
              <a:t>Version courante 2.0 décrite par JSR 339</a:t>
            </a:r>
          </a:p>
          <a:p>
            <a:endParaRPr lang="fr-FR" dirty="0"/>
          </a:p>
          <a:p>
            <a:r>
              <a:rPr lang="fr-FR" dirty="0"/>
              <a:t>Depuis la version 1.1, il fait partie intégrante de la spécification Java EE 6</a:t>
            </a:r>
          </a:p>
          <a:p>
            <a:endParaRPr lang="fr-FR" dirty="0"/>
          </a:p>
          <a:p>
            <a:r>
              <a:rPr lang="fr-FR" dirty="0"/>
              <a:t>Décrit la mise en œuvre des services REST web coté serveur </a:t>
            </a:r>
          </a:p>
          <a:p>
            <a:endParaRPr lang="fr-FR" dirty="0"/>
          </a:p>
          <a:p>
            <a:r>
              <a:rPr lang="fr-FR" dirty="0"/>
              <a:t>Son architecture se repose sur l’utilisation des classes et des annotations pour développer les services web</a:t>
            </a:r>
          </a:p>
        </p:txBody>
      </p:sp>
    </p:spTree>
    <p:extLst>
      <p:ext uri="{BB962C8B-B14F-4D97-AF65-F5344CB8AC3E}">
        <p14:creationId xmlns:p14="http://schemas.microsoft.com/office/powerpoint/2010/main" val="2059347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JAX-RS </a:t>
            </a:r>
            <a:r>
              <a:rPr lang="fr-FR" dirty="0">
                <a:sym typeface="Wingdings" panose="05000000000000000000" pitchFamily="2" charset="2"/>
              </a:rPr>
              <a:t> 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JAX-RS est une spécification et autour de cette spécification sont développés plusieurs implémentations </a:t>
            </a:r>
          </a:p>
          <a:p>
            <a:endParaRPr lang="fr-FR" dirty="0"/>
          </a:p>
          <a:p>
            <a:pPr lvl="1"/>
            <a:r>
              <a:rPr lang="fr-FR" dirty="0"/>
              <a:t>JERSEY : implémentation de référence fournie par Oracle ( </a:t>
            </a:r>
            <a:r>
              <a:rPr lang="fr-FR" dirty="0">
                <a:hlinkClick r:id="rId2"/>
              </a:rPr>
              <a:t>http://jersey.java.net</a:t>
            </a:r>
            <a:r>
              <a:rPr lang="fr-FR" dirty="0"/>
              <a:t> )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CXF : Fournie par Apache ( </a:t>
            </a:r>
            <a:r>
              <a:rPr lang="fr-FR" dirty="0">
                <a:hlinkClick r:id="rId3"/>
              </a:rPr>
              <a:t>http://cfx.apache.org</a:t>
            </a:r>
            <a:r>
              <a:rPr lang="fr-FR" dirty="0"/>
              <a:t> )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RESTEasy</a:t>
            </a:r>
            <a:r>
              <a:rPr lang="fr-FR" dirty="0"/>
              <a:t> : fournie par JBOSS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RESTLET : L’un des premiers </a:t>
            </a:r>
            <a:r>
              <a:rPr lang="fr-FR" dirty="0" err="1"/>
              <a:t>framework</a:t>
            </a:r>
            <a:r>
              <a:rPr lang="fr-FR" dirty="0"/>
              <a:t> implémentant REST pour Java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03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JERSEY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Version actuelle 2.3.1 implémentant les spécifications de JAX-RS 2.0</a:t>
            </a:r>
          </a:p>
          <a:p>
            <a:endParaRPr lang="fr-FR" dirty="0"/>
          </a:p>
          <a:p>
            <a:r>
              <a:rPr lang="fr-FR" dirty="0"/>
              <a:t>Intégré dans l’implémentation Java EE (6,7)</a:t>
            </a:r>
          </a:p>
          <a:p>
            <a:endParaRPr lang="fr-FR" dirty="0"/>
          </a:p>
          <a:p>
            <a:r>
              <a:rPr lang="fr-FR" dirty="0"/>
              <a:t>Supportés par Eclipse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5055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JAX-RS : Développement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fr-FR" dirty="0"/>
              <a:t>Basé sur POJO (Plain Old Java Object) en utilisant des annotations spécifiques JAX-RS</a:t>
            </a:r>
          </a:p>
          <a:p>
            <a:endParaRPr lang="fr-FR" dirty="0"/>
          </a:p>
          <a:p>
            <a:r>
              <a:rPr lang="fr-FR" dirty="0"/>
              <a:t>Pas de modifications dans les fichiers de configuration </a:t>
            </a:r>
          </a:p>
          <a:p>
            <a:endParaRPr lang="fr-FR" dirty="0"/>
          </a:p>
          <a:p>
            <a:r>
              <a:rPr lang="fr-FR" dirty="0"/>
              <a:t>Le service est déployé dans une application web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Approche </a:t>
            </a:r>
            <a:r>
              <a:rPr lang="fr-FR" dirty="0" err="1"/>
              <a:t>Bottom</a:t>
            </a:r>
            <a:r>
              <a:rPr lang="fr-FR" dirty="0"/>
              <a:t>/Up </a:t>
            </a:r>
          </a:p>
          <a:p>
            <a:pPr lvl="1"/>
            <a:r>
              <a:rPr lang="fr-FR" dirty="0"/>
              <a:t>Développer et annoter les classes</a:t>
            </a:r>
          </a:p>
          <a:p>
            <a:pPr lvl="1"/>
            <a:r>
              <a:rPr lang="fr-FR" dirty="0"/>
              <a:t>Le WADL est automatiquement généré par l’API  </a:t>
            </a:r>
          </a:p>
        </p:txBody>
      </p:sp>
    </p:spTree>
    <p:extLst>
      <p:ext uri="{BB962C8B-B14F-4D97-AF65-F5344CB8AC3E}">
        <p14:creationId xmlns:p14="http://schemas.microsoft.com/office/powerpoint/2010/main" val="36590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E9D3457-89EF-4AAE-B390-D1BF0F17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Plus concrètement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922B322-FF83-4858-B10A-977A660AB8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856984" cy="51446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dirty="0"/>
              <a:t>Une nouvelle technologie des objets distribués ?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Invocation distante des services Web : SOAP 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Description des services Web : WSDL 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Enregistrement et découverte de services Web : UDDI</a:t>
            </a:r>
          </a:p>
          <a:p>
            <a:pPr lvl="1">
              <a:lnSpc>
                <a:spcPct val="80000"/>
              </a:lnSpc>
            </a:pPr>
            <a:endParaRPr lang="fr-FR" altLang="fr-FR" dirty="0"/>
          </a:p>
          <a:p>
            <a:pPr>
              <a:lnSpc>
                <a:spcPct val="80000"/>
              </a:lnSpc>
            </a:pPr>
            <a:r>
              <a:rPr lang="fr-FR" altLang="fr-FR" dirty="0"/>
              <a:t>Basés sur des standards XML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Standards du W3C : XML, SOAP, WSDL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Standards industriels : UDDI, </a:t>
            </a:r>
            <a:r>
              <a:rPr lang="fr-FR" altLang="fr-FR" dirty="0" err="1"/>
              <a:t>ebXML</a:t>
            </a:r>
            <a:endParaRPr lang="fr-FR" altLang="fr-FR" dirty="0"/>
          </a:p>
          <a:p>
            <a:pPr lvl="1">
              <a:lnSpc>
                <a:spcPct val="80000"/>
              </a:lnSpc>
            </a:pPr>
            <a:r>
              <a:rPr lang="fr-FR" altLang="fr-FR" dirty="0"/>
              <a:t>Propriétaires : DISCO, WSDD, WSFL, ASMX, …</a:t>
            </a:r>
          </a:p>
          <a:p>
            <a:pPr lvl="1">
              <a:lnSpc>
                <a:spcPct val="80000"/>
              </a:lnSpc>
            </a:pPr>
            <a:endParaRPr lang="fr-FR" altLang="fr-FR" dirty="0"/>
          </a:p>
          <a:p>
            <a:pPr>
              <a:lnSpc>
                <a:spcPct val="80000"/>
              </a:lnSpc>
            </a:pPr>
            <a:r>
              <a:rPr lang="fr-FR" altLang="fr-FR" dirty="0"/>
              <a:t>Implémentations actuelles : 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Microsoft .Net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Sun </a:t>
            </a:r>
            <a:r>
              <a:rPr lang="fr-FR" altLang="fr-FR" dirty="0" err="1"/>
              <a:t>JavaONE</a:t>
            </a:r>
            <a:r>
              <a:rPr lang="fr-FR" altLang="fr-FR" dirty="0"/>
              <a:t> : J2EE + Web services (JAX-WS, JAX-RS, JAXB, …)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Apache SOAP / Axis,  IBM WSTK</a:t>
            </a:r>
          </a:p>
          <a:p>
            <a:pPr lvl="1">
              <a:lnSpc>
                <a:spcPct val="80000"/>
              </a:lnSpc>
            </a:pPr>
            <a:r>
              <a:rPr lang="fr-FR" altLang="fr-FR" dirty="0"/>
              <a:t>Oracle, Bea, </a:t>
            </a:r>
            <a:r>
              <a:rPr lang="fr-FR" altLang="fr-FR" dirty="0" err="1"/>
              <a:t>Iona</a:t>
            </a:r>
            <a:r>
              <a:rPr lang="fr-FR" altLang="fr-FR" dirty="0"/>
              <a:t>, </a:t>
            </a:r>
            <a:r>
              <a:rPr lang="fr-FR" altLang="fr-FR" dirty="0" err="1"/>
              <a:t>Enhydra</a:t>
            </a:r>
            <a:r>
              <a:rPr lang="fr-FR" altLang="fr-FR" dirty="0"/>
              <a:t>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8503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Protocole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 Hyper </a:t>
            </a:r>
            <a:r>
              <a:rPr lang="fr-FR" dirty="0" err="1"/>
              <a:t>Text</a:t>
            </a:r>
            <a:r>
              <a:rPr lang="fr-FR" dirty="0"/>
              <a:t> Transfert Protocol</a:t>
            </a:r>
          </a:p>
          <a:p>
            <a:endParaRPr lang="fr-FR" dirty="0"/>
          </a:p>
          <a:p>
            <a:r>
              <a:rPr lang="fr-FR" dirty="0"/>
              <a:t>Protocole permettant d’échanger des informations entre un client et un serveur utilisant TCP comme couche de transport </a:t>
            </a:r>
          </a:p>
          <a:p>
            <a:endParaRPr lang="fr-FR" dirty="0"/>
          </a:p>
          <a:p>
            <a:r>
              <a:rPr lang="fr-FR" dirty="0"/>
              <a:t>Version courante 1.1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78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Requête 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Requête envoyée par un client http vers un serveur WWW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699792" y="3140968"/>
            <a:ext cx="3456384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&lt;Méthode&gt; &lt;URI&gt; HTTP/&lt;version&gt;</a:t>
            </a:r>
          </a:p>
          <a:p>
            <a:pPr algn="ctr"/>
            <a:r>
              <a:rPr lang="fr-FR" sz="1200" dirty="0"/>
              <a:t>[&lt;Champ d’en-tête&gt; : &lt;valeur&gt;]</a:t>
            </a:r>
          </a:p>
          <a:p>
            <a:pPr algn="ctr"/>
            <a:r>
              <a:rPr lang="fr-FR" sz="1200" dirty="0"/>
              <a:t>Ligne blanche</a:t>
            </a:r>
          </a:p>
          <a:p>
            <a:pPr algn="ctr"/>
            <a:r>
              <a:rPr lang="fr-FR" sz="1200" dirty="0"/>
              <a:t>[Corps de la requête]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827584" y="2708920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93843"/>
              <a:gd name="adj4" fmla="val 168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Methode</a:t>
            </a:r>
            <a:r>
              <a:rPr lang="fr-FR" sz="1000" dirty="0"/>
              <a:t> de la </a:t>
            </a:r>
            <a:r>
              <a:rPr lang="fr-FR" sz="1000" dirty="0" err="1"/>
              <a:t>requete</a:t>
            </a:r>
            <a:endParaRPr lang="fr-FR" sz="1000" dirty="0"/>
          </a:p>
          <a:p>
            <a:pPr algn="ctr"/>
            <a:r>
              <a:rPr lang="fr-FR" sz="1000" dirty="0"/>
              <a:t>GET, POST, PUT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347864" y="2204864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177799"/>
              <a:gd name="adj4" fmla="val 69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Ressource/Document demandé! </a:t>
            </a:r>
          </a:p>
          <a:p>
            <a:pPr algn="ctr"/>
            <a:r>
              <a:rPr lang="fr-FR" sz="1000" dirty="0"/>
              <a:t>Image, HTML, JSON, XML…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796136" y="2209453"/>
            <a:ext cx="1490464" cy="612648"/>
          </a:xfrm>
          <a:prstGeom prst="borderCallout1">
            <a:avLst>
              <a:gd name="adj1" fmla="val 101150"/>
              <a:gd name="adj2" fmla="val 44875"/>
              <a:gd name="adj3" fmla="val 179354"/>
              <a:gd name="adj4" fmla="val -2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Version du protocole utilisée : 1.0 ou 1.1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802854" y="3992882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-77177"/>
              <a:gd name="adj4" fmla="val 17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Informations concernant le client HTTP, l’utilisateur (cookies, localisation)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724128" y="4299206"/>
            <a:ext cx="1490464" cy="612648"/>
          </a:xfrm>
          <a:prstGeom prst="borderCallout1">
            <a:avLst>
              <a:gd name="adj1" fmla="val -1462"/>
              <a:gd name="adj2" fmla="val 49987"/>
              <a:gd name="adj3" fmla="val -63184"/>
              <a:gd name="adj4" fmla="val -8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Donnée envoyée au serveur, prise en compte pour les requêtes de type POST ou PUT</a:t>
            </a:r>
          </a:p>
        </p:txBody>
      </p:sp>
    </p:spTree>
    <p:extLst>
      <p:ext uri="{BB962C8B-B14F-4D97-AF65-F5344CB8AC3E}">
        <p14:creationId xmlns:p14="http://schemas.microsoft.com/office/powerpoint/2010/main" val="2115943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Réponse 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Réponse du serveur à une requête du client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99792" y="3140968"/>
            <a:ext cx="3456384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HTTP / &lt;Version&gt; &lt;Statut&gt; &lt;Commentaire&gt;</a:t>
            </a:r>
          </a:p>
          <a:p>
            <a:pPr algn="ctr"/>
            <a:r>
              <a:rPr lang="fr-FR" sz="1200" dirty="0"/>
              <a:t>Content Type : &lt;Type MIME du contenu&gt; </a:t>
            </a:r>
          </a:p>
          <a:p>
            <a:pPr algn="ctr"/>
            <a:r>
              <a:rPr lang="fr-FR" sz="1200" dirty="0"/>
              <a:t>[&lt;Champ d’en tête&gt;: &lt;valeur&gt;]</a:t>
            </a:r>
          </a:p>
          <a:p>
            <a:pPr algn="ctr"/>
            <a:r>
              <a:rPr lang="fr-FR" sz="1200" dirty="0"/>
              <a:t>Ligne blanche</a:t>
            </a:r>
          </a:p>
          <a:p>
            <a:pPr algn="ctr"/>
            <a:r>
              <a:rPr lang="fr-FR" sz="1200" dirty="0"/>
              <a:t>&lt;Contenu&gt;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827584" y="2708920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87624"/>
              <a:gd name="adj4" fmla="val 18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Version du protocole utilisée : 1.0 ou 1.1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347864" y="2204864"/>
            <a:ext cx="1490464" cy="720080"/>
          </a:xfrm>
          <a:prstGeom prst="borderCallout1">
            <a:avLst>
              <a:gd name="adj1" fmla="val 98041"/>
              <a:gd name="adj2" fmla="val 43597"/>
              <a:gd name="adj3" fmla="val 140761"/>
              <a:gd name="adj4" fmla="val 57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Statut de la réponse caractérisé par des codes prédéfinis par le protocole http : 200/404/500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796136" y="2209453"/>
            <a:ext cx="1490464" cy="612648"/>
          </a:xfrm>
          <a:prstGeom prst="borderCallout1">
            <a:avLst>
              <a:gd name="adj1" fmla="val 101150"/>
              <a:gd name="adj2" fmla="val 44875"/>
              <a:gd name="adj3" fmla="val 179354"/>
              <a:gd name="adj4" fmla="val -2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Information descriptive sur le statut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802854" y="3992882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-56966"/>
              <a:gd name="adj4" fmla="val 177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Informations concernant le serveur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6732240" y="3612451"/>
            <a:ext cx="1490464" cy="612648"/>
          </a:xfrm>
          <a:prstGeom prst="borderCallout1">
            <a:avLst>
              <a:gd name="adj1" fmla="val -1462"/>
              <a:gd name="adj2" fmla="val 49987"/>
              <a:gd name="adj3" fmla="val -30534"/>
              <a:gd name="adj4" fmla="val -72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Information sur le type MIME du contenu: XML/html/JSON</a:t>
            </a:r>
          </a:p>
        </p:txBody>
      </p:sp>
    </p:spTree>
    <p:extLst>
      <p:ext uri="{BB962C8B-B14F-4D97-AF65-F5344CB8AC3E}">
        <p14:creationId xmlns:p14="http://schemas.microsoft.com/office/powerpoint/2010/main" val="10652108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Annotation JAX-RS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spécification JAX-RS dispose d’un ensemble d’annotation permettant d’exposer une classe java dans un services web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@</a:t>
            </a:r>
            <a:r>
              <a:rPr lang="fr-FR" dirty="0" err="1"/>
              <a:t>Path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@GET, @POST, @PUT, @DELETE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@</a:t>
            </a:r>
            <a:r>
              <a:rPr lang="fr-FR" dirty="0" err="1"/>
              <a:t>Produces</a:t>
            </a:r>
            <a:r>
              <a:rPr lang="fr-FR" dirty="0"/>
              <a:t>, @Consumes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@</a:t>
            </a:r>
            <a:r>
              <a:rPr lang="fr-FR" dirty="0" err="1"/>
              <a:t>PathParam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6834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JAX-RS : @PATH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URIs</a:t>
            </a:r>
            <a:r>
              <a:rPr lang="fr-FR" dirty="0"/>
              <a:t> sont déterminés par l’annotation @Path</a:t>
            </a:r>
          </a:p>
          <a:p>
            <a:r>
              <a:rPr lang="fr-FR" dirty="0"/>
              <a:t>Permet d’exposer une classe dans le WS</a:t>
            </a:r>
          </a:p>
          <a:p>
            <a:r>
              <a:rPr lang="fr-FR" dirty="0"/>
              <a:t>Définit la racine des ressources (Root Racine Ressources) </a:t>
            </a:r>
          </a:p>
          <a:p>
            <a:r>
              <a:rPr lang="fr-FR" dirty="0"/>
              <a:t>Sa valeur correspond à l’URI relative de la ressource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70710" y="4653136"/>
            <a:ext cx="35643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@Path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"category"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CategoryFacade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{</a:t>
            </a:r>
          </a:p>
          <a:p>
            <a:r>
              <a:rPr lang="en-US" sz="1200" b="1" dirty="0">
                <a:solidFill>
                  <a:srgbClr val="000080"/>
                </a:solidFill>
                <a:effectLst/>
                <a:latin typeface="Courier New"/>
              </a:rPr>
              <a:t>……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6888" y="4831886"/>
            <a:ext cx="381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linkClick r:id="rId2"/>
              </a:rPr>
              <a:t>http://localhost:8080/MonApplication/APIRest/category</a:t>
            </a:r>
            <a:r>
              <a:rPr lang="fr-FR" sz="1100" dirty="0"/>
              <a:t> 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113759" y="4221088"/>
            <a:ext cx="1512168" cy="423056"/>
          </a:xfrm>
          <a:prstGeom prst="borderCallout1">
            <a:avLst>
              <a:gd name="adj1" fmla="val 96709"/>
              <a:gd name="adj2" fmla="val 50877"/>
              <a:gd name="adj3" fmla="val 166761"/>
              <a:gd name="adj4" fmla="val 32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Adresse du serveur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860032" y="5346154"/>
            <a:ext cx="1512168" cy="423056"/>
          </a:xfrm>
          <a:prstGeom prst="borderCallout1">
            <a:avLst>
              <a:gd name="adj1" fmla="val -2356"/>
              <a:gd name="adj2" fmla="val 52137"/>
              <a:gd name="adj3" fmla="val -80902"/>
              <a:gd name="adj4" fmla="val 76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Port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516216" y="5328220"/>
            <a:ext cx="1512168" cy="423056"/>
          </a:xfrm>
          <a:prstGeom prst="borderCallout1">
            <a:avLst>
              <a:gd name="adj1" fmla="val -2356"/>
              <a:gd name="adj2" fmla="val 52137"/>
              <a:gd name="adj3" fmla="val -56136"/>
              <a:gd name="adj4" fmla="val 32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Contexte de l’application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6947657" y="4365713"/>
            <a:ext cx="145235" cy="14401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ine Callout 1 9"/>
          <p:cNvSpPr/>
          <p:nvPr/>
        </p:nvSpPr>
        <p:spPr>
          <a:xfrm>
            <a:off x="7164288" y="4230080"/>
            <a:ext cx="1512168" cy="423056"/>
          </a:xfrm>
          <a:prstGeom prst="borderCallout1">
            <a:avLst>
              <a:gd name="adj1" fmla="val 96709"/>
              <a:gd name="adj2" fmla="val 50877"/>
              <a:gd name="adj3" fmla="val 180270"/>
              <a:gd name="adj4" fmla="val 59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Ressource </a:t>
            </a:r>
          </a:p>
        </p:txBody>
      </p:sp>
    </p:spTree>
    <p:extLst>
      <p:ext uri="{BB962C8B-B14F-4D97-AF65-F5344CB8AC3E}">
        <p14:creationId xmlns:p14="http://schemas.microsoft.com/office/powerpoint/2010/main" val="7352976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err="1"/>
              <a:t>URIs</a:t>
            </a:r>
            <a:r>
              <a:rPr lang="fr-FR" dirty="0"/>
              <a:t> des méthodes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L’annotation peut être utilisée pour annoter des méthodes d’une classe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L’URI résultante est la concaténation entre le valeur de @pat de la classe et celle de la méthode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87624" y="3717032"/>
            <a:ext cx="44644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100" dirty="0">
                <a:solidFill>
                  <a:schemeClr val="bg1"/>
                </a:solidFill>
                <a:latin typeface="Courier New"/>
              </a:rPr>
              <a:t>"</a:t>
            </a:r>
            <a:r>
              <a:rPr lang="fr-FR" sz="1100" dirty="0" err="1">
                <a:solidFill>
                  <a:schemeClr val="bg1"/>
                </a:solidFill>
                <a:latin typeface="Courier New"/>
              </a:rPr>
              <a:t>category</a:t>
            </a:r>
            <a:r>
              <a:rPr lang="fr-FR" sz="1100" dirty="0">
                <a:solidFill>
                  <a:schemeClr val="bg1"/>
                </a:solidFill>
                <a:latin typeface="Courier New"/>
              </a:rPr>
              <a:t>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CategoryFacade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@GET 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100" dirty="0">
                <a:solidFill>
                  <a:schemeClr val="bg1"/>
                </a:solidFill>
                <a:latin typeface="Courier New"/>
              </a:rPr>
              <a:t>"test"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String hello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()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chemeClr val="tx1"/>
                </a:solidFill>
                <a:latin typeface="Courier New"/>
              </a:rPr>
              <a:t>"Hello World!"</a:t>
            </a:r>
            <a:r>
              <a:rPr lang="fr-FR" sz="1100" b="1" dirty="0">
                <a:solidFill>
                  <a:schemeClr val="tx1"/>
                </a:solidFill>
                <a:latin typeface="Courier New"/>
              </a:rPr>
              <a:t>;</a:t>
            </a:r>
            <a:r>
              <a:rPr lang="fr-FR" sz="1100" dirty="0">
                <a:solidFill>
                  <a:schemeClr val="tx1"/>
                </a:solidFill>
                <a:latin typeface="Courier New"/>
              </a:rPr>
              <a:t> 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}</a:t>
            </a:r>
          </a:p>
          <a:p>
            <a:r>
              <a:rPr lang="fr-FR" sz="1100" b="1" dirty="0">
                <a:solidFill>
                  <a:srgbClr val="000080"/>
                </a:solidFill>
                <a:effectLst/>
                <a:latin typeface="Courier New"/>
              </a:rPr>
              <a:t>..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}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97149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err="1"/>
              <a:t>URIs</a:t>
            </a:r>
            <a:r>
              <a:rPr lang="fr-FR" dirty="0"/>
              <a:t> dynamiques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442520" cy="46832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La valeur définie dans l’annotation @Path n’est forcément un constante, elle peut être variable.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Possibilité de définir des expressions plus complexes, appelées Template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Les contenus complexes sont délimités par « {} »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Possibilité de mixer dans la valeur @</a:t>
            </a:r>
            <a:r>
              <a:rPr lang="fr-FR" dirty="0" err="1"/>
              <a:t>Path</a:t>
            </a:r>
            <a:r>
              <a:rPr lang="fr-FR" dirty="0"/>
              <a:t> des expressions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7864" y="5000310"/>
            <a:ext cx="561662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rgbClr val="000000"/>
                </a:solidFill>
                <a:latin typeface="Courier New"/>
              </a:rPr>
              <a:t>@GET 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/>
              </a:rPr>
              <a:t>@Consumes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@Path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(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"hello/{nom}"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)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 </a:t>
            </a:r>
          </a:p>
          <a:p>
            <a:r>
              <a:rPr lang="fr-FR" sz="10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String hello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chemeClr val="bg1"/>
                </a:solidFill>
                <a:latin typeface="Courier New"/>
              </a:rPr>
              <a:t>"nom"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String nom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0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 "Hello "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nom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000" b="1" dirty="0">
                <a:solidFill>
                  <a:srgbClr val="000080"/>
                </a:solidFill>
                <a:latin typeface="Courier New"/>
              </a:rPr>
              <a:t>}</a:t>
            </a:r>
            <a:endParaRPr lang="fr-FR" sz="1000" dirty="0"/>
          </a:p>
          <a:p>
            <a:pPr algn="ctr"/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37271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fr-FR" dirty="0"/>
              <a:t>@GET, @POST, @PUT, @DELETE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/>
              <a:t>Permettent de mapper une méthode à un type de requête HTTP </a:t>
            </a:r>
          </a:p>
          <a:p>
            <a:r>
              <a:rPr lang="fr-FR" sz="1800" dirty="0"/>
              <a:t>Ne sont utilisables que sur des méthodes </a:t>
            </a:r>
          </a:p>
          <a:p>
            <a:r>
              <a:rPr lang="fr-FR" sz="1800" dirty="0"/>
              <a:t>Le nom de la méthode n’a pas d’importance, JAX détermine la méthode à exécuter en fonction de la requête 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3140968"/>
            <a:ext cx="44644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(</a:t>
            </a:r>
            <a:r>
              <a:rPr lang="fr-F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"</a:t>
            </a:r>
            <a:r>
              <a:rPr lang="fr-FR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category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CategoryFacade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@GET 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@Path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"hello"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String hello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()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"Hello World!"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;</a:t>
            </a:r>
            <a:r>
              <a:rPr lang="fr-F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 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}</a:t>
            </a:r>
          </a:p>
          <a:p>
            <a:r>
              <a:rPr lang="fr-FR" sz="1100" b="1" dirty="0">
                <a:solidFill>
                  <a:srgbClr val="000080"/>
                </a:solidFill>
                <a:effectLst/>
                <a:latin typeface="Courier New"/>
              </a:rPr>
              <a:t>..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}</a:t>
            </a:r>
            <a:endParaRPr lang="fr-FR" sz="11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7864" y="4833156"/>
            <a:ext cx="561662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rgbClr val="000000"/>
                </a:solidFill>
                <a:latin typeface="Courier New"/>
              </a:rPr>
              <a:t>@GET 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/>
              </a:rPr>
              <a:t>@Consumes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Path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(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"hello/{nom}"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)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 </a:t>
            </a:r>
          </a:p>
          <a:p>
            <a:r>
              <a:rPr lang="fr-FR" sz="10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String hello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(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"nom"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)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 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String nom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0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Hello " 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+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 nom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;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</a:rPr>
              <a:t> </a:t>
            </a:r>
          </a:p>
          <a:p>
            <a:r>
              <a:rPr lang="fr-FR" sz="1000" b="1" dirty="0">
                <a:solidFill>
                  <a:srgbClr val="000080"/>
                </a:solidFill>
                <a:latin typeface="Courier New"/>
              </a:rPr>
              <a:t>}</a:t>
            </a:r>
            <a:endParaRPr lang="fr-FR" sz="1000" dirty="0"/>
          </a:p>
          <a:p>
            <a:pPr algn="ctr"/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763053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54850"/>
          </a:xfrm>
        </p:spPr>
        <p:txBody>
          <a:bodyPr>
            <a:normAutofit/>
          </a:bodyPr>
          <a:lstStyle/>
          <a:p>
            <a:r>
              <a:rPr lang="fr-FR" dirty="0"/>
              <a:t>@GET, @POST, @PUT, @DELETE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Les opérations CRUD sur les ressources sont réalisées au travers des méthodes de la requête HTTP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780678" cy="74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69" y="3462148"/>
            <a:ext cx="956799" cy="9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0885" y="4433897"/>
            <a:ext cx="126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GET, POST</a:t>
            </a:r>
          </a:p>
          <a:p>
            <a:r>
              <a:rPr lang="fr-FR" dirty="0"/>
              <a:t>PUT, DELETE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211960" y="3373087"/>
            <a:ext cx="3240360" cy="2520280"/>
            <a:chOff x="4139952" y="3373087"/>
            <a:chExt cx="3240360" cy="2520280"/>
          </a:xfrm>
        </p:grpSpPr>
        <p:sp>
          <p:nvSpPr>
            <p:cNvPr id="11" name="Rounded Rectangle 10"/>
            <p:cNvSpPr/>
            <p:nvPr/>
          </p:nvSpPr>
          <p:spPr>
            <a:xfrm>
              <a:off x="4139952" y="3373087"/>
              <a:ext cx="3240360" cy="25202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55977" y="3557281"/>
              <a:ext cx="2901015" cy="8940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/>
                <a:t>/books </a:t>
              </a:r>
            </a:p>
            <a:p>
              <a:r>
                <a:rPr lang="fr-FR" sz="1200" dirty="0"/>
                <a:t>GET : Liste des livres </a:t>
              </a:r>
            </a:p>
            <a:p>
              <a:r>
                <a:rPr lang="fr-FR" sz="1200" dirty="0"/>
                <a:t>POST : Créer un nouveau livre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55976" y="4695239"/>
              <a:ext cx="2901015" cy="8940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/>
                <a:t>/books/{id}</a:t>
              </a:r>
            </a:p>
            <a:p>
              <a:r>
                <a:rPr lang="fr-FR" sz="1200" dirty="0"/>
                <a:t>GET : Livre identifié par l’id </a:t>
              </a:r>
            </a:p>
            <a:p>
              <a:r>
                <a:rPr lang="fr-FR" sz="1200" dirty="0"/>
                <a:t>PUT: Mis à jour du livre identifié par id </a:t>
              </a:r>
            </a:p>
            <a:p>
              <a:r>
                <a:rPr lang="fr-FR" sz="1200" dirty="0"/>
                <a:t>DELETE : Supprimer le livre identifié par id </a:t>
              </a:r>
            </a:p>
          </p:txBody>
        </p:sp>
      </p:grp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1896294" y="3948023"/>
            <a:ext cx="1430875" cy="6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994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@GET, @POST, @PUT, @DELETE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527448"/>
            <a:ext cx="7992888" cy="504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"livre"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LivreFacadeREST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extends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AbstractFacade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@POST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Override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@Consumes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create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create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@PUT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Override</a:t>
            </a:r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@Consumes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edit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edit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@DELETE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"{id}"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remove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Long 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remove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@GET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"{id}"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Livre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Long 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@GET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Override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List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findAll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findAll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/>
              </a:rPr>
              <a:t>@GET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"{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from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}/{to}"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List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findRange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from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Integer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"to"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Integer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to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findRange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[]{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to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/>
          </a:p>
          <a:p>
            <a:pPr algn="ctr"/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035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SOAP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98634" cy="471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A222BA2C-D731-4FB7-BDDE-D6A81E1A8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fr-FR" sz="6600" b="1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7010711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Outils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Il existe de nombreux outils en ligne permettant de tester les services Web REST</a:t>
            </a:r>
          </a:p>
          <a:p>
            <a:endParaRPr lang="fr-FR" dirty="0"/>
          </a:p>
          <a:p>
            <a:r>
              <a:rPr lang="fr-FR" dirty="0"/>
              <a:t>Certains sont disponibles sous forme d’extension que vous pouvez installer dans les navigateurs </a:t>
            </a:r>
          </a:p>
          <a:p>
            <a:pPr lvl="1"/>
            <a:r>
              <a:rPr lang="fr-FR" dirty="0" err="1"/>
              <a:t>RestConsole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PostMan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SoapUI</a:t>
            </a:r>
            <a:endParaRPr lang="fr-FR" dirty="0"/>
          </a:p>
          <a:p>
            <a:pPr lvl="1"/>
            <a:r>
              <a:rPr lang="fr-FR" dirty="0" err="1"/>
              <a:t>Fiddler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6922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Paramètres des requêtes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JAX-RS fournit des mécanismes pour extraire des paramètres dans la requête </a:t>
            </a:r>
          </a:p>
          <a:p>
            <a:r>
              <a:rPr lang="fr-FR" dirty="0"/>
              <a:t>Utilisés sur les paramètres des méthodes des ressources pour réaliser des injections de contenu</a:t>
            </a:r>
          </a:p>
          <a:p>
            <a:r>
              <a:rPr lang="fr-FR" dirty="0"/>
              <a:t>Différentes annotations : 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PathParam</a:t>
            </a:r>
            <a:r>
              <a:rPr lang="fr-FR" dirty="0"/>
              <a:t> : valeurs dans </a:t>
            </a:r>
            <a:r>
              <a:rPr lang="fr-FR" dirty="0" err="1"/>
              <a:t>templates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QueryParam</a:t>
            </a:r>
            <a:r>
              <a:rPr lang="fr-FR" dirty="0"/>
              <a:t> : valeurs des paramètres de la requête 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FormParam</a:t>
            </a:r>
            <a:r>
              <a:rPr lang="fr-FR" dirty="0"/>
              <a:t> : Valeurs des paramètres de formulaire 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HeaderParam</a:t>
            </a:r>
            <a:r>
              <a:rPr lang="fr-FR" dirty="0"/>
              <a:t>: Valeurs dans l’en tète de la requête </a:t>
            </a:r>
          </a:p>
          <a:p>
            <a:pPr lvl="1"/>
            <a:r>
              <a:rPr lang="fr-FR" dirty="0"/>
              <a:t> @</a:t>
            </a:r>
            <a:r>
              <a:rPr lang="fr-FR" dirty="0" err="1"/>
              <a:t>CookieParam</a:t>
            </a:r>
            <a:r>
              <a:rPr lang="fr-FR" dirty="0"/>
              <a:t> : Valeurs des cookies 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Context</a:t>
            </a:r>
            <a:r>
              <a:rPr lang="fr-FR" dirty="0"/>
              <a:t> : Informations liés au contexte de la ressource </a:t>
            </a:r>
          </a:p>
        </p:txBody>
      </p:sp>
    </p:spTree>
    <p:extLst>
      <p:ext uri="{BB962C8B-B14F-4D97-AF65-F5344CB8AC3E}">
        <p14:creationId xmlns:p14="http://schemas.microsoft.com/office/powerpoint/2010/main" val="100256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Steev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F497A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/>
      <a:lstStyle>
        <a:defPPr marL="342900" indent="-342900">
          <a:lnSpc>
            <a:spcPct val="90000"/>
          </a:lnSpc>
          <a:spcBef>
            <a:spcPct val="20000"/>
          </a:spcBef>
          <a:buFont typeface="Times New Roman" pitchFamily="18" charset="0"/>
          <a:buChar char="•"/>
          <a:defRPr sz="2000" b="1" dirty="0">
            <a:latin typeface="Times New Roman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 Steeve" id="{3B0F2EAC-93E6-4D56-AC8E-E5BA04396B03}" vid="{2BB91532-1F2F-468A-AC1A-BA2A19CAE1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 Steeve</Template>
  <TotalTime>0</TotalTime>
  <Words>4942</Words>
  <Application>Microsoft Office PowerPoint</Application>
  <PresentationFormat>Affichage à l'écran (4:3)</PresentationFormat>
  <Paragraphs>1072</Paragraphs>
  <Slides>92</Slides>
  <Notes>29</Notes>
  <HiddenSlides>11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92</vt:i4>
      </vt:variant>
    </vt:vector>
  </HeadingPairs>
  <TitlesOfParts>
    <vt:vector size="102" baseType="lpstr">
      <vt:lpstr>Arial</vt:lpstr>
      <vt:lpstr>Arial Narrow</vt:lpstr>
      <vt:lpstr>Calibri</vt:lpstr>
      <vt:lpstr>Corbel</vt:lpstr>
      <vt:lpstr>Courier New</vt:lpstr>
      <vt:lpstr>Tahoma</vt:lpstr>
      <vt:lpstr>Times New Roman</vt:lpstr>
      <vt:lpstr>Verdana</vt:lpstr>
      <vt:lpstr>Wingdings</vt:lpstr>
      <vt:lpstr>Theme Steeve</vt:lpstr>
      <vt:lpstr>Comprendre l’architecture des Services WEB</vt:lpstr>
      <vt:lpstr>Objectifs du cours </vt:lpstr>
      <vt:lpstr>Introduction aux Web Services </vt:lpstr>
      <vt:lpstr>Utilisation du web aujourd’hui (1)</vt:lpstr>
      <vt:lpstr>Utilisation du web aujourd’hui (1)</vt:lpstr>
      <vt:lpstr>Web Services (Définition)</vt:lpstr>
      <vt:lpstr>Web Services : Avantages </vt:lpstr>
      <vt:lpstr>Plus concrètement !</vt:lpstr>
      <vt:lpstr>SOAP (2)</vt:lpstr>
      <vt:lpstr>Origines</vt:lpstr>
      <vt:lpstr>Cycle de vie</vt:lpstr>
      <vt:lpstr>Services WEB XML</vt:lpstr>
      <vt:lpstr>SOAP </vt:lpstr>
      <vt:lpstr>SOAP  : Concept des messages</vt:lpstr>
      <vt:lpstr>SOAP : HTTP + XML</vt:lpstr>
      <vt:lpstr>Pourquoi HTTP ? </vt:lpstr>
      <vt:lpstr>Fonctionnement de HTTP</vt:lpstr>
      <vt:lpstr>HTTP : Fonctionnement</vt:lpstr>
      <vt:lpstr>Pourquoi utiliser XML ?</vt:lpstr>
      <vt:lpstr>SOAP : Request</vt:lpstr>
      <vt:lpstr>SOAP : Response</vt:lpstr>
      <vt:lpstr>SOAP (5) : Exemple</vt:lpstr>
      <vt:lpstr>Eléments de SOAP</vt:lpstr>
      <vt:lpstr>Structure d'un Message</vt:lpstr>
      <vt:lpstr>SOAP : Enveloppe</vt:lpstr>
      <vt:lpstr>SOAP : En-tête</vt:lpstr>
      <vt:lpstr>SOAP : Corps </vt:lpstr>
      <vt:lpstr>Principes des règles d’encodage</vt:lpstr>
      <vt:lpstr>Règles d’encodage : Exemples </vt:lpstr>
      <vt:lpstr>Web Service Description Language</vt:lpstr>
      <vt:lpstr>Éléments d’une définition WSDL</vt:lpstr>
      <vt:lpstr>Élément &lt;types&gt;</vt:lpstr>
      <vt:lpstr>Élément &lt;message&gt;</vt:lpstr>
      <vt:lpstr>Élément &lt;porttype&gt;</vt:lpstr>
      <vt:lpstr>Élément &lt;binding&gt;</vt:lpstr>
      <vt:lpstr>Élément &lt;service&gt;</vt:lpstr>
      <vt:lpstr>Annuaire UDDI Universal Description Discovery and Integration</vt:lpstr>
      <vt:lpstr>Cycle de vie</vt:lpstr>
      <vt:lpstr>En Pratique </vt:lpstr>
      <vt:lpstr>Présentation PowerPoint</vt:lpstr>
      <vt:lpstr>Services Web étendus VS REST</vt:lpstr>
      <vt:lpstr>Services Web étendus VS REST</vt:lpstr>
      <vt:lpstr>Services WEB RESTful</vt:lpstr>
      <vt:lpstr>Web Service  : REST</vt:lpstr>
      <vt:lpstr>Web Service  : REST</vt:lpstr>
      <vt:lpstr>REST  utilisation</vt:lpstr>
      <vt:lpstr>REST  Fournisseurs</vt:lpstr>
      <vt:lpstr>REST  Statistics</vt:lpstr>
      <vt:lpstr>REST  Caractéristiques</vt:lpstr>
      <vt:lpstr>Requêtes REST</vt:lpstr>
      <vt:lpstr>Protocole HTTP : Rappels</vt:lpstr>
      <vt:lpstr>Enchainement Client Serveur</vt:lpstr>
      <vt:lpstr>URL </vt:lpstr>
      <vt:lpstr>Requêtes HTTP</vt:lpstr>
      <vt:lpstr>Request Message Header</vt:lpstr>
      <vt:lpstr>Request Message Body</vt:lpstr>
      <vt:lpstr>Réponse HTTP </vt:lpstr>
      <vt:lpstr>Response Message Header </vt:lpstr>
      <vt:lpstr>Response Message Body</vt:lpstr>
      <vt:lpstr>Méthodes HTTP</vt:lpstr>
      <vt:lpstr>Méthodes HTTP</vt:lpstr>
      <vt:lpstr>Ressources</vt:lpstr>
      <vt:lpstr>Méthode GET</vt:lpstr>
      <vt:lpstr>Méthode POST</vt:lpstr>
      <vt:lpstr>Méthode DELETE</vt:lpstr>
      <vt:lpstr>Méthode PUT</vt:lpstr>
      <vt:lpstr>Représentation</vt:lpstr>
      <vt:lpstr>Rappels : JSON</vt:lpstr>
      <vt:lpstr>JSON</vt:lpstr>
      <vt:lpstr>JSON</vt:lpstr>
      <vt:lpstr>JSON</vt:lpstr>
      <vt:lpstr>Services Web VS REST</vt:lpstr>
      <vt:lpstr>WADL</vt:lpstr>
      <vt:lpstr>WADL </vt:lpstr>
      <vt:lpstr>Développer des Web Services REST avec JAVA </vt:lpstr>
      <vt:lpstr>JAX-RS</vt:lpstr>
      <vt:lpstr>JAX-RS  Implémentation</vt:lpstr>
      <vt:lpstr>JERSEY</vt:lpstr>
      <vt:lpstr>JAX-RS : Développement</vt:lpstr>
      <vt:lpstr>Protocole HTTP</vt:lpstr>
      <vt:lpstr>Requête HTTP </vt:lpstr>
      <vt:lpstr>Réponse HTTP </vt:lpstr>
      <vt:lpstr>Annotation JAX-RS</vt:lpstr>
      <vt:lpstr>JAX-RS : @PATH</vt:lpstr>
      <vt:lpstr>URIs des méthodes</vt:lpstr>
      <vt:lpstr>URIs dynamiques</vt:lpstr>
      <vt:lpstr>@GET, @POST, @PUT, @DELETE</vt:lpstr>
      <vt:lpstr>@GET, @POST, @PUT, @DELETE</vt:lpstr>
      <vt:lpstr>@GET, @POST, @PUT, @DELETE</vt:lpstr>
      <vt:lpstr>Présentation PowerPoint</vt:lpstr>
      <vt:lpstr>Outils de test</vt:lpstr>
      <vt:lpstr>Paramètres des requêtes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2013-10-08T18:24:38Z</dcterms:created>
  <dcterms:modified xsi:type="dcterms:W3CDTF">2020-02-15T19:56:19Z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