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1"/>
  </p:notesMasterIdLst>
  <p:sldIdLst>
    <p:sldId id="256" r:id="rId2"/>
    <p:sldId id="257" r:id="rId3"/>
    <p:sldId id="275" r:id="rId4"/>
    <p:sldId id="263" r:id="rId5"/>
    <p:sldId id="276" r:id="rId6"/>
    <p:sldId id="258" r:id="rId7"/>
    <p:sldId id="274" r:id="rId8"/>
    <p:sldId id="260" r:id="rId9"/>
    <p:sldId id="261" r:id="rId10"/>
    <p:sldId id="282" r:id="rId11"/>
    <p:sldId id="281" r:id="rId12"/>
    <p:sldId id="277" r:id="rId13"/>
    <p:sldId id="278" r:id="rId14"/>
    <p:sldId id="283" r:id="rId15"/>
    <p:sldId id="273" r:id="rId16"/>
    <p:sldId id="280" r:id="rId17"/>
    <p:sldId id="279" r:id="rId18"/>
    <p:sldId id="26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928A9-EA65-46C1-8CC2-590A9B5BBB67}" v="323" dt="2021-02-24T18:53:34.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4014" autoAdjust="0"/>
  </p:normalViewPr>
  <p:slideViewPr>
    <p:cSldViewPr snapToGrid="0">
      <p:cViewPr varScale="1">
        <p:scale>
          <a:sx n="61" d="100"/>
          <a:sy n="61" d="100"/>
        </p:scale>
        <p:origin x="3000" y="2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ie Hart" userId="d4892ae5-1836-4483-82ff-998e62e51239" providerId="ADAL" clId="{90E928A9-EA65-46C1-8CC2-590A9B5BBB67}"/>
    <pc:docChg chg="undo redo custSel addSld delSld modSld sldOrd">
      <pc:chgData name="Chelsie Hart" userId="d4892ae5-1836-4483-82ff-998e62e51239" providerId="ADAL" clId="{90E928A9-EA65-46C1-8CC2-590A9B5BBB67}" dt="2021-02-24T18:53:34.902" v="32728"/>
      <pc:docMkLst>
        <pc:docMk/>
      </pc:docMkLst>
      <pc:sldChg chg="modSp mod">
        <pc:chgData name="Chelsie Hart" userId="d4892ae5-1836-4483-82ff-998e62e51239" providerId="ADAL" clId="{90E928A9-EA65-46C1-8CC2-590A9B5BBB67}" dt="2021-02-15T20:48:07.523" v="141" actId="1076"/>
        <pc:sldMkLst>
          <pc:docMk/>
          <pc:sldMk cId="3210837134" sldId="256"/>
        </pc:sldMkLst>
        <pc:spChg chg="mod">
          <ac:chgData name="Chelsie Hart" userId="d4892ae5-1836-4483-82ff-998e62e51239" providerId="ADAL" clId="{90E928A9-EA65-46C1-8CC2-590A9B5BBB67}" dt="2021-02-15T20:47:25.668" v="58" actId="20577"/>
          <ac:spMkLst>
            <pc:docMk/>
            <pc:sldMk cId="3210837134" sldId="256"/>
            <ac:spMk id="2" creationId="{023D1DD7-237E-3A47-9233-1E1F748CB058}"/>
          </ac:spMkLst>
        </pc:spChg>
        <pc:spChg chg="mod">
          <ac:chgData name="Chelsie Hart" userId="d4892ae5-1836-4483-82ff-998e62e51239" providerId="ADAL" clId="{90E928A9-EA65-46C1-8CC2-590A9B5BBB67}" dt="2021-02-15T20:48:07.523" v="141" actId="1076"/>
          <ac:spMkLst>
            <pc:docMk/>
            <pc:sldMk cId="3210837134" sldId="256"/>
            <ac:spMk id="3" creationId="{FBE83002-AF0E-CD49-87A6-EF9B6E180748}"/>
          </ac:spMkLst>
        </pc:spChg>
      </pc:sldChg>
      <pc:sldChg chg="modSp mod modNotesTx">
        <pc:chgData name="Chelsie Hart" userId="d4892ae5-1836-4483-82ff-998e62e51239" providerId="ADAL" clId="{90E928A9-EA65-46C1-8CC2-590A9B5BBB67}" dt="2021-02-17T20:47:13.715" v="5829"/>
        <pc:sldMkLst>
          <pc:docMk/>
          <pc:sldMk cId="3233724438" sldId="258"/>
        </pc:sldMkLst>
        <pc:spChg chg="mod">
          <ac:chgData name="Chelsie Hart" userId="d4892ae5-1836-4483-82ff-998e62e51239" providerId="ADAL" clId="{90E928A9-EA65-46C1-8CC2-590A9B5BBB67}" dt="2021-02-15T20:53:48.309" v="747" actId="20577"/>
          <ac:spMkLst>
            <pc:docMk/>
            <pc:sldMk cId="3233724438" sldId="258"/>
            <ac:spMk id="2" creationId="{AA18194F-CF50-7243-93E2-C559EF7DE68B}"/>
          </ac:spMkLst>
        </pc:spChg>
        <pc:spChg chg="mod">
          <ac:chgData name="Chelsie Hart" userId="d4892ae5-1836-4483-82ff-998e62e51239" providerId="ADAL" clId="{90E928A9-EA65-46C1-8CC2-590A9B5BBB67}" dt="2021-02-17T20:08:32.306" v="4447" actId="1076"/>
          <ac:spMkLst>
            <pc:docMk/>
            <pc:sldMk cId="3233724438" sldId="258"/>
            <ac:spMk id="3" creationId="{7C6B6CDB-BDEE-B147-BA18-5023125F8469}"/>
          </ac:spMkLst>
        </pc:spChg>
      </pc:sldChg>
      <pc:sldChg chg="modSp mod modAnim modNotesTx">
        <pc:chgData name="Chelsie Hart" userId="d4892ae5-1836-4483-82ff-998e62e51239" providerId="ADAL" clId="{90E928A9-EA65-46C1-8CC2-590A9B5BBB67}" dt="2021-02-24T18:52:12.898" v="32727"/>
        <pc:sldMkLst>
          <pc:docMk/>
          <pc:sldMk cId="1260176397" sldId="260"/>
        </pc:sldMkLst>
        <pc:spChg chg="mod">
          <ac:chgData name="Chelsie Hart" userId="d4892ae5-1836-4483-82ff-998e62e51239" providerId="ADAL" clId="{90E928A9-EA65-46C1-8CC2-590A9B5BBB67}" dt="2021-02-15T20:55:27.716" v="884" actId="27636"/>
          <ac:spMkLst>
            <pc:docMk/>
            <pc:sldMk cId="1260176397" sldId="260"/>
            <ac:spMk id="2" creationId="{AA18194F-CF50-7243-93E2-C559EF7DE68B}"/>
          </ac:spMkLst>
        </pc:spChg>
        <pc:spChg chg="mod">
          <ac:chgData name="Chelsie Hart" userId="d4892ae5-1836-4483-82ff-998e62e51239" providerId="ADAL" clId="{90E928A9-EA65-46C1-8CC2-590A9B5BBB67}" dt="2021-02-19T21:20:12.744" v="21160" actId="403"/>
          <ac:spMkLst>
            <pc:docMk/>
            <pc:sldMk cId="1260176397" sldId="260"/>
            <ac:spMk id="3" creationId="{7C6B6CDB-BDEE-B147-BA18-5023125F8469}"/>
          </ac:spMkLst>
        </pc:spChg>
      </pc:sldChg>
      <pc:sldChg chg="modSp mod modAnim modNotesTx">
        <pc:chgData name="Chelsie Hart" userId="d4892ae5-1836-4483-82ff-998e62e51239" providerId="ADAL" clId="{90E928A9-EA65-46C1-8CC2-590A9B5BBB67}" dt="2021-02-24T18:27:36.251" v="28541" actId="20577"/>
        <pc:sldMkLst>
          <pc:docMk/>
          <pc:sldMk cId="283723413" sldId="261"/>
        </pc:sldMkLst>
        <pc:spChg chg="mod">
          <ac:chgData name="Chelsie Hart" userId="d4892ae5-1836-4483-82ff-998e62e51239" providerId="ADAL" clId="{90E928A9-EA65-46C1-8CC2-590A9B5BBB67}" dt="2021-02-15T20:56:28.776" v="1010" actId="20577"/>
          <ac:spMkLst>
            <pc:docMk/>
            <pc:sldMk cId="283723413" sldId="261"/>
            <ac:spMk id="2" creationId="{AA18194F-CF50-7243-93E2-C559EF7DE68B}"/>
          </ac:spMkLst>
        </pc:spChg>
        <pc:spChg chg="mod">
          <ac:chgData name="Chelsie Hart" userId="d4892ae5-1836-4483-82ff-998e62e51239" providerId="ADAL" clId="{90E928A9-EA65-46C1-8CC2-590A9B5BBB67}" dt="2021-02-19T19:04:25.085" v="6879" actId="403"/>
          <ac:spMkLst>
            <pc:docMk/>
            <pc:sldMk cId="283723413" sldId="261"/>
            <ac:spMk id="3" creationId="{7C6B6CDB-BDEE-B147-BA18-5023125F8469}"/>
          </ac:spMkLst>
        </pc:spChg>
      </pc:sldChg>
      <pc:sldChg chg="modSp mod ord modNotesTx">
        <pc:chgData name="Chelsie Hart" userId="d4892ae5-1836-4483-82ff-998e62e51239" providerId="ADAL" clId="{90E928A9-EA65-46C1-8CC2-590A9B5BBB67}" dt="2021-02-24T18:26:11.259" v="28489" actId="20577"/>
        <pc:sldMkLst>
          <pc:docMk/>
          <pc:sldMk cId="747307584" sldId="262"/>
        </pc:sldMkLst>
        <pc:spChg chg="mod">
          <ac:chgData name="Chelsie Hart" userId="d4892ae5-1836-4483-82ff-998e62e51239" providerId="ADAL" clId="{90E928A9-EA65-46C1-8CC2-590A9B5BBB67}" dt="2021-02-24T18:26:11.259" v="28489" actId="20577"/>
          <ac:spMkLst>
            <pc:docMk/>
            <pc:sldMk cId="747307584" sldId="262"/>
            <ac:spMk id="3" creationId="{7C6B6CDB-BDEE-B147-BA18-5023125F8469}"/>
          </ac:spMkLst>
        </pc:spChg>
      </pc:sldChg>
      <pc:sldChg chg="modSp mod modNotesTx">
        <pc:chgData name="Chelsie Hart" userId="d4892ae5-1836-4483-82ff-998e62e51239" providerId="ADAL" clId="{90E928A9-EA65-46C1-8CC2-590A9B5BBB67}" dt="2021-02-24T18:51:38.858" v="32685" actId="20577"/>
        <pc:sldMkLst>
          <pc:docMk/>
          <pc:sldMk cId="897847483" sldId="263"/>
        </pc:sldMkLst>
        <pc:spChg chg="mod">
          <ac:chgData name="Chelsie Hart" userId="d4892ae5-1836-4483-82ff-998e62e51239" providerId="ADAL" clId="{90E928A9-EA65-46C1-8CC2-590A9B5BBB67}" dt="2021-02-15T20:48:50.231" v="175" actId="20577"/>
          <ac:spMkLst>
            <pc:docMk/>
            <pc:sldMk cId="897847483" sldId="263"/>
            <ac:spMk id="2" creationId="{AA18194F-CF50-7243-93E2-C559EF7DE68B}"/>
          </ac:spMkLst>
        </pc:spChg>
        <pc:spChg chg="mod">
          <ac:chgData name="Chelsie Hart" userId="d4892ae5-1836-4483-82ff-998e62e51239" providerId="ADAL" clId="{90E928A9-EA65-46C1-8CC2-590A9B5BBB67}" dt="2021-02-23T01:10:36.634" v="21209" actId="20577"/>
          <ac:spMkLst>
            <pc:docMk/>
            <pc:sldMk cId="897847483" sldId="263"/>
            <ac:spMk id="3" creationId="{7C6B6CDB-BDEE-B147-BA18-5023125F8469}"/>
          </ac:spMkLst>
        </pc:spChg>
      </pc:sldChg>
      <pc:sldChg chg="modSp mod modNotesTx">
        <pc:chgData name="Chelsie Hart" userId="d4892ae5-1836-4483-82ff-998e62e51239" providerId="ADAL" clId="{90E928A9-EA65-46C1-8CC2-590A9B5BBB67}" dt="2021-02-24T18:45:06.913" v="31283" actId="20577"/>
        <pc:sldMkLst>
          <pc:docMk/>
          <pc:sldMk cId="3316019728" sldId="264"/>
        </pc:sldMkLst>
        <pc:spChg chg="mod">
          <ac:chgData name="Chelsie Hart" userId="d4892ae5-1836-4483-82ff-998e62e51239" providerId="ADAL" clId="{90E928A9-EA65-46C1-8CC2-590A9B5BBB67}" dt="2021-02-24T18:26:02.842" v="28461" actId="20577"/>
          <ac:spMkLst>
            <pc:docMk/>
            <pc:sldMk cId="3316019728" sldId="264"/>
            <ac:spMk id="3" creationId="{7C6B6CDB-BDEE-B147-BA18-5023125F8469}"/>
          </ac:spMkLst>
        </pc:spChg>
      </pc:sldChg>
      <pc:sldChg chg="modSp mod modNotesTx">
        <pc:chgData name="Chelsie Hart" userId="d4892ae5-1836-4483-82ff-998e62e51239" providerId="ADAL" clId="{90E928A9-EA65-46C1-8CC2-590A9B5BBB67}" dt="2021-02-17T20:48:08.943" v="5870" actId="20577"/>
        <pc:sldMkLst>
          <pc:docMk/>
          <pc:sldMk cId="3634378359" sldId="273"/>
        </pc:sldMkLst>
        <pc:spChg chg="mod">
          <ac:chgData name="Chelsie Hart" userId="d4892ae5-1836-4483-82ff-998e62e51239" providerId="ADAL" clId="{90E928A9-EA65-46C1-8CC2-590A9B5BBB67}" dt="2021-02-15T20:58:03.516" v="1249" actId="20577"/>
          <ac:spMkLst>
            <pc:docMk/>
            <pc:sldMk cId="3634378359" sldId="273"/>
            <ac:spMk id="2" creationId="{AA18194F-CF50-7243-93E2-C559EF7DE68B}"/>
          </ac:spMkLst>
        </pc:spChg>
        <pc:spChg chg="mod">
          <ac:chgData name="Chelsie Hart" userId="d4892ae5-1836-4483-82ff-998e62e51239" providerId="ADAL" clId="{90E928A9-EA65-46C1-8CC2-590A9B5BBB67}" dt="2021-02-15T21:18:43.186" v="4153" actId="20577"/>
          <ac:spMkLst>
            <pc:docMk/>
            <pc:sldMk cId="3634378359" sldId="273"/>
            <ac:spMk id="3" creationId="{7C6B6CDB-BDEE-B147-BA18-5023125F8469}"/>
          </ac:spMkLst>
        </pc:spChg>
      </pc:sldChg>
      <pc:sldChg chg="modSp mod modNotesTx">
        <pc:chgData name="Chelsie Hart" userId="d4892ae5-1836-4483-82ff-998e62e51239" providerId="ADAL" clId="{90E928A9-EA65-46C1-8CC2-590A9B5BBB67}" dt="2021-02-19T21:20:04.737" v="21158" actId="27636"/>
        <pc:sldMkLst>
          <pc:docMk/>
          <pc:sldMk cId="3552686558" sldId="274"/>
        </pc:sldMkLst>
        <pc:spChg chg="mod">
          <ac:chgData name="Chelsie Hart" userId="d4892ae5-1836-4483-82ff-998e62e51239" providerId="ADAL" clId="{90E928A9-EA65-46C1-8CC2-590A9B5BBB67}" dt="2021-02-17T20:47:03.487" v="5826" actId="404"/>
          <ac:spMkLst>
            <pc:docMk/>
            <pc:sldMk cId="3552686558" sldId="274"/>
            <ac:spMk id="2" creationId="{AA18194F-CF50-7243-93E2-C559EF7DE68B}"/>
          </ac:spMkLst>
        </pc:spChg>
        <pc:spChg chg="mod">
          <ac:chgData name="Chelsie Hart" userId="d4892ae5-1836-4483-82ff-998e62e51239" providerId="ADAL" clId="{90E928A9-EA65-46C1-8CC2-590A9B5BBB67}" dt="2021-02-19T21:20:04.737" v="21158" actId="27636"/>
          <ac:spMkLst>
            <pc:docMk/>
            <pc:sldMk cId="3552686558" sldId="274"/>
            <ac:spMk id="3" creationId="{7C6B6CDB-BDEE-B147-BA18-5023125F8469}"/>
          </ac:spMkLst>
        </pc:spChg>
      </pc:sldChg>
      <pc:sldChg chg="modNotesTx">
        <pc:chgData name="Chelsie Hart" userId="d4892ae5-1836-4483-82ff-998e62e51239" providerId="ADAL" clId="{90E928A9-EA65-46C1-8CC2-590A9B5BBB67}" dt="2021-02-24T18:51:15.063" v="32628" actId="20577"/>
        <pc:sldMkLst>
          <pc:docMk/>
          <pc:sldMk cId="3919888815" sldId="275"/>
        </pc:sldMkLst>
      </pc:sldChg>
      <pc:sldChg chg="modSp add mod modNotesTx">
        <pc:chgData name="Chelsie Hart" userId="d4892ae5-1836-4483-82ff-998e62e51239" providerId="ADAL" clId="{90E928A9-EA65-46C1-8CC2-590A9B5BBB67}" dt="2021-02-17T20:46:13.351" v="5790" actId="20577"/>
        <pc:sldMkLst>
          <pc:docMk/>
          <pc:sldMk cId="2696085487" sldId="276"/>
        </pc:sldMkLst>
        <pc:spChg chg="mod">
          <ac:chgData name="Chelsie Hart" userId="d4892ae5-1836-4483-82ff-998e62e51239" providerId="ADAL" clId="{90E928A9-EA65-46C1-8CC2-590A9B5BBB67}" dt="2021-02-15T20:49:37.795" v="394" actId="20577"/>
          <ac:spMkLst>
            <pc:docMk/>
            <pc:sldMk cId="2696085487" sldId="276"/>
            <ac:spMk id="2" creationId="{AA18194F-CF50-7243-93E2-C559EF7DE68B}"/>
          </ac:spMkLst>
        </pc:spChg>
        <pc:spChg chg="mod">
          <ac:chgData name="Chelsie Hart" userId="d4892ae5-1836-4483-82ff-998e62e51239" providerId="ADAL" clId="{90E928A9-EA65-46C1-8CC2-590A9B5BBB67}" dt="2021-02-15T20:53:58.156" v="750" actId="115"/>
          <ac:spMkLst>
            <pc:docMk/>
            <pc:sldMk cId="2696085487" sldId="276"/>
            <ac:spMk id="3" creationId="{7C6B6CDB-BDEE-B147-BA18-5023125F8469}"/>
          </ac:spMkLst>
        </pc:spChg>
      </pc:sldChg>
      <pc:sldChg chg="addSp delSp modSp add mod modAnim modNotesTx">
        <pc:chgData name="Chelsie Hart" userId="d4892ae5-1836-4483-82ff-998e62e51239" providerId="ADAL" clId="{90E928A9-EA65-46C1-8CC2-590A9B5BBB67}" dt="2021-02-24T18:53:34.902" v="32728"/>
        <pc:sldMkLst>
          <pc:docMk/>
          <pc:sldMk cId="1733988845" sldId="277"/>
        </pc:sldMkLst>
        <pc:spChg chg="del mod">
          <ac:chgData name="Chelsie Hart" userId="d4892ae5-1836-4483-82ff-998e62e51239" providerId="ADAL" clId="{90E928A9-EA65-46C1-8CC2-590A9B5BBB67}" dt="2021-02-19T19:01:51.332" v="6616" actId="478"/>
          <ac:spMkLst>
            <pc:docMk/>
            <pc:sldMk cId="1733988845" sldId="277"/>
            <ac:spMk id="2" creationId="{AA18194F-CF50-7243-93E2-C559EF7DE68B}"/>
          </ac:spMkLst>
        </pc:spChg>
        <pc:spChg chg="mod">
          <ac:chgData name="Chelsie Hart" userId="d4892ae5-1836-4483-82ff-998e62e51239" providerId="ADAL" clId="{90E928A9-EA65-46C1-8CC2-590A9B5BBB67}" dt="2021-02-23T01:37:43.627" v="24029" actId="20577"/>
          <ac:spMkLst>
            <pc:docMk/>
            <pc:sldMk cId="1733988845" sldId="277"/>
            <ac:spMk id="3" creationId="{7C6B6CDB-BDEE-B147-BA18-5023125F8469}"/>
          </ac:spMkLst>
        </pc:spChg>
        <pc:spChg chg="add mod">
          <ac:chgData name="Chelsie Hart" userId="d4892ae5-1836-4483-82ff-998e62e51239" providerId="ADAL" clId="{90E928A9-EA65-46C1-8CC2-590A9B5BBB67}" dt="2021-02-19T21:20:35.161" v="21161"/>
          <ac:spMkLst>
            <pc:docMk/>
            <pc:sldMk cId="1733988845" sldId="277"/>
            <ac:spMk id="5" creationId="{E3B4A163-30A9-4D93-9FEC-9F91AD0F602B}"/>
          </ac:spMkLst>
        </pc:spChg>
        <pc:spChg chg="add del mod">
          <ac:chgData name="Chelsie Hart" userId="d4892ae5-1836-4483-82ff-998e62e51239" providerId="ADAL" clId="{90E928A9-EA65-46C1-8CC2-590A9B5BBB67}" dt="2021-02-19T19:01:53.233" v="6617" actId="478"/>
          <ac:spMkLst>
            <pc:docMk/>
            <pc:sldMk cId="1733988845" sldId="277"/>
            <ac:spMk id="7" creationId="{A777849E-34C2-4AAF-AD33-0383547E2B47}"/>
          </ac:spMkLst>
        </pc:spChg>
      </pc:sldChg>
      <pc:sldChg chg="addSp delSp modSp add mod modNotesTx">
        <pc:chgData name="Chelsie Hart" userId="d4892ae5-1836-4483-82ff-998e62e51239" providerId="ADAL" clId="{90E928A9-EA65-46C1-8CC2-590A9B5BBB67}" dt="2021-02-19T19:02:22.244" v="6622" actId="20577"/>
        <pc:sldMkLst>
          <pc:docMk/>
          <pc:sldMk cId="2148997550" sldId="278"/>
        </pc:sldMkLst>
        <pc:spChg chg="del mod">
          <ac:chgData name="Chelsie Hart" userId="d4892ae5-1836-4483-82ff-998e62e51239" providerId="ADAL" clId="{90E928A9-EA65-46C1-8CC2-590A9B5BBB67}" dt="2021-02-19T19:02:07.117" v="6619" actId="478"/>
          <ac:spMkLst>
            <pc:docMk/>
            <pc:sldMk cId="2148997550" sldId="278"/>
            <ac:spMk id="2" creationId="{AA18194F-CF50-7243-93E2-C559EF7DE68B}"/>
          </ac:spMkLst>
        </pc:spChg>
        <pc:spChg chg="mod">
          <ac:chgData name="Chelsie Hart" userId="d4892ae5-1836-4483-82ff-998e62e51239" providerId="ADAL" clId="{90E928A9-EA65-46C1-8CC2-590A9B5BBB67}" dt="2021-02-15T21:16:43.502" v="3866" actId="403"/>
          <ac:spMkLst>
            <pc:docMk/>
            <pc:sldMk cId="2148997550" sldId="278"/>
            <ac:spMk id="3" creationId="{7C6B6CDB-BDEE-B147-BA18-5023125F8469}"/>
          </ac:spMkLst>
        </pc:spChg>
        <pc:spChg chg="add mod">
          <ac:chgData name="Chelsie Hart" userId="d4892ae5-1836-4483-82ff-998e62e51239" providerId="ADAL" clId="{90E928A9-EA65-46C1-8CC2-590A9B5BBB67}" dt="2021-02-19T19:02:22.244" v="6622" actId="20577"/>
          <ac:spMkLst>
            <pc:docMk/>
            <pc:sldMk cId="2148997550" sldId="278"/>
            <ac:spMk id="5" creationId="{4C591412-8AF9-4A69-B78C-27C2F959D988}"/>
          </ac:spMkLst>
        </pc:spChg>
        <pc:spChg chg="add del mod">
          <ac:chgData name="Chelsie Hart" userId="d4892ae5-1836-4483-82ff-998e62e51239" providerId="ADAL" clId="{90E928A9-EA65-46C1-8CC2-590A9B5BBB67}" dt="2021-02-19T19:02:08.059" v="6620" actId="478"/>
          <ac:spMkLst>
            <pc:docMk/>
            <pc:sldMk cId="2148997550" sldId="278"/>
            <ac:spMk id="7" creationId="{7195ABB8-3307-4313-A8D9-E1036A832FEF}"/>
          </ac:spMkLst>
        </pc:spChg>
      </pc:sldChg>
      <pc:sldChg chg="modSp add mod modAnim modNotesTx">
        <pc:chgData name="Chelsie Hart" userId="d4892ae5-1836-4483-82ff-998e62e51239" providerId="ADAL" clId="{90E928A9-EA65-46C1-8CC2-590A9B5BBB67}" dt="2021-02-24T18:50:15.807" v="32357" actId="20577"/>
        <pc:sldMkLst>
          <pc:docMk/>
          <pc:sldMk cId="2902763677" sldId="279"/>
        </pc:sldMkLst>
        <pc:spChg chg="mod">
          <ac:chgData name="Chelsie Hart" userId="d4892ae5-1836-4483-82ff-998e62e51239" providerId="ADAL" clId="{90E928A9-EA65-46C1-8CC2-590A9B5BBB67}" dt="2021-02-23T17:35:45.877" v="26273" actId="20577"/>
          <ac:spMkLst>
            <pc:docMk/>
            <pc:sldMk cId="2902763677" sldId="279"/>
            <ac:spMk id="3" creationId="{7C6B6CDB-BDEE-B147-BA18-5023125F8469}"/>
          </ac:spMkLst>
        </pc:spChg>
      </pc:sldChg>
      <pc:sldChg chg="modSp add mod modAnim modNotesTx">
        <pc:chgData name="Chelsie Hart" userId="d4892ae5-1836-4483-82ff-998e62e51239" providerId="ADAL" clId="{90E928A9-EA65-46C1-8CC2-590A9B5BBB67}" dt="2021-02-24T18:45:17.693" v="31284" actId="403"/>
        <pc:sldMkLst>
          <pc:docMk/>
          <pc:sldMk cId="2628517234" sldId="280"/>
        </pc:sldMkLst>
        <pc:spChg chg="mod">
          <ac:chgData name="Chelsie Hart" userId="d4892ae5-1836-4483-82ff-998e62e51239" providerId="ADAL" clId="{90E928A9-EA65-46C1-8CC2-590A9B5BBB67}" dt="2021-02-23T01:39:01.952" v="24157" actId="20577"/>
          <ac:spMkLst>
            <pc:docMk/>
            <pc:sldMk cId="2628517234" sldId="280"/>
            <ac:spMk id="2" creationId="{AA18194F-CF50-7243-93E2-C559EF7DE68B}"/>
          </ac:spMkLst>
        </pc:spChg>
        <pc:spChg chg="mod">
          <ac:chgData name="Chelsie Hart" userId="d4892ae5-1836-4483-82ff-998e62e51239" providerId="ADAL" clId="{90E928A9-EA65-46C1-8CC2-590A9B5BBB67}" dt="2021-02-24T18:45:17.693" v="31284" actId="403"/>
          <ac:spMkLst>
            <pc:docMk/>
            <pc:sldMk cId="2628517234" sldId="280"/>
            <ac:spMk id="3" creationId="{7C6B6CDB-BDEE-B147-BA18-5023125F8469}"/>
          </ac:spMkLst>
        </pc:spChg>
      </pc:sldChg>
      <pc:sldChg chg="modSp add mod ord modAnim modNotesTx">
        <pc:chgData name="Chelsie Hart" userId="d4892ae5-1836-4483-82ff-998e62e51239" providerId="ADAL" clId="{90E928A9-EA65-46C1-8CC2-590A9B5BBB67}" dt="2021-02-24T18:29:14.349" v="28790" actId="20577"/>
        <pc:sldMkLst>
          <pc:docMk/>
          <pc:sldMk cId="3821671077" sldId="281"/>
        </pc:sldMkLst>
        <pc:spChg chg="mod">
          <ac:chgData name="Chelsie Hart" userId="d4892ae5-1836-4483-82ff-998e62e51239" providerId="ADAL" clId="{90E928A9-EA65-46C1-8CC2-590A9B5BBB67}" dt="2021-02-19T19:01:27.997" v="6611" actId="1036"/>
          <ac:spMkLst>
            <pc:docMk/>
            <pc:sldMk cId="3821671077" sldId="281"/>
            <ac:spMk id="2" creationId="{AA18194F-CF50-7243-93E2-C559EF7DE68B}"/>
          </ac:spMkLst>
        </pc:spChg>
        <pc:spChg chg="mod">
          <ac:chgData name="Chelsie Hart" userId="d4892ae5-1836-4483-82ff-998e62e51239" providerId="ADAL" clId="{90E928A9-EA65-46C1-8CC2-590A9B5BBB67}" dt="2021-02-19T19:18:36.212" v="9300" actId="20577"/>
          <ac:spMkLst>
            <pc:docMk/>
            <pc:sldMk cId="3821671077" sldId="281"/>
            <ac:spMk id="3" creationId="{7C6B6CDB-BDEE-B147-BA18-5023125F8469}"/>
          </ac:spMkLst>
        </pc:spChg>
      </pc:sldChg>
      <pc:sldChg chg="new del">
        <pc:chgData name="Chelsie Hart" userId="d4892ae5-1836-4483-82ff-998e62e51239" providerId="ADAL" clId="{90E928A9-EA65-46C1-8CC2-590A9B5BBB67}" dt="2021-02-15T21:12:59.479" v="3544" actId="680"/>
        <pc:sldMkLst>
          <pc:docMk/>
          <pc:sldMk cId="1288665736" sldId="282"/>
        </pc:sldMkLst>
      </pc:sldChg>
      <pc:sldChg chg="modSp add mod modAnim modNotesTx">
        <pc:chgData name="Chelsie Hart" userId="d4892ae5-1836-4483-82ff-998e62e51239" providerId="ADAL" clId="{90E928A9-EA65-46C1-8CC2-590A9B5BBB67}" dt="2021-02-24T18:28:25.463" v="28695" actId="20577"/>
        <pc:sldMkLst>
          <pc:docMk/>
          <pc:sldMk cId="2521098552" sldId="282"/>
        </pc:sldMkLst>
        <pc:spChg chg="mod">
          <ac:chgData name="Chelsie Hart" userId="d4892ae5-1836-4483-82ff-998e62e51239" providerId="ADAL" clId="{90E928A9-EA65-46C1-8CC2-590A9B5BBB67}" dt="2021-02-19T19:13:55.057" v="8090" actId="14100"/>
          <ac:spMkLst>
            <pc:docMk/>
            <pc:sldMk cId="2521098552" sldId="282"/>
            <ac:spMk id="3" creationId="{7C6B6CDB-BDEE-B147-BA18-5023125F8469}"/>
          </ac:spMkLst>
        </pc:spChg>
      </pc:sldChg>
    </pc:docChg>
  </pc:docChgLst>
  <pc:docChgLst>
    <pc:chgData name="Emiko Muraki" userId="0a457793-19e5-452b-a3fe-ba7b8fa0387c" providerId="ADAL" clId="{6A14C458-55B1-4349-89AA-E07167DF8373}"/>
    <pc:docChg chg="custSel addSld modSld">
      <pc:chgData name="Emiko Muraki" userId="0a457793-19e5-452b-a3fe-ba7b8fa0387c" providerId="ADAL" clId="{6A14C458-55B1-4349-89AA-E07167DF8373}" dt="2021-02-23T18:02:25.155" v="3366" actId="20577"/>
      <pc:docMkLst>
        <pc:docMk/>
      </pc:docMkLst>
      <pc:sldChg chg="modAnim">
        <pc:chgData name="Emiko Muraki" userId="0a457793-19e5-452b-a3fe-ba7b8fa0387c" providerId="ADAL" clId="{6A14C458-55B1-4349-89AA-E07167DF8373}" dt="2021-02-21T23:12:21.208" v="8"/>
        <pc:sldMkLst>
          <pc:docMk/>
          <pc:sldMk cId="3233724438" sldId="258"/>
        </pc:sldMkLst>
      </pc:sldChg>
      <pc:sldChg chg="modSp mod">
        <pc:chgData name="Emiko Muraki" userId="0a457793-19e5-452b-a3fe-ba7b8fa0387c" providerId="ADAL" clId="{6A14C458-55B1-4349-89AA-E07167DF8373}" dt="2021-02-21T23:14:33.904" v="22" actId="5793"/>
        <pc:sldMkLst>
          <pc:docMk/>
          <pc:sldMk cId="747307584" sldId="262"/>
        </pc:sldMkLst>
        <pc:spChg chg="mod">
          <ac:chgData name="Emiko Muraki" userId="0a457793-19e5-452b-a3fe-ba7b8fa0387c" providerId="ADAL" clId="{6A14C458-55B1-4349-89AA-E07167DF8373}" dt="2021-02-21T23:14:33.904" v="22" actId="5793"/>
          <ac:spMkLst>
            <pc:docMk/>
            <pc:sldMk cId="747307584" sldId="262"/>
            <ac:spMk id="3" creationId="{7C6B6CDB-BDEE-B147-BA18-5023125F8469}"/>
          </ac:spMkLst>
        </pc:spChg>
      </pc:sldChg>
      <pc:sldChg chg="modSp mod">
        <pc:chgData name="Emiko Muraki" userId="0a457793-19e5-452b-a3fe-ba7b8fa0387c" providerId="ADAL" clId="{6A14C458-55B1-4349-89AA-E07167DF8373}" dt="2021-02-23T18:01:02.483" v="3335" actId="20577"/>
        <pc:sldMkLst>
          <pc:docMk/>
          <pc:sldMk cId="3316019728" sldId="264"/>
        </pc:sldMkLst>
        <pc:spChg chg="mod">
          <ac:chgData name="Emiko Muraki" userId="0a457793-19e5-452b-a3fe-ba7b8fa0387c" providerId="ADAL" clId="{6A14C458-55B1-4349-89AA-E07167DF8373}" dt="2021-02-23T18:01:02.483" v="3335" actId="20577"/>
          <ac:spMkLst>
            <pc:docMk/>
            <pc:sldMk cId="3316019728" sldId="264"/>
            <ac:spMk id="3" creationId="{7C6B6CDB-BDEE-B147-BA18-5023125F8469}"/>
          </ac:spMkLst>
        </pc:spChg>
      </pc:sldChg>
      <pc:sldChg chg="addSp modSp mod modNotesTx">
        <pc:chgData name="Emiko Muraki" userId="0a457793-19e5-452b-a3fe-ba7b8fa0387c" providerId="ADAL" clId="{6A14C458-55B1-4349-89AA-E07167DF8373}" dt="2021-02-23T18:01:59.896" v="3363" actId="20577"/>
        <pc:sldMkLst>
          <pc:docMk/>
          <pc:sldMk cId="3634378359" sldId="273"/>
        </pc:sldMkLst>
        <pc:spChg chg="mod">
          <ac:chgData name="Emiko Muraki" userId="0a457793-19e5-452b-a3fe-ba7b8fa0387c" providerId="ADAL" clId="{6A14C458-55B1-4349-89AA-E07167DF8373}" dt="2021-02-22T00:03:01.161" v="3022" actId="20577"/>
          <ac:spMkLst>
            <pc:docMk/>
            <pc:sldMk cId="3634378359" sldId="273"/>
            <ac:spMk id="3" creationId="{7C6B6CDB-BDEE-B147-BA18-5023125F8469}"/>
          </ac:spMkLst>
        </pc:spChg>
        <pc:spChg chg="add mod">
          <ac:chgData name="Emiko Muraki" userId="0a457793-19e5-452b-a3fe-ba7b8fa0387c" providerId="ADAL" clId="{6A14C458-55B1-4349-89AA-E07167DF8373}" dt="2021-02-23T18:01:55.104" v="3362" actId="1076"/>
          <ac:spMkLst>
            <pc:docMk/>
            <pc:sldMk cId="3634378359" sldId="273"/>
            <ac:spMk id="5" creationId="{E7B0F216-170C-C349-AB53-FFBF9869A62E}"/>
          </ac:spMkLst>
        </pc:spChg>
        <pc:picChg chg="add mod">
          <ac:chgData name="Emiko Muraki" userId="0a457793-19e5-452b-a3fe-ba7b8fa0387c" providerId="ADAL" clId="{6A14C458-55B1-4349-89AA-E07167DF8373}" dt="2021-02-21T23:54:13.713" v="2778" actId="1076"/>
          <ac:picMkLst>
            <pc:docMk/>
            <pc:sldMk cId="3634378359" sldId="273"/>
            <ac:picMk id="6" creationId="{B356DAE0-068E-144F-92EE-6A8926F3F75A}"/>
          </ac:picMkLst>
        </pc:picChg>
      </pc:sldChg>
      <pc:sldChg chg="modSp modAnim">
        <pc:chgData name="Emiko Muraki" userId="0a457793-19e5-452b-a3fe-ba7b8fa0387c" providerId="ADAL" clId="{6A14C458-55B1-4349-89AA-E07167DF8373}" dt="2021-02-21T23:12:49.064" v="12"/>
        <pc:sldMkLst>
          <pc:docMk/>
          <pc:sldMk cId="3552686558" sldId="274"/>
        </pc:sldMkLst>
        <pc:spChg chg="mod">
          <ac:chgData name="Emiko Muraki" userId="0a457793-19e5-452b-a3fe-ba7b8fa0387c" providerId="ADAL" clId="{6A14C458-55B1-4349-89AA-E07167DF8373}" dt="2021-02-21T23:12:38.286" v="9"/>
          <ac:spMkLst>
            <pc:docMk/>
            <pc:sldMk cId="3552686558" sldId="274"/>
            <ac:spMk id="3" creationId="{7C6B6CDB-BDEE-B147-BA18-5023125F8469}"/>
          </ac:spMkLst>
        </pc:spChg>
      </pc:sldChg>
      <pc:sldChg chg="modAnim modNotesTx">
        <pc:chgData name="Emiko Muraki" userId="0a457793-19e5-452b-a3fe-ba7b8fa0387c" providerId="ADAL" clId="{6A14C458-55B1-4349-89AA-E07167DF8373}" dt="2021-02-21T23:12:07.437" v="4"/>
        <pc:sldMkLst>
          <pc:docMk/>
          <pc:sldMk cId="2696085487" sldId="276"/>
        </pc:sldMkLst>
      </pc:sldChg>
      <pc:sldChg chg="modSp mod modAnim modNotesTx">
        <pc:chgData name="Emiko Muraki" userId="0a457793-19e5-452b-a3fe-ba7b8fa0387c" providerId="ADAL" clId="{6A14C458-55B1-4349-89AA-E07167DF8373}" dt="2021-02-23T18:02:25.155" v="3366" actId="20577"/>
        <pc:sldMkLst>
          <pc:docMk/>
          <pc:sldMk cId="2148997550" sldId="278"/>
        </pc:sldMkLst>
        <pc:spChg chg="mod">
          <ac:chgData name="Emiko Muraki" userId="0a457793-19e5-452b-a3fe-ba7b8fa0387c" providerId="ADAL" clId="{6A14C458-55B1-4349-89AA-E07167DF8373}" dt="2021-02-21T23:27:55.538" v="1096" actId="20577"/>
          <ac:spMkLst>
            <pc:docMk/>
            <pc:sldMk cId="2148997550" sldId="278"/>
            <ac:spMk id="3" creationId="{7C6B6CDB-BDEE-B147-BA18-5023125F8469}"/>
          </ac:spMkLst>
        </pc:spChg>
      </pc:sldChg>
      <pc:sldChg chg="modSp add mod modAnim modNotesTx">
        <pc:chgData name="Emiko Muraki" userId="0a457793-19e5-452b-a3fe-ba7b8fa0387c" providerId="ADAL" clId="{6A14C458-55B1-4349-89AA-E07167DF8373}" dt="2021-02-21T23:52:54.022" v="2770" actId="20577"/>
        <pc:sldMkLst>
          <pc:docMk/>
          <pc:sldMk cId="3002484193" sldId="283"/>
        </pc:sldMkLst>
        <pc:spChg chg="mod">
          <ac:chgData name="Emiko Muraki" userId="0a457793-19e5-452b-a3fe-ba7b8fa0387c" providerId="ADAL" clId="{6A14C458-55B1-4349-89AA-E07167DF8373}" dt="2021-02-21T23:49:25.645" v="2640" actId="20577"/>
          <ac:spMkLst>
            <pc:docMk/>
            <pc:sldMk cId="3002484193" sldId="283"/>
            <ac:spMk id="3" creationId="{7C6B6CDB-BDEE-B147-BA18-5023125F8469}"/>
          </ac:spMkLst>
        </pc:spChg>
      </pc:sldChg>
    </pc:docChg>
  </pc:docChgLst>
  <pc:docChgLst>
    <pc:chgData name="Emiko Muraki" userId="S::ejmuraki@ucalgary.ca::0a457793-19e5-452b-a3fe-ba7b8fa0387c" providerId="AD" clId="Web-{EA34C794-723B-4134-2751-EB0A109A06AB}"/>
    <pc:docChg chg="modSld">
      <pc:chgData name="Emiko Muraki" userId="S::ejmuraki@ucalgary.ca::0a457793-19e5-452b-a3fe-ba7b8fa0387c" providerId="AD" clId="Web-{EA34C794-723B-4134-2751-EB0A109A06AB}" dt="2021-02-22T00:15:39.808" v="1053"/>
      <pc:docMkLst>
        <pc:docMk/>
      </pc:docMkLst>
      <pc:sldChg chg="modSp">
        <pc:chgData name="Emiko Muraki" userId="S::ejmuraki@ucalgary.ca::0a457793-19e5-452b-a3fe-ba7b8fa0387c" providerId="AD" clId="Web-{EA34C794-723B-4134-2751-EB0A109A06AB}" dt="2021-02-22T00:12:20.728" v="640" actId="20577"/>
        <pc:sldMkLst>
          <pc:docMk/>
          <pc:sldMk cId="747307584" sldId="262"/>
        </pc:sldMkLst>
        <pc:spChg chg="mod">
          <ac:chgData name="Emiko Muraki" userId="S::ejmuraki@ucalgary.ca::0a457793-19e5-452b-a3fe-ba7b8fa0387c" providerId="AD" clId="Web-{EA34C794-723B-4134-2751-EB0A109A06AB}" dt="2021-02-22T00:12:20.728" v="640" actId="20577"/>
          <ac:spMkLst>
            <pc:docMk/>
            <pc:sldMk cId="747307584" sldId="262"/>
            <ac:spMk id="3" creationId="{7C6B6CDB-BDEE-B147-BA18-5023125F8469}"/>
          </ac:spMkLst>
        </pc:spChg>
      </pc:sldChg>
      <pc:sldChg chg="modNotes">
        <pc:chgData name="Emiko Muraki" userId="S::ejmuraki@ucalgary.ca::0a457793-19e5-452b-a3fe-ba7b8fa0387c" providerId="AD" clId="Web-{EA34C794-723B-4134-2751-EB0A109A06AB}" dt="2021-02-22T00:11:46.884" v="637"/>
        <pc:sldMkLst>
          <pc:docMk/>
          <pc:sldMk cId="3634378359" sldId="273"/>
        </pc:sldMkLst>
      </pc:sldChg>
      <pc:sldChg chg="modNotes">
        <pc:chgData name="Emiko Muraki" userId="S::ejmuraki@ucalgary.ca::0a457793-19e5-452b-a3fe-ba7b8fa0387c" providerId="AD" clId="Web-{EA34C794-723B-4134-2751-EB0A109A06AB}" dt="2021-02-22T00:15:39.808" v="1053"/>
        <pc:sldMkLst>
          <pc:docMk/>
          <pc:sldMk cId="3002484193" sldId="283"/>
        </pc:sldMkLst>
      </pc:sldChg>
    </pc:docChg>
  </pc:docChgLst>
  <pc:docChgLst>
    <pc:chgData name="Emiko Muraki" userId="S::ejmuraki@ucalgary.ca::0a457793-19e5-452b-a3fe-ba7b8fa0387c" providerId="AD" clId="Web-{DED09F5F-BE39-DA76-6CED-AE09291DE2D3}"/>
    <pc:docChg chg="modSld">
      <pc:chgData name="Emiko Muraki" userId="S::ejmuraki@ucalgary.ca::0a457793-19e5-452b-a3fe-ba7b8fa0387c" providerId="AD" clId="Web-{DED09F5F-BE39-DA76-6CED-AE09291DE2D3}" dt="2021-02-23T00:08:44.608" v="131"/>
      <pc:docMkLst>
        <pc:docMk/>
      </pc:docMkLst>
      <pc:sldChg chg="modNotes">
        <pc:chgData name="Emiko Muraki" userId="S::ejmuraki@ucalgary.ca::0a457793-19e5-452b-a3fe-ba7b8fa0387c" providerId="AD" clId="Web-{DED09F5F-BE39-DA76-6CED-AE09291DE2D3}" dt="2021-02-23T00:07:39.577" v="105"/>
        <pc:sldMkLst>
          <pc:docMk/>
          <pc:sldMk cId="2148997550" sldId="278"/>
        </pc:sldMkLst>
      </pc:sldChg>
      <pc:sldChg chg="modNotes">
        <pc:chgData name="Emiko Muraki" userId="S::ejmuraki@ucalgary.ca::0a457793-19e5-452b-a3fe-ba7b8fa0387c" providerId="AD" clId="Web-{DED09F5F-BE39-DA76-6CED-AE09291DE2D3}" dt="2021-02-23T00:08:44.608" v="131"/>
        <pc:sldMkLst>
          <pc:docMk/>
          <pc:sldMk cId="3002484193"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FE74F-0CA2-254E-8684-2DDB5E8B7D63}"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D59A0-03FE-F141-889B-D63C0005F76B}" type="slidenum">
              <a:rPr lang="en-US" smtClean="0"/>
              <a:t>‹#›</a:t>
            </a:fld>
            <a:endParaRPr lang="en-US"/>
          </a:p>
        </p:txBody>
      </p:sp>
    </p:spTree>
    <p:extLst>
      <p:ext uri="{BB962C8B-B14F-4D97-AF65-F5344CB8AC3E}">
        <p14:creationId xmlns:p14="http://schemas.microsoft.com/office/powerpoint/2010/main" val="76461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cademic.oup.com/gerontologist/article/54/1/117/559329?login=tru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cademic.oup.com/heapro/article/32/3/581/3062461?login=true" TargetMode="External"/><Relationship Id="rId5" Type="http://schemas.openxmlformats.org/officeDocument/2006/relationships/hyperlink" Target="https://bmcmedethics.biomedcentral.com/articles/10.1186/s12910-016-0139-8" TargetMode="External"/><Relationship Id="rId4" Type="http://schemas.openxmlformats.org/officeDocument/2006/relationships/hyperlink" Target="https://journals.sagepub.com/doi/full/10.1177/160940690600500401"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1</a:t>
            </a:fld>
            <a:endParaRPr lang="en-US"/>
          </a:p>
        </p:txBody>
      </p:sp>
    </p:spTree>
    <p:extLst>
      <p:ext uri="{BB962C8B-B14F-4D97-AF65-F5344CB8AC3E}">
        <p14:creationId xmlns:p14="http://schemas.microsoft.com/office/powerpoint/2010/main" val="411283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9C7D59A0-03FE-F141-889B-D63C0005F76B}" type="slidenum">
              <a:rPr lang="en-US" smtClean="0"/>
              <a:t>10</a:t>
            </a:fld>
            <a:endParaRPr lang="en-US"/>
          </a:p>
        </p:txBody>
      </p:sp>
    </p:spTree>
    <p:extLst>
      <p:ext uri="{BB962C8B-B14F-4D97-AF65-F5344CB8AC3E}">
        <p14:creationId xmlns:p14="http://schemas.microsoft.com/office/powerpoint/2010/main" val="61823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3200" b="1" dirty="0"/>
          </a:p>
        </p:txBody>
      </p:sp>
      <p:sp>
        <p:nvSpPr>
          <p:cNvPr id="4" name="Slide Number Placeholder 3"/>
          <p:cNvSpPr>
            <a:spLocks noGrp="1"/>
          </p:cNvSpPr>
          <p:nvPr>
            <p:ph type="sldNum" sz="quarter" idx="5"/>
          </p:nvPr>
        </p:nvSpPr>
        <p:spPr/>
        <p:txBody>
          <a:bodyPr/>
          <a:lstStyle/>
          <a:p>
            <a:fld id="{9C7D59A0-03FE-F141-889B-D63C0005F76B}" type="slidenum">
              <a:rPr lang="en-US" smtClean="0"/>
              <a:t>11</a:t>
            </a:fld>
            <a:endParaRPr lang="en-US"/>
          </a:p>
        </p:txBody>
      </p:sp>
    </p:spTree>
    <p:extLst>
      <p:ext uri="{BB962C8B-B14F-4D97-AF65-F5344CB8AC3E}">
        <p14:creationId xmlns:p14="http://schemas.microsoft.com/office/powerpoint/2010/main" val="308829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C7D59A0-03FE-F141-889B-D63C0005F76B}" type="slidenum">
              <a:rPr lang="en-US" smtClean="0"/>
              <a:t>12</a:t>
            </a:fld>
            <a:endParaRPr lang="en-US"/>
          </a:p>
        </p:txBody>
      </p:sp>
    </p:spTree>
    <p:extLst>
      <p:ext uri="{BB962C8B-B14F-4D97-AF65-F5344CB8AC3E}">
        <p14:creationId xmlns:p14="http://schemas.microsoft.com/office/powerpoint/2010/main" val="2400176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C7D59A0-03FE-F141-889B-D63C0005F76B}" type="slidenum">
              <a:rPr lang="en-US" smtClean="0"/>
              <a:t>13</a:t>
            </a:fld>
            <a:endParaRPr lang="en-US"/>
          </a:p>
        </p:txBody>
      </p:sp>
    </p:spTree>
    <p:extLst>
      <p:ext uri="{BB962C8B-B14F-4D97-AF65-F5344CB8AC3E}">
        <p14:creationId xmlns:p14="http://schemas.microsoft.com/office/powerpoint/2010/main" val="307224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14</a:t>
            </a:fld>
            <a:endParaRPr lang="en-US"/>
          </a:p>
        </p:txBody>
      </p:sp>
    </p:spTree>
    <p:extLst>
      <p:ext uri="{BB962C8B-B14F-4D97-AF65-F5344CB8AC3E}">
        <p14:creationId xmlns:p14="http://schemas.microsoft.com/office/powerpoint/2010/main" val="151689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9C7D59A0-03FE-F141-889B-D63C0005F76B}" type="slidenum">
              <a:rPr lang="en-US" smtClean="0"/>
              <a:t>15</a:t>
            </a:fld>
            <a:endParaRPr lang="en-US"/>
          </a:p>
        </p:txBody>
      </p:sp>
    </p:spTree>
    <p:extLst>
      <p:ext uri="{BB962C8B-B14F-4D97-AF65-F5344CB8AC3E}">
        <p14:creationId xmlns:p14="http://schemas.microsoft.com/office/powerpoint/2010/main" val="2722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16</a:t>
            </a:fld>
            <a:endParaRPr lang="en-US"/>
          </a:p>
        </p:txBody>
      </p:sp>
    </p:spTree>
    <p:extLst>
      <p:ext uri="{BB962C8B-B14F-4D97-AF65-F5344CB8AC3E}">
        <p14:creationId xmlns:p14="http://schemas.microsoft.com/office/powerpoint/2010/main" val="109900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17</a:t>
            </a:fld>
            <a:endParaRPr lang="en-US"/>
          </a:p>
        </p:txBody>
      </p:sp>
    </p:spTree>
    <p:extLst>
      <p:ext uri="{BB962C8B-B14F-4D97-AF65-F5344CB8AC3E}">
        <p14:creationId xmlns:p14="http://schemas.microsoft.com/office/powerpoint/2010/main" val="406328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Articles on research involving indigenous populations</a:t>
            </a:r>
          </a:p>
          <a:p>
            <a:r>
              <a:rPr lang="en-CA"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https://academic.oup.com/gerontologist/article/54/1/117/559329?login=true</a:t>
            </a:r>
            <a:br>
              <a:rPr lang="en-CA" sz="1200" dirty="0">
                <a:effectLst/>
                <a:latin typeface="Calibri" panose="020F0502020204030204" pitchFamily="34" charset="0"/>
                <a:ea typeface="Calibri" panose="020F0502020204030204" pitchFamily="34" charset="0"/>
                <a:cs typeface="Times New Roman" panose="02020603050405020304" pitchFamily="18" charset="0"/>
              </a:rPr>
            </a:br>
            <a:r>
              <a:rPr lang="en-CA"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https://journals.sagepub.com/doi/full/10.1177/160940690600500401</a:t>
            </a:r>
            <a:br>
              <a:rPr lang="en-CA" sz="1200" dirty="0">
                <a:solidFill>
                  <a:srgbClr val="0A0905"/>
                </a:solidFill>
                <a:effectLst/>
                <a:latin typeface="Helvetica" panose="020B0604020202020204" pitchFamily="34" charset="0"/>
                <a:ea typeface="Times New Roman" panose="02020603050405020304" pitchFamily="18" charset="0"/>
                <a:cs typeface="Times New Roman" panose="02020603050405020304" pitchFamily="18" charset="0"/>
              </a:rPr>
            </a:br>
            <a:r>
              <a:rPr lang="en-CA" sz="1200" u="sng"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https://bmcmedethics.biomedcentral.com/articles/10.1186/s12910-016-0139-8</a:t>
            </a:r>
            <a:endParaRPr lang="en-CA" sz="1200" u="sng"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endParaRPr>
          </a:p>
          <a:p>
            <a:r>
              <a:rPr lang="en-CA" sz="1200" u="sng"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https://academic.oup.com/heapro/article/32/3/581/3062461?login=true</a:t>
            </a:r>
            <a:endParaRPr lang="en-CA" sz="1200" u="sng"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endParaRPr>
          </a:p>
          <a:p>
            <a:endParaRPr lang="en-CA" sz="1200" u="sng" dirty="0">
              <a:solidFill>
                <a:srgbClr val="0563C1"/>
              </a:solidFill>
              <a:effectLst/>
              <a:latin typeface="Helvetica" panose="020B0604020202020204" pitchFamily="34" charset="0"/>
              <a:cs typeface="Times New Roman" panose="02020603050405020304" pitchFamily="18" charset="0"/>
            </a:endParaRPr>
          </a:p>
          <a:p>
            <a:r>
              <a:rPr lang="en-CA" sz="1200" u="none" dirty="0">
                <a:solidFill>
                  <a:srgbClr val="0563C1"/>
                </a:solidFill>
                <a:effectLst/>
                <a:latin typeface="Helvetica" panose="020B0604020202020204" pitchFamily="34" charset="0"/>
                <a:cs typeface="Times New Roman" panose="02020603050405020304" pitchFamily="18" charset="0"/>
              </a:rPr>
              <a:t>Article on defining predatory journals:</a:t>
            </a:r>
          </a:p>
          <a:p>
            <a:r>
              <a:rPr lang="en-CA" dirty="0"/>
              <a:t>https://</a:t>
            </a:r>
            <a:r>
              <a:rPr lang="en-CA" dirty="0" err="1"/>
              <a:t>www.nature.com</a:t>
            </a:r>
            <a:r>
              <a:rPr lang="en-CA" dirty="0"/>
              <a:t>/articles/d41586-019-03759-y</a:t>
            </a:r>
            <a:endParaRPr lang="en-CA" u="none" dirty="0"/>
          </a:p>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18</a:t>
            </a:fld>
            <a:endParaRPr lang="en-US"/>
          </a:p>
        </p:txBody>
      </p:sp>
    </p:spTree>
    <p:extLst>
      <p:ext uri="{BB962C8B-B14F-4D97-AF65-F5344CB8AC3E}">
        <p14:creationId xmlns:p14="http://schemas.microsoft.com/office/powerpoint/2010/main" val="69319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19</a:t>
            </a:fld>
            <a:endParaRPr lang="en-US"/>
          </a:p>
        </p:txBody>
      </p:sp>
    </p:spTree>
    <p:extLst>
      <p:ext uri="{BB962C8B-B14F-4D97-AF65-F5344CB8AC3E}">
        <p14:creationId xmlns:p14="http://schemas.microsoft.com/office/powerpoint/2010/main" val="26504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7D59A0-03FE-F141-889B-D63C0005F76B}" type="slidenum">
              <a:rPr lang="en-US" smtClean="0"/>
              <a:t>2</a:t>
            </a:fld>
            <a:endParaRPr lang="en-US"/>
          </a:p>
        </p:txBody>
      </p:sp>
    </p:spTree>
    <p:extLst>
      <p:ext uri="{BB962C8B-B14F-4D97-AF65-F5344CB8AC3E}">
        <p14:creationId xmlns:p14="http://schemas.microsoft.com/office/powerpoint/2010/main" val="340330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C7D59A0-03FE-F141-889B-D63C0005F76B}" type="slidenum">
              <a:rPr lang="en-US" smtClean="0"/>
              <a:t>3</a:t>
            </a:fld>
            <a:endParaRPr lang="en-US"/>
          </a:p>
        </p:txBody>
      </p:sp>
    </p:spTree>
    <p:extLst>
      <p:ext uri="{BB962C8B-B14F-4D97-AF65-F5344CB8AC3E}">
        <p14:creationId xmlns:p14="http://schemas.microsoft.com/office/powerpoint/2010/main" val="205376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9C7D59A0-03FE-F141-889B-D63C0005F76B}" type="slidenum">
              <a:rPr lang="en-US" smtClean="0"/>
              <a:t>4</a:t>
            </a:fld>
            <a:endParaRPr lang="en-US"/>
          </a:p>
        </p:txBody>
      </p:sp>
    </p:spTree>
    <p:extLst>
      <p:ext uri="{BB962C8B-B14F-4D97-AF65-F5344CB8AC3E}">
        <p14:creationId xmlns:p14="http://schemas.microsoft.com/office/powerpoint/2010/main" val="346537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5</a:t>
            </a:fld>
            <a:endParaRPr lang="en-US"/>
          </a:p>
        </p:txBody>
      </p:sp>
    </p:spTree>
    <p:extLst>
      <p:ext uri="{BB962C8B-B14F-4D97-AF65-F5344CB8AC3E}">
        <p14:creationId xmlns:p14="http://schemas.microsoft.com/office/powerpoint/2010/main" val="253326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6</a:t>
            </a:fld>
            <a:endParaRPr lang="en-US"/>
          </a:p>
        </p:txBody>
      </p:sp>
    </p:spTree>
    <p:extLst>
      <p:ext uri="{BB962C8B-B14F-4D97-AF65-F5344CB8AC3E}">
        <p14:creationId xmlns:p14="http://schemas.microsoft.com/office/powerpoint/2010/main" val="206421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9C7D59A0-03FE-F141-889B-D63C0005F76B}" type="slidenum">
              <a:rPr lang="en-US" smtClean="0"/>
              <a:t>7</a:t>
            </a:fld>
            <a:endParaRPr lang="en-US"/>
          </a:p>
        </p:txBody>
      </p:sp>
    </p:spTree>
    <p:extLst>
      <p:ext uri="{BB962C8B-B14F-4D97-AF65-F5344CB8AC3E}">
        <p14:creationId xmlns:p14="http://schemas.microsoft.com/office/powerpoint/2010/main" val="396853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9C7D59A0-03FE-F141-889B-D63C0005F76B}" type="slidenum">
              <a:rPr lang="en-US" smtClean="0"/>
              <a:t>8</a:t>
            </a:fld>
            <a:endParaRPr lang="en-US"/>
          </a:p>
        </p:txBody>
      </p:sp>
    </p:spTree>
    <p:extLst>
      <p:ext uri="{BB962C8B-B14F-4D97-AF65-F5344CB8AC3E}">
        <p14:creationId xmlns:p14="http://schemas.microsoft.com/office/powerpoint/2010/main" val="234425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9C7D59A0-03FE-F141-889B-D63C0005F76B}" type="slidenum">
              <a:rPr lang="en-US" smtClean="0"/>
              <a:t>9</a:t>
            </a:fld>
            <a:endParaRPr lang="en-US"/>
          </a:p>
        </p:txBody>
      </p:sp>
    </p:spTree>
    <p:extLst>
      <p:ext uri="{BB962C8B-B14F-4D97-AF65-F5344CB8AC3E}">
        <p14:creationId xmlns:p14="http://schemas.microsoft.com/office/powerpoint/2010/main" val="134540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Friday, February 26, 2021</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3080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Friday, February 26, 2021</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52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Friday, February 26, 2021</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335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Friday, February 26, 2021</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0996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Friday, February 26, 2021</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5626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Friday, February 26, 2021</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0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Friday, February 26, 2021</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638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Friday, February 26, 2021</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804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Friday, February 26, 2021</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505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Friday, February 26, 2021</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4792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Friday, February 26, 2021</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338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Friday, February 26, 2021</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8935127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talyarkoni.org/blog/2019/07/13/i-hate-open-science/" TargetMode="External"/><Relationship Id="rId13" Type="http://schemas.openxmlformats.org/officeDocument/2006/relationships/image" Target="../media/image3.png"/><Relationship Id="rId3" Type="http://schemas.openxmlformats.org/officeDocument/2006/relationships/hyperlink" Target="https://github.com/dalejn/cleanBib" TargetMode="External"/><Relationship Id="rId7" Type="http://schemas.openxmlformats.org/officeDocument/2006/relationships/hyperlink" Target="https://www.nytimes.com/2017/10/18/magazine/when-the-revolution-came-for-amy-cuddy.html" TargetMode="External"/><Relationship Id="rId12" Type="http://schemas.openxmlformats.org/officeDocument/2006/relationships/hyperlink" Target="https://www.digital-science.com/blog/news/the-state-of-open-data-201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beallslist.net/" TargetMode="External"/><Relationship Id="rId11" Type="http://schemas.openxmlformats.org/officeDocument/2006/relationships/hyperlink" Target="https://sci-ops.gitlab.io/rockbook/" TargetMode="External"/><Relationship Id="rId5" Type="http://schemas.openxmlformats.org/officeDocument/2006/relationships/hyperlink" Target="https://doaj.org/" TargetMode="External"/><Relationship Id="rId10" Type="http://schemas.openxmlformats.org/officeDocument/2006/relationships/hyperlink" Target="https://plos.org/announcement/building-trust-to-break-down-barriers/" TargetMode="External"/><Relationship Id="rId4" Type="http://schemas.openxmlformats.org/officeDocument/2006/relationships/hyperlink" Target="https://chrome.google.com/webstore/detail/citation-transparency/cepnbdbhabaljgecaddglhhcgajphbcf" TargetMode="External"/><Relationship Id="rId9" Type="http://schemas.openxmlformats.org/officeDocument/2006/relationships/hyperlink" Target="https://www.nature.com/articles/d41586-020-01920-6"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unescochair-cbrsr.org/wp-content/uploads/2020/07/OS_For_and_With_Communities_EN.pdf" TargetMode="External"/><Relationship Id="rId13" Type="http://schemas.openxmlformats.org/officeDocument/2006/relationships/hyperlink" Target="https://doi.org/10.1525/collabra.284" TargetMode="External"/><Relationship Id="rId3" Type="http://schemas.openxmlformats.org/officeDocument/2006/relationships/hyperlink" Target="https://www.elsevier.com/about/policies/pricing" TargetMode="External"/><Relationship Id="rId7" Type="http://schemas.openxmlformats.org/officeDocument/2006/relationships/hyperlink" Target="https://periodicos.ufpe.br/revistas/IRIS/article/view/238912/30639" TargetMode="External"/><Relationship Id="rId12" Type="http://schemas.openxmlformats.org/officeDocument/2006/relationships/hyperlink" Target="https://www.talyarkoni.org/blog/2019/07/13/i-hate-open-scienc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noba.to/hrcy4etz" TargetMode="External"/><Relationship Id="rId11" Type="http://schemas.openxmlformats.org/officeDocument/2006/relationships/hyperlink" Target="https://plos.org/announcement/building-trust-to-break-down-barriers/" TargetMode="External"/><Relationship Id="rId5" Type="http://schemas.openxmlformats.org/officeDocument/2006/relationships/hyperlink" Target="https://www.nature.com/articles/d41586-020-01920-6" TargetMode="External"/><Relationship Id="rId15" Type="http://schemas.openxmlformats.org/officeDocument/2006/relationships/image" Target="../media/image3.png"/><Relationship Id="rId10" Type="http://schemas.openxmlformats.org/officeDocument/2006/relationships/hyperlink" Target="https://doi.org/10.1093/heapro/dav106" TargetMode="External"/><Relationship Id="rId4" Type="http://schemas.openxmlformats.org/officeDocument/2006/relationships/hyperlink" Target="https://www.thelily.com/women-academics-seem-to-be-submitting-fewer-papers-during-coronavirus-never-seen-anything-like-it-says-one-editor/" TargetMode="External"/><Relationship Id="rId9" Type="http://schemas.openxmlformats.org/officeDocument/2006/relationships/hyperlink" Target="https://doi.org/10.1093/geront/gnt067" TargetMode="External"/><Relationship Id="rId14" Type="http://schemas.openxmlformats.org/officeDocument/2006/relationships/hyperlink" Target="https://doi.org/10.1177/000183921988766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D1DD7-237E-3A47-9233-1E1F748CB058}"/>
              </a:ext>
            </a:extLst>
          </p:cNvPr>
          <p:cNvSpPr>
            <a:spLocks noGrp="1"/>
          </p:cNvSpPr>
          <p:nvPr>
            <p:ph type="ctrTitle"/>
          </p:nvPr>
        </p:nvSpPr>
        <p:spPr>
          <a:xfrm>
            <a:off x="40097" y="1280378"/>
            <a:ext cx="6549889" cy="2460250"/>
          </a:xfrm>
        </p:spPr>
        <p:txBody>
          <a:bodyPr anchor="t">
            <a:normAutofit fontScale="90000"/>
          </a:bodyPr>
          <a:lstStyle/>
          <a:p>
            <a:r>
              <a:rPr lang="en-US">
                <a:solidFill>
                  <a:schemeClr val="tx1">
                    <a:lumMod val="85000"/>
                    <a:lumOff val="15000"/>
                  </a:schemeClr>
                </a:solidFill>
              </a:rPr>
              <a:t>Equity, diversity, &amp; Inclusion </a:t>
            </a:r>
            <a:br>
              <a:rPr lang="en-US">
                <a:solidFill>
                  <a:schemeClr val="tx1">
                    <a:lumMod val="85000"/>
                    <a:lumOff val="15000"/>
                  </a:schemeClr>
                </a:solidFill>
              </a:rPr>
            </a:br>
            <a:r>
              <a:rPr lang="en-US">
                <a:solidFill>
                  <a:schemeClr val="tx1">
                    <a:lumMod val="85000"/>
                    <a:lumOff val="15000"/>
                  </a:schemeClr>
                </a:solidFill>
              </a:rPr>
              <a:t>in Open Science</a:t>
            </a:r>
            <a:br>
              <a:rPr lang="en-US">
                <a:solidFill>
                  <a:schemeClr val="tx1">
                    <a:lumMod val="85000"/>
                    <a:lumOff val="15000"/>
                  </a:schemeClr>
                </a:solidFill>
              </a:rPr>
            </a:br>
            <a:endParaRPr lang="en-US">
              <a:solidFill>
                <a:schemeClr val="bg2">
                  <a:lumMod val="25000"/>
                </a:schemeClr>
              </a:solidFill>
            </a:endParaRPr>
          </a:p>
        </p:txBody>
      </p:sp>
      <p:sp>
        <p:nvSpPr>
          <p:cNvPr id="3" name="Subtitle 2">
            <a:extLst>
              <a:ext uri="{FF2B5EF4-FFF2-40B4-BE49-F238E27FC236}">
                <a16:creationId xmlns:a16="http://schemas.microsoft.com/office/drawing/2014/main" id="{FBE83002-AF0E-CD49-87A6-EF9B6E180748}"/>
              </a:ext>
            </a:extLst>
          </p:cNvPr>
          <p:cNvSpPr>
            <a:spLocks noGrp="1"/>
          </p:cNvSpPr>
          <p:nvPr>
            <p:ph type="subTitle" idx="1"/>
          </p:nvPr>
        </p:nvSpPr>
        <p:spPr>
          <a:xfrm>
            <a:off x="81222" y="4104024"/>
            <a:ext cx="6549889" cy="1932516"/>
          </a:xfrm>
        </p:spPr>
        <p:txBody>
          <a:bodyPr anchor="b">
            <a:noAutofit/>
          </a:bodyPr>
          <a:lstStyle/>
          <a:p>
            <a:r>
              <a:rPr lang="en-US" sz="2000">
                <a:solidFill>
                  <a:schemeClr val="bg2">
                    <a:lumMod val="25000"/>
                  </a:schemeClr>
                </a:solidFill>
              </a:rPr>
              <a:t>Open Science Student Support Group</a:t>
            </a:r>
          </a:p>
          <a:p>
            <a:r>
              <a:rPr lang="en-US" sz="2000">
                <a:solidFill>
                  <a:schemeClr val="bg2">
                    <a:lumMod val="25000"/>
                  </a:schemeClr>
                </a:solidFill>
              </a:rPr>
              <a:t>February 26, 2021</a:t>
            </a:r>
          </a:p>
          <a:p>
            <a:r>
              <a:rPr lang="en-US" sz="2000">
                <a:solidFill>
                  <a:schemeClr val="bg2">
                    <a:lumMod val="25000"/>
                  </a:schemeClr>
                </a:solidFill>
              </a:rPr>
              <a:t>Emiko </a:t>
            </a:r>
            <a:r>
              <a:rPr lang="en-US" sz="2000" err="1">
                <a:solidFill>
                  <a:schemeClr val="bg2">
                    <a:lumMod val="25000"/>
                  </a:schemeClr>
                </a:solidFill>
              </a:rPr>
              <a:t>Muraki</a:t>
            </a:r>
            <a:r>
              <a:rPr lang="en-US" sz="2000">
                <a:solidFill>
                  <a:schemeClr val="bg2">
                    <a:lumMod val="25000"/>
                  </a:schemeClr>
                </a:solidFill>
              </a:rPr>
              <a:t> + Chelsie Hart</a:t>
            </a:r>
            <a:endParaRPr lang="en-US" sz="2000">
              <a:solidFill>
                <a:schemeClr val="tx1">
                  <a:lumMod val="85000"/>
                  <a:lumOff val="15000"/>
                </a:schemeClr>
              </a:solidFill>
            </a:endParaRPr>
          </a:p>
        </p:txBody>
      </p:sp>
      <p:sp>
        <p:nvSpPr>
          <p:cNvPr id="142" name="Rectangle 1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D28E829-C43E-5A4D-BC39-8793C037F0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B42FC3-8064-234A-95B5-96080A2377B9}"/>
              </a:ext>
            </a:extLst>
          </p:cNvPr>
          <p:cNvSpPr txBox="1"/>
          <p:nvPr/>
        </p:nvSpPr>
        <p:spPr>
          <a:xfrm>
            <a:off x="40097" y="6461768"/>
            <a:ext cx="5418471" cy="369332"/>
          </a:xfrm>
          <a:prstGeom prst="rect">
            <a:avLst/>
          </a:prstGeom>
          <a:noFill/>
        </p:spPr>
        <p:txBody>
          <a:bodyPr wrap="none" rtlCol="0">
            <a:spAutoFit/>
          </a:bodyPr>
          <a:lstStyle/>
          <a:p>
            <a:r>
              <a:rPr lang="en-US"/>
              <a:t>©️ 2020 This work is licensed under a </a:t>
            </a:r>
            <a:r>
              <a:rPr lang="en-US">
                <a:hlinkClick r:id="rId4"/>
              </a:rPr>
              <a:t>CC BY 4.0 license</a:t>
            </a:r>
            <a:endParaRPr lang="en-US"/>
          </a:p>
        </p:txBody>
      </p:sp>
      <p:sp>
        <p:nvSpPr>
          <p:cNvPr id="10" name="TextBox 9">
            <a:extLst>
              <a:ext uri="{FF2B5EF4-FFF2-40B4-BE49-F238E27FC236}">
                <a16:creationId xmlns:a16="http://schemas.microsoft.com/office/drawing/2014/main" id="{395C4FA5-2B73-6F44-833A-6E3148D46069}"/>
              </a:ext>
            </a:extLst>
          </p:cNvPr>
          <p:cNvSpPr txBox="1"/>
          <p:nvPr/>
        </p:nvSpPr>
        <p:spPr>
          <a:xfrm>
            <a:off x="7270706" y="5214702"/>
            <a:ext cx="2406749" cy="369332"/>
          </a:xfrm>
          <a:prstGeom prst="rect">
            <a:avLst/>
          </a:prstGeom>
          <a:noFill/>
        </p:spPr>
        <p:txBody>
          <a:bodyPr wrap="none" rtlCol="0">
            <a:spAutoFit/>
          </a:bodyPr>
          <a:lstStyle/>
          <a:p>
            <a:r>
              <a:rPr lang="en-US"/>
              <a:t>Image by Adam Douglas</a:t>
            </a:r>
          </a:p>
        </p:txBody>
      </p:sp>
    </p:spTree>
    <p:extLst>
      <p:ext uri="{BB962C8B-B14F-4D97-AF65-F5344CB8AC3E}">
        <p14:creationId xmlns:p14="http://schemas.microsoft.com/office/powerpoint/2010/main" val="321083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Assumption: Open = Good</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1346345" cy="5640870"/>
          </a:xfrm>
        </p:spPr>
        <p:txBody>
          <a:bodyPr>
            <a:normAutofit/>
          </a:bodyPr>
          <a:lstStyle/>
          <a:p>
            <a:r>
              <a:rPr lang="en-CA" sz="3200" dirty="0"/>
              <a:t>Homogenization of Knowledge</a:t>
            </a:r>
          </a:p>
          <a:p>
            <a:pPr marL="806450" indent="-806450">
              <a:buNone/>
            </a:pPr>
            <a:r>
              <a:rPr lang="en-CA" sz="2800" dirty="0"/>
              <a:t>	</a:t>
            </a:r>
            <a:r>
              <a:rPr lang="en-CA" sz="2400" dirty="0"/>
              <a:t>“</a:t>
            </a:r>
            <a:r>
              <a:rPr lang="en-CA" sz="2800" dirty="0">
                <a:latin typeface="Calibri" panose="020F0502020204030204" pitchFamily="34" charset="0"/>
                <a:cs typeface="Times New Roman" panose="02020603050405020304" pitchFamily="18" charset="0"/>
              </a:rPr>
              <a:t>…open </a:t>
            </a:r>
            <a:r>
              <a:rPr lang="en-CA" sz="2800" dirty="0">
                <a:effectLst/>
                <a:latin typeface="Calibri" panose="020F0502020204030204" pitchFamily="34" charset="0"/>
                <a:ea typeface="Calibri" panose="020F0502020204030204" pitchFamily="34" charset="0"/>
                <a:cs typeface="Times New Roman" panose="02020603050405020304" pitchFamily="18" charset="0"/>
              </a:rPr>
              <a:t>access cannot be separated from issues like difficult access to computers, the internet and local research grants, and weak digital literacy…. In this context, open access tends to reinforce the hegemony of science done and published in the Global North at the expense of local knowledge, seldom in open access. This reduces intellectual diversity and contributes to the homogenization of science and creativity…. the ‘monoculture of the mind’” </a:t>
            </a:r>
          </a:p>
          <a:p>
            <a:pPr marL="0" indent="0">
              <a:buNone/>
            </a:pPr>
            <a:r>
              <a:rPr lang="en-CA" sz="2800" dirty="0">
                <a:latin typeface="Calibri" panose="020F0502020204030204" pitchFamily="34" charset="0"/>
                <a:ea typeface="Calibri" panose="020F0502020204030204" pitchFamily="34" charset="0"/>
                <a:cs typeface="Times New Roman" panose="02020603050405020304" pitchFamily="18" charset="0"/>
              </a:rPr>
              <a:t>- </a:t>
            </a:r>
            <a:r>
              <a:rPr lang="en-CA" sz="2800" dirty="0">
                <a:effectLst/>
                <a:latin typeface="Calibri" panose="020F0502020204030204" pitchFamily="34" charset="0"/>
                <a:ea typeface="Calibri" panose="020F0502020204030204" pitchFamily="34" charset="0"/>
                <a:cs typeface="Times New Roman" panose="02020603050405020304" pitchFamily="18" charset="0"/>
              </a:rPr>
              <a:t>Chan et al., 2020</a:t>
            </a:r>
            <a:endParaRPr lang="en-CA" sz="32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5210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61733"/>
            <a:ext cx="11673869" cy="1112168"/>
          </a:xfrm>
        </p:spPr>
        <p:txBody>
          <a:bodyPr>
            <a:normAutofit/>
          </a:bodyPr>
          <a:lstStyle/>
          <a:p>
            <a:r>
              <a:rPr lang="en-US" sz="3200"/>
              <a:t>Assumption: </a:t>
            </a:r>
            <a:r>
              <a:rPr lang="en-CA" sz="3200"/>
              <a:t>Researchers Who Value Open Science Will Do It</a:t>
            </a:r>
            <a:endParaRPr lang="en-US" sz="320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782305"/>
            <a:ext cx="10875686" cy="3776284"/>
          </a:xfrm>
        </p:spPr>
        <p:txBody>
          <a:bodyPr>
            <a:normAutofit/>
          </a:bodyPr>
          <a:lstStyle/>
          <a:p>
            <a:r>
              <a:rPr lang="en-CA" sz="3200"/>
              <a:t>Assumes: not open = not trustworthy</a:t>
            </a:r>
            <a:br>
              <a:rPr lang="en-CA" sz="3200"/>
            </a:br>
            <a:endParaRPr lang="en-CA" sz="3200"/>
          </a:p>
          <a:p>
            <a:r>
              <a:rPr lang="en-CA" sz="3200"/>
              <a:t>Ignores differences in resources</a:t>
            </a:r>
            <a:br>
              <a:rPr lang="en-CA" sz="3200"/>
            </a:br>
            <a:endParaRPr lang="en-CA" sz="3200"/>
          </a:p>
          <a:p>
            <a:r>
              <a:rPr lang="en-CA" sz="3200"/>
              <a:t>There are multiple barriers to open science</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8216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1420256" cy="5298553"/>
          </a:xfrm>
        </p:spPr>
        <p:txBody>
          <a:bodyPr numCol="3">
            <a:normAutofit/>
          </a:bodyPr>
          <a:lstStyle/>
          <a:p>
            <a:pPr marL="0" indent="0">
              <a:buNone/>
            </a:pPr>
            <a:r>
              <a:rPr lang="en-CA" sz="2400" dirty="0"/>
              <a:t>Some barriers to open science</a:t>
            </a:r>
          </a:p>
          <a:p>
            <a:r>
              <a:rPr lang="en-CA" sz="2800" dirty="0"/>
              <a:t>Finances</a:t>
            </a:r>
          </a:p>
          <a:p>
            <a:pPr lvl="1"/>
            <a:r>
              <a:rPr lang="en-CA" sz="2400" dirty="0"/>
              <a:t>Impact Factor vs Open Access</a:t>
            </a:r>
          </a:p>
          <a:p>
            <a:pPr lvl="1"/>
            <a:r>
              <a:rPr lang="en-CA" sz="2400" dirty="0"/>
              <a:t>Open Access Fees </a:t>
            </a:r>
          </a:p>
          <a:p>
            <a:pPr lvl="1"/>
            <a:r>
              <a:rPr lang="en-US" sz="2400" dirty="0"/>
              <a:t>Limited access to information</a:t>
            </a:r>
            <a:br>
              <a:rPr lang="en-US" sz="2400" dirty="0"/>
            </a:br>
            <a:br>
              <a:rPr lang="en-US" sz="2400" dirty="0"/>
            </a:br>
            <a:br>
              <a:rPr lang="en-US" sz="2400" dirty="0"/>
            </a:br>
            <a:br>
              <a:rPr lang="en-US" sz="2400" dirty="0"/>
            </a:br>
            <a:br>
              <a:rPr lang="en-US" sz="2400" dirty="0"/>
            </a:br>
            <a:endParaRPr lang="en-US" sz="2400" dirty="0"/>
          </a:p>
          <a:p>
            <a:r>
              <a:rPr lang="en-US" sz="2800" dirty="0"/>
              <a:t>Time</a:t>
            </a:r>
          </a:p>
          <a:p>
            <a:pPr lvl="1"/>
            <a:r>
              <a:rPr lang="en-US" sz="2400" dirty="0"/>
              <a:t>Extra jobs</a:t>
            </a:r>
          </a:p>
          <a:p>
            <a:pPr lvl="1"/>
            <a:r>
              <a:rPr lang="en-US" sz="2400" dirty="0"/>
              <a:t>Unequal distribution of </a:t>
            </a:r>
            <a:r>
              <a:rPr lang="en-US" sz="2400" dirty="0" err="1"/>
              <a:t>labour</a:t>
            </a:r>
            <a:endParaRPr lang="en-US" sz="2400" dirty="0"/>
          </a:p>
          <a:p>
            <a:pPr lvl="1"/>
            <a:r>
              <a:rPr lang="en-US" sz="2400" dirty="0"/>
              <a:t>Other Responsibilities</a:t>
            </a:r>
          </a:p>
          <a:p>
            <a:pPr lvl="2">
              <a:spcBef>
                <a:spcPts val="0"/>
              </a:spcBef>
            </a:pPr>
            <a:r>
              <a:rPr lang="en-US" sz="2200" dirty="0"/>
              <a:t>Cultural Taxation</a:t>
            </a:r>
          </a:p>
          <a:p>
            <a:pPr lvl="1">
              <a:spcBef>
                <a:spcPts val="0"/>
              </a:spcBef>
            </a:pPr>
            <a:r>
              <a:rPr lang="en-US" sz="2400" dirty="0"/>
              <a:t>Registration</a:t>
            </a:r>
            <a:br>
              <a:rPr lang="en-US" sz="2400" dirty="0"/>
            </a:br>
            <a:endParaRPr lang="en-US" sz="2400" dirty="0"/>
          </a:p>
          <a:p>
            <a:pPr marL="457200" lvl="1" indent="0">
              <a:spcBef>
                <a:spcPts val="0"/>
              </a:spcBef>
              <a:buNone/>
            </a:pPr>
            <a:br>
              <a:rPr lang="en-US" sz="2400" dirty="0"/>
            </a:br>
            <a:br>
              <a:rPr lang="en-US" sz="2400" dirty="0"/>
            </a:br>
            <a:endParaRPr lang="en-US" sz="2600" dirty="0"/>
          </a:p>
          <a:p>
            <a:r>
              <a:rPr lang="en-US" sz="2800" dirty="0"/>
              <a:t>Knowledge</a:t>
            </a:r>
          </a:p>
          <a:p>
            <a:pPr lvl="1"/>
            <a:r>
              <a:rPr lang="en-US" sz="2400" dirty="0"/>
              <a:t>Language Barriers</a:t>
            </a:r>
          </a:p>
          <a:p>
            <a:pPr lvl="1"/>
            <a:r>
              <a:rPr lang="en-US" sz="2400" dirty="0"/>
              <a:t>Software/Programming</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
        <p:nvSpPr>
          <p:cNvPr id="5" name="Title 1">
            <a:extLst>
              <a:ext uri="{FF2B5EF4-FFF2-40B4-BE49-F238E27FC236}">
                <a16:creationId xmlns:a16="http://schemas.microsoft.com/office/drawing/2014/main" id="{E3B4A163-30A9-4D93-9FEC-9F91AD0F602B}"/>
              </a:ext>
            </a:extLst>
          </p:cNvPr>
          <p:cNvSpPr txBox="1">
            <a:spLocks/>
          </p:cNvSpPr>
          <p:nvPr/>
        </p:nvSpPr>
        <p:spPr>
          <a:xfrm>
            <a:off x="385872" y="161733"/>
            <a:ext cx="11673869" cy="1112168"/>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200"/>
              <a:t>Assumption: </a:t>
            </a:r>
            <a:r>
              <a:rPr lang="en-CA" sz="3200"/>
              <a:t>Researchers Who Value Open Science Will Do It</a:t>
            </a:r>
            <a:endParaRPr lang="en-US" sz="3200"/>
          </a:p>
        </p:txBody>
      </p:sp>
    </p:spTree>
    <p:extLst>
      <p:ext uri="{BB962C8B-B14F-4D97-AF65-F5344CB8AC3E}">
        <p14:creationId xmlns:p14="http://schemas.microsoft.com/office/powerpoint/2010/main" val="173398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1" y="1288172"/>
            <a:ext cx="10307977" cy="4572000"/>
          </a:xfrm>
        </p:spPr>
        <p:txBody>
          <a:bodyPr>
            <a:normAutofit lnSpcReduction="10000"/>
          </a:bodyPr>
          <a:lstStyle/>
          <a:p>
            <a:r>
              <a:rPr lang="en-US" sz="2800"/>
              <a:t>Open Science incentives are biased to quantitative research</a:t>
            </a:r>
          </a:p>
          <a:p>
            <a:pPr lvl="1"/>
            <a:r>
              <a:rPr lang="en-US" sz="2800"/>
              <a:t>Pre-registration concerns</a:t>
            </a:r>
          </a:p>
          <a:p>
            <a:pPr lvl="2"/>
            <a:r>
              <a:rPr lang="en-US" sz="2600"/>
              <a:t>Inductive qualitative research is not hypothesis-based</a:t>
            </a:r>
          </a:p>
          <a:p>
            <a:pPr lvl="2"/>
            <a:r>
              <a:rPr lang="en-US" sz="2600"/>
              <a:t>Protocols often change</a:t>
            </a:r>
          </a:p>
          <a:p>
            <a:pPr lvl="3"/>
            <a:r>
              <a:rPr lang="en-US" sz="2400"/>
              <a:t>Theoretical/iterative pre-registration</a:t>
            </a:r>
          </a:p>
          <a:p>
            <a:pPr lvl="3"/>
            <a:r>
              <a:rPr lang="en-US" sz="2400"/>
              <a:t>Reproducible Open Coding Kit</a:t>
            </a:r>
            <a:endParaRPr lang="en-US" sz="2600"/>
          </a:p>
          <a:p>
            <a:pPr lvl="1"/>
            <a:r>
              <a:rPr lang="en-US" sz="2800"/>
              <a:t>Data sharing concerns</a:t>
            </a:r>
          </a:p>
          <a:p>
            <a:pPr lvl="2"/>
            <a:r>
              <a:rPr lang="en-US" sz="2600"/>
              <a:t>De-identifying qualitative data also removes crucial contextual information</a:t>
            </a:r>
            <a:endParaRPr lang="en-US" sz="2800" b="1"/>
          </a:p>
          <a:p>
            <a:pPr lvl="1"/>
            <a:endParaRPr lang="en-US" sz="2800"/>
          </a:p>
          <a:p>
            <a:pPr marL="914400" lvl="2" indent="0">
              <a:buNone/>
            </a:pPr>
            <a:endParaRPr lang="en-US" sz="260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
        <p:nvSpPr>
          <p:cNvPr id="5" name="Title 1">
            <a:extLst>
              <a:ext uri="{FF2B5EF4-FFF2-40B4-BE49-F238E27FC236}">
                <a16:creationId xmlns:a16="http://schemas.microsoft.com/office/drawing/2014/main" id="{4C591412-8AF9-4A69-B78C-27C2F959D988}"/>
              </a:ext>
            </a:extLst>
          </p:cNvPr>
          <p:cNvSpPr txBox="1">
            <a:spLocks/>
          </p:cNvSpPr>
          <p:nvPr/>
        </p:nvSpPr>
        <p:spPr>
          <a:xfrm>
            <a:off x="385872" y="161733"/>
            <a:ext cx="11673869" cy="1112168"/>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200"/>
              <a:t>Assumption: </a:t>
            </a:r>
            <a:r>
              <a:rPr lang="en-CA" sz="3200"/>
              <a:t>Open Science Doesn’t Reinforce Existing Issues</a:t>
            </a:r>
          </a:p>
        </p:txBody>
      </p:sp>
    </p:spTree>
    <p:extLst>
      <p:ext uri="{BB962C8B-B14F-4D97-AF65-F5344CB8AC3E}">
        <p14:creationId xmlns:p14="http://schemas.microsoft.com/office/powerpoint/2010/main" val="214899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1" y="1288172"/>
            <a:ext cx="10307977" cy="4572000"/>
          </a:xfrm>
        </p:spPr>
        <p:txBody>
          <a:bodyPr>
            <a:normAutofit/>
          </a:bodyPr>
          <a:lstStyle/>
          <a:p>
            <a:r>
              <a:rPr lang="en-US" sz="2800"/>
              <a:t>Open Peer Review &amp; Open Writing</a:t>
            </a:r>
          </a:p>
          <a:p>
            <a:pPr lvl="1"/>
            <a:r>
              <a:rPr lang="en-US" sz="2800"/>
              <a:t>Riskier for women, BIPOC, early-career researchers, etc.</a:t>
            </a:r>
          </a:p>
          <a:p>
            <a:pPr lvl="2"/>
            <a:r>
              <a:rPr lang="en-US" sz="2600"/>
              <a:t>Reviewer credibility may be questioned </a:t>
            </a:r>
          </a:p>
          <a:p>
            <a:pPr lvl="1"/>
            <a:r>
              <a:rPr lang="en-US" sz="2800"/>
              <a:t>Double-blind review can reduce active and unconscious bias</a:t>
            </a:r>
          </a:p>
          <a:p>
            <a:pPr lvl="2"/>
            <a:r>
              <a:rPr lang="en-US" sz="2600"/>
              <a:t>Single-blind review confers advantage to well-established authors from high-prestige institutions</a:t>
            </a:r>
          </a:p>
          <a:p>
            <a:pPr lvl="2"/>
            <a:r>
              <a:rPr lang="en-US" sz="2600"/>
              <a:t>Some bias against non-US authors</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
        <p:nvSpPr>
          <p:cNvPr id="5" name="Title 1">
            <a:extLst>
              <a:ext uri="{FF2B5EF4-FFF2-40B4-BE49-F238E27FC236}">
                <a16:creationId xmlns:a16="http://schemas.microsoft.com/office/drawing/2014/main" id="{4C591412-8AF9-4A69-B78C-27C2F959D988}"/>
              </a:ext>
            </a:extLst>
          </p:cNvPr>
          <p:cNvSpPr txBox="1">
            <a:spLocks/>
          </p:cNvSpPr>
          <p:nvPr/>
        </p:nvSpPr>
        <p:spPr>
          <a:xfrm>
            <a:off x="385872" y="161733"/>
            <a:ext cx="11673869" cy="1112168"/>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200"/>
              <a:t>Assumption: </a:t>
            </a:r>
            <a:r>
              <a:rPr lang="en-CA" sz="3200"/>
              <a:t>Open Science Doesn’t Reinforce Existing Issues</a:t>
            </a:r>
          </a:p>
        </p:txBody>
      </p:sp>
    </p:spTree>
    <p:extLst>
      <p:ext uri="{BB962C8B-B14F-4D97-AF65-F5344CB8AC3E}">
        <p14:creationId xmlns:p14="http://schemas.microsoft.com/office/powerpoint/2010/main" val="30024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fontScale="90000"/>
          </a:bodyPr>
          <a:lstStyle/>
          <a:p>
            <a:r>
              <a:rPr lang="en-US" sz="4400"/>
              <a:t>The Positives of Open Science</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104900"/>
            <a:ext cx="10875686" cy="5168900"/>
          </a:xfrm>
          <a:ln>
            <a:noFill/>
          </a:ln>
        </p:spPr>
        <p:txBody>
          <a:bodyPr>
            <a:normAutofit/>
          </a:bodyPr>
          <a:lstStyle/>
          <a:p>
            <a:pPr fontAlgn="base"/>
            <a:r>
              <a:rPr lang="en-CA" sz="3200"/>
              <a:t>Open access</a:t>
            </a:r>
          </a:p>
          <a:p>
            <a:pPr lvl="1" fontAlgn="base"/>
            <a:r>
              <a:rPr lang="en-CA" sz="3200"/>
              <a:t>Accessibility of findings</a:t>
            </a:r>
          </a:p>
          <a:p>
            <a:pPr lvl="1" fontAlgn="base"/>
            <a:r>
              <a:rPr lang="en-CA" sz="3200"/>
              <a:t>Greater citation rates</a:t>
            </a:r>
          </a:p>
          <a:p>
            <a:pPr fontAlgn="base"/>
            <a:r>
              <a:rPr lang="en-CA" sz="3200"/>
              <a:t>Reduced financial barriers</a:t>
            </a:r>
          </a:p>
          <a:p>
            <a:pPr fontAlgn="base"/>
            <a:r>
              <a:rPr lang="en-CA" sz="3200"/>
              <a:t>Subverts existing biases in trust</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B356DAE0-068E-144F-92EE-6A8926F3F75A}"/>
              </a:ext>
            </a:extLst>
          </p:cNvPr>
          <p:cNvPicPr>
            <a:picLocks noChangeAspect="1"/>
          </p:cNvPicPr>
          <p:nvPr/>
        </p:nvPicPr>
        <p:blipFill>
          <a:blip r:embed="rId4"/>
          <a:stretch>
            <a:fillRect/>
          </a:stretch>
        </p:blipFill>
        <p:spPr>
          <a:xfrm>
            <a:off x="6222806" y="1466314"/>
            <a:ext cx="5732231" cy="3600000"/>
          </a:xfrm>
          <a:prstGeom prst="rect">
            <a:avLst/>
          </a:prstGeom>
        </p:spPr>
      </p:pic>
      <p:sp>
        <p:nvSpPr>
          <p:cNvPr id="5" name="TextBox 4">
            <a:extLst>
              <a:ext uri="{FF2B5EF4-FFF2-40B4-BE49-F238E27FC236}">
                <a16:creationId xmlns:a16="http://schemas.microsoft.com/office/drawing/2014/main" id="{E7B0F216-170C-C349-AB53-FFBF9869A62E}"/>
              </a:ext>
            </a:extLst>
          </p:cNvPr>
          <p:cNvSpPr txBox="1"/>
          <p:nvPr/>
        </p:nvSpPr>
        <p:spPr>
          <a:xfrm>
            <a:off x="6222806" y="5058396"/>
            <a:ext cx="4085864" cy="369332"/>
          </a:xfrm>
          <a:prstGeom prst="rect">
            <a:avLst/>
          </a:prstGeom>
          <a:noFill/>
        </p:spPr>
        <p:txBody>
          <a:bodyPr wrap="square" rtlCol="0">
            <a:spAutoFit/>
          </a:bodyPr>
          <a:lstStyle/>
          <a:p>
            <a:r>
              <a:rPr lang="en-US" i="1">
                <a:solidFill>
                  <a:schemeClr val="accent2"/>
                </a:solidFill>
              </a:rPr>
              <a:t>Photo credit: Tom Dunne</a:t>
            </a:r>
          </a:p>
        </p:txBody>
      </p:sp>
    </p:spTree>
    <p:extLst>
      <p:ext uri="{BB962C8B-B14F-4D97-AF65-F5344CB8AC3E}">
        <p14:creationId xmlns:p14="http://schemas.microsoft.com/office/powerpoint/2010/main" val="363437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a:bodyPr>
          <a:lstStyle/>
          <a:p>
            <a:r>
              <a:rPr lang="en-US" sz="4400"/>
              <a:t>Take home messages</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104900"/>
            <a:ext cx="10875686" cy="5168900"/>
          </a:xfrm>
          <a:ln>
            <a:noFill/>
          </a:ln>
        </p:spPr>
        <p:txBody>
          <a:bodyPr>
            <a:normAutofit/>
          </a:bodyPr>
          <a:lstStyle/>
          <a:p>
            <a:pPr fontAlgn="base"/>
            <a:r>
              <a:rPr lang="en-CA" sz="3200" dirty="0"/>
              <a:t>There are many false assumptions in Open Science.</a:t>
            </a:r>
          </a:p>
          <a:p>
            <a:pPr fontAlgn="base"/>
            <a:r>
              <a:rPr lang="en-CA" sz="3200" dirty="0"/>
              <a:t>Many of the issues related to equity, diversity, and inclusion in Open Science apply to scientific research in general.</a:t>
            </a:r>
          </a:p>
          <a:p>
            <a:pPr fontAlgn="base"/>
            <a:endParaRPr lang="en-CA" sz="3200" dirty="0"/>
          </a:p>
          <a:p>
            <a:pPr fontAlgn="base"/>
            <a:r>
              <a:rPr lang="en-CA" sz="3200" dirty="0"/>
              <a:t>Open Science practices are not accessible or possible for all researchers.</a:t>
            </a:r>
          </a:p>
          <a:p>
            <a:pPr fontAlgn="base"/>
            <a:r>
              <a:rPr lang="en-CA" sz="3200" dirty="0"/>
              <a:t>Open Science is not a “one size fits all” situation.</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62851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Challenges</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104899"/>
            <a:ext cx="10524935" cy="5340145"/>
          </a:xfrm>
          <a:ln>
            <a:noFill/>
          </a:ln>
        </p:spPr>
        <p:txBody>
          <a:bodyPr>
            <a:normAutofit/>
          </a:bodyPr>
          <a:lstStyle/>
          <a:p>
            <a:pPr fontAlgn="base"/>
            <a:r>
              <a:rPr lang="en-CA" sz="2400"/>
              <a:t>Learn more about it!</a:t>
            </a:r>
          </a:p>
          <a:p>
            <a:pPr lvl="1" fontAlgn="base"/>
            <a:r>
              <a:rPr lang="en-CA"/>
              <a:t>Read or listen to one of the resources on the next slide.</a:t>
            </a:r>
          </a:p>
          <a:p>
            <a:pPr fontAlgn="base"/>
            <a:r>
              <a:rPr lang="en-CA" sz="2400"/>
              <a:t>Reflect about it!</a:t>
            </a:r>
          </a:p>
          <a:p>
            <a:pPr lvl="1" fontAlgn="base"/>
            <a:r>
              <a:rPr lang="en-CA"/>
              <a:t>Take some time to consider what assumptions are built into the open science practices you use. What resources/support do you have that make it easier or more difficult to implement some of these practices? </a:t>
            </a:r>
          </a:p>
          <a:p>
            <a:pPr lvl="1" fontAlgn="base"/>
            <a:r>
              <a:rPr lang="en-CA"/>
              <a:t>When considering open science practices, take some time to think of who stands to benefit the most from these practices?</a:t>
            </a:r>
          </a:p>
          <a:p>
            <a:pPr fontAlgn="base"/>
            <a:r>
              <a:rPr lang="en-CA" sz="2400"/>
              <a:t>Take some action!</a:t>
            </a:r>
          </a:p>
          <a:p>
            <a:pPr lvl="1" fontAlgn="base"/>
            <a:r>
              <a:rPr lang="en-CA"/>
              <a:t>Check the author diversity of one of your bibliographies.</a:t>
            </a:r>
          </a:p>
          <a:p>
            <a:pPr lvl="1" fontAlgn="base"/>
            <a:r>
              <a:rPr lang="en-CA"/>
              <a:t>Check what journals you frequently cite are open access (or potentially predatory).</a:t>
            </a:r>
          </a:p>
          <a:p>
            <a:pPr lvl="1" fontAlgn="base"/>
            <a:r>
              <a:rPr lang="en-CA"/>
              <a:t>Start implementing some of the best practice recommendations for qualitative research.</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90276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resources</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5054330"/>
          </a:xfrm>
        </p:spPr>
        <p:txBody>
          <a:bodyPr vert="horz" lIns="0" tIns="0" rIns="0" bIns="0" numCol="2" rtlCol="0" anchor="t">
            <a:normAutofit lnSpcReduction="10000"/>
          </a:bodyPr>
          <a:lstStyle/>
          <a:p>
            <a:r>
              <a:rPr lang="en-CA" sz="2400" dirty="0" err="1">
                <a:hlinkClick r:id="rId3"/>
              </a:rPr>
              <a:t>cleanBib</a:t>
            </a:r>
            <a:r>
              <a:rPr lang="en-CA" sz="2400" dirty="0"/>
              <a:t> R package to examine gender proportions in reference lists</a:t>
            </a:r>
          </a:p>
          <a:p>
            <a:r>
              <a:rPr lang="en-CA" sz="2400" dirty="0">
                <a:hlinkClick r:id="rId4"/>
              </a:rPr>
              <a:t>Citation Transparency </a:t>
            </a:r>
            <a:r>
              <a:rPr lang="en-CA" sz="2400" dirty="0"/>
              <a:t>Chrome extension adds probabilistic gender info to Google Scholar and PubMed</a:t>
            </a:r>
          </a:p>
          <a:p>
            <a:r>
              <a:rPr lang="en-CA" sz="2400" dirty="0">
                <a:hlinkClick r:id="rId5"/>
              </a:rPr>
              <a:t>Directory of Open Access Journals</a:t>
            </a:r>
            <a:endParaRPr lang="en-CA" sz="2400" dirty="0"/>
          </a:p>
          <a:p>
            <a:r>
              <a:rPr lang="en-CA" sz="2400" dirty="0">
                <a:hlinkClick r:id="rId6"/>
              </a:rPr>
              <a:t>Website</a:t>
            </a:r>
            <a:r>
              <a:rPr lang="en-CA" sz="2400" dirty="0"/>
              <a:t> for checking if open-access publishers may be predatory</a:t>
            </a:r>
          </a:p>
          <a:p>
            <a:r>
              <a:rPr lang="en-CA" sz="2400" dirty="0">
                <a:hlinkClick r:id="rId7"/>
              </a:rPr>
              <a:t>NYTimes article </a:t>
            </a:r>
            <a:r>
              <a:rPr lang="en-CA" sz="2400" dirty="0"/>
              <a:t>on the wider effects of public criticism of research </a:t>
            </a:r>
          </a:p>
          <a:p>
            <a:pPr marL="439420" indent="-168275"/>
            <a:r>
              <a:rPr lang="en-CA" sz="2400" dirty="0">
                <a:hlinkClick r:id="rId8"/>
              </a:rPr>
              <a:t>Blog post </a:t>
            </a:r>
            <a:r>
              <a:rPr lang="en-CA" sz="2400" dirty="0"/>
              <a:t>on the ambiguous use of “open science”</a:t>
            </a:r>
          </a:p>
          <a:p>
            <a:pPr marL="439420" indent="-168275"/>
            <a:r>
              <a:rPr lang="en-CA" sz="2400" dirty="0">
                <a:hlinkClick r:id="rId9"/>
              </a:rPr>
              <a:t>Nature article </a:t>
            </a:r>
            <a:r>
              <a:rPr lang="en-CA" sz="2400" dirty="0"/>
              <a:t>on Cultural Taxation</a:t>
            </a:r>
          </a:p>
          <a:p>
            <a:pPr marL="439420" indent="-168275"/>
            <a:r>
              <a:rPr lang="en-CA" sz="2400" dirty="0">
                <a:hlinkClick r:id="rId10"/>
              </a:rPr>
              <a:t>PLOS article </a:t>
            </a:r>
            <a:r>
              <a:rPr lang="en-CA" sz="2400" dirty="0"/>
              <a:t>on data misuse</a:t>
            </a:r>
          </a:p>
          <a:p>
            <a:pPr marL="439420" indent="-168275"/>
            <a:r>
              <a:rPr lang="en-CA" sz="2400" dirty="0">
                <a:hlinkClick r:id="rId11"/>
              </a:rPr>
              <a:t>Reproducible Open Coding Kit </a:t>
            </a:r>
            <a:r>
              <a:rPr lang="en-CA" sz="2400" dirty="0"/>
              <a:t>to facilitate reproducible and open coding for qualitative research</a:t>
            </a:r>
          </a:p>
          <a:p>
            <a:pPr marL="439420" indent="-168275"/>
            <a:r>
              <a:rPr lang="en-CA" sz="2400" dirty="0">
                <a:hlinkClick r:id="rId12"/>
              </a:rPr>
              <a:t>The State of Open Data 2019 </a:t>
            </a:r>
            <a:r>
              <a:rPr lang="en-CA" sz="2400" dirty="0"/>
              <a:t>summary of results from Digital Science survey of scientists on open science</a:t>
            </a:r>
          </a:p>
          <a:p>
            <a:pPr marL="271145" indent="0">
              <a:buNone/>
            </a:pPr>
            <a:endParaRPr lang="en-CA"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1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74730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References</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5161939"/>
          </a:xfrm>
        </p:spPr>
        <p:txBody>
          <a:bodyPr numCol="2">
            <a:noAutofit/>
          </a:bodyPr>
          <a:lstStyle/>
          <a:p>
            <a:r>
              <a:rPr lang="en-US" sz="1200" dirty="0"/>
              <a:t>Traynor, C., Foster, L., &amp; </a:t>
            </a:r>
            <a:r>
              <a:rPr lang="en-US" sz="1200" dirty="0" err="1"/>
              <a:t>Schonwetter</a:t>
            </a:r>
            <a:r>
              <a:rPr lang="en-US" sz="1200" dirty="0"/>
              <a:t>, T. (2019). Tensions related to openness in researching indigenous peoples’ knowledge systems and intellectual property rights. In Chan, L., </a:t>
            </a:r>
            <a:r>
              <a:rPr lang="en-US" sz="1200" dirty="0" err="1"/>
              <a:t>Okune</a:t>
            </a:r>
            <a:r>
              <a:rPr lang="en-US" sz="1200" dirty="0"/>
              <a:t>, A., Hillyer, R., </a:t>
            </a:r>
            <a:r>
              <a:rPr lang="en-US" sz="1200" dirty="0" err="1"/>
              <a:t>Albornoz</a:t>
            </a:r>
            <a:r>
              <a:rPr lang="en-US" sz="1200" dirty="0"/>
              <a:t>, D., &amp; Posada, A. (Eds.), </a:t>
            </a:r>
            <a:r>
              <a:rPr lang="en-US" sz="1200" i="1" dirty="0"/>
              <a:t>Contextualizing openness: Situating open science</a:t>
            </a:r>
            <a:r>
              <a:rPr lang="en-US" sz="1200" dirty="0"/>
              <a:t>. (pp. 223-236). University of Ottawa Press.</a:t>
            </a:r>
          </a:p>
          <a:p>
            <a:r>
              <a:rPr lang="en-US" sz="1200" dirty="0"/>
              <a:t>Elsevier. (2021). Article publishing charge (APC) price list. [spreadsheet of open and hybrid model journal list prices]. Retrieved from </a:t>
            </a:r>
            <a:r>
              <a:rPr lang="en-US" sz="1200" dirty="0">
                <a:hlinkClick r:id="rId3"/>
              </a:rPr>
              <a:t>https://www.elsevier.com/about/policies/pricing</a:t>
            </a:r>
            <a:endParaRPr lang="en-US" sz="1200" dirty="0"/>
          </a:p>
          <a:p>
            <a:r>
              <a:rPr lang="en-CA" sz="1200" b="0" i="0" u="none" strike="noStrike" baseline="0" dirty="0">
                <a:solidFill>
                  <a:srgbClr val="000000"/>
                </a:solidFill>
              </a:rPr>
              <a:t>Kitchener, C. (2020, April 24). Women academics seem to be submitting fewer papers during coronavirus. ‘Never seen anything like it,’ says one editor. </a:t>
            </a:r>
            <a:r>
              <a:rPr lang="en-CA" sz="1200" b="0" i="1" u="none" strike="noStrike" baseline="0" dirty="0">
                <a:solidFill>
                  <a:srgbClr val="000000"/>
                </a:solidFill>
              </a:rPr>
              <a:t>The Lily. </a:t>
            </a:r>
            <a:r>
              <a:rPr lang="en-CA" sz="1200" b="0" i="0" u="none" strike="noStrike" baseline="0" dirty="0">
                <a:solidFill>
                  <a:srgbClr val="000000"/>
                </a:solidFill>
                <a:hlinkClick r:id="rId4"/>
              </a:rPr>
              <a:t>https://www.thelily.com/women-academics-seem-to-be-submitting-fewer-papers-during-coronavirus-never-seen-anything-like-it-says-one-editor/</a:t>
            </a:r>
            <a:endParaRPr lang="en-CA" sz="1200" b="0" i="0" u="none" strike="noStrike" baseline="0" dirty="0">
              <a:solidFill>
                <a:srgbClr val="000000"/>
              </a:solidFill>
            </a:endParaRPr>
          </a:p>
          <a:p>
            <a:r>
              <a:rPr lang="en-US" sz="1200" dirty="0" err="1"/>
              <a:t>Gewin</a:t>
            </a:r>
            <a:r>
              <a:rPr lang="en-US" sz="1200" dirty="0"/>
              <a:t>, V. (2020, June 24). The time tax put on scientists of color. </a:t>
            </a:r>
            <a:r>
              <a:rPr lang="en-US" sz="1200" i="1" dirty="0"/>
              <a:t>nature</a:t>
            </a:r>
            <a:r>
              <a:rPr lang="en-US" sz="1200" dirty="0"/>
              <a:t>. </a:t>
            </a:r>
            <a:r>
              <a:rPr lang="en-US" sz="1200" dirty="0">
                <a:hlinkClick r:id="rId5"/>
              </a:rPr>
              <a:t>https://www.nature.com/articles/d41586-020-01920-6</a:t>
            </a:r>
            <a:endParaRPr lang="en-US" sz="1200" dirty="0"/>
          </a:p>
          <a:p>
            <a:r>
              <a:rPr lang="en-US" sz="1200" dirty="0"/>
              <a:t>Franklin, R. (2018, June 21). R – The future of psychology statistics is open source. </a:t>
            </a:r>
            <a:r>
              <a:rPr lang="en-US" sz="1200" i="1" dirty="0" err="1"/>
              <a:t>Noba</a:t>
            </a:r>
            <a:r>
              <a:rPr lang="en-US" sz="1200" i="1" dirty="0"/>
              <a:t> Blog</a:t>
            </a:r>
            <a:r>
              <a:rPr lang="en-US" sz="1200" dirty="0"/>
              <a:t>. </a:t>
            </a:r>
            <a:r>
              <a:rPr lang="en-US" sz="1200" dirty="0">
                <a:hlinkClick r:id="rId6"/>
              </a:rPr>
              <a:t>http://noba.to/hrcy4etz</a:t>
            </a:r>
            <a:endParaRPr lang="en-US" sz="1200" dirty="0"/>
          </a:p>
          <a:p>
            <a:r>
              <a:rPr lang="en-US" sz="1200" dirty="0" err="1"/>
              <a:t>Albornoz</a:t>
            </a:r>
            <a:r>
              <a:rPr lang="en-US" sz="1200" dirty="0"/>
              <a:t>, D., &amp; Chan, L. (2018). Power and inequality in open science discourses. </a:t>
            </a:r>
            <a:r>
              <a:rPr lang="pt-BR" sz="1200" i="1" dirty="0"/>
              <a:t>Iris – Informação, Memória e Tecnologia, 4</a:t>
            </a:r>
            <a:r>
              <a:rPr lang="pt-BR" sz="1200" dirty="0"/>
              <a:t>(1), 70 – 79. </a:t>
            </a:r>
            <a:r>
              <a:rPr lang="pt-BR" sz="1200" dirty="0">
                <a:hlinkClick r:id="rId7"/>
              </a:rPr>
              <a:t>https://periodicos.ufpe.br/revistas/IRIS/article/view/238912/30639</a:t>
            </a:r>
            <a:endParaRPr lang="pt-BR" sz="1200" dirty="0"/>
          </a:p>
          <a:p>
            <a:r>
              <a:rPr lang="en-US" sz="1200" dirty="0"/>
              <a:t>Chan, L., Hall, B., </a:t>
            </a:r>
            <a:r>
              <a:rPr lang="en-US" sz="1200" dirty="0" err="1"/>
              <a:t>Piron</a:t>
            </a:r>
            <a:r>
              <a:rPr lang="en-US" sz="1200" dirty="0"/>
              <a:t>, F., Tandon, R., &amp; Williams, L. (2020). </a:t>
            </a:r>
            <a:r>
              <a:rPr lang="en-US" sz="1200" i="1" dirty="0"/>
              <a:t>Open science beyond open access: For and with communities. A step towards the decolonization of knowledge. </a:t>
            </a:r>
            <a:r>
              <a:rPr lang="en-US" sz="1200" dirty="0"/>
              <a:t>The Canadian Commission for UNESCO’s </a:t>
            </a:r>
            <a:r>
              <a:rPr lang="en-US" sz="1200" dirty="0" err="1"/>
              <a:t>IdeaLab</a:t>
            </a:r>
            <a:r>
              <a:rPr lang="en-US" sz="1200" dirty="0"/>
              <a:t>. </a:t>
            </a:r>
            <a:r>
              <a:rPr lang="en-US" sz="1200" dirty="0">
                <a:hlinkClick r:id="rId8"/>
              </a:rPr>
              <a:t>https://unescochair-cbrsr.org/wp-content/uploads/2020/07/OS_For_and_With_Communities_EN.pdf</a:t>
            </a:r>
            <a:endParaRPr lang="en-US" sz="1200" dirty="0"/>
          </a:p>
          <a:p>
            <a:r>
              <a:rPr lang="en-CA" sz="1200" b="0" i="0" dirty="0">
                <a:solidFill>
                  <a:srgbClr val="222222"/>
                </a:solidFill>
                <a:effectLst/>
              </a:rPr>
              <a:t>Braun, K. L., Browne, C. V., Ka ‘</a:t>
            </a:r>
            <a:r>
              <a:rPr lang="en-CA" sz="1200" b="0" i="0" dirty="0" err="1">
                <a:solidFill>
                  <a:srgbClr val="222222"/>
                </a:solidFill>
                <a:effectLst/>
              </a:rPr>
              <a:t>opua</a:t>
            </a:r>
            <a:r>
              <a:rPr lang="en-CA" sz="1200" b="0" i="0" dirty="0">
                <a:solidFill>
                  <a:srgbClr val="222222"/>
                </a:solidFill>
                <a:effectLst/>
              </a:rPr>
              <a:t>, L. S., Kim, B. J., &amp; </a:t>
            </a:r>
            <a:r>
              <a:rPr lang="en-CA" sz="1200" b="0" i="0" dirty="0" err="1">
                <a:solidFill>
                  <a:srgbClr val="222222"/>
                </a:solidFill>
                <a:effectLst/>
              </a:rPr>
              <a:t>Mokuau</a:t>
            </a:r>
            <a:r>
              <a:rPr lang="en-CA" sz="1200" b="0" i="0" dirty="0">
                <a:solidFill>
                  <a:srgbClr val="222222"/>
                </a:solidFill>
                <a:effectLst/>
              </a:rPr>
              <a:t>, N. (2014). Research on indigenous elders: From positivistic to decolonizing methodologies. </a:t>
            </a:r>
            <a:r>
              <a:rPr lang="en-CA" sz="1200" b="0" i="1" dirty="0">
                <a:solidFill>
                  <a:srgbClr val="222222"/>
                </a:solidFill>
                <a:effectLst/>
              </a:rPr>
              <a:t>The Gerontologist</a:t>
            </a:r>
            <a:r>
              <a:rPr lang="en-CA" sz="1200" b="0" i="0" dirty="0">
                <a:solidFill>
                  <a:srgbClr val="222222"/>
                </a:solidFill>
                <a:effectLst/>
              </a:rPr>
              <a:t>, </a:t>
            </a:r>
            <a:r>
              <a:rPr lang="en-CA" sz="1200" b="0" i="1" dirty="0">
                <a:solidFill>
                  <a:srgbClr val="222222"/>
                </a:solidFill>
                <a:effectLst/>
              </a:rPr>
              <a:t>54</a:t>
            </a:r>
            <a:r>
              <a:rPr lang="en-CA" sz="1200" b="0" i="0" dirty="0">
                <a:solidFill>
                  <a:srgbClr val="222222"/>
                </a:solidFill>
                <a:effectLst/>
              </a:rPr>
              <a:t>(1), 117-126.</a:t>
            </a:r>
            <a:r>
              <a:rPr lang="en-CA" sz="1200" b="0" i="0" u="none" strike="noStrike" dirty="0">
                <a:solidFill>
                  <a:srgbClr val="006FB7"/>
                </a:solidFill>
                <a:effectLst/>
                <a:latin typeface="Source Sans Pro" panose="020B0503030403020204" pitchFamily="34" charset="0"/>
                <a:hlinkClick r:id="rId9"/>
              </a:rPr>
              <a:t> https://doi.org/10.1093/geront/gnt067</a:t>
            </a:r>
            <a:r>
              <a:rPr lang="en-US" sz="1200" dirty="0"/>
              <a:t> </a:t>
            </a:r>
          </a:p>
          <a:p>
            <a:r>
              <a:rPr lang="en-CA" sz="1200" b="0" i="0" dirty="0" err="1">
                <a:solidFill>
                  <a:srgbClr val="222222"/>
                </a:solidFill>
                <a:effectLst/>
              </a:rPr>
              <a:t>Mohindra</a:t>
            </a:r>
            <a:r>
              <a:rPr lang="en-CA" sz="1200" b="0" i="0" dirty="0">
                <a:solidFill>
                  <a:srgbClr val="222222"/>
                </a:solidFill>
                <a:effectLst/>
              </a:rPr>
              <a:t>, K. S. (2017). Research and the health of indigenous populations in low-and middle-income countries. </a:t>
            </a:r>
            <a:r>
              <a:rPr lang="en-CA" sz="1200" b="0" i="1" dirty="0">
                <a:solidFill>
                  <a:srgbClr val="222222"/>
                </a:solidFill>
                <a:effectLst/>
              </a:rPr>
              <a:t>Health promotion international</a:t>
            </a:r>
            <a:r>
              <a:rPr lang="en-CA" sz="1200" b="0" i="0" dirty="0">
                <a:solidFill>
                  <a:srgbClr val="222222"/>
                </a:solidFill>
                <a:effectLst/>
              </a:rPr>
              <a:t>, </a:t>
            </a:r>
            <a:r>
              <a:rPr lang="en-CA" sz="1200" b="0" i="1" dirty="0">
                <a:solidFill>
                  <a:srgbClr val="222222"/>
                </a:solidFill>
                <a:effectLst/>
              </a:rPr>
              <a:t>32</a:t>
            </a:r>
            <a:r>
              <a:rPr lang="en-CA" sz="1200" b="0" i="0" dirty="0">
                <a:solidFill>
                  <a:srgbClr val="222222"/>
                </a:solidFill>
                <a:effectLst/>
              </a:rPr>
              <a:t>(3), 581-586. </a:t>
            </a:r>
            <a:r>
              <a:rPr lang="en-CA" sz="1200" b="0" i="0" u="none" strike="noStrike" dirty="0">
                <a:solidFill>
                  <a:srgbClr val="006FB7"/>
                </a:solidFill>
                <a:effectLst/>
                <a:hlinkClick r:id="rId10"/>
              </a:rPr>
              <a:t>https://doi.org/10.1093/heapro/dav106</a:t>
            </a:r>
            <a:endParaRPr lang="en-US" sz="1200" dirty="0"/>
          </a:p>
          <a:p>
            <a:r>
              <a:rPr lang="en-US" sz="1200" dirty="0" err="1"/>
              <a:t>Hrynaszkiewicz</a:t>
            </a:r>
            <a:r>
              <a:rPr lang="en-US" sz="1200" dirty="0"/>
              <a:t>, I. (2019, October 24). Building trust to break down barriers. </a:t>
            </a:r>
            <a:r>
              <a:rPr lang="en-CA" sz="1200" i="1" dirty="0"/>
              <a:t>Public Library of Science</a:t>
            </a:r>
            <a:r>
              <a:rPr lang="en-CA" sz="1200" dirty="0"/>
              <a:t>. </a:t>
            </a:r>
            <a:r>
              <a:rPr lang="en-CA" sz="1200" dirty="0">
                <a:hlinkClick r:id="rId11"/>
              </a:rPr>
              <a:t>https://plos.org/announcement/building-trust-to-break-down-barriers/</a:t>
            </a:r>
            <a:endParaRPr lang="en-CA" sz="1200" dirty="0"/>
          </a:p>
          <a:p>
            <a:r>
              <a:rPr lang="en-US" sz="1200" dirty="0" err="1"/>
              <a:t>Yarkoni</a:t>
            </a:r>
            <a:r>
              <a:rPr lang="en-US" sz="1200" dirty="0"/>
              <a:t>, T. (2019, July 13). I hate open science. </a:t>
            </a:r>
            <a:r>
              <a:rPr lang="en-US" sz="1200" i="1" dirty="0"/>
              <a:t>[citation needed]</a:t>
            </a:r>
            <a:r>
              <a:rPr lang="en-US" sz="1200" dirty="0"/>
              <a:t>. </a:t>
            </a:r>
            <a:r>
              <a:rPr lang="en-US" sz="1200" dirty="0">
                <a:hlinkClick r:id="rId12"/>
              </a:rPr>
              <a:t>https://www.talyarkoni.org/blog/2019/07/13/i-hate-open-science/</a:t>
            </a:r>
            <a:endParaRPr lang="en-US" sz="1200" dirty="0"/>
          </a:p>
          <a:p>
            <a:r>
              <a:rPr lang="en-US" sz="1200" dirty="0" err="1"/>
              <a:t>Reischer</a:t>
            </a:r>
            <a:r>
              <a:rPr lang="en-US" sz="1200" dirty="0"/>
              <a:t>, H. N., &amp;. Cowan, H. R. (2020). Quantity Over Quality? Reproducible Psychological Science from a Mixed Methods Perspective. </a:t>
            </a:r>
            <a:r>
              <a:rPr lang="en-US" sz="1200" i="1" dirty="0"/>
              <a:t>Collabra: Psychology, 6</a:t>
            </a:r>
            <a:r>
              <a:rPr lang="en-US" sz="1200" dirty="0"/>
              <a:t>(1): 26. </a:t>
            </a:r>
            <a:r>
              <a:rPr lang="en-US" sz="1200" dirty="0">
                <a:hlinkClick r:id="rId13"/>
              </a:rPr>
              <a:t>https://doi.org/10.1525/collabra.284 </a:t>
            </a:r>
            <a:endParaRPr lang="en-US" sz="1200" dirty="0"/>
          </a:p>
          <a:p>
            <a:r>
              <a:rPr lang="en-US" sz="1200" dirty="0"/>
              <a:t>Pratt, M.G., Kaplan, S., &amp; Whittington, R. (2020). The tumult over transparency: Decoupling transparency from replication in establishing trustworthy qualitative research. </a:t>
            </a:r>
            <a:r>
              <a:rPr lang="en-US" sz="1200" i="1" dirty="0"/>
              <a:t>Administrative Science Quarterly, 65</a:t>
            </a:r>
            <a:r>
              <a:rPr lang="en-US" sz="1200" dirty="0"/>
              <a:t>(1), 1–19. </a:t>
            </a:r>
            <a:r>
              <a:rPr lang="en-US" sz="1200" dirty="0">
                <a:hlinkClick r:id="rId14"/>
              </a:rPr>
              <a:t>https://doi.org/10.1177/0001839219887663</a:t>
            </a:r>
            <a:endParaRPr lang="en-US" sz="1200" dirty="0"/>
          </a:p>
          <a:p>
            <a:r>
              <a:rPr lang="en-US" sz="1200" dirty="0" err="1"/>
              <a:t>Jackosn</a:t>
            </a:r>
            <a:r>
              <a:rPr lang="en-US" sz="1200" dirty="0"/>
              <a:t>, A. (2019, October 23). The stat of open data 2019 – Global attitudes towards open data. </a:t>
            </a:r>
            <a:r>
              <a:rPr lang="en-US" sz="1200" i="1" dirty="0"/>
              <a:t>Digital Science. https://www.digital-science.com/blog/news/the-state-of-open-data-2019/</a:t>
            </a:r>
            <a:endParaRPr lang="en-US" sz="1200" dirty="0"/>
          </a:p>
          <a:p>
            <a:endParaRPr lang="en-US" sz="12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15"/>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31601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12EB06-D097-1143-9680-6879B153896A}"/>
              </a:ext>
            </a:extLst>
          </p:cNvPr>
          <p:cNvSpPr>
            <a:spLocks noGrp="1"/>
          </p:cNvSpPr>
          <p:nvPr>
            <p:ph type="title"/>
          </p:nvPr>
        </p:nvSpPr>
        <p:spPr>
          <a:xfrm>
            <a:off x="431714" y="4483797"/>
            <a:ext cx="3131093" cy="758005"/>
          </a:xfrm>
        </p:spPr>
        <p:txBody>
          <a:bodyPr anchor="b">
            <a:normAutofit fontScale="90000"/>
          </a:bodyPr>
          <a:lstStyle/>
          <a:p>
            <a:pPr algn="ctr"/>
            <a:r>
              <a:rPr lang="en-US" sz="3000">
                <a:solidFill>
                  <a:schemeClr val="bg1"/>
                </a:solidFill>
              </a:rPr>
              <a:t>Emiko</a:t>
            </a:r>
            <a:br>
              <a:rPr lang="en-US" sz="3000">
                <a:solidFill>
                  <a:schemeClr val="bg1"/>
                </a:solidFill>
              </a:rPr>
            </a:br>
            <a:r>
              <a:rPr lang="en-US" sz="3000">
                <a:solidFill>
                  <a:schemeClr val="bg1"/>
                </a:solidFill>
              </a:rPr>
              <a:t>she/her</a:t>
            </a:r>
          </a:p>
        </p:txBody>
      </p:sp>
      <p:sp>
        <p:nvSpPr>
          <p:cNvPr id="3" name="Content Placeholder 2">
            <a:extLst>
              <a:ext uri="{FF2B5EF4-FFF2-40B4-BE49-F238E27FC236}">
                <a16:creationId xmlns:a16="http://schemas.microsoft.com/office/drawing/2014/main" id="{003A81AC-B04A-5143-968E-AA79D78FFBAE}"/>
              </a:ext>
            </a:extLst>
          </p:cNvPr>
          <p:cNvSpPr>
            <a:spLocks noGrp="1"/>
          </p:cNvSpPr>
          <p:nvPr>
            <p:ph idx="1"/>
          </p:nvPr>
        </p:nvSpPr>
        <p:spPr>
          <a:xfrm>
            <a:off x="4478695" y="833535"/>
            <a:ext cx="5825318" cy="5361991"/>
          </a:xfrm>
        </p:spPr>
        <p:txBody>
          <a:bodyPr>
            <a:normAutofit/>
          </a:bodyPr>
          <a:lstStyle/>
          <a:p>
            <a:pPr fontAlgn="base"/>
            <a:r>
              <a:rPr lang="en-CA" sz="2400"/>
              <a:t>Supervised by Dr. Penny Pexman (Language Processing Lab)</a:t>
            </a:r>
          </a:p>
          <a:p>
            <a:pPr lvl="1" fontAlgn="base"/>
            <a:r>
              <a:rPr lang="en-CA" sz="2400"/>
              <a:t>Semantic representation, individual differences in language processing, embodied cognition.</a:t>
            </a:r>
          </a:p>
          <a:p>
            <a:pPr fontAlgn="base"/>
            <a:r>
              <a:rPr lang="en-CA" sz="2400"/>
              <a:t>What motivated you to join our group and introduce an aspect of open science today?</a:t>
            </a:r>
          </a:p>
          <a:p>
            <a:pPr lvl="1" fontAlgn="base"/>
            <a:r>
              <a:rPr lang="en-CA" sz="2400"/>
              <a:t>I'm excited to discuss open science with peers, rather than just during conference sessions about open science!</a:t>
            </a:r>
          </a:p>
          <a:p>
            <a:endParaRPr lang="en-US" sz="1600"/>
          </a:p>
        </p:txBody>
      </p:sp>
      <p:pic>
        <p:nvPicPr>
          <p:cNvPr id="6" name="Picture 5">
            <a:extLst>
              <a:ext uri="{FF2B5EF4-FFF2-40B4-BE49-F238E27FC236}">
                <a16:creationId xmlns:a16="http://schemas.microsoft.com/office/drawing/2014/main" id="{76EA83CC-362F-C54C-A699-7E403B035F96}"/>
              </a:ext>
            </a:extLst>
          </p:cNvPr>
          <p:cNvPicPr>
            <a:picLocks noChangeAspect="1"/>
          </p:cNvPicPr>
          <p:nvPr/>
        </p:nvPicPr>
        <p:blipFill>
          <a:blip r:embed="rId3"/>
          <a:stretch>
            <a:fillRect/>
          </a:stretch>
        </p:blipFill>
        <p:spPr>
          <a:xfrm>
            <a:off x="431714" y="985757"/>
            <a:ext cx="3033156" cy="3033156"/>
          </a:xfrm>
          <a:prstGeom prst="rect">
            <a:avLst/>
          </a:prstGeom>
        </p:spPr>
      </p:pic>
      <p:pic>
        <p:nvPicPr>
          <p:cNvPr id="9" name="Picture 8" descr="Shape&#10;&#10;Description automatically generated">
            <a:extLst>
              <a:ext uri="{FF2B5EF4-FFF2-40B4-BE49-F238E27FC236}">
                <a16:creationId xmlns:a16="http://schemas.microsoft.com/office/drawing/2014/main" id="{987708D7-A347-AC4A-94C4-38F5F574DB8D}"/>
              </a:ext>
            </a:extLst>
          </p:cNvPr>
          <p:cNvPicPr>
            <a:picLocks noChangeAspect="1"/>
          </p:cNvPicPr>
          <p:nvPr/>
        </p:nvPicPr>
        <p:blipFill>
          <a:blip r:embed="rId4"/>
          <a:stretch>
            <a:fillRect/>
          </a:stretch>
        </p:blipFill>
        <p:spPr>
          <a:xfrm>
            <a:off x="10693849" y="5245658"/>
            <a:ext cx="1667940" cy="1667940"/>
          </a:xfrm>
          <a:prstGeom prst="rect">
            <a:avLst/>
          </a:prstGeom>
        </p:spPr>
      </p:pic>
      <p:pic>
        <p:nvPicPr>
          <p:cNvPr id="5" name="Picture 4" descr="A picture containing indoor, person, wall, little&#10;&#10;Description automatically generated">
            <a:extLst>
              <a:ext uri="{FF2B5EF4-FFF2-40B4-BE49-F238E27FC236}">
                <a16:creationId xmlns:a16="http://schemas.microsoft.com/office/drawing/2014/main" id="{8576A908-A97F-4441-BC3E-F41B37434540}"/>
              </a:ext>
            </a:extLst>
          </p:cNvPr>
          <p:cNvPicPr>
            <a:picLocks noChangeAspect="1"/>
          </p:cNvPicPr>
          <p:nvPr/>
        </p:nvPicPr>
        <p:blipFill rotWithShape="1">
          <a:blip r:embed="rId5"/>
          <a:srcRect l="50000" t="-1" r="1177" b="1797"/>
          <a:stretch/>
        </p:blipFill>
        <p:spPr>
          <a:xfrm>
            <a:off x="872016" y="1086778"/>
            <a:ext cx="2256990" cy="2831114"/>
          </a:xfrm>
          <a:prstGeom prst="rect">
            <a:avLst/>
          </a:prstGeom>
        </p:spPr>
      </p:pic>
    </p:spTree>
    <p:extLst>
      <p:ext uri="{BB962C8B-B14F-4D97-AF65-F5344CB8AC3E}">
        <p14:creationId xmlns:p14="http://schemas.microsoft.com/office/powerpoint/2010/main" val="107373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12EB06-D097-1143-9680-6879B153896A}"/>
              </a:ext>
            </a:extLst>
          </p:cNvPr>
          <p:cNvSpPr>
            <a:spLocks noGrp="1"/>
          </p:cNvSpPr>
          <p:nvPr>
            <p:ph type="title"/>
          </p:nvPr>
        </p:nvSpPr>
        <p:spPr>
          <a:xfrm>
            <a:off x="431714" y="4483797"/>
            <a:ext cx="3131093" cy="758005"/>
          </a:xfrm>
        </p:spPr>
        <p:txBody>
          <a:bodyPr anchor="b">
            <a:normAutofit fontScale="90000"/>
          </a:bodyPr>
          <a:lstStyle/>
          <a:p>
            <a:pPr algn="ctr"/>
            <a:r>
              <a:rPr lang="en-US" sz="3000">
                <a:solidFill>
                  <a:schemeClr val="bg1"/>
                </a:solidFill>
              </a:rPr>
              <a:t>Chelsie (she/them)</a:t>
            </a:r>
          </a:p>
        </p:txBody>
      </p:sp>
      <p:sp>
        <p:nvSpPr>
          <p:cNvPr id="3" name="Content Placeholder 2">
            <a:extLst>
              <a:ext uri="{FF2B5EF4-FFF2-40B4-BE49-F238E27FC236}">
                <a16:creationId xmlns:a16="http://schemas.microsoft.com/office/drawing/2014/main" id="{003A81AC-B04A-5143-968E-AA79D78FFBAE}"/>
              </a:ext>
            </a:extLst>
          </p:cNvPr>
          <p:cNvSpPr>
            <a:spLocks noGrp="1"/>
          </p:cNvSpPr>
          <p:nvPr>
            <p:ph idx="1"/>
          </p:nvPr>
        </p:nvSpPr>
        <p:spPr>
          <a:xfrm>
            <a:off x="4478695" y="833535"/>
            <a:ext cx="5825318" cy="5361991"/>
          </a:xfrm>
        </p:spPr>
        <p:txBody>
          <a:bodyPr>
            <a:normAutofit/>
          </a:bodyPr>
          <a:lstStyle/>
          <a:p>
            <a:pPr fontAlgn="base"/>
            <a:r>
              <a:rPr lang="en-CA" sz="2400"/>
              <a:t>Supervised by Dr. Julia Kam (Internal Attention Lab) and Dr. Brandy Callahan (Neurocognitive Disorders Lab)</a:t>
            </a:r>
          </a:p>
          <a:p>
            <a:pPr lvl="1" fontAlgn="base"/>
            <a:r>
              <a:rPr lang="en-CA" sz="2400"/>
              <a:t>ADHD, mind-wandering, executive functioning, (sex, and gender).</a:t>
            </a:r>
          </a:p>
          <a:p>
            <a:pPr fontAlgn="base"/>
            <a:r>
              <a:rPr lang="en-CA" sz="2400"/>
              <a:t>What motivated you to join our group and introduce an aspect of open science today?</a:t>
            </a:r>
          </a:p>
          <a:p>
            <a:pPr lvl="1" fontAlgn="base"/>
            <a:r>
              <a:rPr lang="en-CA" sz="2400"/>
              <a:t>I want to support accessibility of data and results</a:t>
            </a:r>
          </a:p>
          <a:p>
            <a:pPr lvl="1" fontAlgn="base"/>
            <a:r>
              <a:rPr lang="en-CA" sz="2400"/>
              <a:t>Spreadsheet enthusiast</a:t>
            </a:r>
          </a:p>
        </p:txBody>
      </p:sp>
      <p:pic>
        <p:nvPicPr>
          <p:cNvPr id="6" name="Picture 5">
            <a:extLst>
              <a:ext uri="{FF2B5EF4-FFF2-40B4-BE49-F238E27FC236}">
                <a16:creationId xmlns:a16="http://schemas.microsoft.com/office/drawing/2014/main" id="{76EA83CC-362F-C54C-A699-7E403B035F96}"/>
              </a:ext>
            </a:extLst>
          </p:cNvPr>
          <p:cNvPicPr>
            <a:picLocks noChangeAspect="1"/>
          </p:cNvPicPr>
          <p:nvPr/>
        </p:nvPicPr>
        <p:blipFill rotWithShape="1">
          <a:blip r:embed="rId3"/>
          <a:srcRect t="29002" r="36522"/>
          <a:stretch/>
        </p:blipFill>
        <p:spPr>
          <a:xfrm rot="5400000">
            <a:off x="501311" y="1056666"/>
            <a:ext cx="3034446" cy="2545415"/>
          </a:xfrm>
          <a:prstGeom prst="rect">
            <a:avLst/>
          </a:prstGeom>
        </p:spPr>
      </p:pic>
      <p:pic>
        <p:nvPicPr>
          <p:cNvPr id="9" name="Picture 8" descr="Shape&#10;&#10;Description automatically generated">
            <a:extLst>
              <a:ext uri="{FF2B5EF4-FFF2-40B4-BE49-F238E27FC236}">
                <a16:creationId xmlns:a16="http://schemas.microsoft.com/office/drawing/2014/main" id="{987708D7-A347-AC4A-94C4-38F5F574DB8D}"/>
              </a:ext>
            </a:extLst>
          </p:cNvPr>
          <p:cNvPicPr>
            <a:picLocks noChangeAspect="1"/>
          </p:cNvPicPr>
          <p:nvPr/>
        </p:nvPicPr>
        <p:blipFill>
          <a:blip r:embed="rId4"/>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91988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a:bodyPr>
          <a:lstStyle/>
          <a:p>
            <a:r>
              <a:rPr lang="en-US" sz="4400"/>
              <a:t>Contributions</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800"/>
              <a:t>University of Calgary, Department of Psychology </a:t>
            </a:r>
            <a:br>
              <a:rPr lang="en-US" sz="2800"/>
            </a:br>
            <a:r>
              <a:rPr lang="en-US" sz="2800"/>
              <a:t>Equity, Diversity, and Inclusion Committee members:</a:t>
            </a:r>
          </a:p>
          <a:p>
            <a:pPr lvl="1"/>
            <a:r>
              <a:rPr lang="en-US" sz="2800"/>
              <a:t>Lorena Solis</a:t>
            </a:r>
          </a:p>
          <a:p>
            <a:pPr lvl="1"/>
            <a:r>
              <a:rPr lang="en-US" sz="2800"/>
              <a:t>Elaine </a:t>
            </a:r>
            <a:r>
              <a:rPr lang="en-US" sz="2800" err="1"/>
              <a:t>Atay</a:t>
            </a:r>
            <a:endParaRPr lang="en-US" sz="2800"/>
          </a:p>
          <a:p>
            <a:pPr lvl="1"/>
            <a:r>
              <a:rPr lang="en-US" sz="2800" err="1"/>
              <a:t>Franci</a:t>
            </a:r>
            <a:r>
              <a:rPr lang="en-US" sz="2800"/>
              <a:t> </a:t>
            </a:r>
            <a:r>
              <a:rPr lang="en-US" sz="2800" err="1"/>
              <a:t>Sterzer</a:t>
            </a:r>
            <a:endParaRPr lang="en-US" sz="2800"/>
          </a:p>
          <a:p>
            <a:pPr lvl="1"/>
            <a:r>
              <a:rPr lang="en-US" sz="2800"/>
              <a:t>Tamara Williamson</a:t>
            </a:r>
          </a:p>
          <a:p>
            <a:endParaRPr lang="en-US" sz="2400"/>
          </a:p>
          <a:p>
            <a:endParaRPr lang="en-US" sz="2400"/>
          </a:p>
          <a:p>
            <a:pPr marL="0" indent="0">
              <a:buNone/>
            </a:pPr>
            <a:endParaRPr lang="en-US" sz="240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89784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a:bodyPr>
          <a:lstStyle/>
          <a:p>
            <a:r>
              <a:rPr lang="en-US" sz="4400"/>
              <a:t>Defining EDI</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1" y="1272728"/>
            <a:ext cx="11024251" cy="5048559"/>
          </a:xfrm>
        </p:spPr>
        <p:txBody>
          <a:bodyPr>
            <a:normAutofit lnSpcReduction="10000"/>
          </a:bodyPr>
          <a:lstStyle/>
          <a:p>
            <a:r>
              <a:rPr lang="en-US" sz="2400" u="sng"/>
              <a:t>E</a:t>
            </a:r>
            <a:r>
              <a:rPr lang="en-US" sz="2400"/>
              <a:t>quity</a:t>
            </a:r>
          </a:p>
          <a:p>
            <a:pPr lvl="1"/>
            <a:r>
              <a:rPr lang="en-CA" sz="2400"/>
              <a:t>Equity acknowledges and aims to correct unequal distributions of power where those with power and privilege experience advantages while those without experience disadvantages. </a:t>
            </a:r>
          </a:p>
          <a:p>
            <a:r>
              <a:rPr lang="en-CA" sz="2400" u="sng"/>
              <a:t>D</a:t>
            </a:r>
            <a:r>
              <a:rPr lang="en-CA" sz="2400"/>
              <a:t>iversity</a:t>
            </a:r>
          </a:p>
          <a:p>
            <a:pPr lvl="1"/>
            <a:r>
              <a:rPr lang="en-CA" sz="2400"/>
              <a:t>Varies by context, research area, etc. </a:t>
            </a:r>
          </a:p>
          <a:p>
            <a:pPr lvl="1"/>
            <a:r>
              <a:rPr lang="en-CA" sz="2400"/>
              <a:t>May be discussed in terms of group-based dimensions (gender, race, ethnicity, disability, etc.), include many differences grouped into broader categories (visible/invisible, surface/deep), or may be defined by a specific conceptual rule </a:t>
            </a:r>
          </a:p>
          <a:p>
            <a:r>
              <a:rPr lang="en-CA" sz="2400" u="sng"/>
              <a:t>I</a:t>
            </a:r>
            <a:r>
              <a:rPr lang="en-CA" sz="2400"/>
              <a:t>nclusion</a:t>
            </a:r>
            <a:endParaRPr lang="en-US" sz="2400"/>
          </a:p>
          <a:p>
            <a:pPr lvl="1"/>
            <a:r>
              <a:rPr lang="en-CA" sz="2400"/>
              <a:t>Valuing and welcoming individuals with different identities as part of a group</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6960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Importance of EDI</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685620"/>
          </a:xfrm>
        </p:spPr>
        <p:txBody>
          <a:bodyPr>
            <a:normAutofit/>
          </a:bodyPr>
          <a:lstStyle/>
          <a:p>
            <a:r>
              <a:rPr lang="en-CA" sz="2400" dirty="0"/>
              <a:t>A main tenet of open science in transparency and accessibility - both important tenets to equity, diversity and inclusion. </a:t>
            </a:r>
          </a:p>
          <a:p>
            <a:pPr lvl="1"/>
            <a:r>
              <a:rPr lang="en-CA" sz="2400" dirty="0"/>
              <a:t>But Open Science practices are being implemented within an existing academic research context that has systemic inequities. </a:t>
            </a:r>
          </a:p>
          <a:p>
            <a:r>
              <a:rPr lang="en-CA" sz="2400" dirty="0"/>
              <a:t>Open Science was not intentionally designed to address all those inequities, nor can it be expected to be a panacea for the issues related to equity, diversity, and inclusion in academia.</a:t>
            </a:r>
          </a:p>
          <a:p>
            <a:r>
              <a:rPr lang="en-CA" sz="2400" dirty="0"/>
              <a:t>Therefore, </a:t>
            </a:r>
            <a:r>
              <a:rPr lang="en-CA" sz="2400" u="sng" dirty="0"/>
              <a:t>we must consider how those contextual influences may affect the application of open science practices.</a:t>
            </a:r>
          </a:p>
          <a:p>
            <a:pPr lvl="1"/>
            <a:endParaRPr lang="en-US" dirty="0"/>
          </a:p>
          <a:p>
            <a:pPr lvl="1"/>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2337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Autofit/>
          </a:bodyPr>
          <a:lstStyle/>
          <a:p>
            <a:r>
              <a:rPr lang="en-US" sz="3200"/>
              <a:t>Considerations for Open Science</a:t>
            </a:r>
            <a:endParaRPr lang="en-US" sz="240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3" y="1272727"/>
            <a:ext cx="9706394" cy="5157569"/>
          </a:xfrm>
        </p:spPr>
        <p:txBody>
          <a:bodyPr>
            <a:normAutofit/>
          </a:bodyPr>
          <a:lstStyle/>
          <a:p>
            <a:r>
              <a:rPr lang="en-CA" sz="3200"/>
              <a:t>What assumptions are being made when considering how these practices are implemented? </a:t>
            </a:r>
          </a:p>
          <a:p>
            <a:pPr marL="0" indent="0">
              <a:buNone/>
            </a:pPr>
            <a:endParaRPr lang="en-CA" sz="3200"/>
          </a:p>
          <a:p>
            <a:r>
              <a:rPr lang="en-CA" sz="3200"/>
              <a:t>What are barriers to implementation? </a:t>
            </a:r>
            <a:br>
              <a:rPr lang="en-CA" sz="3200"/>
            </a:br>
            <a:endParaRPr lang="en-CA" sz="3200"/>
          </a:p>
          <a:p>
            <a:r>
              <a:rPr lang="en-CA" sz="3200"/>
              <a:t>Where do open science practices make positive changes for equity, diversity, and inclusion in science ?</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55268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fontScale="90000"/>
          </a:bodyPr>
          <a:lstStyle/>
          <a:p>
            <a:r>
              <a:rPr lang="en-US" sz="4400"/>
              <a:t>Assumptions of Open Science</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756261" cy="4907939"/>
          </a:xfrm>
        </p:spPr>
        <p:txBody>
          <a:bodyPr>
            <a:normAutofit/>
          </a:bodyPr>
          <a:lstStyle/>
          <a:p>
            <a:r>
              <a:rPr lang="en-US" sz="4000"/>
              <a:t>Open = Good</a:t>
            </a:r>
            <a:br>
              <a:rPr lang="en-US" sz="4000"/>
            </a:br>
            <a:endParaRPr lang="en-US" sz="4000"/>
          </a:p>
          <a:p>
            <a:r>
              <a:rPr lang="en-CA" sz="4000"/>
              <a:t>Researchers Who Value Open Science Will Do It</a:t>
            </a:r>
            <a:br>
              <a:rPr lang="en-CA" sz="4000"/>
            </a:br>
            <a:endParaRPr lang="en-CA" sz="4000"/>
          </a:p>
          <a:p>
            <a:r>
              <a:rPr lang="en-CA" sz="4000"/>
              <a:t>Open Science Doesn’t Reinforce Existing Issues</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26017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2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Assumption: Open = Good</a:t>
            </a:r>
            <a:endParaRPr lang="en-US"/>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5334549"/>
          </a:xfrm>
        </p:spPr>
        <p:txBody>
          <a:bodyPr>
            <a:normAutofit/>
          </a:bodyPr>
          <a:lstStyle/>
          <a:p>
            <a:r>
              <a:rPr lang="en-CA" sz="3200"/>
              <a:t>Openness is foundational to open science but isn’t necessarily ‘good’, ‘ethical’, and ‘desirable’ in research </a:t>
            </a:r>
          </a:p>
          <a:p>
            <a:pPr lvl="1"/>
            <a:r>
              <a:rPr lang="en-CA" sz="2800"/>
              <a:t>Contextual Definitions</a:t>
            </a:r>
          </a:p>
          <a:p>
            <a:pPr lvl="1"/>
            <a:r>
              <a:rPr lang="en-CA" sz="2800"/>
              <a:t>Discomfort with Openness</a:t>
            </a:r>
          </a:p>
          <a:p>
            <a:pPr lvl="1"/>
            <a:r>
              <a:rPr lang="en-CA" sz="2800"/>
              <a:t>Potential Data Misuse</a:t>
            </a:r>
          </a:p>
          <a:p>
            <a:pPr lvl="1"/>
            <a:r>
              <a:rPr lang="en-CA" sz="2800"/>
              <a:t>Homogenization of Knowledge</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837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1831</Words>
  <Application>Microsoft Macintosh PowerPoint</Application>
  <PresentationFormat>Widescreen</PresentationFormat>
  <Paragraphs>166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Nova</vt:lpstr>
      <vt:lpstr>Helvetica</vt:lpstr>
      <vt:lpstr>Source Sans Pro</vt:lpstr>
      <vt:lpstr>GradientRiseVTI</vt:lpstr>
      <vt:lpstr>Equity, diversity, &amp; Inclusion  in Open Science </vt:lpstr>
      <vt:lpstr>Emiko she/her</vt:lpstr>
      <vt:lpstr>Chelsie (she/them)</vt:lpstr>
      <vt:lpstr>Contributions</vt:lpstr>
      <vt:lpstr>Defining EDI</vt:lpstr>
      <vt:lpstr>Importance of EDI</vt:lpstr>
      <vt:lpstr>Considerations for Open Science</vt:lpstr>
      <vt:lpstr>Assumptions of Open Science</vt:lpstr>
      <vt:lpstr>Assumption: Open = Good</vt:lpstr>
      <vt:lpstr>Assumption: Open = Good</vt:lpstr>
      <vt:lpstr>Assumption: Researchers Who Value Open Science Will Do It</vt:lpstr>
      <vt:lpstr>PowerPoint Presentation</vt:lpstr>
      <vt:lpstr>PowerPoint Presentation</vt:lpstr>
      <vt:lpstr>PowerPoint Presentation</vt:lpstr>
      <vt:lpstr>The Positives of Open Science</vt:lpstr>
      <vt:lpstr>Take home messages</vt:lpstr>
      <vt:lpstr>Challenges</vt:lpstr>
      <vt:lpstr>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Science Student Support committee</dc:title>
  <dc:creator>Jassleen Parmar</dc:creator>
  <cp:lastModifiedBy>Emiko Muraki</cp:lastModifiedBy>
  <cp:revision>3</cp:revision>
  <dcterms:created xsi:type="dcterms:W3CDTF">2020-10-06T05:18:05Z</dcterms:created>
  <dcterms:modified xsi:type="dcterms:W3CDTF">2021-02-27T02:44:56Z</dcterms:modified>
</cp:coreProperties>
</file>