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 id="2147483802" r:id="rId2"/>
  </p:sldMasterIdLst>
  <p:notesMasterIdLst>
    <p:notesMasterId r:id="rId19"/>
  </p:notesMasterIdLst>
  <p:sldIdLst>
    <p:sldId id="315" r:id="rId3"/>
    <p:sldId id="316" r:id="rId4"/>
    <p:sldId id="256" r:id="rId5"/>
    <p:sldId id="283" r:id="rId6"/>
    <p:sldId id="288" r:id="rId7"/>
    <p:sldId id="258" r:id="rId8"/>
    <p:sldId id="263" r:id="rId9"/>
    <p:sldId id="313" r:id="rId10"/>
    <p:sldId id="278" r:id="rId11"/>
    <p:sldId id="261" r:id="rId12"/>
    <p:sldId id="260" r:id="rId13"/>
    <p:sldId id="270" r:id="rId14"/>
    <p:sldId id="282" r:id="rId15"/>
    <p:sldId id="279" r:id="rId16"/>
    <p:sldId id="280"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3FCFF"/>
    <a:srgbClr val="FFF0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82"/>
    <p:restoredTop sz="96860"/>
  </p:normalViewPr>
  <p:slideViewPr>
    <p:cSldViewPr snapToGrid="0" snapToObjects="1">
      <p:cViewPr varScale="1">
        <p:scale>
          <a:sx n="151" d="100"/>
          <a:sy n="151"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chelseamoran/Dropbox/OSSSG/Session%201%20-%20Welcome%20back/OSSSG%20-%20welcome%20back-%20RegistrationReport.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928-CD4D-8B5E-7971170530A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928-CD4D-8B5E-7971170530A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928-CD4D-8B5E-7971170530A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928-CD4D-8B5E-7971170530A2}"/>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'[OSSSG - welcome back- RegistrationReport.xls]OSSSG - welcome back- Registrat'!$F$29:$F$32</c:f>
              <c:strCache>
                <c:ptCount val="4"/>
                <c:pt idx="0">
                  <c:v>A little</c:v>
                </c:pt>
                <c:pt idx="1">
                  <c:v>Quite a bit</c:v>
                </c:pt>
                <c:pt idx="2">
                  <c:v>Somewhat</c:v>
                </c:pt>
                <c:pt idx="3">
                  <c:v>Not at all</c:v>
                </c:pt>
              </c:strCache>
            </c:strRef>
          </c:cat>
          <c:val>
            <c:numRef>
              <c:f>'[OSSSG - welcome back- RegistrationReport.xls]OSSSG - welcome back- Registrat'!$G$29:$G$32</c:f>
              <c:numCache>
                <c:formatCode>General</c:formatCode>
                <c:ptCount val="4"/>
                <c:pt idx="0">
                  <c:v>37.5</c:v>
                </c:pt>
                <c:pt idx="1">
                  <c:v>25</c:v>
                </c:pt>
                <c:pt idx="2">
                  <c:v>18.75</c:v>
                </c:pt>
                <c:pt idx="3">
                  <c:v>18.75</c:v>
                </c:pt>
              </c:numCache>
            </c:numRef>
          </c:val>
          <c:extLst>
            <c:ext xmlns:c16="http://schemas.microsoft.com/office/drawing/2014/chart" uri="{C3380CC4-5D6E-409C-BE32-E72D297353CC}">
              <c16:uniqueId val="{00000008-8928-CD4D-8B5E-7971170530A2}"/>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5096488235047051"/>
          <c:y val="0.85442667715096621"/>
          <c:w val="0.68394351387919472"/>
          <c:h val="0.1455733228490338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8D6EF7-0E8C-45BA-B841-B3EBEAF4CB4C}"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CA"/>
        </a:p>
      </dgm:t>
    </dgm:pt>
    <dgm:pt modelId="{6B3A9878-BFD1-4CED-B1FF-03162CD38145}">
      <dgm:prSet phldrT="[Text]" custT="1"/>
      <dgm:spPr>
        <a:solidFill>
          <a:srgbClr val="AF77A1"/>
        </a:solidFill>
        <a:effectLst>
          <a:outerShdw blurRad="63500" sx="102000" sy="102000" algn="ctr" rotWithShape="0">
            <a:prstClr val="black">
              <a:alpha val="40000"/>
            </a:prstClr>
          </a:outerShdw>
        </a:effectLst>
      </dgm:spPr>
      <dgm:t>
        <a:bodyPr/>
        <a:lstStyle/>
        <a:p>
          <a:endParaRPr lang="en-CA" sz="1000" b="1" dirty="0">
            <a:solidFill>
              <a:schemeClr val="bg1"/>
            </a:solidFill>
            <a:latin typeface="Gill Sans Nova" panose="020B0602020104020203" pitchFamily="34" charset="0"/>
          </a:endParaRPr>
        </a:p>
      </dgm:t>
    </dgm:pt>
    <dgm:pt modelId="{50088D1C-3C5B-415D-97FD-2CF4ADC5FEDE}" type="parTrans" cxnId="{7D8DDBC1-0367-458C-A16A-D4255516EDCA}">
      <dgm:prSet/>
      <dgm:spPr/>
      <dgm:t>
        <a:bodyPr/>
        <a:lstStyle/>
        <a:p>
          <a:endParaRPr lang="en-CA" sz="2800">
            <a:solidFill>
              <a:schemeClr val="bg1"/>
            </a:solidFill>
            <a:latin typeface="Gill Sans Nova" panose="020B0602020104020203" pitchFamily="34" charset="0"/>
          </a:endParaRPr>
        </a:p>
      </dgm:t>
    </dgm:pt>
    <dgm:pt modelId="{B4C15524-D81A-4F63-8CA1-0BA7CD7925D4}" type="sibTrans" cxnId="{7D8DDBC1-0367-458C-A16A-D4255516EDCA}">
      <dgm:prSet/>
      <dgm:spPr/>
      <dgm:t>
        <a:bodyPr/>
        <a:lstStyle/>
        <a:p>
          <a:endParaRPr lang="en-CA" sz="2800">
            <a:solidFill>
              <a:schemeClr val="bg1"/>
            </a:solidFill>
            <a:latin typeface="Gill Sans Nova" panose="020B0602020104020203" pitchFamily="34" charset="0"/>
          </a:endParaRPr>
        </a:p>
      </dgm:t>
    </dgm:pt>
    <dgm:pt modelId="{B7F683A8-CDB9-4229-9973-4748186177C8}">
      <dgm:prSet phldrT="[Text]" custT="1"/>
      <dgm:spPr>
        <a:solidFill>
          <a:srgbClr val="968BC3"/>
        </a:solidFill>
        <a:effectLst>
          <a:outerShdw blurRad="63500" sx="102000" sy="102000" algn="ctr" rotWithShape="0">
            <a:prstClr val="black">
              <a:alpha val="40000"/>
            </a:prstClr>
          </a:outerShdw>
        </a:effectLst>
      </dgm:spPr>
      <dgm:t>
        <a:bodyPr/>
        <a:lstStyle/>
        <a:p>
          <a:r>
            <a:rPr lang="en-CA" sz="2400" b="1" dirty="0">
              <a:solidFill>
                <a:schemeClr val="bg1"/>
              </a:solidFill>
              <a:latin typeface="Gill Sans Nova" panose="020B0602020104020203" pitchFamily="34" charset="0"/>
            </a:rPr>
            <a:t>Our Values</a:t>
          </a:r>
        </a:p>
      </dgm:t>
    </dgm:pt>
    <dgm:pt modelId="{66DB7257-F0B9-4F89-BCB5-9E49060B39A1}" type="parTrans" cxnId="{4EE4CB77-AECF-4393-AA8E-7D2C70666D9B}">
      <dgm:prSet/>
      <dgm:spPr/>
      <dgm:t>
        <a:bodyPr/>
        <a:lstStyle/>
        <a:p>
          <a:endParaRPr lang="en-CA" sz="2800">
            <a:solidFill>
              <a:schemeClr val="bg1"/>
            </a:solidFill>
            <a:latin typeface="Gill Sans Nova" panose="020B0602020104020203" pitchFamily="34" charset="0"/>
          </a:endParaRPr>
        </a:p>
      </dgm:t>
    </dgm:pt>
    <dgm:pt modelId="{377194D0-DA0D-43CF-AEAD-53B686051786}" type="sibTrans" cxnId="{4EE4CB77-AECF-4393-AA8E-7D2C70666D9B}">
      <dgm:prSet/>
      <dgm:spPr/>
      <dgm:t>
        <a:bodyPr/>
        <a:lstStyle/>
        <a:p>
          <a:endParaRPr lang="en-CA" sz="2800">
            <a:solidFill>
              <a:schemeClr val="bg1"/>
            </a:solidFill>
            <a:latin typeface="Gill Sans Nova" panose="020B0602020104020203" pitchFamily="34" charset="0"/>
          </a:endParaRPr>
        </a:p>
      </dgm:t>
    </dgm:pt>
    <dgm:pt modelId="{8FE4E8AB-4172-47CB-850F-DD772F274D52}">
      <dgm:prSet phldrT="[Text]" custT="1"/>
      <dgm:spPr>
        <a:solidFill>
          <a:srgbClr val="09B598"/>
        </a:solidFill>
        <a:effectLst>
          <a:outerShdw blurRad="63500" sx="102000" sy="102000" algn="ctr" rotWithShape="0">
            <a:prstClr val="black">
              <a:alpha val="40000"/>
            </a:prstClr>
          </a:outerShdw>
        </a:effectLst>
      </dgm:spPr>
      <dgm:t>
        <a:bodyPr/>
        <a:lstStyle/>
        <a:p>
          <a:r>
            <a:rPr lang="en-CA" sz="1400" b="1" dirty="0">
              <a:solidFill>
                <a:schemeClr val="bg1"/>
              </a:solidFill>
              <a:latin typeface="Gill Sans Nova" panose="020B0602020104020203" pitchFamily="34" charset="0"/>
            </a:rPr>
            <a:t>Integrity</a:t>
          </a:r>
          <a:r>
            <a:rPr lang="en-CA" sz="1800" b="1" dirty="0">
              <a:solidFill>
                <a:schemeClr val="bg1"/>
              </a:solidFill>
              <a:latin typeface="Gill Sans Nova" panose="020B0602020104020203" pitchFamily="34" charset="0"/>
            </a:rPr>
            <a:t> </a:t>
          </a:r>
        </a:p>
        <a:p>
          <a:r>
            <a:rPr lang="en-CA" sz="1000" b="1" dirty="0">
              <a:solidFill>
                <a:schemeClr val="bg1"/>
              </a:solidFill>
              <a:latin typeface="Gill Sans Nova" panose="020B0602020104020203" pitchFamily="34" charset="0"/>
            </a:rPr>
            <a:t>Accountability, Growth, &amp; Transparency</a:t>
          </a:r>
        </a:p>
      </dgm:t>
    </dgm:pt>
    <dgm:pt modelId="{8EF07552-C274-40CB-8755-7BCC96BA292D}" type="parTrans" cxnId="{F442068D-0241-41DE-B1A6-AA8A40A3A1A0}">
      <dgm:prSet/>
      <dgm:spPr/>
      <dgm:t>
        <a:bodyPr/>
        <a:lstStyle/>
        <a:p>
          <a:endParaRPr lang="en-CA" sz="2800">
            <a:solidFill>
              <a:schemeClr val="bg1"/>
            </a:solidFill>
            <a:latin typeface="Gill Sans Nova" panose="020B0602020104020203" pitchFamily="34" charset="0"/>
          </a:endParaRPr>
        </a:p>
      </dgm:t>
    </dgm:pt>
    <dgm:pt modelId="{3A56EE72-818C-4A99-A596-A3634C02DA8B}" type="sibTrans" cxnId="{F442068D-0241-41DE-B1A6-AA8A40A3A1A0}">
      <dgm:prSet/>
      <dgm:spPr/>
      <dgm:t>
        <a:bodyPr/>
        <a:lstStyle/>
        <a:p>
          <a:endParaRPr lang="en-CA" sz="2800">
            <a:solidFill>
              <a:schemeClr val="bg1"/>
            </a:solidFill>
            <a:latin typeface="Gill Sans Nova" panose="020B0602020104020203" pitchFamily="34" charset="0"/>
          </a:endParaRPr>
        </a:p>
      </dgm:t>
    </dgm:pt>
    <dgm:pt modelId="{D1C9385C-3D05-4BA3-BD57-445E4B338F92}">
      <dgm:prSet phldrT="[Text]" custT="1"/>
      <dgm:spPr>
        <a:solidFill>
          <a:srgbClr val="968BC3"/>
        </a:solidFill>
        <a:effectLst>
          <a:outerShdw blurRad="63500" sx="102000" sy="102000" algn="ctr" rotWithShape="0">
            <a:prstClr val="black">
              <a:alpha val="40000"/>
            </a:prstClr>
          </a:outerShdw>
        </a:effectLst>
      </dgm:spPr>
      <dgm:t>
        <a:bodyPr/>
        <a:lstStyle/>
        <a:p>
          <a:r>
            <a:rPr lang="en-CA" sz="1400" b="1" dirty="0">
              <a:solidFill>
                <a:schemeClr val="bg1"/>
              </a:solidFill>
              <a:latin typeface="Gill Sans Nova" panose="020B0602020104020203" pitchFamily="34" charset="0"/>
            </a:rPr>
            <a:t>Collaboration</a:t>
          </a:r>
        </a:p>
        <a:p>
          <a:r>
            <a:rPr lang="en-CA" sz="1000" b="1" dirty="0">
              <a:solidFill>
                <a:schemeClr val="bg1"/>
              </a:solidFill>
              <a:latin typeface="Gill Sans Nova" panose="020B0602020104020203" pitchFamily="34" charset="0"/>
            </a:rPr>
            <a:t>Collaboration, Recognition, &amp; Shared Responsibilities </a:t>
          </a:r>
        </a:p>
      </dgm:t>
    </dgm:pt>
    <dgm:pt modelId="{9F93BE51-8358-4416-B86E-9A2A5659E855}" type="parTrans" cxnId="{04488FF0-BB8A-4A1A-8310-31A05BB50AAE}">
      <dgm:prSet/>
      <dgm:spPr/>
      <dgm:t>
        <a:bodyPr/>
        <a:lstStyle/>
        <a:p>
          <a:endParaRPr lang="en-CA" sz="2800">
            <a:solidFill>
              <a:schemeClr val="bg1"/>
            </a:solidFill>
            <a:latin typeface="Gill Sans Nova" panose="020B0602020104020203" pitchFamily="34" charset="0"/>
          </a:endParaRPr>
        </a:p>
      </dgm:t>
    </dgm:pt>
    <dgm:pt modelId="{B8371A71-1A0D-4B0D-BDEA-23073A905D7D}" type="sibTrans" cxnId="{04488FF0-BB8A-4A1A-8310-31A05BB50AAE}">
      <dgm:prSet/>
      <dgm:spPr/>
      <dgm:t>
        <a:bodyPr/>
        <a:lstStyle/>
        <a:p>
          <a:endParaRPr lang="en-CA" sz="2800">
            <a:solidFill>
              <a:schemeClr val="bg1"/>
            </a:solidFill>
            <a:latin typeface="Gill Sans Nova" panose="020B0602020104020203" pitchFamily="34" charset="0"/>
          </a:endParaRPr>
        </a:p>
      </dgm:t>
    </dgm:pt>
    <dgm:pt modelId="{D478FB64-E990-4899-AD0B-F69BFF960137}">
      <dgm:prSet phldrT="[Text]" custT="1"/>
      <dgm:spPr>
        <a:solidFill>
          <a:srgbClr val="09B598"/>
        </a:solidFill>
        <a:effectLst>
          <a:outerShdw blurRad="63500" sx="102000" sy="102000" algn="ctr" rotWithShape="0">
            <a:prstClr val="black">
              <a:alpha val="40000"/>
            </a:prstClr>
          </a:outerShdw>
        </a:effectLst>
      </dgm:spPr>
      <dgm:t>
        <a:bodyPr/>
        <a:lstStyle/>
        <a:p>
          <a:r>
            <a:rPr lang="en-CA" sz="1400" b="1" dirty="0">
              <a:solidFill>
                <a:schemeClr val="bg1"/>
              </a:solidFill>
              <a:latin typeface="Gill Sans Nova" panose="020B0602020104020203" pitchFamily="34" charset="0"/>
            </a:rPr>
            <a:t>Equity, Diversity, &amp; Inclusion</a:t>
          </a:r>
        </a:p>
        <a:p>
          <a:r>
            <a:rPr lang="en-CA" sz="1000" b="1" dirty="0">
              <a:solidFill>
                <a:schemeClr val="bg1"/>
              </a:solidFill>
              <a:latin typeface="Gill Sans Nova" panose="020B0602020104020203" pitchFamily="34" charset="0"/>
            </a:rPr>
            <a:t>Accessibility, Acknowledgement, &amp; Respect</a:t>
          </a:r>
        </a:p>
      </dgm:t>
    </dgm:pt>
    <dgm:pt modelId="{6BDB8F7C-D445-484C-B98B-2E31D85F342D}" type="parTrans" cxnId="{2FE98AF4-C517-4A1A-A09A-89761AF19733}">
      <dgm:prSet/>
      <dgm:spPr/>
      <dgm:t>
        <a:bodyPr/>
        <a:lstStyle/>
        <a:p>
          <a:endParaRPr lang="en-CA" sz="2800">
            <a:solidFill>
              <a:schemeClr val="bg1"/>
            </a:solidFill>
            <a:latin typeface="Gill Sans Nova" panose="020B0602020104020203" pitchFamily="34" charset="0"/>
          </a:endParaRPr>
        </a:p>
      </dgm:t>
    </dgm:pt>
    <dgm:pt modelId="{301075EA-52B0-44BE-9DCD-525966B171B6}" type="sibTrans" cxnId="{2FE98AF4-C517-4A1A-A09A-89761AF19733}">
      <dgm:prSet/>
      <dgm:spPr/>
      <dgm:t>
        <a:bodyPr/>
        <a:lstStyle/>
        <a:p>
          <a:endParaRPr lang="en-CA" sz="2800">
            <a:solidFill>
              <a:schemeClr val="bg1"/>
            </a:solidFill>
            <a:latin typeface="Gill Sans Nova" panose="020B0602020104020203" pitchFamily="34" charset="0"/>
          </a:endParaRPr>
        </a:p>
      </dgm:t>
    </dgm:pt>
    <dgm:pt modelId="{5763BD77-9B3E-4D18-B910-76B0983854F0}">
      <dgm:prSet phldrT="[Text]" custT="1"/>
      <dgm:spPr>
        <a:solidFill>
          <a:srgbClr val="09B598"/>
        </a:solidFill>
        <a:effectLst>
          <a:outerShdw blurRad="63500" sx="102000" sy="102000" algn="ctr" rotWithShape="0">
            <a:prstClr val="black">
              <a:alpha val="40000"/>
            </a:prstClr>
          </a:outerShdw>
        </a:effectLst>
      </dgm:spPr>
      <dgm:t>
        <a:bodyPr/>
        <a:lstStyle/>
        <a:p>
          <a:r>
            <a:rPr lang="en-CA" sz="1400" b="1" dirty="0">
              <a:solidFill>
                <a:schemeClr val="bg1"/>
              </a:solidFill>
              <a:latin typeface="Gill Sans Nova" panose="020B0602020104020203" pitchFamily="34" charset="0"/>
            </a:rPr>
            <a:t>Wellbeing</a:t>
          </a:r>
          <a:r>
            <a:rPr lang="en-CA" sz="1600" b="1" dirty="0">
              <a:solidFill>
                <a:schemeClr val="bg1"/>
              </a:solidFill>
              <a:latin typeface="Gill Sans Nova" panose="020B0602020104020203" pitchFamily="34" charset="0"/>
            </a:rPr>
            <a:t> </a:t>
          </a:r>
        </a:p>
        <a:p>
          <a:r>
            <a:rPr lang="en-CA" sz="1000" b="1" dirty="0">
              <a:solidFill>
                <a:schemeClr val="bg1"/>
              </a:solidFill>
              <a:latin typeface="Gill Sans Nova" panose="020B0602020104020203" pitchFamily="34" charset="0"/>
            </a:rPr>
            <a:t>Confidentiality, Health, Privacy, &amp; Safety </a:t>
          </a:r>
        </a:p>
      </dgm:t>
    </dgm:pt>
    <dgm:pt modelId="{EA2642FA-4801-4AEC-B258-B50A47BEF4C0}" type="parTrans" cxnId="{DC4D9320-3E30-4C69-9D78-407FCF6C2E10}">
      <dgm:prSet/>
      <dgm:spPr/>
      <dgm:t>
        <a:bodyPr/>
        <a:lstStyle/>
        <a:p>
          <a:endParaRPr lang="en-CA" sz="2800">
            <a:solidFill>
              <a:schemeClr val="bg1"/>
            </a:solidFill>
            <a:latin typeface="Gill Sans Nova" panose="020B0602020104020203" pitchFamily="34" charset="0"/>
          </a:endParaRPr>
        </a:p>
      </dgm:t>
    </dgm:pt>
    <dgm:pt modelId="{98B1F32E-C857-4E46-BA2F-2CA8E3C1D803}" type="sibTrans" cxnId="{DC4D9320-3E30-4C69-9D78-407FCF6C2E10}">
      <dgm:prSet/>
      <dgm:spPr/>
      <dgm:t>
        <a:bodyPr/>
        <a:lstStyle/>
        <a:p>
          <a:endParaRPr lang="en-CA" sz="2800">
            <a:solidFill>
              <a:schemeClr val="bg1"/>
            </a:solidFill>
            <a:latin typeface="Gill Sans Nova" panose="020B0602020104020203" pitchFamily="34" charset="0"/>
          </a:endParaRPr>
        </a:p>
      </dgm:t>
    </dgm:pt>
    <dgm:pt modelId="{4BB3800D-B77C-463F-AA74-30EC51086FF9}">
      <dgm:prSet phldrT="[Text]" custT="1"/>
      <dgm:spPr>
        <a:solidFill>
          <a:srgbClr val="968BC3"/>
        </a:solidFill>
        <a:effectLst>
          <a:outerShdw blurRad="63500" sx="102000" sy="102000" algn="ctr" rotWithShape="0">
            <a:prstClr val="black">
              <a:alpha val="40000"/>
            </a:prstClr>
          </a:outerShdw>
        </a:effectLst>
      </dgm:spPr>
      <dgm:t>
        <a:bodyPr/>
        <a:lstStyle/>
        <a:p>
          <a:r>
            <a:rPr lang="en-CA" sz="1400" b="1" dirty="0">
              <a:solidFill>
                <a:schemeClr val="bg1"/>
              </a:solidFill>
              <a:latin typeface="Gill Sans Nova" panose="020B0602020104020203" pitchFamily="34" charset="0"/>
            </a:rPr>
            <a:t>Connection</a:t>
          </a:r>
          <a:r>
            <a:rPr lang="en-CA" sz="1600" b="1" dirty="0">
              <a:solidFill>
                <a:schemeClr val="bg1"/>
              </a:solidFill>
              <a:latin typeface="Gill Sans Nova" panose="020B0602020104020203" pitchFamily="34" charset="0"/>
            </a:rPr>
            <a:t> </a:t>
          </a:r>
        </a:p>
        <a:p>
          <a:r>
            <a:rPr lang="en-CA" sz="1000" b="1" dirty="0">
              <a:solidFill>
                <a:schemeClr val="bg1"/>
              </a:solidFill>
              <a:latin typeface="Gill Sans Nova" panose="020B0602020104020203" pitchFamily="34" charset="0"/>
            </a:rPr>
            <a:t>Authenticity, Compassion, Curiosity, Empathy, &amp; Open Discussion</a:t>
          </a:r>
        </a:p>
      </dgm:t>
    </dgm:pt>
    <dgm:pt modelId="{2A5ABEA6-E502-4115-9EEF-376FF1C59DD0}" type="sibTrans" cxnId="{EF1E8875-7CAC-412F-9165-B9800DCE4C71}">
      <dgm:prSet/>
      <dgm:spPr/>
      <dgm:t>
        <a:bodyPr/>
        <a:lstStyle/>
        <a:p>
          <a:endParaRPr lang="en-CA" sz="2800">
            <a:solidFill>
              <a:schemeClr val="bg1"/>
            </a:solidFill>
            <a:latin typeface="Gill Sans Nova" panose="020B0602020104020203" pitchFamily="34" charset="0"/>
          </a:endParaRPr>
        </a:p>
      </dgm:t>
    </dgm:pt>
    <dgm:pt modelId="{A0964618-3A11-4DAA-9794-0C7623CAC18C}" type="parTrans" cxnId="{EF1E8875-7CAC-412F-9165-B9800DCE4C71}">
      <dgm:prSet/>
      <dgm:spPr/>
      <dgm:t>
        <a:bodyPr/>
        <a:lstStyle/>
        <a:p>
          <a:endParaRPr lang="en-CA" sz="2800">
            <a:solidFill>
              <a:schemeClr val="bg1"/>
            </a:solidFill>
            <a:latin typeface="Gill Sans Nova" panose="020B0602020104020203" pitchFamily="34" charset="0"/>
          </a:endParaRPr>
        </a:p>
      </dgm:t>
    </dgm:pt>
    <dgm:pt modelId="{A6C8854B-26DA-4E54-9963-F15D28F81655}" type="pres">
      <dgm:prSet presAssocID="{2B8D6EF7-0E8C-45BA-B841-B3EBEAF4CB4C}" presName="Name0" presStyleCnt="0">
        <dgm:presLayoutVars>
          <dgm:chMax val="1"/>
          <dgm:chPref val="1"/>
          <dgm:dir/>
          <dgm:animOne val="branch"/>
          <dgm:animLvl val="lvl"/>
        </dgm:presLayoutVars>
      </dgm:prSet>
      <dgm:spPr/>
    </dgm:pt>
    <dgm:pt modelId="{C83DC49B-46B4-4A50-BC14-49245CA5C250}" type="pres">
      <dgm:prSet presAssocID="{6B3A9878-BFD1-4CED-B1FF-03162CD38145}" presName="Parent" presStyleLbl="node0" presStyleIdx="0" presStyleCnt="1">
        <dgm:presLayoutVars>
          <dgm:chMax val="6"/>
          <dgm:chPref val="6"/>
        </dgm:presLayoutVars>
      </dgm:prSet>
      <dgm:spPr/>
    </dgm:pt>
    <dgm:pt modelId="{E148A17B-F097-40C5-BD99-6E6D04F83B01}" type="pres">
      <dgm:prSet presAssocID="{B7F683A8-CDB9-4229-9973-4748186177C8}" presName="Accent1" presStyleCnt="0"/>
      <dgm:spPr/>
    </dgm:pt>
    <dgm:pt modelId="{97C9106B-E357-4DED-8921-52C301C3866B}" type="pres">
      <dgm:prSet presAssocID="{B7F683A8-CDB9-4229-9973-4748186177C8}" presName="Accent" presStyleLbl="bgShp" presStyleIdx="0" presStyleCnt="6"/>
      <dgm:spPr/>
    </dgm:pt>
    <dgm:pt modelId="{BC12DBBA-CC23-4A02-824C-8F37908EAA0D}" type="pres">
      <dgm:prSet presAssocID="{B7F683A8-CDB9-4229-9973-4748186177C8}" presName="Child1" presStyleLbl="node1" presStyleIdx="0" presStyleCnt="6">
        <dgm:presLayoutVars>
          <dgm:chMax val="0"/>
          <dgm:chPref val="0"/>
          <dgm:bulletEnabled val="1"/>
        </dgm:presLayoutVars>
      </dgm:prSet>
      <dgm:spPr/>
    </dgm:pt>
    <dgm:pt modelId="{F24BDAC4-9473-4FDF-8E74-80F4CCA8B316}" type="pres">
      <dgm:prSet presAssocID="{8FE4E8AB-4172-47CB-850F-DD772F274D52}" presName="Accent2" presStyleCnt="0"/>
      <dgm:spPr/>
    </dgm:pt>
    <dgm:pt modelId="{48BDFD0C-BD62-4AA4-A07C-04D0B28BD1AC}" type="pres">
      <dgm:prSet presAssocID="{8FE4E8AB-4172-47CB-850F-DD772F274D52}" presName="Accent" presStyleLbl="bgShp" presStyleIdx="1" presStyleCnt="6"/>
      <dgm:spPr>
        <a:solidFill>
          <a:srgbClr val="FDE9DE"/>
        </a:solidFill>
      </dgm:spPr>
    </dgm:pt>
    <dgm:pt modelId="{F7750BE3-FCD0-45D1-BF9B-493A028E7516}" type="pres">
      <dgm:prSet presAssocID="{8FE4E8AB-4172-47CB-850F-DD772F274D52}" presName="Child2" presStyleLbl="node1" presStyleIdx="1" presStyleCnt="6">
        <dgm:presLayoutVars>
          <dgm:chMax val="0"/>
          <dgm:chPref val="0"/>
          <dgm:bulletEnabled val="1"/>
        </dgm:presLayoutVars>
      </dgm:prSet>
      <dgm:spPr/>
    </dgm:pt>
    <dgm:pt modelId="{D2FC7392-3540-4105-99E7-AE63B8775A28}" type="pres">
      <dgm:prSet presAssocID="{D1C9385C-3D05-4BA3-BD57-445E4B338F92}" presName="Accent3" presStyleCnt="0"/>
      <dgm:spPr/>
    </dgm:pt>
    <dgm:pt modelId="{18496D00-2FC1-49F6-9925-98A41CDE33E6}" type="pres">
      <dgm:prSet presAssocID="{D1C9385C-3D05-4BA3-BD57-445E4B338F92}" presName="Accent" presStyleLbl="bgShp" presStyleIdx="2" presStyleCnt="6"/>
      <dgm:spPr>
        <a:solidFill>
          <a:srgbClr val="FDE9DE"/>
        </a:solidFill>
      </dgm:spPr>
    </dgm:pt>
    <dgm:pt modelId="{9D9BC2AA-EFC1-4591-99BB-E7C637E02490}" type="pres">
      <dgm:prSet presAssocID="{D1C9385C-3D05-4BA3-BD57-445E4B338F92}" presName="Child3" presStyleLbl="node1" presStyleIdx="2" presStyleCnt="6">
        <dgm:presLayoutVars>
          <dgm:chMax val="0"/>
          <dgm:chPref val="0"/>
          <dgm:bulletEnabled val="1"/>
        </dgm:presLayoutVars>
      </dgm:prSet>
      <dgm:spPr/>
    </dgm:pt>
    <dgm:pt modelId="{078AAB34-EC7F-4F54-8DFE-FE392633FF11}" type="pres">
      <dgm:prSet presAssocID="{D478FB64-E990-4899-AD0B-F69BFF960137}" presName="Accent4" presStyleCnt="0"/>
      <dgm:spPr/>
    </dgm:pt>
    <dgm:pt modelId="{165C3652-5880-4092-BECB-08581D36382D}" type="pres">
      <dgm:prSet presAssocID="{D478FB64-E990-4899-AD0B-F69BFF960137}" presName="Accent" presStyleLbl="bgShp" presStyleIdx="3" presStyleCnt="6"/>
      <dgm:spPr>
        <a:solidFill>
          <a:srgbClr val="FDE9DE"/>
        </a:solidFill>
      </dgm:spPr>
    </dgm:pt>
    <dgm:pt modelId="{40F874DC-3EB0-45C6-8BDA-7F13919D1226}" type="pres">
      <dgm:prSet presAssocID="{D478FB64-E990-4899-AD0B-F69BFF960137}" presName="Child4" presStyleLbl="node1" presStyleIdx="3" presStyleCnt="6">
        <dgm:presLayoutVars>
          <dgm:chMax val="0"/>
          <dgm:chPref val="0"/>
          <dgm:bulletEnabled val="1"/>
        </dgm:presLayoutVars>
      </dgm:prSet>
      <dgm:spPr/>
    </dgm:pt>
    <dgm:pt modelId="{DEFA9099-51D2-41FC-949C-9B11B5DFC172}" type="pres">
      <dgm:prSet presAssocID="{4BB3800D-B77C-463F-AA74-30EC51086FF9}" presName="Accent5" presStyleCnt="0"/>
      <dgm:spPr/>
    </dgm:pt>
    <dgm:pt modelId="{E1FC9C15-A250-46FD-BFC7-BC168DA8D70D}" type="pres">
      <dgm:prSet presAssocID="{4BB3800D-B77C-463F-AA74-30EC51086FF9}" presName="Accent" presStyleLbl="bgShp" presStyleIdx="4" presStyleCnt="6"/>
      <dgm:spPr>
        <a:solidFill>
          <a:srgbClr val="FDE9DE"/>
        </a:solidFill>
      </dgm:spPr>
    </dgm:pt>
    <dgm:pt modelId="{9A252DD3-802D-4FDD-BD86-8DC792FCAA70}" type="pres">
      <dgm:prSet presAssocID="{4BB3800D-B77C-463F-AA74-30EC51086FF9}" presName="Child5" presStyleLbl="node1" presStyleIdx="4" presStyleCnt="6">
        <dgm:presLayoutVars>
          <dgm:chMax val="0"/>
          <dgm:chPref val="0"/>
          <dgm:bulletEnabled val="1"/>
        </dgm:presLayoutVars>
      </dgm:prSet>
      <dgm:spPr/>
    </dgm:pt>
    <dgm:pt modelId="{FDB17BE7-7222-4ABD-B342-618FB0CB2258}" type="pres">
      <dgm:prSet presAssocID="{5763BD77-9B3E-4D18-B910-76B0983854F0}" presName="Accent6" presStyleCnt="0"/>
      <dgm:spPr/>
    </dgm:pt>
    <dgm:pt modelId="{F47196A1-8204-4AF8-B4A9-9CCF1B47AEDC}" type="pres">
      <dgm:prSet presAssocID="{5763BD77-9B3E-4D18-B910-76B0983854F0}" presName="Accent" presStyleLbl="bgShp" presStyleIdx="5" presStyleCnt="6"/>
      <dgm:spPr>
        <a:solidFill>
          <a:srgbClr val="FDE9DE"/>
        </a:solidFill>
      </dgm:spPr>
    </dgm:pt>
    <dgm:pt modelId="{AC656E26-EDF0-4AD7-A00C-73ED26993FED}" type="pres">
      <dgm:prSet presAssocID="{5763BD77-9B3E-4D18-B910-76B0983854F0}" presName="Child6" presStyleLbl="node1" presStyleIdx="5" presStyleCnt="6">
        <dgm:presLayoutVars>
          <dgm:chMax val="0"/>
          <dgm:chPref val="0"/>
          <dgm:bulletEnabled val="1"/>
        </dgm:presLayoutVars>
      </dgm:prSet>
      <dgm:spPr/>
    </dgm:pt>
  </dgm:ptLst>
  <dgm:cxnLst>
    <dgm:cxn modelId="{229BD10B-3D3D-4A05-9B45-6F8309E64FA2}" type="presOf" srcId="{B7F683A8-CDB9-4229-9973-4748186177C8}" destId="{BC12DBBA-CC23-4A02-824C-8F37908EAA0D}" srcOrd="0" destOrd="0" presId="urn:microsoft.com/office/officeart/2011/layout/HexagonRadial"/>
    <dgm:cxn modelId="{2449790C-65D2-45BB-8E66-896C002C851B}" type="presOf" srcId="{5763BD77-9B3E-4D18-B910-76B0983854F0}" destId="{AC656E26-EDF0-4AD7-A00C-73ED26993FED}" srcOrd="0" destOrd="0" presId="urn:microsoft.com/office/officeart/2011/layout/HexagonRadial"/>
    <dgm:cxn modelId="{6B68BF1F-422D-4CCB-BA0F-DF4657240E9A}" type="presOf" srcId="{D478FB64-E990-4899-AD0B-F69BFF960137}" destId="{40F874DC-3EB0-45C6-8BDA-7F13919D1226}" srcOrd="0" destOrd="0" presId="urn:microsoft.com/office/officeart/2011/layout/HexagonRadial"/>
    <dgm:cxn modelId="{DC4D9320-3E30-4C69-9D78-407FCF6C2E10}" srcId="{6B3A9878-BFD1-4CED-B1FF-03162CD38145}" destId="{5763BD77-9B3E-4D18-B910-76B0983854F0}" srcOrd="5" destOrd="0" parTransId="{EA2642FA-4801-4AEC-B258-B50A47BEF4C0}" sibTransId="{98B1F32E-C857-4E46-BA2F-2CA8E3C1D803}"/>
    <dgm:cxn modelId="{8C3D4059-47B6-49B1-9116-A3E01DB959C9}" type="presOf" srcId="{4BB3800D-B77C-463F-AA74-30EC51086FF9}" destId="{9A252DD3-802D-4FDD-BD86-8DC792FCAA70}" srcOrd="0" destOrd="0" presId="urn:microsoft.com/office/officeart/2011/layout/HexagonRadial"/>
    <dgm:cxn modelId="{22C90663-D1F3-4BAE-9E2B-0011073EC736}" type="presOf" srcId="{2B8D6EF7-0E8C-45BA-B841-B3EBEAF4CB4C}" destId="{A6C8854B-26DA-4E54-9963-F15D28F81655}" srcOrd="0" destOrd="0" presId="urn:microsoft.com/office/officeart/2011/layout/HexagonRadial"/>
    <dgm:cxn modelId="{EF1E8875-7CAC-412F-9165-B9800DCE4C71}" srcId="{6B3A9878-BFD1-4CED-B1FF-03162CD38145}" destId="{4BB3800D-B77C-463F-AA74-30EC51086FF9}" srcOrd="4" destOrd="0" parTransId="{A0964618-3A11-4DAA-9794-0C7623CAC18C}" sibTransId="{2A5ABEA6-E502-4115-9EEF-376FF1C59DD0}"/>
    <dgm:cxn modelId="{4EE4CB77-AECF-4393-AA8E-7D2C70666D9B}" srcId="{6B3A9878-BFD1-4CED-B1FF-03162CD38145}" destId="{B7F683A8-CDB9-4229-9973-4748186177C8}" srcOrd="0" destOrd="0" parTransId="{66DB7257-F0B9-4F89-BCB5-9E49060B39A1}" sibTransId="{377194D0-DA0D-43CF-AEAD-53B686051786}"/>
    <dgm:cxn modelId="{F442068D-0241-41DE-B1A6-AA8A40A3A1A0}" srcId="{6B3A9878-BFD1-4CED-B1FF-03162CD38145}" destId="{8FE4E8AB-4172-47CB-850F-DD772F274D52}" srcOrd="1" destOrd="0" parTransId="{8EF07552-C274-40CB-8755-7BCC96BA292D}" sibTransId="{3A56EE72-818C-4A99-A596-A3634C02DA8B}"/>
    <dgm:cxn modelId="{E373BC9E-5342-4C41-86CC-83F456F6F2BF}" type="presOf" srcId="{8FE4E8AB-4172-47CB-850F-DD772F274D52}" destId="{F7750BE3-FCD0-45D1-BF9B-493A028E7516}" srcOrd="0" destOrd="0" presId="urn:microsoft.com/office/officeart/2011/layout/HexagonRadial"/>
    <dgm:cxn modelId="{7D8DDBC1-0367-458C-A16A-D4255516EDCA}" srcId="{2B8D6EF7-0E8C-45BA-B841-B3EBEAF4CB4C}" destId="{6B3A9878-BFD1-4CED-B1FF-03162CD38145}" srcOrd="0" destOrd="0" parTransId="{50088D1C-3C5B-415D-97FD-2CF4ADC5FEDE}" sibTransId="{B4C15524-D81A-4F63-8CA1-0BA7CD7925D4}"/>
    <dgm:cxn modelId="{FBEB5EE1-0AD5-41DA-A54B-DB71A397B6E5}" type="presOf" srcId="{D1C9385C-3D05-4BA3-BD57-445E4B338F92}" destId="{9D9BC2AA-EFC1-4591-99BB-E7C637E02490}" srcOrd="0" destOrd="0" presId="urn:microsoft.com/office/officeart/2011/layout/HexagonRadial"/>
    <dgm:cxn modelId="{04488FF0-BB8A-4A1A-8310-31A05BB50AAE}" srcId="{6B3A9878-BFD1-4CED-B1FF-03162CD38145}" destId="{D1C9385C-3D05-4BA3-BD57-445E4B338F92}" srcOrd="2" destOrd="0" parTransId="{9F93BE51-8358-4416-B86E-9A2A5659E855}" sibTransId="{B8371A71-1A0D-4B0D-BDEA-23073A905D7D}"/>
    <dgm:cxn modelId="{F62AABF3-3709-4F11-8D48-6ED1E18A2159}" type="presOf" srcId="{6B3A9878-BFD1-4CED-B1FF-03162CD38145}" destId="{C83DC49B-46B4-4A50-BC14-49245CA5C250}" srcOrd="0" destOrd="0" presId="urn:microsoft.com/office/officeart/2011/layout/HexagonRadial"/>
    <dgm:cxn modelId="{2FE98AF4-C517-4A1A-A09A-89761AF19733}" srcId="{6B3A9878-BFD1-4CED-B1FF-03162CD38145}" destId="{D478FB64-E990-4899-AD0B-F69BFF960137}" srcOrd="3" destOrd="0" parTransId="{6BDB8F7C-D445-484C-B98B-2E31D85F342D}" sibTransId="{301075EA-52B0-44BE-9DCD-525966B171B6}"/>
    <dgm:cxn modelId="{E34E230D-9065-491E-9B02-C6D84E2E7834}" type="presParOf" srcId="{A6C8854B-26DA-4E54-9963-F15D28F81655}" destId="{C83DC49B-46B4-4A50-BC14-49245CA5C250}" srcOrd="0" destOrd="0" presId="urn:microsoft.com/office/officeart/2011/layout/HexagonRadial"/>
    <dgm:cxn modelId="{6B244890-73A4-4B45-8CD2-580CAD99CADB}" type="presParOf" srcId="{A6C8854B-26DA-4E54-9963-F15D28F81655}" destId="{E148A17B-F097-40C5-BD99-6E6D04F83B01}" srcOrd="1" destOrd="0" presId="urn:microsoft.com/office/officeart/2011/layout/HexagonRadial"/>
    <dgm:cxn modelId="{1E12268C-48DE-49A3-B514-3C6042865440}" type="presParOf" srcId="{E148A17B-F097-40C5-BD99-6E6D04F83B01}" destId="{97C9106B-E357-4DED-8921-52C301C3866B}" srcOrd="0" destOrd="0" presId="urn:microsoft.com/office/officeart/2011/layout/HexagonRadial"/>
    <dgm:cxn modelId="{108AA46E-22DD-47E1-B516-A09ABFB2524E}" type="presParOf" srcId="{A6C8854B-26DA-4E54-9963-F15D28F81655}" destId="{BC12DBBA-CC23-4A02-824C-8F37908EAA0D}" srcOrd="2" destOrd="0" presId="urn:microsoft.com/office/officeart/2011/layout/HexagonRadial"/>
    <dgm:cxn modelId="{BE0A3173-2C61-42BE-B577-372743F6E605}" type="presParOf" srcId="{A6C8854B-26DA-4E54-9963-F15D28F81655}" destId="{F24BDAC4-9473-4FDF-8E74-80F4CCA8B316}" srcOrd="3" destOrd="0" presId="urn:microsoft.com/office/officeart/2011/layout/HexagonRadial"/>
    <dgm:cxn modelId="{36D3D4C4-EC3E-4E1F-A524-0A0E2FBA0CB7}" type="presParOf" srcId="{F24BDAC4-9473-4FDF-8E74-80F4CCA8B316}" destId="{48BDFD0C-BD62-4AA4-A07C-04D0B28BD1AC}" srcOrd="0" destOrd="0" presId="urn:microsoft.com/office/officeart/2011/layout/HexagonRadial"/>
    <dgm:cxn modelId="{F7D36088-B3FF-4965-AD3B-6F63F984B287}" type="presParOf" srcId="{A6C8854B-26DA-4E54-9963-F15D28F81655}" destId="{F7750BE3-FCD0-45D1-BF9B-493A028E7516}" srcOrd="4" destOrd="0" presId="urn:microsoft.com/office/officeart/2011/layout/HexagonRadial"/>
    <dgm:cxn modelId="{29E3A1F1-4221-4AFC-BAF2-49D2D25ED43D}" type="presParOf" srcId="{A6C8854B-26DA-4E54-9963-F15D28F81655}" destId="{D2FC7392-3540-4105-99E7-AE63B8775A28}" srcOrd="5" destOrd="0" presId="urn:microsoft.com/office/officeart/2011/layout/HexagonRadial"/>
    <dgm:cxn modelId="{C3F77095-EF79-4817-B4AF-6E5900AF0CA7}" type="presParOf" srcId="{D2FC7392-3540-4105-99E7-AE63B8775A28}" destId="{18496D00-2FC1-49F6-9925-98A41CDE33E6}" srcOrd="0" destOrd="0" presId="urn:microsoft.com/office/officeart/2011/layout/HexagonRadial"/>
    <dgm:cxn modelId="{70AAA69A-9F7C-4F87-A467-DED7E9F2662A}" type="presParOf" srcId="{A6C8854B-26DA-4E54-9963-F15D28F81655}" destId="{9D9BC2AA-EFC1-4591-99BB-E7C637E02490}" srcOrd="6" destOrd="0" presId="urn:microsoft.com/office/officeart/2011/layout/HexagonRadial"/>
    <dgm:cxn modelId="{627167B1-CD4F-4D29-837A-A9EF9E7D5038}" type="presParOf" srcId="{A6C8854B-26DA-4E54-9963-F15D28F81655}" destId="{078AAB34-EC7F-4F54-8DFE-FE392633FF11}" srcOrd="7" destOrd="0" presId="urn:microsoft.com/office/officeart/2011/layout/HexagonRadial"/>
    <dgm:cxn modelId="{B8F0001E-FFC5-42EE-8969-49710B35E32E}" type="presParOf" srcId="{078AAB34-EC7F-4F54-8DFE-FE392633FF11}" destId="{165C3652-5880-4092-BECB-08581D36382D}" srcOrd="0" destOrd="0" presId="urn:microsoft.com/office/officeart/2011/layout/HexagonRadial"/>
    <dgm:cxn modelId="{6185745A-9669-4718-B369-219DBFD55ACE}" type="presParOf" srcId="{A6C8854B-26DA-4E54-9963-F15D28F81655}" destId="{40F874DC-3EB0-45C6-8BDA-7F13919D1226}" srcOrd="8" destOrd="0" presId="urn:microsoft.com/office/officeart/2011/layout/HexagonRadial"/>
    <dgm:cxn modelId="{490290F8-7417-4B4C-BFC0-167C5BD946C6}" type="presParOf" srcId="{A6C8854B-26DA-4E54-9963-F15D28F81655}" destId="{DEFA9099-51D2-41FC-949C-9B11B5DFC172}" srcOrd="9" destOrd="0" presId="urn:microsoft.com/office/officeart/2011/layout/HexagonRadial"/>
    <dgm:cxn modelId="{33B2DF92-A486-4BBA-9AC0-2E080461E034}" type="presParOf" srcId="{DEFA9099-51D2-41FC-949C-9B11B5DFC172}" destId="{E1FC9C15-A250-46FD-BFC7-BC168DA8D70D}" srcOrd="0" destOrd="0" presId="urn:microsoft.com/office/officeart/2011/layout/HexagonRadial"/>
    <dgm:cxn modelId="{9AB4B70A-7D73-4F14-B216-FE0821070310}" type="presParOf" srcId="{A6C8854B-26DA-4E54-9963-F15D28F81655}" destId="{9A252DD3-802D-4FDD-BD86-8DC792FCAA70}" srcOrd="10" destOrd="0" presId="urn:microsoft.com/office/officeart/2011/layout/HexagonRadial"/>
    <dgm:cxn modelId="{4468294E-D772-471F-81F2-CB5DABE41CCE}" type="presParOf" srcId="{A6C8854B-26DA-4E54-9963-F15D28F81655}" destId="{FDB17BE7-7222-4ABD-B342-618FB0CB2258}" srcOrd="11" destOrd="0" presId="urn:microsoft.com/office/officeart/2011/layout/HexagonRadial"/>
    <dgm:cxn modelId="{CB92025F-49E3-4349-9453-83E54F063B21}" type="presParOf" srcId="{FDB17BE7-7222-4ABD-B342-618FB0CB2258}" destId="{F47196A1-8204-4AF8-B4A9-9CCF1B47AEDC}" srcOrd="0" destOrd="0" presId="urn:microsoft.com/office/officeart/2011/layout/HexagonRadial"/>
    <dgm:cxn modelId="{FE31E0C8-5861-4531-A7FA-3BA706FD2C4B}" type="presParOf" srcId="{A6C8854B-26DA-4E54-9963-F15D28F81655}" destId="{AC656E26-EDF0-4AD7-A00C-73ED26993FED}" srcOrd="12" destOrd="0" presId="urn:microsoft.com/office/officeart/2011/layout/HexagonRadial"/>
  </dgm:cxnLst>
  <dgm:bg>
    <a:noFill/>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530EA9-8EBA-4090-97C9-2AB06A92A53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EFA1026A-E9AB-49DF-8F34-EE62813CF4BF}">
      <dgm:prSet phldrT="[Text]"/>
      <dgm:spPr>
        <a:solidFill>
          <a:schemeClr val="accent3"/>
        </a:solidFill>
      </dgm:spPr>
      <dgm:t>
        <a:bodyPr/>
        <a:lstStyle/>
        <a:p>
          <a:r>
            <a:rPr lang="en-CA" dirty="0"/>
            <a:t>Open Data &amp; Materials</a:t>
          </a:r>
        </a:p>
      </dgm:t>
    </dgm:pt>
    <dgm:pt modelId="{2C7316D1-2033-4DC3-91CB-26FB6BC1ADBE}" type="parTrans" cxnId="{8C6AA15E-D490-4109-A7A7-EFBA1900DA95}">
      <dgm:prSet/>
      <dgm:spPr/>
      <dgm:t>
        <a:bodyPr/>
        <a:lstStyle/>
        <a:p>
          <a:endParaRPr lang="en-CA"/>
        </a:p>
      </dgm:t>
    </dgm:pt>
    <dgm:pt modelId="{3CFF944F-F032-46D5-9040-2AED37EAE7F2}" type="sibTrans" cxnId="{8C6AA15E-D490-4109-A7A7-EFBA1900DA95}">
      <dgm:prSet/>
      <dgm:spPr/>
      <dgm:t>
        <a:bodyPr/>
        <a:lstStyle/>
        <a:p>
          <a:endParaRPr lang="en-CA"/>
        </a:p>
      </dgm:t>
    </dgm:pt>
    <dgm:pt modelId="{79DFC4FF-CFCF-4DA2-81ED-400C17B65A6E}">
      <dgm:prSet phldrT="[Text]"/>
      <dgm:spPr>
        <a:solidFill>
          <a:schemeClr val="accent3"/>
        </a:solidFill>
      </dgm:spPr>
      <dgm:t>
        <a:bodyPr/>
        <a:lstStyle/>
        <a:p>
          <a:r>
            <a:rPr lang="en-CA" dirty="0"/>
            <a:t>Open Access Articles</a:t>
          </a:r>
        </a:p>
      </dgm:t>
    </dgm:pt>
    <dgm:pt modelId="{E3B1663F-A626-41BF-9F62-06C81318E8E7}" type="parTrans" cxnId="{9D045803-855C-44D7-A41E-964B4CBCCB7C}">
      <dgm:prSet/>
      <dgm:spPr/>
      <dgm:t>
        <a:bodyPr/>
        <a:lstStyle/>
        <a:p>
          <a:endParaRPr lang="en-CA"/>
        </a:p>
      </dgm:t>
    </dgm:pt>
    <dgm:pt modelId="{F614D57C-C370-4298-8FC7-E1A990F497D7}" type="sibTrans" cxnId="{9D045803-855C-44D7-A41E-964B4CBCCB7C}">
      <dgm:prSet/>
      <dgm:spPr/>
      <dgm:t>
        <a:bodyPr/>
        <a:lstStyle/>
        <a:p>
          <a:endParaRPr lang="en-CA"/>
        </a:p>
      </dgm:t>
    </dgm:pt>
    <dgm:pt modelId="{F811E715-9BC9-4655-AF43-8217E9200272}">
      <dgm:prSet phldrT="[Text]"/>
      <dgm:spPr>
        <a:solidFill>
          <a:schemeClr val="accent3"/>
        </a:solidFill>
      </dgm:spPr>
      <dgm:t>
        <a:bodyPr/>
        <a:lstStyle/>
        <a:p>
          <a:r>
            <a:rPr lang="en-CA" dirty="0"/>
            <a:t>Pre-prints</a:t>
          </a:r>
        </a:p>
      </dgm:t>
    </dgm:pt>
    <dgm:pt modelId="{4B5607E0-3B6D-4642-9D9C-30C799317F3C}" type="parTrans" cxnId="{90D14BDD-7C07-44EC-ACE7-D0B411B189BE}">
      <dgm:prSet/>
      <dgm:spPr/>
      <dgm:t>
        <a:bodyPr/>
        <a:lstStyle/>
        <a:p>
          <a:endParaRPr lang="en-CA"/>
        </a:p>
      </dgm:t>
    </dgm:pt>
    <dgm:pt modelId="{7ADC6BCB-8E93-4213-A12C-2423EBC87BC4}" type="sibTrans" cxnId="{90D14BDD-7C07-44EC-ACE7-D0B411B189BE}">
      <dgm:prSet/>
      <dgm:spPr/>
      <dgm:t>
        <a:bodyPr/>
        <a:lstStyle/>
        <a:p>
          <a:endParaRPr lang="en-CA"/>
        </a:p>
      </dgm:t>
    </dgm:pt>
    <dgm:pt modelId="{EE645EB5-8998-4392-80BA-9960AF22B0AB}">
      <dgm:prSet phldrT="[Text]"/>
      <dgm:spPr/>
      <dgm:t>
        <a:bodyPr/>
        <a:lstStyle/>
        <a:p>
          <a:r>
            <a:rPr lang="en-CA" dirty="0"/>
            <a:t>Pre-Registration</a:t>
          </a:r>
        </a:p>
      </dgm:t>
    </dgm:pt>
    <dgm:pt modelId="{F6FC7E27-C1D9-4380-80BC-E0C1DB647933}" type="parTrans" cxnId="{F2E264AD-279D-437D-9B51-456FED54C88D}">
      <dgm:prSet/>
      <dgm:spPr/>
      <dgm:t>
        <a:bodyPr/>
        <a:lstStyle/>
        <a:p>
          <a:endParaRPr lang="en-CA"/>
        </a:p>
      </dgm:t>
    </dgm:pt>
    <dgm:pt modelId="{A2A84B38-9895-4808-8155-8F240EABDCF9}" type="sibTrans" cxnId="{F2E264AD-279D-437D-9B51-456FED54C88D}">
      <dgm:prSet/>
      <dgm:spPr/>
      <dgm:t>
        <a:bodyPr/>
        <a:lstStyle/>
        <a:p>
          <a:endParaRPr lang="en-CA"/>
        </a:p>
      </dgm:t>
    </dgm:pt>
    <dgm:pt modelId="{9BADBA08-A815-49AD-A8E5-1E31B59BC6E4}">
      <dgm:prSet phldrT="[Text]"/>
      <dgm:spPr/>
      <dgm:t>
        <a:bodyPr/>
        <a:lstStyle/>
        <a:p>
          <a:r>
            <a:rPr lang="en-CA" dirty="0"/>
            <a:t>Registered Reports</a:t>
          </a:r>
        </a:p>
      </dgm:t>
    </dgm:pt>
    <dgm:pt modelId="{AFB34655-824E-4CC4-8FED-7F1D3E8E90BE}" type="parTrans" cxnId="{73C39AE1-8AC9-480B-A810-23D83746896B}">
      <dgm:prSet/>
      <dgm:spPr/>
      <dgm:t>
        <a:bodyPr/>
        <a:lstStyle/>
        <a:p>
          <a:endParaRPr lang="en-CA"/>
        </a:p>
      </dgm:t>
    </dgm:pt>
    <dgm:pt modelId="{55934770-4108-4DB6-99F1-1CB7BACED85E}" type="sibTrans" cxnId="{73C39AE1-8AC9-480B-A810-23D83746896B}">
      <dgm:prSet/>
      <dgm:spPr/>
      <dgm:t>
        <a:bodyPr/>
        <a:lstStyle/>
        <a:p>
          <a:endParaRPr lang="en-CA"/>
        </a:p>
      </dgm:t>
    </dgm:pt>
    <dgm:pt modelId="{76D9DDA7-A2D1-4646-8119-7804647D9D51}" type="pres">
      <dgm:prSet presAssocID="{C6530EA9-8EBA-4090-97C9-2AB06A92A531}" presName="diagram" presStyleCnt="0">
        <dgm:presLayoutVars>
          <dgm:dir/>
          <dgm:resizeHandles val="exact"/>
        </dgm:presLayoutVars>
      </dgm:prSet>
      <dgm:spPr/>
    </dgm:pt>
    <dgm:pt modelId="{80CCE48F-F6DE-442D-979D-2A96A620AA08}" type="pres">
      <dgm:prSet presAssocID="{EFA1026A-E9AB-49DF-8F34-EE62813CF4BF}" presName="node" presStyleLbl="node1" presStyleIdx="0" presStyleCnt="5">
        <dgm:presLayoutVars>
          <dgm:bulletEnabled val="1"/>
        </dgm:presLayoutVars>
      </dgm:prSet>
      <dgm:spPr/>
    </dgm:pt>
    <dgm:pt modelId="{03B84249-CAEC-43CE-BF32-634F1A0939BE}" type="pres">
      <dgm:prSet presAssocID="{3CFF944F-F032-46D5-9040-2AED37EAE7F2}" presName="sibTrans" presStyleCnt="0"/>
      <dgm:spPr/>
    </dgm:pt>
    <dgm:pt modelId="{B60F7F7A-6C41-46D6-A471-D21708766AF4}" type="pres">
      <dgm:prSet presAssocID="{79DFC4FF-CFCF-4DA2-81ED-400C17B65A6E}" presName="node" presStyleLbl="node1" presStyleIdx="1" presStyleCnt="5">
        <dgm:presLayoutVars>
          <dgm:bulletEnabled val="1"/>
        </dgm:presLayoutVars>
      </dgm:prSet>
      <dgm:spPr/>
    </dgm:pt>
    <dgm:pt modelId="{A330BAB6-4D24-4793-A63B-8572EE3CF58A}" type="pres">
      <dgm:prSet presAssocID="{F614D57C-C370-4298-8FC7-E1A990F497D7}" presName="sibTrans" presStyleCnt="0"/>
      <dgm:spPr/>
    </dgm:pt>
    <dgm:pt modelId="{0375D115-3877-4F95-9F01-9FF624F693DB}" type="pres">
      <dgm:prSet presAssocID="{F811E715-9BC9-4655-AF43-8217E9200272}" presName="node" presStyleLbl="node1" presStyleIdx="2" presStyleCnt="5">
        <dgm:presLayoutVars>
          <dgm:bulletEnabled val="1"/>
        </dgm:presLayoutVars>
      </dgm:prSet>
      <dgm:spPr/>
    </dgm:pt>
    <dgm:pt modelId="{56DBF454-7EAA-41AD-BA41-F80C75D2769B}" type="pres">
      <dgm:prSet presAssocID="{7ADC6BCB-8E93-4213-A12C-2423EBC87BC4}" presName="sibTrans" presStyleCnt="0"/>
      <dgm:spPr/>
    </dgm:pt>
    <dgm:pt modelId="{D5E4FA63-D41A-451D-9F3B-AC7114E3DC4F}" type="pres">
      <dgm:prSet presAssocID="{EE645EB5-8998-4392-80BA-9960AF22B0AB}" presName="node" presStyleLbl="node1" presStyleIdx="3" presStyleCnt="5">
        <dgm:presLayoutVars>
          <dgm:bulletEnabled val="1"/>
        </dgm:presLayoutVars>
      </dgm:prSet>
      <dgm:spPr/>
    </dgm:pt>
    <dgm:pt modelId="{FD10CA6B-D605-4D99-8539-E003EE30C134}" type="pres">
      <dgm:prSet presAssocID="{A2A84B38-9895-4808-8155-8F240EABDCF9}" presName="sibTrans" presStyleCnt="0"/>
      <dgm:spPr/>
    </dgm:pt>
    <dgm:pt modelId="{97B684C7-129D-4076-BF54-8F549C29DAE8}" type="pres">
      <dgm:prSet presAssocID="{9BADBA08-A815-49AD-A8E5-1E31B59BC6E4}" presName="node" presStyleLbl="node1" presStyleIdx="4" presStyleCnt="5">
        <dgm:presLayoutVars>
          <dgm:bulletEnabled val="1"/>
        </dgm:presLayoutVars>
      </dgm:prSet>
      <dgm:spPr/>
    </dgm:pt>
  </dgm:ptLst>
  <dgm:cxnLst>
    <dgm:cxn modelId="{9D045803-855C-44D7-A41E-964B4CBCCB7C}" srcId="{C6530EA9-8EBA-4090-97C9-2AB06A92A531}" destId="{79DFC4FF-CFCF-4DA2-81ED-400C17B65A6E}" srcOrd="1" destOrd="0" parTransId="{E3B1663F-A626-41BF-9F62-06C81318E8E7}" sibTransId="{F614D57C-C370-4298-8FC7-E1A990F497D7}"/>
    <dgm:cxn modelId="{50885A49-8E04-B44B-8517-351FFA07FDD0}" type="presOf" srcId="{9BADBA08-A815-49AD-A8E5-1E31B59BC6E4}" destId="{97B684C7-129D-4076-BF54-8F549C29DAE8}" srcOrd="0" destOrd="0" presId="urn:microsoft.com/office/officeart/2005/8/layout/default"/>
    <dgm:cxn modelId="{31799952-C6CB-F44C-99A4-4E0321FB2181}" type="presOf" srcId="{F811E715-9BC9-4655-AF43-8217E9200272}" destId="{0375D115-3877-4F95-9F01-9FF624F693DB}" srcOrd="0" destOrd="0" presId="urn:microsoft.com/office/officeart/2005/8/layout/default"/>
    <dgm:cxn modelId="{8C6AA15E-D490-4109-A7A7-EFBA1900DA95}" srcId="{C6530EA9-8EBA-4090-97C9-2AB06A92A531}" destId="{EFA1026A-E9AB-49DF-8F34-EE62813CF4BF}" srcOrd="0" destOrd="0" parTransId="{2C7316D1-2033-4DC3-91CB-26FB6BC1ADBE}" sibTransId="{3CFF944F-F032-46D5-9040-2AED37EAE7F2}"/>
    <dgm:cxn modelId="{BF5DA361-4E18-0441-A710-EB09D6F499E6}" type="presOf" srcId="{79DFC4FF-CFCF-4DA2-81ED-400C17B65A6E}" destId="{B60F7F7A-6C41-46D6-A471-D21708766AF4}" srcOrd="0" destOrd="0" presId="urn:microsoft.com/office/officeart/2005/8/layout/default"/>
    <dgm:cxn modelId="{7FDA5C6F-AA08-0349-A9AB-A09C830D0818}" type="presOf" srcId="{EE645EB5-8998-4392-80BA-9960AF22B0AB}" destId="{D5E4FA63-D41A-451D-9F3B-AC7114E3DC4F}" srcOrd="0" destOrd="0" presId="urn:microsoft.com/office/officeart/2005/8/layout/default"/>
    <dgm:cxn modelId="{1C6AB686-6A6D-F449-9422-76510FD3E24E}" type="presOf" srcId="{EFA1026A-E9AB-49DF-8F34-EE62813CF4BF}" destId="{80CCE48F-F6DE-442D-979D-2A96A620AA08}" srcOrd="0" destOrd="0" presId="urn:microsoft.com/office/officeart/2005/8/layout/default"/>
    <dgm:cxn modelId="{F2E264AD-279D-437D-9B51-456FED54C88D}" srcId="{C6530EA9-8EBA-4090-97C9-2AB06A92A531}" destId="{EE645EB5-8998-4392-80BA-9960AF22B0AB}" srcOrd="3" destOrd="0" parTransId="{F6FC7E27-C1D9-4380-80BC-E0C1DB647933}" sibTransId="{A2A84B38-9895-4808-8155-8F240EABDCF9}"/>
    <dgm:cxn modelId="{90D14BDD-7C07-44EC-ACE7-D0B411B189BE}" srcId="{C6530EA9-8EBA-4090-97C9-2AB06A92A531}" destId="{F811E715-9BC9-4655-AF43-8217E9200272}" srcOrd="2" destOrd="0" parTransId="{4B5607E0-3B6D-4642-9D9C-30C799317F3C}" sibTransId="{7ADC6BCB-8E93-4213-A12C-2423EBC87BC4}"/>
    <dgm:cxn modelId="{71AEEADD-4FE9-43C9-9414-23DDFD31CF21}" type="presOf" srcId="{C6530EA9-8EBA-4090-97C9-2AB06A92A531}" destId="{76D9DDA7-A2D1-4646-8119-7804647D9D51}" srcOrd="0" destOrd="0" presId="urn:microsoft.com/office/officeart/2005/8/layout/default"/>
    <dgm:cxn modelId="{73C39AE1-8AC9-480B-A810-23D83746896B}" srcId="{C6530EA9-8EBA-4090-97C9-2AB06A92A531}" destId="{9BADBA08-A815-49AD-A8E5-1E31B59BC6E4}" srcOrd="4" destOrd="0" parTransId="{AFB34655-824E-4CC4-8FED-7F1D3E8E90BE}" sibTransId="{55934770-4108-4DB6-99F1-1CB7BACED85E}"/>
    <dgm:cxn modelId="{CC14B361-BA90-E548-884D-36452AD65292}" type="presParOf" srcId="{76D9DDA7-A2D1-4646-8119-7804647D9D51}" destId="{80CCE48F-F6DE-442D-979D-2A96A620AA08}" srcOrd="0" destOrd="0" presId="urn:microsoft.com/office/officeart/2005/8/layout/default"/>
    <dgm:cxn modelId="{15DF6A7A-6F28-BC44-B9CF-436ED62AC0B4}" type="presParOf" srcId="{76D9DDA7-A2D1-4646-8119-7804647D9D51}" destId="{03B84249-CAEC-43CE-BF32-634F1A0939BE}" srcOrd="1" destOrd="0" presId="urn:microsoft.com/office/officeart/2005/8/layout/default"/>
    <dgm:cxn modelId="{E32E0616-5AD8-2E40-B4BE-36EF50E6C8ED}" type="presParOf" srcId="{76D9DDA7-A2D1-4646-8119-7804647D9D51}" destId="{B60F7F7A-6C41-46D6-A471-D21708766AF4}" srcOrd="2" destOrd="0" presId="urn:microsoft.com/office/officeart/2005/8/layout/default"/>
    <dgm:cxn modelId="{741AC33B-9E22-144A-AE04-CDD45312E170}" type="presParOf" srcId="{76D9DDA7-A2D1-4646-8119-7804647D9D51}" destId="{A330BAB6-4D24-4793-A63B-8572EE3CF58A}" srcOrd="3" destOrd="0" presId="urn:microsoft.com/office/officeart/2005/8/layout/default"/>
    <dgm:cxn modelId="{78515A3D-9CBA-7F46-8B90-160E78A160B9}" type="presParOf" srcId="{76D9DDA7-A2D1-4646-8119-7804647D9D51}" destId="{0375D115-3877-4F95-9F01-9FF624F693DB}" srcOrd="4" destOrd="0" presId="urn:microsoft.com/office/officeart/2005/8/layout/default"/>
    <dgm:cxn modelId="{8FDAC850-186B-C249-A598-6A23965BD80E}" type="presParOf" srcId="{76D9DDA7-A2D1-4646-8119-7804647D9D51}" destId="{56DBF454-7EAA-41AD-BA41-F80C75D2769B}" srcOrd="5" destOrd="0" presId="urn:microsoft.com/office/officeart/2005/8/layout/default"/>
    <dgm:cxn modelId="{5C7F34D3-EA59-9F41-A865-F2B97F1A242D}" type="presParOf" srcId="{76D9DDA7-A2D1-4646-8119-7804647D9D51}" destId="{D5E4FA63-D41A-451D-9F3B-AC7114E3DC4F}" srcOrd="6" destOrd="0" presId="urn:microsoft.com/office/officeart/2005/8/layout/default"/>
    <dgm:cxn modelId="{FEB9D940-5B1E-CB4E-8AEF-CD171A554D31}" type="presParOf" srcId="{76D9DDA7-A2D1-4646-8119-7804647D9D51}" destId="{FD10CA6B-D605-4D99-8539-E003EE30C134}" srcOrd="7" destOrd="0" presId="urn:microsoft.com/office/officeart/2005/8/layout/default"/>
    <dgm:cxn modelId="{37D08DAB-E813-9A4C-87C0-DF7648C77E4A}" type="presParOf" srcId="{76D9DDA7-A2D1-4646-8119-7804647D9D51}" destId="{97B684C7-129D-4076-BF54-8F549C29DAE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DC49B-46B4-4A50-BC14-49245CA5C250}">
      <dsp:nvSpPr>
        <dsp:cNvPr id="0" name=""/>
        <dsp:cNvSpPr/>
      </dsp:nvSpPr>
      <dsp:spPr>
        <a:xfrm>
          <a:off x="4039092" y="1797172"/>
          <a:ext cx="2284283" cy="1975997"/>
        </a:xfrm>
        <a:prstGeom prst="hexagon">
          <a:avLst>
            <a:gd name="adj" fmla="val 28570"/>
            <a:gd name="vf" fmla="val 115470"/>
          </a:avLst>
        </a:prstGeom>
        <a:solidFill>
          <a:srgbClr val="AF77A1"/>
        </a:solidFill>
        <a:ln w="12700" cap="flat" cmpd="sng" algn="ctr">
          <a:solidFill>
            <a:schemeClr val="lt1">
              <a:hueOff val="0"/>
              <a:satOff val="0"/>
              <a:lumOff val="0"/>
              <a:alphaOff val="0"/>
            </a:schemeClr>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CA" sz="1000" b="1" kern="1200" dirty="0">
            <a:solidFill>
              <a:schemeClr val="bg1"/>
            </a:solidFill>
            <a:latin typeface="Gill Sans Nova" panose="020B0602020104020203" pitchFamily="34" charset="0"/>
          </a:endParaRPr>
        </a:p>
      </dsp:txBody>
      <dsp:txXfrm>
        <a:off x="4417630" y="2124622"/>
        <a:ext cx="1527207" cy="1321097"/>
      </dsp:txXfrm>
    </dsp:sp>
    <dsp:sp modelId="{48BDFD0C-BD62-4AA4-A07C-04D0B28BD1AC}">
      <dsp:nvSpPr>
        <dsp:cNvPr id="0" name=""/>
        <dsp:cNvSpPr/>
      </dsp:nvSpPr>
      <dsp:spPr>
        <a:xfrm>
          <a:off x="5469492" y="851790"/>
          <a:ext cx="861853" cy="742600"/>
        </a:xfrm>
        <a:prstGeom prst="hexagon">
          <a:avLst>
            <a:gd name="adj" fmla="val 28900"/>
            <a:gd name="vf" fmla="val 115470"/>
          </a:avLst>
        </a:prstGeom>
        <a:solidFill>
          <a:srgbClr val="FDE9DE"/>
        </a:solidFill>
        <a:ln>
          <a:noFill/>
        </a:ln>
        <a:effectLst/>
      </dsp:spPr>
      <dsp:style>
        <a:lnRef idx="0">
          <a:scrgbClr r="0" g="0" b="0"/>
        </a:lnRef>
        <a:fillRef idx="1">
          <a:scrgbClr r="0" g="0" b="0"/>
        </a:fillRef>
        <a:effectRef idx="0">
          <a:scrgbClr r="0" g="0" b="0"/>
        </a:effectRef>
        <a:fontRef idx="minor"/>
      </dsp:style>
    </dsp:sp>
    <dsp:sp modelId="{BC12DBBA-CC23-4A02-824C-8F37908EAA0D}">
      <dsp:nvSpPr>
        <dsp:cNvPr id="0" name=""/>
        <dsp:cNvSpPr/>
      </dsp:nvSpPr>
      <dsp:spPr>
        <a:xfrm>
          <a:off x="4249507" y="0"/>
          <a:ext cx="1871954" cy="1619460"/>
        </a:xfrm>
        <a:prstGeom prst="hexagon">
          <a:avLst>
            <a:gd name="adj" fmla="val 28570"/>
            <a:gd name="vf" fmla="val 115470"/>
          </a:avLst>
        </a:prstGeom>
        <a:solidFill>
          <a:srgbClr val="968BC3"/>
        </a:solidFill>
        <a:ln w="12700" cap="flat" cmpd="sng" algn="ctr">
          <a:solidFill>
            <a:schemeClr val="lt1">
              <a:hueOff val="0"/>
              <a:satOff val="0"/>
              <a:lumOff val="0"/>
              <a:alphaOff val="0"/>
            </a:schemeClr>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CA" sz="2400" b="1" kern="1200" dirty="0">
              <a:solidFill>
                <a:schemeClr val="bg1"/>
              </a:solidFill>
              <a:latin typeface="Gill Sans Nova" panose="020B0602020104020203" pitchFamily="34" charset="0"/>
            </a:rPr>
            <a:t>Our Values</a:t>
          </a:r>
        </a:p>
      </dsp:txBody>
      <dsp:txXfrm>
        <a:off x="4559730" y="268379"/>
        <a:ext cx="1251508" cy="1082702"/>
      </dsp:txXfrm>
    </dsp:sp>
    <dsp:sp modelId="{18496D00-2FC1-49F6-9925-98A41CDE33E6}">
      <dsp:nvSpPr>
        <dsp:cNvPr id="0" name=""/>
        <dsp:cNvSpPr/>
      </dsp:nvSpPr>
      <dsp:spPr>
        <a:xfrm>
          <a:off x="6475342" y="2240058"/>
          <a:ext cx="861853" cy="742600"/>
        </a:xfrm>
        <a:prstGeom prst="hexagon">
          <a:avLst>
            <a:gd name="adj" fmla="val 28900"/>
            <a:gd name="vf" fmla="val 115470"/>
          </a:avLst>
        </a:prstGeom>
        <a:solidFill>
          <a:srgbClr val="FDE9DE"/>
        </a:solidFill>
        <a:ln>
          <a:noFill/>
        </a:ln>
        <a:effectLst/>
      </dsp:spPr>
      <dsp:style>
        <a:lnRef idx="0">
          <a:scrgbClr r="0" g="0" b="0"/>
        </a:lnRef>
        <a:fillRef idx="1">
          <a:scrgbClr r="0" g="0" b="0"/>
        </a:fillRef>
        <a:effectRef idx="0">
          <a:scrgbClr r="0" g="0" b="0"/>
        </a:effectRef>
        <a:fontRef idx="minor"/>
      </dsp:style>
    </dsp:sp>
    <dsp:sp modelId="{F7750BE3-FCD0-45D1-BF9B-493A028E7516}">
      <dsp:nvSpPr>
        <dsp:cNvPr id="0" name=""/>
        <dsp:cNvSpPr/>
      </dsp:nvSpPr>
      <dsp:spPr>
        <a:xfrm>
          <a:off x="5966307" y="996076"/>
          <a:ext cx="1871954" cy="1619460"/>
        </a:xfrm>
        <a:prstGeom prst="hexagon">
          <a:avLst>
            <a:gd name="adj" fmla="val 28570"/>
            <a:gd name="vf" fmla="val 115470"/>
          </a:avLst>
        </a:prstGeom>
        <a:solidFill>
          <a:srgbClr val="09B598"/>
        </a:solidFill>
        <a:ln w="12700" cap="flat" cmpd="sng" algn="ctr">
          <a:solidFill>
            <a:schemeClr val="lt1">
              <a:hueOff val="0"/>
              <a:satOff val="0"/>
              <a:lumOff val="0"/>
              <a:alphaOff val="0"/>
            </a:schemeClr>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solidFill>
                <a:schemeClr val="bg1"/>
              </a:solidFill>
              <a:latin typeface="Gill Sans Nova" panose="020B0602020104020203" pitchFamily="34" charset="0"/>
            </a:rPr>
            <a:t>Integrity</a:t>
          </a:r>
          <a:r>
            <a:rPr lang="en-CA" sz="1800" b="1" kern="1200" dirty="0">
              <a:solidFill>
                <a:schemeClr val="bg1"/>
              </a:solidFill>
              <a:latin typeface="Gill Sans Nova" panose="020B0602020104020203" pitchFamily="34" charset="0"/>
            </a:rPr>
            <a:t> </a:t>
          </a:r>
        </a:p>
        <a:p>
          <a:pPr marL="0" lvl="0" indent="0" algn="ctr" defTabSz="622300">
            <a:lnSpc>
              <a:spcPct val="90000"/>
            </a:lnSpc>
            <a:spcBef>
              <a:spcPct val="0"/>
            </a:spcBef>
            <a:spcAft>
              <a:spcPct val="35000"/>
            </a:spcAft>
            <a:buNone/>
          </a:pPr>
          <a:r>
            <a:rPr lang="en-CA" sz="1000" b="1" kern="1200" dirty="0">
              <a:solidFill>
                <a:schemeClr val="bg1"/>
              </a:solidFill>
              <a:latin typeface="Gill Sans Nova" panose="020B0602020104020203" pitchFamily="34" charset="0"/>
            </a:rPr>
            <a:t>Accountability, Growth, &amp; Transparency</a:t>
          </a:r>
        </a:p>
      </dsp:txBody>
      <dsp:txXfrm>
        <a:off x="6276530" y="1264455"/>
        <a:ext cx="1251508" cy="1082702"/>
      </dsp:txXfrm>
    </dsp:sp>
    <dsp:sp modelId="{165C3652-5880-4092-BECB-08581D36382D}">
      <dsp:nvSpPr>
        <dsp:cNvPr id="0" name=""/>
        <dsp:cNvSpPr/>
      </dsp:nvSpPr>
      <dsp:spPr>
        <a:xfrm>
          <a:off x="5776614" y="3807152"/>
          <a:ext cx="861853" cy="742600"/>
        </a:xfrm>
        <a:prstGeom prst="hexagon">
          <a:avLst>
            <a:gd name="adj" fmla="val 28900"/>
            <a:gd name="vf" fmla="val 115470"/>
          </a:avLst>
        </a:prstGeom>
        <a:solidFill>
          <a:srgbClr val="FDE9DE"/>
        </a:solidFill>
        <a:ln>
          <a:noFill/>
        </a:ln>
        <a:effectLst/>
      </dsp:spPr>
      <dsp:style>
        <a:lnRef idx="0">
          <a:scrgbClr r="0" g="0" b="0"/>
        </a:lnRef>
        <a:fillRef idx="1">
          <a:scrgbClr r="0" g="0" b="0"/>
        </a:fillRef>
        <a:effectRef idx="0">
          <a:scrgbClr r="0" g="0" b="0"/>
        </a:effectRef>
        <a:fontRef idx="minor"/>
      </dsp:style>
    </dsp:sp>
    <dsp:sp modelId="{9D9BC2AA-EFC1-4591-99BB-E7C637E02490}">
      <dsp:nvSpPr>
        <dsp:cNvPr id="0" name=""/>
        <dsp:cNvSpPr/>
      </dsp:nvSpPr>
      <dsp:spPr>
        <a:xfrm>
          <a:off x="5966307" y="2954247"/>
          <a:ext cx="1871954" cy="1619460"/>
        </a:xfrm>
        <a:prstGeom prst="hexagon">
          <a:avLst>
            <a:gd name="adj" fmla="val 28570"/>
            <a:gd name="vf" fmla="val 115470"/>
          </a:avLst>
        </a:prstGeom>
        <a:solidFill>
          <a:srgbClr val="968BC3"/>
        </a:solidFill>
        <a:ln w="12700" cap="flat" cmpd="sng" algn="ctr">
          <a:solidFill>
            <a:schemeClr val="lt1">
              <a:hueOff val="0"/>
              <a:satOff val="0"/>
              <a:lumOff val="0"/>
              <a:alphaOff val="0"/>
            </a:schemeClr>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solidFill>
                <a:schemeClr val="bg1"/>
              </a:solidFill>
              <a:latin typeface="Gill Sans Nova" panose="020B0602020104020203" pitchFamily="34" charset="0"/>
            </a:rPr>
            <a:t>Collaboration</a:t>
          </a:r>
        </a:p>
        <a:p>
          <a:pPr marL="0" lvl="0" indent="0" algn="ctr" defTabSz="622300">
            <a:lnSpc>
              <a:spcPct val="90000"/>
            </a:lnSpc>
            <a:spcBef>
              <a:spcPct val="0"/>
            </a:spcBef>
            <a:spcAft>
              <a:spcPct val="35000"/>
            </a:spcAft>
            <a:buNone/>
          </a:pPr>
          <a:r>
            <a:rPr lang="en-CA" sz="1000" b="1" kern="1200" dirty="0">
              <a:solidFill>
                <a:schemeClr val="bg1"/>
              </a:solidFill>
              <a:latin typeface="Gill Sans Nova" panose="020B0602020104020203" pitchFamily="34" charset="0"/>
            </a:rPr>
            <a:t>Collaboration, Recognition, &amp; Shared Responsibilities </a:t>
          </a:r>
        </a:p>
      </dsp:txBody>
      <dsp:txXfrm>
        <a:off x="6276530" y="3222626"/>
        <a:ext cx="1251508" cy="1082702"/>
      </dsp:txXfrm>
    </dsp:sp>
    <dsp:sp modelId="{E1FC9C15-A250-46FD-BFC7-BC168DA8D70D}">
      <dsp:nvSpPr>
        <dsp:cNvPr id="0" name=""/>
        <dsp:cNvSpPr/>
      </dsp:nvSpPr>
      <dsp:spPr>
        <a:xfrm>
          <a:off x="4043343" y="3969822"/>
          <a:ext cx="861853" cy="742600"/>
        </a:xfrm>
        <a:prstGeom prst="hexagon">
          <a:avLst>
            <a:gd name="adj" fmla="val 28900"/>
            <a:gd name="vf" fmla="val 115470"/>
          </a:avLst>
        </a:prstGeom>
        <a:solidFill>
          <a:srgbClr val="FDE9DE"/>
        </a:solidFill>
        <a:ln>
          <a:noFill/>
        </a:ln>
        <a:effectLst/>
      </dsp:spPr>
      <dsp:style>
        <a:lnRef idx="0">
          <a:scrgbClr r="0" g="0" b="0"/>
        </a:lnRef>
        <a:fillRef idx="1">
          <a:scrgbClr r="0" g="0" b="0"/>
        </a:fillRef>
        <a:effectRef idx="0">
          <a:scrgbClr r="0" g="0" b="0"/>
        </a:effectRef>
        <a:fontRef idx="minor"/>
      </dsp:style>
    </dsp:sp>
    <dsp:sp modelId="{40F874DC-3EB0-45C6-8BDA-7F13919D1226}">
      <dsp:nvSpPr>
        <dsp:cNvPr id="0" name=""/>
        <dsp:cNvSpPr/>
      </dsp:nvSpPr>
      <dsp:spPr>
        <a:xfrm>
          <a:off x="4249507" y="3951438"/>
          <a:ext cx="1871954" cy="1619460"/>
        </a:xfrm>
        <a:prstGeom prst="hexagon">
          <a:avLst>
            <a:gd name="adj" fmla="val 28570"/>
            <a:gd name="vf" fmla="val 115470"/>
          </a:avLst>
        </a:prstGeom>
        <a:solidFill>
          <a:srgbClr val="09B598"/>
        </a:solidFill>
        <a:ln w="12700" cap="flat" cmpd="sng" algn="ctr">
          <a:solidFill>
            <a:schemeClr val="lt1">
              <a:hueOff val="0"/>
              <a:satOff val="0"/>
              <a:lumOff val="0"/>
              <a:alphaOff val="0"/>
            </a:schemeClr>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solidFill>
                <a:schemeClr val="bg1"/>
              </a:solidFill>
              <a:latin typeface="Gill Sans Nova" panose="020B0602020104020203" pitchFamily="34" charset="0"/>
            </a:rPr>
            <a:t>Equity, Diversity, &amp; Inclusion</a:t>
          </a:r>
        </a:p>
        <a:p>
          <a:pPr marL="0" lvl="0" indent="0" algn="ctr" defTabSz="622300">
            <a:lnSpc>
              <a:spcPct val="90000"/>
            </a:lnSpc>
            <a:spcBef>
              <a:spcPct val="0"/>
            </a:spcBef>
            <a:spcAft>
              <a:spcPct val="35000"/>
            </a:spcAft>
            <a:buNone/>
          </a:pPr>
          <a:r>
            <a:rPr lang="en-CA" sz="1000" b="1" kern="1200" dirty="0">
              <a:solidFill>
                <a:schemeClr val="bg1"/>
              </a:solidFill>
              <a:latin typeface="Gill Sans Nova" panose="020B0602020104020203" pitchFamily="34" charset="0"/>
            </a:rPr>
            <a:t>Accessibility, Acknowledgement, &amp; Respect</a:t>
          </a:r>
        </a:p>
      </dsp:txBody>
      <dsp:txXfrm>
        <a:off x="4559730" y="4219817"/>
        <a:ext cx="1251508" cy="1082702"/>
      </dsp:txXfrm>
    </dsp:sp>
    <dsp:sp modelId="{F47196A1-8204-4AF8-B4A9-9CCF1B47AEDC}">
      <dsp:nvSpPr>
        <dsp:cNvPr id="0" name=""/>
        <dsp:cNvSpPr/>
      </dsp:nvSpPr>
      <dsp:spPr>
        <a:xfrm>
          <a:off x="3021021" y="2582111"/>
          <a:ext cx="861853" cy="742600"/>
        </a:xfrm>
        <a:prstGeom prst="hexagon">
          <a:avLst>
            <a:gd name="adj" fmla="val 28900"/>
            <a:gd name="vf" fmla="val 115470"/>
          </a:avLst>
        </a:prstGeom>
        <a:solidFill>
          <a:srgbClr val="FDE9DE"/>
        </a:solidFill>
        <a:ln>
          <a:noFill/>
        </a:ln>
        <a:effectLst/>
      </dsp:spPr>
      <dsp:style>
        <a:lnRef idx="0">
          <a:scrgbClr r="0" g="0" b="0"/>
        </a:lnRef>
        <a:fillRef idx="1">
          <a:scrgbClr r="0" g="0" b="0"/>
        </a:fillRef>
        <a:effectRef idx="0">
          <a:scrgbClr r="0" g="0" b="0"/>
        </a:effectRef>
        <a:fontRef idx="minor"/>
      </dsp:style>
    </dsp:sp>
    <dsp:sp modelId="{9A252DD3-802D-4FDD-BD86-8DC792FCAA70}">
      <dsp:nvSpPr>
        <dsp:cNvPr id="0" name=""/>
        <dsp:cNvSpPr/>
      </dsp:nvSpPr>
      <dsp:spPr>
        <a:xfrm>
          <a:off x="2524738" y="2955361"/>
          <a:ext cx="1871954" cy="1619460"/>
        </a:xfrm>
        <a:prstGeom prst="hexagon">
          <a:avLst>
            <a:gd name="adj" fmla="val 28570"/>
            <a:gd name="vf" fmla="val 115470"/>
          </a:avLst>
        </a:prstGeom>
        <a:solidFill>
          <a:srgbClr val="968BC3"/>
        </a:solidFill>
        <a:ln w="12700" cap="flat" cmpd="sng" algn="ctr">
          <a:solidFill>
            <a:schemeClr val="lt1">
              <a:hueOff val="0"/>
              <a:satOff val="0"/>
              <a:lumOff val="0"/>
              <a:alphaOff val="0"/>
            </a:schemeClr>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solidFill>
                <a:schemeClr val="bg1"/>
              </a:solidFill>
              <a:latin typeface="Gill Sans Nova" panose="020B0602020104020203" pitchFamily="34" charset="0"/>
            </a:rPr>
            <a:t>Connection</a:t>
          </a:r>
          <a:r>
            <a:rPr lang="en-CA" sz="1600" b="1" kern="1200" dirty="0">
              <a:solidFill>
                <a:schemeClr val="bg1"/>
              </a:solidFill>
              <a:latin typeface="Gill Sans Nova" panose="020B0602020104020203" pitchFamily="34" charset="0"/>
            </a:rPr>
            <a:t> </a:t>
          </a:r>
        </a:p>
        <a:p>
          <a:pPr marL="0" lvl="0" indent="0" algn="ctr" defTabSz="622300">
            <a:lnSpc>
              <a:spcPct val="90000"/>
            </a:lnSpc>
            <a:spcBef>
              <a:spcPct val="0"/>
            </a:spcBef>
            <a:spcAft>
              <a:spcPct val="35000"/>
            </a:spcAft>
            <a:buNone/>
          </a:pPr>
          <a:r>
            <a:rPr lang="en-CA" sz="1000" b="1" kern="1200" dirty="0">
              <a:solidFill>
                <a:schemeClr val="bg1"/>
              </a:solidFill>
              <a:latin typeface="Gill Sans Nova" panose="020B0602020104020203" pitchFamily="34" charset="0"/>
            </a:rPr>
            <a:t>Authenticity, Compassion, Curiosity, Empathy, &amp; Open Discussion</a:t>
          </a:r>
        </a:p>
      </dsp:txBody>
      <dsp:txXfrm>
        <a:off x="2834961" y="3223740"/>
        <a:ext cx="1251508" cy="1082702"/>
      </dsp:txXfrm>
    </dsp:sp>
    <dsp:sp modelId="{AC656E26-EDF0-4AD7-A00C-73ED26993FED}">
      <dsp:nvSpPr>
        <dsp:cNvPr id="0" name=""/>
        <dsp:cNvSpPr/>
      </dsp:nvSpPr>
      <dsp:spPr>
        <a:xfrm>
          <a:off x="2524738" y="993848"/>
          <a:ext cx="1871954" cy="1619460"/>
        </a:xfrm>
        <a:prstGeom prst="hexagon">
          <a:avLst>
            <a:gd name="adj" fmla="val 28570"/>
            <a:gd name="vf" fmla="val 115470"/>
          </a:avLst>
        </a:prstGeom>
        <a:solidFill>
          <a:srgbClr val="09B598"/>
        </a:solidFill>
        <a:ln w="12700" cap="flat" cmpd="sng" algn="ctr">
          <a:solidFill>
            <a:schemeClr val="lt1">
              <a:hueOff val="0"/>
              <a:satOff val="0"/>
              <a:lumOff val="0"/>
              <a:alphaOff val="0"/>
            </a:schemeClr>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solidFill>
                <a:schemeClr val="bg1"/>
              </a:solidFill>
              <a:latin typeface="Gill Sans Nova" panose="020B0602020104020203" pitchFamily="34" charset="0"/>
            </a:rPr>
            <a:t>Wellbeing</a:t>
          </a:r>
          <a:r>
            <a:rPr lang="en-CA" sz="1600" b="1" kern="1200" dirty="0">
              <a:solidFill>
                <a:schemeClr val="bg1"/>
              </a:solidFill>
              <a:latin typeface="Gill Sans Nova" panose="020B0602020104020203" pitchFamily="34" charset="0"/>
            </a:rPr>
            <a:t> </a:t>
          </a:r>
        </a:p>
        <a:p>
          <a:pPr marL="0" lvl="0" indent="0" algn="ctr" defTabSz="622300">
            <a:lnSpc>
              <a:spcPct val="90000"/>
            </a:lnSpc>
            <a:spcBef>
              <a:spcPct val="0"/>
            </a:spcBef>
            <a:spcAft>
              <a:spcPct val="35000"/>
            </a:spcAft>
            <a:buNone/>
          </a:pPr>
          <a:r>
            <a:rPr lang="en-CA" sz="1000" b="1" kern="1200" dirty="0">
              <a:solidFill>
                <a:schemeClr val="bg1"/>
              </a:solidFill>
              <a:latin typeface="Gill Sans Nova" panose="020B0602020104020203" pitchFamily="34" charset="0"/>
            </a:rPr>
            <a:t>Confidentiality, Health, Privacy, &amp; Safety </a:t>
          </a:r>
        </a:p>
      </dsp:txBody>
      <dsp:txXfrm>
        <a:off x="2834961" y="1262227"/>
        <a:ext cx="1251508" cy="1082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CE48F-F6DE-442D-979D-2A96A620AA08}">
      <dsp:nvSpPr>
        <dsp:cNvPr id="0" name=""/>
        <dsp:cNvSpPr/>
      </dsp:nvSpPr>
      <dsp:spPr>
        <a:xfrm>
          <a:off x="0" y="429865"/>
          <a:ext cx="2685851" cy="1611510"/>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CA" sz="3500" kern="1200" dirty="0"/>
            <a:t>Open Data &amp; Materials</a:t>
          </a:r>
        </a:p>
      </dsp:txBody>
      <dsp:txXfrm>
        <a:off x="0" y="429865"/>
        <a:ext cx="2685851" cy="1611510"/>
      </dsp:txXfrm>
    </dsp:sp>
    <dsp:sp modelId="{B60F7F7A-6C41-46D6-A471-D21708766AF4}">
      <dsp:nvSpPr>
        <dsp:cNvPr id="0" name=""/>
        <dsp:cNvSpPr/>
      </dsp:nvSpPr>
      <dsp:spPr>
        <a:xfrm>
          <a:off x="2954436" y="429865"/>
          <a:ext cx="2685851" cy="1611510"/>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CA" sz="3500" kern="1200" dirty="0"/>
            <a:t>Open Access Articles</a:t>
          </a:r>
        </a:p>
      </dsp:txBody>
      <dsp:txXfrm>
        <a:off x="2954436" y="429865"/>
        <a:ext cx="2685851" cy="1611510"/>
      </dsp:txXfrm>
    </dsp:sp>
    <dsp:sp modelId="{0375D115-3877-4F95-9F01-9FF624F693DB}">
      <dsp:nvSpPr>
        <dsp:cNvPr id="0" name=""/>
        <dsp:cNvSpPr/>
      </dsp:nvSpPr>
      <dsp:spPr>
        <a:xfrm>
          <a:off x="5908873" y="429865"/>
          <a:ext cx="2685851" cy="1611510"/>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CA" sz="3500" kern="1200" dirty="0"/>
            <a:t>Pre-prints</a:t>
          </a:r>
        </a:p>
      </dsp:txBody>
      <dsp:txXfrm>
        <a:off x="5908873" y="429865"/>
        <a:ext cx="2685851" cy="1611510"/>
      </dsp:txXfrm>
    </dsp:sp>
    <dsp:sp modelId="{D5E4FA63-D41A-451D-9F3B-AC7114E3DC4F}">
      <dsp:nvSpPr>
        <dsp:cNvPr id="0" name=""/>
        <dsp:cNvSpPr/>
      </dsp:nvSpPr>
      <dsp:spPr>
        <a:xfrm>
          <a:off x="1477218" y="2309961"/>
          <a:ext cx="2685851" cy="16115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CA" sz="3500" kern="1200" dirty="0"/>
            <a:t>Pre-Registration</a:t>
          </a:r>
        </a:p>
      </dsp:txBody>
      <dsp:txXfrm>
        <a:off x="1477218" y="2309961"/>
        <a:ext cx="2685851" cy="1611510"/>
      </dsp:txXfrm>
    </dsp:sp>
    <dsp:sp modelId="{97B684C7-129D-4076-BF54-8F549C29DAE8}">
      <dsp:nvSpPr>
        <dsp:cNvPr id="0" name=""/>
        <dsp:cNvSpPr/>
      </dsp:nvSpPr>
      <dsp:spPr>
        <a:xfrm>
          <a:off x="4431655" y="2309961"/>
          <a:ext cx="2685851" cy="16115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CA" sz="3500" kern="1200" dirty="0"/>
            <a:t>Registered Reports</a:t>
          </a:r>
        </a:p>
      </dsp:txBody>
      <dsp:txXfrm>
        <a:off x="4431655" y="2309961"/>
        <a:ext cx="2685851" cy="161151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FE74F-0CA2-254E-8684-2DDB5E8B7D63}" type="datetimeFigureOut">
              <a:rPr lang="en-US" smtClean="0"/>
              <a:t>9/16/21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7D59A0-03FE-F141-889B-D63C0005F76B}" type="slidenum">
              <a:rPr lang="en-US" smtClean="0"/>
              <a:t>‹#›</a:t>
            </a:fld>
            <a:endParaRPr lang="en-US"/>
          </a:p>
        </p:txBody>
      </p:sp>
    </p:spTree>
    <p:extLst>
      <p:ext uri="{BB962C8B-B14F-4D97-AF65-F5344CB8AC3E}">
        <p14:creationId xmlns:p14="http://schemas.microsoft.com/office/powerpoint/2010/main" val="76461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group would not have been possible without Gwen getting the ball rolling!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D94EC6-F7D8-4FE3-856C-56BEB48A575D}"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5174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While open science practices have many benefits and aim to resolve the issues I mentioned earlier, it is by no means perfect or the end goal. Already, some issues have been raised, for example by </a:t>
            </a:r>
            <a:r>
              <a:rPr lang="en-CA" sz="1200" b="0" i="0" u="none" strike="noStrike" kern="1200" dirty="0" err="1">
                <a:solidFill>
                  <a:schemeClr val="tx1"/>
                </a:solidFill>
                <a:effectLst/>
                <a:latin typeface="+mn-lt"/>
                <a:ea typeface="+mn-ea"/>
                <a:cs typeface="+mn-cs"/>
              </a:rPr>
              <a:t>Bahlai</a:t>
            </a:r>
            <a:r>
              <a:rPr lang="en-CA" sz="1200" b="0" i="0" u="none" strike="noStrike" kern="1200" dirty="0">
                <a:solidFill>
                  <a:schemeClr val="tx1"/>
                </a:solidFill>
                <a:effectLst/>
                <a:latin typeface="+mn-lt"/>
                <a:ea typeface="+mn-ea"/>
                <a:cs typeface="+mn-cs"/>
              </a:rPr>
              <a:t> et al., who say: </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One of the barriers is being an early career researcher or facing job instability, as in this case you greatly depend on supervisors and institutions for chances of future success. Some supervisors might be supportive or even teaching you open science practices, while others resist or refuse to adopt them. Though I know little about it, my current understanding is that hiring and continuation contracts heavily depend on how much and where you publish, so investing your time in open science practices and publishing in open access journals, which for now, tend to have lower impact factors, might be detrimental to your chances of getting/retaining a job. </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In addition, the systemic inequalities based on race, gender and ability, among others, that are present throughout our society are also present in the open science movement. Together with often related limited time and money, these present significant barriers to participating in open science, therefore it is important not to adopt an ‘all or nothing’ approach to open science, which is exemplified for example by privileged researchers ridiculing/calling out less privileged researchers for not being ‘open enough’. Instead, I think we should focus on the core values of open science and work to help everyone with the steps they can take in their circumstances, and reward that. </a:t>
            </a:r>
          </a:p>
          <a:p>
            <a:endParaRPr lang="en-CA"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In general, I think it’s important to keep being critical and open to new ideas and perspectives, and look for ways to continuously evaluate and improve practices</a:t>
            </a:r>
          </a:p>
          <a:p>
            <a:endParaRPr lang="en-CA" sz="1200" b="0" i="0" u="none" strike="noStrike" kern="1200" dirty="0">
              <a:solidFill>
                <a:schemeClr val="tx1"/>
              </a:solidFill>
              <a:effectLst/>
              <a:latin typeface="+mn-lt"/>
              <a:ea typeface="+mn-ea"/>
              <a:cs typeface="+mn-cs"/>
            </a:endParaRP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~130 sec</a:t>
            </a:r>
          </a:p>
          <a:p>
            <a:endParaRPr lang="en-CA"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C7D59A0-03FE-F141-889B-D63C0005F76B}" type="slidenum">
              <a:rPr lang="en-US" smtClean="0"/>
              <a:t>10</a:t>
            </a:fld>
            <a:endParaRPr lang="en-US"/>
          </a:p>
        </p:txBody>
      </p:sp>
    </p:spTree>
    <p:extLst>
      <p:ext uri="{BB962C8B-B14F-4D97-AF65-F5344CB8AC3E}">
        <p14:creationId xmlns:p14="http://schemas.microsoft.com/office/powerpoint/2010/main" val="58191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in mind, I want to go over some of the benefits of Open Science. Overall, Open science has a broad range of benefits. Perhaps most importantly, it improves the quality and integrity of research, but it also spurs innovation and efficiency, and aims to foster better communication and interaction with both global and local communities, leading to greater societal impact of research findings and a broader range of perspectives, populations and issues being studied. </a:t>
            </a:r>
          </a:p>
          <a:p>
            <a:endParaRPr lang="en-US" dirty="0"/>
          </a:p>
          <a:p>
            <a:r>
              <a:rPr lang="en-US" dirty="0"/>
              <a:t>~ 30 sec</a:t>
            </a:r>
          </a:p>
        </p:txBody>
      </p:sp>
      <p:sp>
        <p:nvSpPr>
          <p:cNvPr id="4" name="Slide Number Placeholder 3"/>
          <p:cNvSpPr>
            <a:spLocks noGrp="1"/>
          </p:cNvSpPr>
          <p:nvPr>
            <p:ph type="sldNum" sz="quarter" idx="10"/>
          </p:nvPr>
        </p:nvSpPr>
        <p:spPr/>
        <p:txBody>
          <a:bodyPr/>
          <a:lstStyle/>
          <a:p>
            <a:fld id="{9C7D59A0-03FE-F141-889B-D63C0005F76B}" type="slidenum">
              <a:rPr lang="en-US" smtClean="0"/>
              <a:t>11</a:t>
            </a:fld>
            <a:endParaRPr lang="en-US"/>
          </a:p>
        </p:txBody>
      </p:sp>
    </p:spTree>
    <p:extLst>
      <p:ext uri="{BB962C8B-B14F-4D97-AF65-F5344CB8AC3E}">
        <p14:creationId xmlns:p14="http://schemas.microsoft.com/office/powerpoint/2010/main" val="1023746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contributing to better science practices, open science also has benefits for you more directly. For example, open science let’s you be part of a cooperative global research community, which gives you access to feedback, data, code, collaborators and much more</a:t>
            </a:r>
          </a:p>
          <a:p>
            <a:endParaRPr lang="en-US" dirty="0"/>
          </a:p>
          <a:p>
            <a:r>
              <a:rPr lang="en-US" dirty="0"/>
              <a:t>It’s also a great investment in your future. If you stay in academia, it is probably beneficial to start adopting these practices as soon as you can, as we are already moving towards becoming more open. If you don’t stay in academia it can also be a really good investment, as open science skills generally translate well to non-academic careers.</a:t>
            </a:r>
          </a:p>
          <a:p>
            <a:endParaRPr lang="en-US" dirty="0"/>
          </a:p>
          <a:p>
            <a:r>
              <a:rPr lang="en-US" dirty="0"/>
              <a:t>In addition, open access articles receive more citations, so publishing that way can be great for getting more ‘points’ in the current system, and you can prevent risking to do a lot of work on a project which might not lead to a publication in the end, if the findings aren’t interesting enough, as you have a greater chance of publishing null (and any kind of) findings through open science</a:t>
            </a:r>
          </a:p>
          <a:p>
            <a:endParaRPr lang="en-US" dirty="0"/>
          </a:p>
          <a:p>
            <a:r>
              <a:rPr lang="en-US" dirty="0"/>
              <a:t>~ 70 sec</a:t>
            </a:r>
          </a:p>
        </p:txBody>
      </p:sp>
      <p:sp>
        <p:nvSpPr>
          <p:cNvPr id="4" name="Slide Number Placeholder 3"/>
          <p:cNvSpPr>
            <a:spLocks noGrp="1"/>
          </p:cNvSpPr>
          <p:nvPr>
            <p:ph type="sldNum" sz="quarter" idx="10"/>
          </p:nvPr>
        </p:nvSpPr>
        <p:spPr/>
        <p:txBody>
          <a:bodyPr/>
          <a:lstStyle/>
          <a:p>
            <a:fld id="{9C7D59A0-03FE-F141-889B-D63C0005F76B}" type="slidenum">
              <a:rPr lang="en-US" smtClean="0"/>
              <a:t>12</a:t>
            </a:fld>
            <a:endParaRPr lang="en-US"/>
          </a:p>
        </p:txBody>
      </p:sp>
    </p:spTree>
    <p:extLst>
      <p:ext uri="{BB962C8B-B14F-4D97-AF65-F5344CB8AC3E}">
        <p14:creationId xmlns:p14="http://schemas.microsoft.com/office/powerpoint/2010/main" val="4264009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experiences so far – a lot more is possible that I expected if I just asked</a:t>
            </a:r>
          </a:p>
          <a:p>
            <a:endParaRPr lang="en-US" dirty="0"/>
          </a:p>
          <a:p>
            <a:r>
              <a:rPr lang="en-US" dirty="0"/>
              <a:t>The Open science framework is a great Open Science platform/tool where you can organize your files, keep track of projects, share files with collaborators and the general public and preregister studies</a:t>
            </a:r>
          </a:p>
        </p:txBody>
      </p:sp>
      <p:sp>
        <p:nvSpPr>
          <p:cNvPr id="4" name="Slide Number Placeholder 3"/>
          <p:cNvSpPr>
            <a:spLocks noGrp="1"/>
          </p:cNvSpPr>
          <p:nvPr>
            <p:ph type="sldNum" sz="quarter" idx="10"/>
          </p:nvPr>
        </p:nvSpPr>
        <p:spPr/>
        <p:txBody>
          <a:bodyPr/>
          <a:lstStyle/>
          <a:p>
            <a:fld id="{9C7D59A0-03FE-F141-889B-D63C0005F76B}" type="slidenum">
              <a:rPr lang="en-US" smtClean="0"/>
              <a:t>13</a:t>
            </a:fld>
            <a:endParaRPr lang="en-US"/>
          </a:p>
        </p:txBody>
      </p:sp>
    </p:spTree>
    <p:extLst>
      <p:ext uri="{BB962C8B-B14F-4D97-AF65-F5344CB8AC3E}">
        <p14:creationId xmlns:p14="http://schemas.microsoft.com/office/powerpoint/2010/main" val="4124295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to slides: https://</a:t>
            </a:r>
            <a:r>
              <a:rPr lang="en-US" dirty="0" err="1"/>
              <a:t>osf.io</a:t>
            </a:r>
            <a:r>
              <a:rPr lang="en-US" dirty="0"/>
              <a:t>/</a:t>
            </a:r>
            <a:r>
              <a:rPr lang="en-US" dirty="0" err="1"/>
              <a:t>yxmfj</a:t>
            </a:r>
            <a:r>
              <a:rPr lang="en-US" dirty="0"/>
              <a:t>/</a:t>
            </a:r>
          </a:p>
          <a:p>
            <a:endParaRPr lang="en-US" dirty="0"/>
          </a:p>
        </p:txBody>
      </p:sp>
      <p:sp>
        <p:nvSpPr>
          <p:cNvPr id="4" name="Slide Number Placeholder 3"/>
          <p:cNvSpPr>
            <a:spLocks noGrp="1"/>
          </p:cNvSpPr>
          <p:nvPr>
            <p:ph type="sldNum" sz="quarter" idx="10"/>
          </p:nvPr>
        </p:nvSpPr>
        <p:spPr/>
        <p:txBody>
          <a:bodyPr/>
          <a:lstStyle/>
          <a:p>
            <a:fld id="{9C7D59A0-03FE-F141-889B-D63C0005F76B}" type="slidenum">
              <a:rPr lang="en-US" smtClean="0"/>
              <a:t>15</a:t>
            </a:fld>
            <a:endParaRPr lang="en-US"/>
          </a:p>
        </p:txBody>
      </p:sp>
    </p:spTree>
    <p:extLst>
      <p:ext uri="{BB962C8B-B14F-4D97-AF65-F5344CB8AC3E}">
        <p14:creationId xmlns:p14="http://schemas.microsoft.com/office/powerpoint/2010/main" val="198761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effectLst/>
                <a:latin typeface="Arial" panose="020B0604020202020204" pitchFamily="34" charset="0"/>
              </a:rPr>
              <a:t>Briefly, we aim to create a space </a:t>
            </a:r>
            <a:br>
              <a:rPr lang="en-CA" dirty="0"/>
            </a:br>
            <a:r>
              <a:rPr lang="en-CA" b="0" i="0" dirty="0">
                <a:effectLst/>
                <a:latin typeface="Arial" panose="020B0604020202020204" pitchFamily="34" charset="0"/>
              </a:rPr>
              <a:t>where we can come together to learn about open science practices and support each other </a:t>
            </a:r>
            <a:br>
              <a:rPr lang="en-CA" dirty="0"/>
            </a:br>
            <a:r>
              <a:rPr lang="en-CA" b="0" i="0" dirty="0">
                <a:effectLst/>
                <a:latin typeface="Arial" panose="020B0604020202020204" pitchFamily="34" charset="0"/>
              </a:rPr>
              <a:t>in dealing with the frustrations and issues we face in a vulnerable, humble and mutually </a:t>
            </a:r>
            <a:br>
              <a:rPr lang="en-CA" dirty="0"/>
            </a:br>
            <a:r>
              <a:rPr lang="en-CA" b="0" i="0" dirty="0">
                <a:effectLst/>
                <a:latin typeface="Arial" panose="020B0604020202020204" pitchFamily="34" charset="0"/>
              </a:rPr>
              <a:t>supportive way. To make the space welcoming to all, we use inclusive language, </a:t>
            </a:r>
            <a:br>
              <a:rPr lang="en-CA" dirty="0"/>
            </a:br>
            <a:r>
              <a:rPr lang="en-CA" b="0" i="0" dirty="0">
                <a:effectLst/>
                <a:latin typeface="Arial" panose="020B0604020202020204" pitchFamily="34" charset="0"/>
              </a:rPr>
              <a:t>acknowledge our privileges, share the discussion space, refrain from making judgements, </a:t>
            </a:r>
            <a:br>
              <a:rPr lang="en-CA" dirty="0"/>
            </a:br>
            <a:r>
              <a:rPr lang="en-CA" b="0" i="0" dirty="0">
                <a:effectLst/>
                <a:latin typeface="Arial" panose="020B0604020202020204" pitchFamily="34" charset="0"/>
              </a:rPr>
              <a:t>make space for a wide range of perspectives and emotions, and hold ourselves and others </a:t>
            </a:r>
            <a:br>
              <a:rPr lang="en-CA" dirty="0"/>
            </a:br>
            <a:r>
              <a:rPr lang="en-CA" b="0" i="0" dirty="0">
                <a:effectLst/>
                <a:latin typeface="Arial" panose="020B0604020202020204" pitchFamily="34" charset="0"/>
              </a:rPr>
              <a:t>accountable. In line with the spirit of Open Science, this group aims to be collaborative, </a:t>
            </a:r>
            <a:br>
              <a:rPr lang="en-CA" dirty="0"/>
            </a:br>
            <a:r>
              <a:rPr lang="en-CA" b="0" i="0" dirty="0">
                <a:effectLst/>
                <a:latin typeface="Arial" panose="020B0604020202020204" pitchFamily="34" charset="0"/>
              </a:rPr>
              <a:t>transparent and acknowledging of individuals’ contributions.</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D94EC6-F7D8-4FE3-856C-56BEB48A575D}"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55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Chelsea, she/her - introduce</a:t>
            </a:r>
          </a:p>
          <a:p>
            <a:pPr marL="171450" indent="-171450">
              <a:buFont typeface="Arial" panose="020B0604020202020204" pitchFamily="34" charset="0"/>
              <a:buChar char="•"/>
            </a:pPr>
            <a:r>
              <a:rPr lang="en-US" dirty="0"/>
              <a:t>Been involved with this group since last September</a:t>
            </a:r>
          </a:p>
          <a:p>
            <a:pPr marL="171450" indent="-171450">
              <a:buFont typeface="Arial" panose="020B0604020202020204" pitchFamily="34" charset="0"/>
              <a:buChar char="•"/>
            </a:pPr>
            <a:r>
              <a:rPr lang="en-US" dirty="0"/>
              <a:t>Not an expert on open science! Became interested in my masters degree, been learning about it ever since and very grateful for this space to learn with others </a:t>
            </a:r>
          </a:p>
          <a:p>
            <a:pPr marL="171450" indent="-171450">
              <a:buFont typeface="Arial" panose="020B0604020202020204" pitchFamily="34" charset="0"/>
              <a:buChar char="•"/>
            </a:pPr>
            <a:r>
              <a:rPr lang="en-US" dirty="0"/>
              <a:t>GWEN SILDES</a:t>
            </a:r>
          </a:p>
        </p:txBody>
      </p:sp>
      <p:sp>
        <p:nvSpPr>
          <p:cNvPr id="4" name="Slide Number Placeholder 3"/>
          <p:cNvSpPr>
            <a:spLocks noGrp="1"/>
          </p:cNvSpPr>
          <p:nvPr>
            <p:ph type="sldNum" sz="quarter" idx="10"/>
          </p:nvPr>
        </p:nvSpPr>
        <p:spPr/>
        <p:txBody>
          <a:bodyPr/>
          <a:lstStyle/>
          <a:p>
            <a:fld id="{9C7D59A0-03FE-F141-889B-D63C0005F76B}" type="slidenum">
              <a:rPr lang="en-US" smtClean="0"/>
              <a:t>3</a:t>
            </a:fld>
            <a:endParaRPr lang="en-US"/>
          </a:p>
        </p:txBody>
      </p:sp>
    </p:spTree>
    <p:extLst>
      <p:ext uri="{BB962C8B-B14F-4D97-AF65-F5344CB8AC3E}">
        <p14:creationId xmlns:p14="http://schemas.microsoft.com/office/powerpoint/2010/main" val="2908264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C7D59A0-03FE-F141-889B-D63C0005F76B}" type="slidenum">
              <a:rPr lang="en-US" smtClean="0"/>
              <a:t>4</a:t>
            </a:fld>
            <a:endParaRPr lang="en-US"/>
          </a:p>
        </p:txBody>
      </p:sp>
    </p:spTree>
    <p:extLst>
      <p:ext uri="{BB962C8B-B14F-4D97-AF65-F5344CB8AC3E}">
        <p14:creationId xmlns:p14="http://schemas.microsoft.com/office/powerpoint/2010/main" val="188480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base"/>
            <a:r>
              <a:rPr lang="en-CA" sz="2400" dirty="0"/>
              <a:t>Open science can be conceptualized as a movement to address some of the issues facing science today</a:t>
            </a:r>
          </a:p>
          <a:p>
            <a:pPr lvl="1" fontAlgn="base"/>
            <a:endParaRPr lang="en-CA" sz="2400" dirty="0"/>
          </a:p>
          <a:p>
            <a:pPr lvl="1" fontAlgn="base"/>
            <a:r>
              <a:rPr lang="en-CA" sz="2400" dirty="0"/>
              <a:t>On the one hand - One big issue is the accessibility of research. About 75% of all published papers are behind paywalls, meaning that anyone not lucky enough to be part of an institution that is rich enough and willing to pay large subscription fees, cannot access the knowledge that is created through science. If you’d like to hear me rant about how outrageous publishing companies are, please ask me, but the main point here is that </a:t>
            </a:r>
            <a:r>
              <a:rPr lang="en-CA" sz="2400" b="1" dirty="0"/>
              <a:t>these restrictions s</a:t>
            </a:r>
            <a:r>
              <a:rPr lang="en-CA" sz="2400" dirty="0"/>
              <a:t>ignificantly slow and stand in the way of scientific advance, as even many researchers don’t have access to relevant literature for their own work, let alone the public. </a:t>
            </a:r>
          </a:p>
          <a:p>
            <a:pPr lvl="1" fontAlgn="base"/>
            <a:endParaRPr lang="en-CA" sz="2400" dirty="0"/>
          </a:p>
          <a:p>
            <a:pPr lvl="1" fontAlgn="base"/>
            <a:r>
              <a:rPr lang="en-CA" sz="2400" dirty="0"/>
              <a:t>Then there is also a lack in accessibility in terms of who gets to participate in science. Over 80% of researchers in psychology are white, which is just one of the characteristics on which diversity is lacking, both in terms of who is doing the research as well as who participates in research - though progress is being made in terms of gender diversity. Apart from the obvious unfairness of this lack of diversity, this is problematic because everyone makes assumptions based on their own experiences and has biases, and this impacts the questions being asked, the approach taken, the variables studied, which hopefully balances out when you have a diverse range of people working on a topic, but can lead to limited and even incorrect conclusions if researchers are primarily from one demographic. Unfortunately it was in Dutch, but this podcast titled ‘why are white men geniuses? White men in research ask themselves’ nicely outlines how women entering the field of biology has lead to prominent theories being questioned and re-evaluated, which I think is a great example of the power and importance of diversity in science for getting closer to the truth we are looking for. </a:t>
            </a:r>
          </a:p>
          <a:p>
            <a:pPr lvl="1" fontAlgn="base"/>
            <a:endParaRPr lang="en-CA" sz="2400" dirty="0"/>
          </a:p>
          <a:p>
            <a:pPr lvl="1" fontAlgn="base"/>
            <a:endParaRPr lang="en-CA" sz="2400" dirty="0"/>
          </a:p>
          <a:p>
            <a:pPr lvl="1" fontAlgn="base"/>
            <a:r>
              <a:rPr lang="en-CA" sz="2400" dirty="0"/>
              <a:t>Questions have been raised about the credibility of scientific findings. One major problem is the replication crisis, which refers to researchers repeating experiments exactly as published, but often not finding the same results, despite increasing efforts and big samples. Overall, only about 40% of psychological studies has actually been replicated. </a:t>
            </a:r>
          </a:p>
          <a:p>
            <a:pPr lvl="1" fontAlgn="base"/>
            <a:endParaRPr lang="en-CA" sz="2400" dirty="0"/>
          </a:p>
          <a:p>
            <a:pPr lvl="1" fontAlgn="base"/>
            <a:r>
              <a:rPr lang="en-CA" sz="2400" dirty="0"/>
              <a:t>This is likely in part related to questionable research practices, which often revolve around manipulating or tweaking data collection, cleaning and/or analysis until you find a significant effect, only reporting what was significant or changing hypotheses after running analyses, and misuse/errors in statistics that increase the likelihood of researchers finding significant effects by chance rather than effects that are truly present. </a:t>
            </a:r>
          </a:p>
          <a:p>
            <a:pPr lvl="1" fontAlgn="base"/>
            <a:endParaRPr lang="en-CA" sz="2400" dirty="0"/>
          </a:p>
          <a:p>
            <a:pPr lvl="1" fontAlgn="base"/>
            <a:r>
              <a:rPr lang="en-CA" sz="2400" dirty="0"/>
              <a:t>This is combined with a publishing culture that emphasizes new, sensational findings and ignores negative findings, and puts lots of pressure on researchers to produce a great number of papers, encouraging questionable practices and the publication of fluke findings that cannot be replicated.</a:t>
            </a:r>
          </a:p>
          <a:p>
            <a:pPr lvl="1" fontAlgn="base"/>
            <a:endParaRPr lang="en-CA" sz="2400" dirty="0"/>
          </a:p>
          <a:p>
            <a:pPr lvl="1" fontAlgn="base"/>
            <a:endParaRPr lang="en-CA" sz="2400" dirty="0"/>
          </a:p>
          <a:p>
            <a:pPr lvl="1" fontAlgn="base"/>
            <a:endParaRPr lang="en-CA" sz="2400" dirty="0"/>
          </a:p>
          <a:p>
            <a:pPr lvl="1" fontAlgn="base"/>
            <a:endParaRPr lang="en-CA" sz="2400" dirty="0"/>
          </a:p>
          <a:p>
            <a:pPr lvl="1" fontAlgn="base"/>
            <a:r>
              <a:rPr lang="en-CA" sz="1200" b="0" i="0" kern="1200" dirty="0">
                <a:solidFill>
                  <a:schemeClr val="tx1"/>
                </a:solidFill>
                <a:effectLst/>
                <a:latin typeface="+mn-lt"/>
                <a:ea typeface="+mn-ea"/>
                <a:cs typeface="+mn-cs"/>
              </a:rPr>
              <a:t>Francis Galton </a:t>
            </a:r>
            <a:r>
              <a:rPr lang="en-CA" sz="1200" b="0" i="0" kern="1200" dirty="0" err="1">
                <a:solidFill>
                  <a:schemeClr val="tx1"/>
                </a:solidFill>
                <a:effectLst/>
                <a:latin typeface="+mn-lt"/>
                <a:ea typeface="+mn-ea"/>
                <a:cs typeface="+mn-cs"/>
              </a:rPr>
              <a:t>stelt</a:t>
            </a:r>
            <a:r>
              <a:rPr lang="en-CA" sz="1200" b="0" i="0" kern="1200" dirty="0">
                <a:solidFill>
                  <a:schemeClr val="tx1"/>
                </a:solidFill>
                <a:effectLst/>
                <a:latin typeface="+mn-lt"/>
                <a:ea typeface="+mn-ea"/>
                <a:cs typeface="+mn-cs"/>
              </a:rPr>
              <a:t> in het </a:t>
            </a:r>
            <a:r>
              <a:rPr lang="en-CA" sz="1200" b="0" i="0" kern="1200" dirty="0" err="1">
                <a:solidFill>
                  <a:schemeClr val="tx1"/>
                </a:solidFill>
                <a:effectLst/>
                <a:latin typeface="+mn-lt"/>
                <a:ea typeface="+mn-ea"/>
                <a:cs typeface="+mn-cs"/>
              </a:rPr>
              <a:t>boek</a:t>
            </a:r>
            <a:r>
              <a:rPr lang="en-CA" sz="1200" b="0" i="0" kern="1200" dirty="0">
                <a:solidFill>
                  <a:schemeClr val="tx1"/>
                </a:solidFill>
                <a:effectLst/>
                <a:latin typeface="+mn-lt"/>
                <a:ea typeface="+mn-ea"/>
                <a:cs typeface="+mn-cs"/>
              </a:rPr>
              <a:t> </a:t>
            </a:r>
            <a:r>
              <a:rPr lang="en-CA" sz="1200" b="0" i="1" kern="1200" dirty="0">
                <a:solidFill>
                  <a:schemeClr val="tx1"/>
                </a:solidFill>
                <a:effectLst/>
                <a:latin typeface="+mn-lt"/>
                <a:ea typeface="+mn-ea"/>
                <a:cs typeface="+mn-cs"/>
              </a:rPr>
              <a:t>English Men of Science: Their Nature and Nurture</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uit</a:t>
            </a:r>
            <a:r>
              <a:rPr lang="en-CA" sz="1200" b="0" i="0" kern="1200" dirty="0">
                <a:solidFill>
                  <a:schemeClr val="tx1"/>
                </a:solidFill>
                <a:effectLst/>
                <a:latin typeface="+mn-lt"/>
                <a:ea typeface="+mn-ea"/>
                <a:cs typeface="+mn-cs"/>
              </a:rPr>
              <a:t> 1874: is de </a:t>
            </a:r>
            <a:r>
              <a:rPr lang="en-CA" sz="1200" b="0" i="0" kern="1200" dirty="0" err="1">
                <a:solidFill>
                  <a:schemeClr val="tx1"/>
                </a:solidFill>
                <a:effectLst/>
                <a:latin typeface="+mn-lt"/>
                <a:ea typeface="+mn-ea"/>
                <a:cs typeface="+mn-cs"/>
              </a:rPr>
              <a:t>uitzonderlijke</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intelligentie</a:t>
            </a:r>
            <a:r>
              <a:rPr lang="en-CA" sz="1200" b="0" i="0" kern="1200" dirty="0">
                <a:solidFill>
                  <a:schemeClr val="tx1"/>
                </a:solidFill>
                <a:effectLst/>
                <a:latin typeface="+mn-lt"/>
                <a:ea typeface="+mn-ea"/>
                <a:cs typeface="+mn-cs"/>
              </a:rPr>
              <a:t> van </a:t>
            </a:r>
            <a:r>
              <a:rPr lang="en-CA" sz="1200" b="0" i="0" kern="1200" dirty="0" err="1">
                <a:solidFill>
                  <a:schemeClr val="tx1"/>
                </a:solidFill>
                <a:effectLst/>
                <a:latin typeface="+mn-lt"/>
                <a:ea typeface="+mn-ea"/>
                <a:cs typeface="+mn-cs"/>
              </a:rPr>
              <a:t>Engelse</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mannelijke</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wetenschappers</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aangeboren</a:t>
            </a:r>
            <a:r>
              <a:rPr lang="en-CA" sz="1200" b="0" i="0" kern="1200" dirty="0">
                <a:solidFill>
                  <a:schemeClr val="tx1"/>
                </a:solidFill>
                <a:effectLst/>
                <a:latin typeface="+mn-lt"/>
                <a:ea typeface="+mn-ea"/>
                <a:cs typeface="+mn-cs"/>
              </a:rPr>
              <a:t> of </a:t>
            </a:r>
            <a:r>
              <a:rPr lang="en-CA" sz="1200" b="0" i="0" kern="1200" dirty="0" err="1">
                <a:solidFill>
                  <a:schemeClr val="tx1"/>
                </a:solidFill>
                <a:effectLst/>
                <a:latin typeface="+mn-lt"/>
                <a:ea typeface="+mn-ea"/>
                <a:cs typeface="+mn-cs"/>
              </a:rPr>
              <a:t>aangeleerd</a:t>
            </a:r>
            <a:r>
              <a:rPr lang="en-CA" sz="1200" b="0" i="0" kern="1200" dirty="0">
                <a:solidFill>
                  <a:schemeClr val="tx1"/>
                </a:solidFill>
                <a:effectLst/>
                <a:latin typeface="+mn-lt"/>
                <a:ea typeface="+mn-ea"/>
                <a:cs typeface="+mn-cs"/>
              </a:rPr>
              <a:t>?</a:t>
            </a:r>
            <a:endParaRPr lang="en-CA" sz="2400" dirty="0"/>
          </a:p>
          <a:p>
            <a:pPr lvl="1" fontAlgn="base"/>
            <a:endParaRPr lang="en-CA" sz="2400" dirty="0"/>
          </a:p>
          <a:p>
            <a:pPr lvl="1" fontAlgn="base"/>
            <a:r>
              <a:rPr lang="en-CA" sz="2400" dirty="0"/>
              <a:t>Poll: There are times when the decisions being made in a project I am involved in make me uncomfortable?</a:t>
            </a:r>
          </a:p>
          <a:p>
            <a:pPr lvl="1" fontAlgn="base"/>
            <a:endParaRPr lang="en-CA" sz="2400" dirty="0"/>
          </a:p>
          <a:p>
            <a:pPr lvl="1" fontAlgn="base"/>
            <a:endParaRPr lang="en-CA" sz="2400" dirty="0"/>
          </a:p>
          <a:p>
            <a:pPr lvl="1" fontAlgn="base"/>
            <a:endParaRPr lang="en-CA" sz="2400" dirty="0"/>
          </a:p>
          <a:p>
            <a:endParaRPr lang="en-US" dirty="0"/>
          </a:p>
        </p:txBody>
      </p:sp>
      <p:sp>
        <p:nvSpPr>
          <p:cNvPr id="4" name="Slide Number Placeholder 3"/>
          <p:cNvSpPr>
            <a:spLocks noGrp="1"/>
          </p:cNvSpPr>
          <p:nvPr>
            <p:ph type="sldNum" sz="quarter" idx="5"/>
          </p:nvPr>
        </p:nvSpPr>
        <p:spPr/>
        <p:txBody>
          <a:bodyPr/>
          <a:lstStyle/>
          <a:p>
            <a:fld id="{9C7D59A0-03FE-F141-889B-D63C0005F76B}" type="slidenum">
              <a:rPr lang="en-US" smtClean="0"/>
              <a:t>5</a:t>
            </a:fld>
            <a:endParaRPr lang="en-US"/>
          </a:p>
        </p:txBody>
      </p:sp>
    </p:spTree>
    <p:extLst>
      <p:ext uri="{BB962C8B-B14F-4D97-AF65-F5344CB8AC3E}">
        <p14:creationId xmlns:p14="http://schemas.microsoft.com/office/powerpoint/2010/main" val="2005237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D59A0-03FE-F141-889B-D63C0005F76B}" type="slidenum">
              <a:rPr lang="en-US" smtClean="0"/>
              <a:t>6</a:t>
            </a:fld>
            <a:endParaRPr lang="en-US"/>
          </a:p>
        </p:txBody>
      </p:sp>
    </p:spTree>
    <p:extLst>
      <p:ext uri="{BB962C8B-B14F-4D97-AF65-F5344CB8AC3E}">
        <p14:creationId xmlns:p14="http://schemas.microsoft.com/office/powerpoint/2010/main" val="229307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science means different things</a:t>
            </a:r>
          </a:p>
          <a:p>
            <a:r>
              <a:rPr lang="en-US" dirty="0"/>
              <a:t>Umbrella terms for practices/goals of making science more ….</a:t>
            </a:r>
          </a:p>
          <a:p>
            <a:endParaRPr lang="en-US" dirty="0"/>
          </a:p>
        </p:txBody>
      </p:sp>
      <p:sp>
        <p:nvSpPr>
          <p:cNvPr id="4" name="Slide Number Placeholder 3"/>
          <p:cNvSpPr>
            <a:spLocks noGrp="1"/>
          </p:cNvSpPr>
          <p:nvPr>
            <p:ph type="sldNum" sz="quarter" idx="10"/>
          </p:nvPr>
        </p:nvSpPr>
        <p:spPr/>
        <p:txBody>
          <a:bodyPr/>
          <a:lstStyle/>
          <a:p>
            <a:fld id="{9C7D59A0-03FE-F141-889B-D63C0005F76B}" type="slidenum">
              <a:rPr lang="en-US" smtClean="0"/>
              <a:t>7</a:t>
            </a:fld>
            <a:endParaRPr lang="en-US"/>
          </a:p>
        </p:txBody>
      </p:sp>
    </p:spTree>
    <p:extLst>
      <p:ext uri="{BB962C8B-B14F-4D97-AF65-F5344CB8AC3E}">
        <p14:creationId xmlns:p14="http://schemas.microsoft.com/office/powerpoint/2010/main" val="288261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Luckily people have already come up with a lot of different ways to address these issues, and have developed all kinds of tools to make it easier for others to start using these practices as well. I won’t go into depth, but I will give a bit of an overview of the main themes of open science and highlight a couple practices</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Many different levels/stages of the research process. These are some examples of open science practices that are designed to make research more transparent, accessible and/or credible. </a:t>
            </a:r>
          </a:p>
          <a:p>
            <a:pPr marL="171450" indent="-171450">
              <a:buFont typeface="Arial" panose="020B0604020202020204" pitchFamily="34" charset="0"/>
              <a:buChar char="•"/>
            </a:pPr>
            <a:endParaRPr lang="en-CA"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first big, obvious theme is open access, to articles, data, code specific methods and essentially all information related to a project. Open access means materials being available free of charge to everybody, and in the best cases with licenses so they can be easily reused. </a:t>
            </a:r>
          </a:p>
          <a:p>
            <a:pPr marL="628650" lvl="1" indent="-171450">
              <a:buFont typeface="Arial" panose="020B0604020202020204" pitchFamily="34" charset="0"/>
              <a:buChar char="•"/>
            </a:pPr>
            <a:r>
              <a:rPr lang="en-CA" dirty="0"/>
              <a:t>Open data: </a:t>
            </a:r>
            <a:r>
              <a:rPr lang="en-US" sz="1200" b="0" kern="1200" dirty="0">
                <a:solidFill>
                  <a:schemeClr val="tx1"/>
                </a:solidFill>
                <a:effectLst/>
                <a:latin typeface="+mn-lt"/>
                <a:ea typeface="+mn-ea"/>
                <a:cs typeface="+mn-cs"/>
              </a:rPr>
              <a:t>sharing de-identified data and/or the statistical analysis code in a repository so that it is freely and publicly available online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Open </a:t>
            </a:r>
            <a:r>
              <a:rPr lang="en-CA" b="0" dirty="0"/>
              <a:t>materials: </a:t>
            </a:r>
            <a:r>
              <a:rPr lang="en-US" sz="1200" b="0" kern="1200" dirty="0">
                <a:solidFill>
                  <a:schemeClr val="tx1"/>
                </a:solidFill>
                <a:effectLst/>
                <a:latin typeface="+mn-lt"/>
                <a:ea typeface="+mn-ea"/>
                <a:cs typeface="+mn-cs"/>
              </a:rPr>
              <a:t>posting study protocols, resources and workflows online</a:t>
            </a:r>
            <a:endParaRPr lang="en-CA" b="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are different ways you can make your articles open access, for example by publishing in open access journals. However, this can be quite pricy for you as an author. A simpler way, which is completely free to both you and readers, is to share your manuscript as a preprint, which is the final version of your paper before you send it in for publication.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r>
              <a:rPr lang="en-US" dirty="0"/>
              <a:t>Another big theme is transparency and increasing the robustness of methods. Project workflow is about keeping track and organizing your project in a transparent, easy to follow manner. This can foster collaboration, enhance reproducibility and minimize mistakes and biases. </a:t>
            </a:r>
          </a:p>
          <a:p>
            <a:pPr marL="628650" lvl="1" indent="-171450">
              <a:buFont typeface="Arial" panose="020B0604020202020204" pitchFamily="34" charset="0"/>
              <a:buChar char="•"/>
            </a:pPr>
            <a:r>
              <a:rPr lang="en-US" dirty="0"/>
              <a:t>You can also preregister your reports, which means that you write down a detailed plan of your study rationale and methods before you start your project. Some journals even allow you to send it to them and they then put it through peer review and if they think the project is worthwhile, they tell you to conduct the project which they will then publish whether or not the findings are significant. This shifts the focus from sensational results to proper methods, and prevents a lot of the questionable practices I mentioned before. </a:t>
            </a:r>
          </a:p>
          <a:p>
            <a:pPr marL="628650" lvl="1" indent="-171450">
              <a:buFont typeface="Arial" panose="020B0604020202020204" pitchFamily="34" charset="0"/>
              <a:buChar char="•"/>
            </a:pPr>
            <a:r>
              <a:rPr lang="en-US" dirty="0"/>
              <a:t>Another awesome practice is that of reproducible manuscripts, which basically allow you to combine your article text, code, figures and tables into one document that shows exactly what you did and why and allows others to reproduce it – we’re having a workshop about writing reproducible manuscripts on Friday at 4pm if you’re interested in hearing more!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Pre-registration: </a:t>
            </a:r>
            <a:r>
              <a:rPr lang="en-US" sz="1200" b="0" kern="1200" dirty="0">
                <a:solidFill>
                  <a:schemeClr val="tx1"/>
                </a:solidFill>
                <a:effectLst/>
                <a:latin typeface="+mn-lt"/>
                <a:ea typeface="+mn-ea"/>
                <a:cs typeface="+mn-cs"/>
              </a:rPr>
              <a:t>specifying a plan, such as hypothesis, primary outcome and analysis plan, in advance, before you collect/observe the data and posting it online</a:t>
            </a:r>
          </a:p>
          <a:p>
            <a:pPr marL="628650" lvl="1" indent="-171450">
              <a:buFont typeface="Arial" panose="020B0604020202020204" pitchFamily="34" charset="0"/>
              <a:buChar char="•"/>
            </a:pPr>
            <a:r>
              <a:rPr lang="en-CA" dirty="0"/>
              <a:t>reduce prevalence of HARKING, spend more time planning study before executing it</a:t>
            </a:r>
          </a:p>
          <a:p>
            <a:pPr marL="171450" indent="-171450">
              <a:buFont typeface="Arial" panose="020B0604020202020204" pitchFamily="34" charset="0"/>
              <a:buChar char="•"/>
            </a:pPr>
            <a:r>
              <a:rPr lang="en-CA" dirty="0"/>
              <a:t>Registered reports: Submit a research proposal to a journal (introduction and detailed methods section), and after revise and resubmit process, the journal may grant an in-principle acceptance, indicating that the study will be published provided the researchers complete the study as described </a:t>
            </a:r>
          </a:p>
        </p:txBody>
      </p:sp>
      <p:sp>
        <p:nvSpPr>
          <p:cNvPr id="4" name="Slide Number Placeholder 3"/>
          <p:cNvSpPr>
            <a:spLocks noGrp="1"/>
          </p:cNvSpPr>
          <p:nvPr>
            <p:ph type="sldNum" sz="quarter" idx="5"/>
          </p:nvPr>
        </p:nvSpPr>
        <p:spPr/>
        <p:txBody>
          <a:bodyPr/>
          <a:lstStyle/>
          <a:p>
            <a:fld id="{F1E72973-0A46-4A4B-A52E-B1347265E5B5}" type="slidenum">
              <a:rPr lang="en-CA" smtClean="0"/>
              <a:t>8</a:t>
            </a:fld>
            <a:endParaRPr lang="en-CA"/>
          </a:p>
        </p:txBody>
      </p:sp>
    </p:spTree>
    <p:extLst>
      <p:ext uri="{BB962C8B-B14F-4D97-AF65-F5344CB8AC3E}">
        <p14:creationId xmlns:p14="http://schemas.microsoft.com/office/powerpoint/2010/main" val="1041041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theme I want to highlight is open dissemination, discussion and collaboration. </a:t>
            </a:r>
          </a:p>
          <a:p>
            <a:endParaRPr lang="en-US" dirty="0"/>
          </a:p>
          <a:p>
            <a:r>
              <a:rPr lang="en-US" dirty="0"/>
              <a:t>Most of science is funded publicly, and it is intended to provide solutions and advances to society, so it only makes sense to no only make research findings openly available in their academic format, but also present it to the communities it relates to in an understandable way. This can also open the dialogue between researchers and the community to increase their input and with that the real-world impact of research.</a:t>
            </a:r>
          </a:p>
          <a:p>
            <a:endParaRPr lang="en-US" dirty="0"/>
          </a:p>
          <a:p>
            <a:r>
              <a:rPr lang="en-US" dirty="0"/>
              <a:t>In a similar vain, participation in science should be made more open and accessible, which involves breaking down existing barriers and systemic inequalities that prevent equal participation from people from different parts of the world, different races, genders, abilities, sexual orientations and depending on financial circumstances. While this is difficult for any one person to change, I think we can all play our part by learning and reflection on our own biases and roles in the current system and explicitly advocate for change, even if it’s just within our labs/collaborations. I also found these two tools related to citation practices which are tiny but potentially helpful: clean bibliography is a code book that tells you the estimated breakdown of the race and gender of the first and last authors you cite in your reference list, while citation transparency is an add-on for Chrome that, whenever you do a search in google scholar, shows you the estimated gender of the first and last author of the papers you’re looking at. </a:t>
            </a:r>
          </a:p>
          <a:p>
            <a:endParaRPr lang="en-US" dirty="0"/>
          </a:p>
          <a:p>
            <a:r>
              <a:rPr lang="en-US" dirty="0"/>
              <a:t>Lastly, science can also be made more open by having more direct discussions in open spaces, for example on Twitter or Research Gate.</a:t>
            </a:r>
          </a:p>
          <a:p>
            <a:endParaRPr lang="en-US" dirty="0"/>
          </a:p>
          <a:p>
            <a:r>
              <a:rPr lang="en-US" dirty="0"/>
              <a:t>~ 75 sec</a:t>
            </a:r>
          </a:p>
          <a:p>
            <a:endParaRPr lang="en-US" dirty="0"/>
          </a:p>
          <a:p>
            <a:endParaRPr lang="en-US" dirty="0"/>
          </a:p>
        </p:txBody>
      </p:sp>
      <p:sp>
        <p:nvSpPr>
          <p:cNvPr id="4" name="Slide Number Placeholder 3"/>
          <p:cNvSpPr>
            <a:spLocks noGrp="1"/>
          </p:cNvSpPr>
          <p:nvPr>
            <p:ph type="sldNum" sz="quarter" idx="10"/>
          </p:nvPr>
        </p:nvSpPr>
        <p:spPr/>
        <p:txBody>
          <a:bodyPr/>
          <a:lstStyle/>
          <a:p>
            <a:fld id="{9C7D59A0-03FE-F141-889B-D63C0005F76B}" type="slidenum">
              <a:rPr lang="en-US" smtClean="0"/>
              <a:t>9</a:t>
            </a:fld>
            <a:endParaRPr lang="en-US"/>
          </a:p>
        </p:txBody>
      </p:sp>
    </p:spTree>
    <p:extLst>
      <p:ext uri="{BB962C8B-B14F-4D97-AF65-F5344CB8AC3E}">
        <p14:creationId xmlns:p14="http://schemas.microsoft.com/office/powerpoint/2010/main" val="52734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Thursday, September 16, 2021</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3080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Thursday, September 16, 2021</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52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Thursday, September 16, 2021</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3358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7443-5360-4CA5-AE7C-53CCF83D6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32FC84C-AD8D-499D-97C1-5F2F6C93A9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444C14A-403C-4293-BACB-B8274FC2CD05}"/>
              </a:ext>
            </a:extLst>
          </p:cNvPr>
          <p:cNvSpPr>
            <a:spLocks noGrp="1"/>
          </p:cNvSpPr>
          <p:nvPr>
            <p:ph type="dt" sz="half" idx="10"/>
          </p:nvPr>
        </p:nvSpPr>
        <p:spPr/>
        <p:txBody>
          <a:bodyPr/>
          <a:lstStyle/>
          <a:p>
            <a:fld id="{F4F79C96-01DA-4A78-9C6F-BA551AF1776D}" type="datetimeFigureOut">
              <a:rPr lang="en-CA" smtClean="0"/>
              <a:t>2021-09-16</a:t>
            </a:fld>
            <a:endParaRPr lang="en-CA"/>
          </a:p>
        </p:txBody>
      </p:sp>
      <p:sp>
        <p:nvSpPr>
          <p:cNvPr id="5" name="Footer Placeholder 4">
            <a:extLst>
              <a:ext uri="{FF2B5EF4-FFF2-40B4-BE49-F238E27FC236}">
                <a16:creationId xmlns:a16="http://schemas.microsoft.com/office/drawing/2014/main" id="{4C26B66E-D478-400E-8BF0-1CA8267021A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EF51CA-D6AD-4564-BCD0-417936EC7D9B}"/>
              </a:ext>
            </a:extLst>
          </p:cNvPr>
          <p:cNvSpPr>
            <a:spLocks noGrp="1"/>
          </p:cNvSpPr>
          <p:nvPr>
            <p:ph type="sldNum" sz="quarter" idx="12"/>
          </p:nvPr>
        </p:nvSpPr>
        <p:spPr/>
        <p:txBody>
          <a:bodyPr/>
          <a:lstStyle/>
          <a:p>
            <a:fld id="{02E38C87-60DC-4534-9289-ACAB2445E1D3}" type="slidenum">
              <a:rPr lang="en-CA" smtClean="0"/>
              <a:t>‹#›</a:t>
            </a:fld>
            <a:endParaRPr lang="en-CA"/>
          </a:p>
        </p:txBody>
      </p:sp>
    </p:spTree>
    <p:extLst>
      <p:ext uri="{BB962C8B-B14F-4D97-AF65-F5344CB8AC3E}">
        <p14:creationId xmlns:p14="http://schemas.microsoft.com/office/powerpoint/2010/main" val="3444460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EF69-71F5-45AD-8D7E-8CED30DF8D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5659BD3-77AF-412B-901F-4D712F61B2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F45F50-7BD8-413D-855C-E0BCCCE95752}"/>
              </a:ext>
            </a:extLst>
          </p:cNvPr>
          <p:cNvSpPr>
            <a:spLocks noGrp="1"/>
          </p:cNvSpPr>
          <p:nvPr>
            <p:ph type="dt" sz="half" idx="10"/>
          </p:nvPr>
        </p:nvSpPr>
        <p:spPr/>
        <p:txBody>
          <a:bodyPr/>
          <a:lstStyle/>
          <a:p>
            <a:fld id="{F4F79C96-01DA-4A78-9C6F-BA551AF1776D}" type="datetimeFigureOut">
              <a:rPr lang="en-CA" smtClean="0"/>
              <a:t>2021-09-16</a:t>
            </a:fld>
            <a:endParaRPr lang="en-CA"/>
          </a:p>
        </p:txBody>
      </p:sp>
      <p:sp>
        <p:nvSpPr>
          <p:cNvPr id="5" name="Footer Placeholder 4">
            <a:extLst>
              <a:ext uri="{FF2B5EF4-FFF2-40B4-BE49-F238E27FC236}">
                <a16:creationId xmlns:a16="http://schemas.microsoft.com/office/drawing/2014/main" id="{4615B664-ED70-4416-9552-6DB697C840B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926FF2-474E-48E3-B851-57D0BA509DF7}"/>
              </a:ext>
            </a:extLst>
          </p:cNvPr>
          <p:cNvSpPr>
            <a:spLocks noGrp="1"/>
          </p:cNvSpPr>
          <p:nvPr>
            <p:ph type="sldNum" sz="quarter" idx="12"/>
          </p:nvPr>
        </p:nvSpPr>
        <p:spPr/>
        <p:txBody>
          <a:bodyPr/>
          <a:lstStyle/>
          <a:p>
            <a:fld id="{02E38C87-60DC-4534-9289-ACAB2445E1D3}" type="slidenum">
              <a:rPr lang="en-CA" smtClean="0"/>
              <a:t>‹#›</a:t>
            </a:fld>
            <a:endParaRPr lang="en-CA"/>
          </a:p>
        </p:txBody>
      </p:sp>
    </p:spTree>
    <p:extLst>
      <p:ext uri="{BB962C8B-B14F-4D97-AF65-F5344CB8AC3E}">
        <p14:creationId xmlns:p14="http://schemas.microsoft.com/office/powerpoint/2010/main" val="290371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03D6-85D3-4D47-B2D3-0940626BF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98F1064-F02B-4464-BDCC-4BB6F9C0D5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A6D13C-D60C-4524-BD15-514AF1A9415D}"/>
              </a:ext>
            </a:extLst>
          </p:cNvPr>
          <p:cNvSpPr>
            <a:spLocks noGrp="1"/>
          </p:cNvSpPr>
          <p:nvPr>
            <p:ph type="dt" sz="half" idx="10"/>
          </p:nvPr>
        </p:nvSpPr>
        <p:spPr/>
        <p:txBody>
          <a:bodyPr/>
          <a:lstStyle/>
          <a:p>
            <a:fld id="{F4F79C96-01DA-4A78-9C6F-BA551AF1776D}" type="datetimeFigureOut">
              <a:rPr lang="en-CA" smtClean="0"/>
              <a:t>2021-09-16</a:t>
            </a:fld>
            <a:endParaRPr lang="en-CA"/>
          </a:p>
        </p:txBody>
      </p:sp>
      <p:sp>
        <p:nvSpPr>
          <p:cNvPr id="5" name="Footer Placeholder 4">
            <a:extLst>
              <a:ext uri="{FF2B5EF4-FFF2-40B4-BE49-F238E27FC236}">
                <a16:creationId xmlns:a16="http://schemas.microsoft.com/office/drawing/2014/main" id="{0047D87A-8034-4FFD-BBE4-A6084BE69D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298A9E-D506-42AD-8C12-592C57F5CDE1}"/>
              </a:ext>
            </a:extLst>
          </p:cNvPr>
          <p:cNvSpPr>
            <a:spLocks noGrp="1"/>
          </p:cNvSpPr>
          <p:nvPr>
            <p:ph type="sldNum" sz="quarter" idx="12"/>
          </p:nvPr>
        </p:nvSpPr>
        <p:spPr/>
        <p:txBody>
          <a:bodyPr/>
          <a:lstStyle/>
          <a:p>
            <a:fld id="{02E38C87-60DC-4534-9289-ACAB2445E1D3}" type="slidenum">
              <a:rPr lang="en-CA" smtClean="0"/>
              <a:t>‹#›</a:t>
            </a:fld>
            <a:endParaRPr lang="en-CA"/>
          </a:p>
        </p:txBody>
      </p:sp>
    </p:spTree>
    <p:extLst>
      <p:ext uri="{BB962C8B-B14F-4D97-AF65-F5344CB8AC3E}">
        <p14:creationId xmlns:p14="http://schemas.microsoft.com/office/powerpoint/2010/main" val="2165145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519E-5F2E-4654-A66B-630FAC221A3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2A7128A-491C-468B-8447-3D282471D2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18913AD-6519-4E9F-86FC-3319150AB6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968835E-3CE8-478F-9BBC-BE887416EEA7}"/>
              </a:ext>
            </a:extLst>
          </p:cNvPr>
          <p:cNvSpPr>
            <a:spLocks noGrp="1"/>
          </p:cNvSpPr>
          <p:nvPr>
            <p:ph type="dt" sz="half" idx="10"/>
          </p:nvPr>
        </p:nvSpPr>
        <p:spPr/>
        <p:txBody>
          <a:bodyPr/>
          <a:lstStyle/>
          <a:p>
            <a:fld id="{F4F79C96-01DA-4A78-9C6F-BA551AF1776D}" type="datetimeFigureOut">
              <a:rPr lang="en-CA" smtClean="0"/>
              <a:t>2021-09-16</a:t>
            </a:fld>
            <a:endParaRPr lang="en-CA"/>
          </a:p>
        </p:txBody>
      </p:sp>
      <p:sp>
        <p:nvSpPr>
          <p:cNvPr id="6" name="Footer Placeholder 5">
            <a:extLst>
              <a:ext uri="{FF2B5EF4-FFF2-40B4-BE49-F238E27FC236}">
                <a16:creationId xmlns:a16="http://schemas.microsoft.com/office/drawing/2014/main" id="{BCA1B7D8-8A0C-4B80-BCBC-E772500796C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2CA239-C954-4107-9404-E651CE6F4B27}"/>
              </a:ext>
            </a:extLst>
          </p:cNvPr>
          <p:cNvSpPr>
            <a:spLocks noGrp="1"/>
          </p:cNvSpPr>
          <p:nvPr>
            <p:ph type="sldNum" sz="quarter" idx="12"/>
          </p:nvPr>
        </p:nvSpPr>
        <p:spPr/>
        <p:txBody>
          <a:bodyPr/>
          <a:lstStyle/>
          <a:p>
            <a:fld id="{02E38C87-60DC-4534-9289-ACAB2445E1D3}" type="slidenum">
              <a:rPr lang="en-CA" smtClean="0"/>
              <a:t>‹#›</a:t>
            </a:fld>
            <a:endParaRPr lang="en-CA"/>
          </a:p>
        </p:txBody>
      </p:sp>
    </p:spTree>
    <p:extLst>
      <p:ext uri="{BB962C8B-B14F-4D97-AF65-F5344CB8AC3E}">
        <p14:creationId xmlns:p14="http://schemas.microsoft.com/office/powerpoint/2010/main" val="330521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9366-C8AC-4347-865C-01A0AA70C18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0C6F5C7-7C20-4C9B-A575-DC600A9190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E95810-E0CE-427B-8F08-3122857A04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187A282-73F4-4EF4-A12A-A419DB412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32342A-04A8-460E-A066-28C06E74FF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82368C2-EE3D-4008-962C-3C27CE0E6184}"/>
              </a:ext>
            </a:extLst>
          </p:cNvPr>
          <p:cNvSpPr>
            <a:spLocks noGrp="1"/>
          </p:cNvSpPr>
          <p:nvPr>
            <p:ph type="dt" sz="half" idx="10"/>
          </p:nvPr>
        </p:nvSpPr>
        <p:spPr/>
        <p:txBody>
          <a:bodyPr/>
          <a:lstStyle/>
          <a:p>
            <a:fld id="{F4F79C96-01DA-4A78-9C6F-BA551AF1776D}" type="datetimeFigureOut">
              <a:rPr lang="en-CA" smtClean="0"/>
              <a:t>2021-09-16</a:t>
            </a:fld>
            <a:endParaRPr lang="en-CA"/>
          </a:p>
        </p:txBody>
      </p:sp>
      <p:sp>
        <p:nvSpPr>
          <p:cNvPr id="8" name="Footer Placeholder 7">
            <a:extLst>
              <a:ext uri="{FF2B5EF4-FFF2-40B4-BE49-F238E27FC236}">
                <a16:creationId xmlns:a16="http://schemas.microsoft.com/office/drawing/2014/main" id="{50758BF3-017B-4B08-A255-7022F0D3580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8D26937-0D32-4389-838F-3575EA0FD8EA}"/>
              </a:ext>
            </a:extLst>
          </p:cNvPr>
          <p:cNvSpPr>
            <a:spLocks noGrp="1"/>
          </p:cNvSpPr>
          <p:nvPr>
            <p:ph type="sldNum" sz="quarter" idx="12"/>
          </p:nvPr>
        </p:nvSpPr>
        <p:spPr/>
        <p:txBody>
          <a:bodyPr/>
          <a:lstStyle/>
          <a:p>
            <a:fld id="{02E38C87-60DC-4534-9289-ACAB2445E1D3}" type="slidenum">
              <a:rPr lang="en-CA" smtClean="0"/>
              <a:t>‹#›</a:t>
            </a:fld>
            <a:endParaRPr lang="en-CA"/>
          </a:p>
        </p:txBody>
      </p:sp>
    </p:spTree>
    <p:extLst>
      <p:ext uri="{BB962C8B-B14F-4D97-AF65-F5344CB8AC3E}">
        <p14:creationId xmlns:p14="http://schemas.microsoft.com/office/powerpoint/2010/main" val="2455414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8279-20A8-47D4-8EE4-C014EE1D8A6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062839B-F59D-46D3-A5D1-68C27B27A49D}"/>
              </a:ext>
            </a:extLst>
          </p:cNvPr>
          <p:cNvSpPr>
            <a:spLocks noGrp="1"/>
          </p:cNvSpPr>
          <p:nvPr>
            <p:ph type="dt" sz="half" idx="10"/>
          </p:nvPr>
        </p:nvSpPr>
        <p:spPr/>
        <p:txBody>
          <a:bodyPr/>
          <a:lstStyle/>
          <a:p>
            <a:fld id="{F4F79C96-01DA-4A78-9C6F-BA551AF1776D}" type="datetimeFigureOut">
              <a:rPr lang="en-CA" smtClean="0"/>
              <a:t>2021-09-16</a:t>
            </a:fld>
            <a:endParaRPr lang="en-CA"/>
          </a:p>
        </p:txBody>
      </p:sp>
      <p:sp>
        <p:nvSpPr>
          <p:cNvPr id="4" name="Footer Placeholder 3">
            <a:extLst>
              <a:ext uri="{FF2B5EF4-FFF2-40B4-BE49-F238E27FC236}">
                <a16:creationId xmlns:a16="http://schemas.microsoft.com/office/drawing/2014/main" id="{B3FB4334-7A36-4873-A143-20EAF3CE5E0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48E2A4B-F428-4E12-97F7-C9D2636042F6}"/>
              </a:ext>
            </a:extLst>
          </p:cNvPr>
          <p:cNvSpPr>
            <a:spLocks noGrp="1"/>
          </p:cNvSpPr>
          <p:nvPr>
            <p:ph type="sldNum" sz="quarter" idx="12"/>
          </p:nvPr>
        </p:nvSpPr>
        <p:spPr/>
        <p:txBody>
          <a:bodyPr/>
          <a:lstStyle/>
          <a:p>
            <a:fld id="{02E38C87-60DC-4534-9289-ACAB2445E1D3}" type="slidenum">
              <a:rPr lang="en-CA" smtClean="0"/>
              <a:t>‹#›</a:t>
            </a:fld>
            <a:endParaRPr lang="en-CA"/>
          </a:p>
        </p:txBody>
      </p:sp>
    </p:spTree>
    <p:extLst>
      <p:ext uri="{BB962C8B-B14F-4D97-AF65-F5344CB8AC3E}">
        <p14:creationId xmlns:p14="http://schemas.microsoft.com/office/powerpoint/2010/main" val="1924193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3A1D2-9523-4260-BB24-DFCBF4BA6CF4}"/>
              </a:ext>
            </a:extLst>
          </p:cNvPr>
          <p:cNvSpPr>
            <a:spLocks noGrp="1"/>
          </p:cNvSpPr>
          <p:nvPr>
            <p:ph type="dt" sz="half" idx="10"/>
          </p:nvPr>
        </p:nvSpPr>
        <p:spPr/>
        <p:txBody>
          <a:bodyPr/>
          <a:lstStyle/>
          <a:p>
            <a:fld id="{F4F79C96-01DA-4A78-9C6F-BA551AF1776D}" type="datetimeFigureOut">
              <a:rPr lang="en-CA" smtClean="0"/>
              <a:t>2021-09-16</a:t>
            </a:fld>
            <a:endParaRPr lang="en-CA"/>
          </a:p>
        </p:txBody>
      </p:sp>
      <p:sp>
        <p:nvSpPr>
          <p:cNvPr id="3" name="Footer Placeholder 2">
            <a:extLst>
              <a:ext uri="{FF2B5EF4-FFF2-40B4-BE49-F238E27FC236}">
                <a16:creationId xmlns:a16="http://schemas.microsoft.com/office/drawing/2014/main" id="{8E2CF150-95F7-4D03-BD8B-DA85DA2C94F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FB9179-9D74-40EC-A627-20A539F8DB71}"/>
              </a:ext>
            </a:extLst>
          </p:cNvPr>
          <p:cNvSpPr>
            <a:spLocks noGrp="1"/>
          </p:cNvSpPr>
          <p:nvPr>
            <p:ph type="sldNum" sz="quarter" idx="12"/>
          </p:nvPr>
        </p:nvSpPr>
        <p:spPr/>
        <p:txBody>
          <a:bodyPr/>
          <a:lstStyle/>
          <a:p>
            <a:fld id="{02E38C87-60DC-4534-9289-ACAB2445E1D3}" type="slidenum">
              <a:rPr lang="en-CA" smtClean="0"/>
              <a:t>‹#›</a:t>
            </a:fld>
            <a:endParaRPr lang="en-CA"/>
          </a:p>
        </p:txBody>
      </p:sp>
    </p:spTree>
    <p:extLst>
      <p:ext uri="{BB962C8B-B14F-4D97-AF65-F5344CB8AC3E}">
        <p14:creationId xmlns:p14="http://schemas.microsoft.com/office/powerpoint/2010/main" val="1631242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CDDA-5067-4567-9A43-CC584ABD1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6624126-7B42-4294-B14A-AFCBB5E81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89227C4-4FD4-4D23-A85D-42BE2BA4D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43527-8944-4B38-A92E-092D11D6BEC0}"/>
              </a:ext>
            </a:extLst>
          </p:cNvPr>
          <p:cNvSpPr>
            <a:spLocks noGrp="1"/>
          </p:cNvSpPr>
          <p:nvPr>
            <p:ph type="dt" sz="half" idx="10"/>
          </p:nvPr>
        </p:nvSpPr>
        <p:spPr/>
        <p:txBody>
          <a:bodyPr/>
          <a:lstStyle/>
          <a:p>
            <a:fld id="{F4F79C96-01DA-4A78-9C6F-BA551AF1776D}" type="datetimeFigureOut">
              <a:rPr lang="en-CA" smtClean="0"/>
              <a:t>2021-09-16</a:t>
            </a:fld>
            <a:endParaRPr lang="en-CA"/>
          </a:p>
        </p:txBody>
      </p:sp>
      <p:sp>
        <p:nvSpPr>
          <p:cNvPr id="6" name="Footer Placeholder 5">
            <a:extLst>
              <a:ext uri="{FF2B5EF4-FFF2-40B4-BE49-F238E27FC236}">
                <a16:creationId xmlns:a16="http://schemas.microsoft.com/office/drawing/2014/main" id="{90903DB9-804C-420A-8492-D23A5D6BCE7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59443C-7965-49BA-9AEA-1AAD10EA4773}"/>
              </a:ext>
            </a:extLst>
          </p:cNvPr>
          <p:cNvSpPr>
            <a:spLocks noGrp="1"/>
          </p:cNvSpPr>
          <p:nvPr>
            <p:ph type="sldNum" sz="quarter" idx="12"/>
          </p:nvPr>
        </p:nvSpPr>
        <p:spPr/>
        <p:txBody>
          <a:bodyPr/>
          <a:lstStyle/>
          <a:p>
            <a:fld id="{02E38C87-60DC-4534-9289-ACAB2445E1D3}" type="slidenum">
              <a:rPr lang="en-CA" smtClean="0"/>
              <a:t>‹#›</a:t>
            </a:fld>
            <a:endParaRPr lang="en-CA"/>
          </a:p>
        </p:txBody>
      </p:sp>
    </p:spTree>
    <p:extLst>
      <p:ext uri="{BB962C8B-B14F-4D97-AF65-F5344CB8AC3E}">
        <p14:creationId xmlns:p14="http://schemas.microsoft.com/office/powerpoint/2010/main" val="163726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Thursday, September 16, 2021</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09964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C5AC-7E69-421C-9114-E81AD5A0F7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7B89034-90CC-4EA9-93F2-E5F656A9B0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C8FAD84-7A5B-47D5-A9E9-9FCB4B660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69575-9407-43E2-9A3F-8A50729A5A35}"/>
              </a:ext>
            </a:extLst>
          </p:cNvPr>
          <p:cNvSpPr>
            <a:spLocks noGrp="1"/>
          </p:cNvSpPr>
          <p:nvPr>
            <p:ph type="dt" sz="half" idx="10"/>
          </p:nvPr>
        </p:nvSpPr>
        <p:spPr/>
        <p:txBody>
          <a:bodyPr/>
          <a:lstStyle/>
          <a:p>
            <a:fld id="{F4F79C96-01DA-4A78-9C6F-BA551AF1776D}" type="datetimeFigureOut">
              <a:rPr lang="en-CA" smtClean="0"/>
              <a:t>2021-09-16</a:t>
            </a:fld>
            <a:endParaRPr lang="en-CA"/>
          </a:p>
        </p:txBody>
      </p:sp>
      <p:sp>
        <p:nvSpPr>
          <p:cNvPr id="6" name="Footer Placeholder 5">
            <a:extLst>
              <a:ext uri="{FF2B5EF4-FFF2-40B4-BE49-F238E27FC236}">
                <a16:creationId xmlns:a16="http://schemas.microsoft.com/office/drawing/2014/main" id="{46C27A58-6F2A-4100-90E7-EFCBCE32B06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7C6EE2-7539-4396-8808-D01B02B704E2}"/>
              </a:ext>
            </a:extLst>
          </p:cNvPr>
          <p:cNvSpPr>
            <a:spLocks noGrp="1"/>
          </p:cNvSpPr>
          <p:nvPr>
            <p:ph type="sldNum" sz="quarter" idx="12"/>
          </p:nvPr>
        </p:nvSpPr>
        <p:spPr/>
        <p:txBody>
          <a:bodyPr/>
          <a:lstStyle/>
          <a:p>
            <a:fld id="{02E38C87-60DC-4534-9289-ACAB2445E1D3}" type="slidenum">
              <a:rPr lang="en-CA" smtClean="0"/>
              <a:t>‹#›</a:t>
            </a:fld>
            <a:endParaRPr lang="en-CA"/>
          </a:p>
        </p:txBody>
      </p:sp>
    </p:spTree>
    <p:extLst>
      <p:ext uri="{BB962C8B-B14F-4D97-AF65-F5344CB8AC3E}">
        <p14:creationId xmlns:p14="http://schemas.microsoft.com/office/powerpoint/2010/main" val="204701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199D-DB44-47B3-8A57-D99DD2187A2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9985DC5-8AA6-4D0A-8ED4-B2AE8AEDD9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842A75F-6910-48AF-8D2C-0EF6DB16BAB7}"/>
              </a:ext>
            </a:extLst>
          </p:cNvPr>
          <p:cNvSpPr>
            <a:spLocks noGrp="1"/>
          </p:cNvSpPr>
          <p:nvPr>
            <p:ph type="dt" sz="half" idx="10"/>
          </p:nvPr>
        </p:nvSpPr>
        <p:spPr/>
        <p:txBody>
          <a:bodyPr/>
          <a:lstStyle/>
          <a:p>
            <a:fld id="{F4F79C96-01DA-4A78-9C6F-BA551AF1776D}" type="datetimeFigureOut">
              <a:rPr lang="en-CA" smtClean="0"/>
              <a:t>2021-09-16</a:t>
            </a:fld>
            <a:endParaRPr lang="en-CA"/>
          </a:p>
        </p:txBody>
      </p:sp>
      <p:sp>
        <p:nvSpPr>
          <p:cNvPr id="5" name="Footer Placeholder 4">
            <a:extLst>
              <a:ext uri="{FF2B5EF4-FFF2-40B4-BE49-F238E27FC236}">
                <a16:creationId xmlns:a16="http://schemas.microsoft.com/office/drawing/2014/main" id="{31A52B75-A537-4EC9-AF0D-0271C036C04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78F4C5-F6A5-46FA-9185-43F4D9290EAC}"/>
              </a:ext>
            </a:extLst>
          </p:cNvPr>
          <p:cNvSpPr>
            <a:spLocks noGrp="1"/>
          </p:cNvSpPr>
          <p:nvPr>
            <p:ph type="sldNum" sz="quarter" idx="12"/>
          </p:nvPr>
        </p:nvSpPr>
        <p:spPr/>
        <p:txBody>
          <a:bodyPr/>
          <a:lstStyle/>
          <a:p>
            <a:fld id="{02E38C87-60DC-4534-9289-ACAB2445E1D3}" type="slidenum">
              <a:rPr lang="en-CA" smtClean="0"/>
              <a:t>‹#›</a:t>
            </a:fld>
            <a:endParaRPr lang="en-CA"/>
          </a:p>
        </p:txBody>
      </p:sp>
    </p:spTree>
    <p:extLst>
      <p:ext uri="{BB962C8B-B14F-4D97-AF65-F5344CB8AC3E}">
        <p14:creationId xmlns:p14="http://schemas.microsoft.com/office/powerpoint/2010/main" val="1422227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D09020-DD04-41CC-991D-DB2F92AA7E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953F2C7-630F-4A19-94C2-1A9E69BB7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A45DED1-97CD-44EA-BEA4-F94423A8D3CC}"/>
              </a:ext>
            </a:extLst>
          </p:cNvPr>
          <p:cNvSpPr>
            <a:spLocks noGrp="1"/>
          </p:cNvSpPr>
          <p:nvPr>
            <p:ph type="dt" sz="half" idx="10"/>
          </p:nvPr>
        </p:nvSpPr>
        <p:spPr/>
        <p:txBody>
          <a:bodyPr/>
          <a:lstStyle/>
          <a:p>
            <a:fld id="{F4F79C96-01DA-4A78-9C6F-BA551AF1776D}" type="datetimeFigureOut">
              <a:rPr lang="en-CA" smtClean="0"/>
              <a:t>2021-09-16</a:t>
            </a:fld>
            <a:endParaRPr lang="en-CA"/>
          </a:p>
        </p:txBody>
      </p:sp>
      <p:sp>
        <p:nvSpPr>
          <p:cNvPr id="5" name="Footer Placeholder 4">
            <a:extLst>
              <a:ext uri="{FF2B5EF4-FFF2-40B4-BE49-F238E27FC236}">
                <a16:creationId xmlns:a16="http://schemas.microsoft.com/office/drawing/2014/main" id="{7765DE1C-325E-4EE3-9A3E-59DAA05E8D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685EBD-1B64-4D53-B839-B84109186BF2}"/>
              </a:ext>
            </a:extLst>
          </p:cNvPr>
          <p:cNvSpPr>
            <a:spLocks noGrp="1"/>
          </p:cNvSpPr>
          <p:nvPr>
            <p:ph type="sldNum" sz="quarter" idx="12"/>
          </p:nvPr>
        </p:nvSpPr>
        <p:spPr/>
        <p:txBody>
          <a:bodyPr/>
          <a:lstStyle/>
          <a:p>
            <a:fld id="{02E38C87-60DC-4534-9289-ACAB2445E1D3}" type="slidenum">
              <a:rPr lang="en-CA" smtClean="0"/>
              <a:t>‹#›</a:t>
            </a:fld>
            <a:endParaRPr lang="en-CA"/>
          </a:p>
        </p:txBody>
      </p:sp>
    </p:spTree>
    <p:extLst>
      <p:ext uri="{BB962C8B-B14F-4D97-AF65-F5344CB8AC3E}">
        <p14:creationId xmlns:p14="http://schemas.microsoft.com/office/powerpoint/2010/main" val="401398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Thursday, September 16, 2021</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5626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Thursday, September 16, 2021</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909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Thursday, September 16, 2021</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86384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Thursday, September 16, 2021</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8041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Thursday, September 16, 2021</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5055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Thursday, September 16, 2021</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4792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Thursday, September 16, 2021</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2338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Thursday, September 16, 2021</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89351276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0" r:id="rId6"/>
    <p:sldLayoutId id="2147483795" r:id="rId7"/>
    <p:sldLayoutId id="2147483796" r:id="rId8"/>
    <p:sldLayoutId id="2147483797" r:id="rId9"/>
    <p:sldLayoutId id="2147483799" r:id="rId10"/>
    <p:sldLayoutId id="214748379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B837E-5CE2-4204-A201-5B9B1646E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D0A5A9A-8B2B-4A1A-9813-289C53B47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DF39FD-6762-4D20-9E49-1D8AE7B06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79C96-01DA-4A78-9C6F-BA551AF1776D}" type="datetimeFigureOut">
              <a:rPr lang="en-CA" smtClean="0"/>
              <a:t>2021-09-16</a:t>
            </a:fld>
            <a:endParaRPr lang="en-CA"/>
          </a:p>
        </p:txBody>
      </p:sp>
      <p:sp>
        <p:nvSpPr>
          <p:cNvPr id="5" name="Footer Placeholder 4">
            <a:extLst>
              <a:ext uri="{FF2B5EF4-FFF2-40B4-BE49-F238E27FC236}">
                <a16:creationId xmlns:a16="http://schemas.microsoft.com/office/drawing/2014/main" id="{1F3D391A-E71A-4D3D-85EB-A8E021244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A3C0F92-ACA7-4639-84B8-4F53C7ADD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38C87-60DC-4534-9289-ACAB2445E1D3}" type="slidenum">
              <a:rPr lang="en-CA" smtClean="0"/>
              <a:t>‹#›</a:t>
            </a:fld>
            <a:endParaRPr lang="en-CA"/>
          </a:p>
        </p:txBody>
      </p:sp>
    </p:spTree>
    <p:extLst>
      <p:ext uri="{BB962C8B-B14F-4D97-AF65-F5344CB8AC3E}">
        <p14:creationId xmlns:p14="http://schemas.microsoft.com/office/powerpoint/2010/main" val="2805493585"/>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svg"/><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hyperlink" Target="http://www.researchsupport.uct.ac.za/why-open-scienc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help.osf.io/hc/en-us/articles/360019930613-Upload-files" TargetMode="External"/><Relationship Id="rId3" Type="http://schemas.openxmlformats.org/officeDocument/2006/relationships/hyperlink" Target="https://medium.com/@mullarkey.mike/a-guide-to-open-science-for-people-who-are-already-too-busy-e42f6ac3a1c7" TargetMode="External"/><Relationship Id="rId7" Type="http://schemas.openxmlformats.org/officeDocument/2006/relationships/hyperlink" Target="https://help.osf.io/hc/en-us/articles/360019737594-Create-a-Project" TargetMode="External"/><Relationship Id="rId12"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help.osf.io/hc/en-us/articles/360019929673-Create-an-OSF-Account" TargetMode="External"/><Relationship Id="rId11" Type="http://schemas.openxmlformats.org/officeDocument/2006/relationships/hyperlink" Target="https://osf.io/b86nq/" TargetMode="External"/><Relationship Id="rId5" Type="http://schemas.openxmlformats.org/officeDocument/2006/relationships/hyperlink" Target="https://help.osf.io/hc/en-us/articles/360019930493-Preprint-FAQs" TargetMode="External"/><Relationship Id="rId10" Type="http://schemas.openxmlformats.org/officeDocument/2006/relationships/hyperlink" Target="https://aspredicted.org/" TargetMode="External"/><Relationship Id="rId4" Type="http://schemas.openxmlformats.org/officeDocument/2006/relationships/hyperlink" Target="http://blog.psyarxiv.com/2016/09/19/psyarxiv-faq/" TargetMode="External"/><Relationship Id="rId9" Type="http://schemas.openxmlformats.org/officeDocument/2006/relationships/hyperlink" Target="https://osf.io/zab38/wiki/home/"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DBGvZ0ni5Tk&amp;t=36s" TargetMode="External"/><Relationship Id="rId3" Type="http://schemas.openxmlformats.org/officeDocument/2006/relationships/hyperlink" Target="https://www.wnycstudios.org/podcasts/radiolab/articles/stereothreat" TargetMode="External"/><Relationship Id="rId7" Type="http://schemas.openxmlformats.org/officeDocument/2006/relationships/hyperlink" Target="https://www.youtube.com/watch?v=UEEcwRUgQu8" TargetMode="External"/><Relationship Id="rId2" Type="http://schemas.openxmlformats.org/officeDocument/2006/relationships/hyperlink" Target="https://septentrio.uit.no/index.php/OSTalk/article/view/5266/4994" TargetMode="External"/><Relationship Id="rId1" Type="http://schemas.openxmlformats.org/officeDocument/2006/relationships/slideLayout" Target="../slideLayouts/slideLayout2.xml"/><Relationship Id="rId6" Type="http://schemas.openxmlformats.org/officeDocument/2006/relationships/hyperlink" Target="https://www.youtube.com/watch?v=c-bemNZ-IqA" TargetMode="External"/><Relationship Id="rId5" Type="http://schemas.openxmlformats.org/officeDocument/2006/relationships/hyperlink" Target="https://www.theblackgoatpodcast.com/posts/its-so-complicated/" TargetMode="External"/><Relationship Id="rId4" Type="http://schemas.openxmlformats.org/officeDocument/2006/relationships/hyperlink" Target="https://researchmatters.libsyn.com/bethany-teachman-phd-and-jeremy-eberle-on-embracing-an-open-science-mindset" TargetMode="External"/><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doi.org/10.31234/osf.io/vzjdp" TargetMode="External"/><Relationship Id="rId7" Type="http://schemas.openxmlformats.org/officeDocument/2006/relationships/hyperlink" Target="https://osf.io/w5mbp/wiki/hom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medium.com/@mullarkey.mike/a-guide-to-open-science-for-people-who-are-already-too-busy-e42f6ac3a1c7" TargetMode="External"/><Relationship Id="rId5" Type="http://schemas.openxmlformats.org/officeDocument/2006/relationships/hyperlink" Target="https://web.archive.org/web/20170312041524/http:/www.brianwansink.com/phd-advice/the-grad-student-who-never-said-no" TargetMode="External"/><Relationship Id="rId4" Type="http://schemas.openxmlformats.org/officeDocument/2006/relationships/hyperlink" Target="http://wavelets.ens.fr/BOYCOTT_ELSEVIER/ARTICLES/2011_08_29_The_Guardian.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WN6moTxEMNc&amp;t=2010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creativecommons.org/licenses/by/4.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reativecommons.org/licenses/by/2.0/" TargetMode="External"/><Relationship Id="rId5" Type="http://schemas.openxmlformats.org/officeDocument/2006/relationships/hyperlink" Target="https://www.flickr.com/photos/100477638@N03/" TargetMode="External"/><Relationship Id="rId4" Type="http://schemas.openxmlformats.org/officeDocument/2006/relationships/image" Target="../media/image9.tiff"/></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alejn/cleanBi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chrome.google.com/webstore/detail/citation-transparency/cepnbdbhabaljgecaddglhhcgajphbc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6318138-3D4B-4327-9528-CE1DAB58E9F0}"/>
              </a:ext>
            </a:extLst>
          </p:cNvPr>
          <p:cNvGrpSpPr/>
          <p:nvPr/>
        </p:nvGrpSpPr>
        <p:grpSpPr>
          <a:xfrm>
            <a:off x="3467121" y="987970"/>
            <a:ext cx="10363000" cy="5570899"/>
            <a:chOff x="2480819" y="911001"/>
            <a:chExt cx="10363000" cy="5570899"/>
          </a:xfrm>
        </p:grpSpPr>
        <p:grpSp>
          <p:nvGrpSpPr>
            <p:cNvPr id="25" name="Group 24">
              <a:extLst>
                <a:ext uri="{FF2B5EF4-FFF2-40B4-BE49-F238E27FC236}">
                  <a16:creationId xmlns:a16="http://schemas.microsoft.com/office/drawing/2014/main" id="{E4380BD9-A92C-4266-B59F-5879AFC014C9}"/>
                </a:ext>
              </a:extLst>
            </p:cNvPr>
            <p:cNvGrpSpPr/>
            <p:nvPr/>
          </p:nvGrpSpPr>
          <p:grpSpPr>
            <a:xfrm>
              <a:off x="2480819" y="911001"/>
              <a:ext cx="10363000" cy="5570899"/>
              <a:chOff x="2374866" y="866775"/>
              <a:chExt cx="10683909" cy="5805439"/>
            </a:xfrm>
          </p:grpSpPr>
          <p:sp>
            <p:nvSpPr>
              <p:cNvPr id="21" name="Hexagon 20">
                <a:extLst>
                  <a:ext uri="{FF2B5EF4-FFF2-40B4-BE49-F238E27FC236}">
                    <a16:creationId xmlns:a16="http://schemas.microsoft.com/office/drawing/2014/main" id="{3A98BF02-C738-4ADC-814A-C9EE6F784B20}"/>
                  </a:ext>
                </a:extLst>
              </p:cNvPr>
              <p:cNvSpPr/>
              <p:nvPr/>
            </p:nvSpPr>
            <p:spPr>
              <a:xfrm>
                <a:off x="6242944" y="1931599"/>
                <a:ext cx="917155" cy="774533"/>
              </a:xfrm>
              <a:prstGeom prst="hexagon">
                <a:avLst>
                  <a:gd name="adj" fmla="val 28900"/>
                  <a:gd name="vf" fmla="val 115470"/>
                </a:avLst>
              </a:prstGeom>
              <a:solidFill>
                <a:srgbClr val="FDE9DE"/>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graphicFrame>
            <p:nvGraphicFramePr>
              <p:cNvPr id="16" name="Diagram 15">
                <a:extLst>
                  <a:ext uri="{FF2B5EF4-FFF2-40B4-BE49-F238E27FC236}">
                    <a16:creationId xmlns:a16="http://schemas.microsoft.com/office/drawing/2014/main" id="{8A311779-DFC0-482D-AE02-83CB98AF6F0B}"/>
                  </a:ext>
                </a:extLst>
              </p:cNvPr>
              <p:cNvGraphicFramePr/>
              <p:nvPr/>
            </p:nvGraphicFramePr>
            <p:xfrm>
              <a:off x="2374866" y="866775"/>
              <a:ext cx="10683909" cy="5805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pic>
          <p:nvPicPr>
            <p:cNvPr id="33" name="Graphic 32" descr="Children with solid fill">
              <a:extLst>
                <a:ext uri="{FF2B5EF4-FFF2-40B4-BE49-F238E27FC236}">
                  <a16:creationId xmlns:a16="http://schemas.microsoft.com/office/drawing/2014/main" id="{39A4DF5C-06ED-486D-BF7C-D79F900CFFA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01371" y="3507666"/>
              <a:ext cx="970411" cy="970411"/>
            </a:xfrm>
            <a:prstGeom prst="rect">
              <a:avLst/>
            </a:prstGeom>
          </p:spPr>
        </p:pic>
        <p:pic>
          <p:nvPicPr>
            <p:cNvPr id="35" name="Graphic 34" descr="Chat with solid fill">
              <a:extLst>
                <a:ext uri="{FF2B5EF4-FFF2-40B4-BE49-F238E27FC236}">
                  <a16:creationId xmlns:a16="http://schemas.microsoft.com/office/drawing/2014/main" id="{C3C25E9F-4F6F-4B61-80CC-53B1B15A4E7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65627" y="2782050"/>
              <a:ext cx="914400" cy="914400"/>
            </a:xfrm>
            <a:prstGeom prst="rect">
              <a:avLst/>
            </a:prstGeom>
          </p:spPr>
        </p:pic>
        <p:pic>
          <p:nvPicPr>
            <p:cNvPr id="37" name="Graphic 36" descr="Closed book with solid fill">
              <a:extLst>
                <a:ext uri="{FF2B5EF4-FFF2-40B4-BE49-F238E27FC236}">
                  <a16:creationId xmlns:a16="http://schemas.microsoft.com/office/drawing/2014/main" id="{AC4E9B58-3422-43E4-82F0-E43B82F0385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63495" y="3507666"/>
              <a:ext cx="669063" cy="669063"/>
            </a:xfrm>
            <a:prstGeom prst="rect">
              <a:avLst/>
            </a:prstGeom>
          </p:spPr>
        </p:pic>
      </p:grpSp>
      <p:pic>
        <p:nvPicPr>
          <p:cNvPr id="4" name="Picture 3" descr="Shape&#10;&#10;Description automatically generated">
            <a:extLst>
              <a:ext uri="{FF2B5EF4-FFF2-40B4-BE49-F238E27FC236}">
                <a16:creationId xmlns:a16="http://schemas.microsoft.com/office/drawing/2014/main" id="{F26A2E51-FD2E-4A28-B772-826CC3C6EADD}"/>
              </a:ext>
            </a:extLst>
          </p:cNvPr>
          <p:cNvPicPr>
            <a:picLocks noChangeAspect="1"/>
          </p:cNvPicPr>
          <p:nvPr/>
        </p:nvPicPr>
        <p:blipFill>
          <a:blip r:embed="rId14"/>
          <a:stretch>
            <a:fillRect/>
          </a:stretch>
        </p:blipFill>
        <p:spPr>
          <a:xfrm>
            <a:off x="10270015" y="140923"/>
            <a:ext cx="1694094" cy="1694094"/>
          </a:xfrm>
          <a:prstGeom prst="rect">
            <a:avLst/>
          </a:prstGeom>
        </p:spPr>
      </p:pic>
      <p:sp>
        <p:nvSpPr>
          <p:cNvPr id="6" name="TextBox 5">
            <a:extLst>
              <a:ext uri="{FF2B5EF4-FFF2-40B4-BE49-F238E27FC236}">
                <a16:creationId xmlns:a16="http://schemas.microsoft.com/office/drawing/2014/main" id="{B4F3E000-D2E3-44A9-AE2C-6D3C308AB009}"/>
              </a:ext>
            </a:extLst>
          </p:cNvPr>
          <p:cNvSpPr txBox="1"/>
          <p:nvPr/>
        </p:nvSpPr>
        <p:spPr>
          <a:xfrm>
            <a:off x="569310" y="299131"/>
            <a:ext cx="10664057" cy="646331"/>
          </a:xfrm>
          <a:prstGeom prst="rect">
            <a:avLst/>
          </a:prstGeom>
          <a:noFill/>
        </p:spPr>
        <p:txBody>
          <a:bodyPr wrap="square">
            <a:spAutoFit/>
          </a:bodyPr>
          <a:lstStyle/>
          <a:p>
            <a:pPr marL="457200" marR="0" lvl="0" indent="0" algn="l" defTabSz="914400" rtl="0" eaLnBrk="1" fontAlgn="base" latinLnBrk="0" hangingPunct="1">
              <a:lnSpc>
                <a:spcPct val="100000"/>
              </a:lnSpc>
              <a:spcBef>
                <a:spcPts val="0"/>
              </a:spcBef>
              <a:spcAft>
                <a:spcPts val="0"/>
              </a:spcAft>
              <a:buClrTx/>
              <a:buSzTx/>
              <a:buFontTx/>
              <a:buNone/>
              <a:tabLst/>
              <a:defRPr/>
            </a:pPr>
            <a:r>
              <a:rPr kumimoji="0" lang="en-CA" sz="3600" b="0" i="0" u="none" strike="noStrike" kern="1200" cap="none" spc="0" normalizeH="0" baseline="0" noProof="0" dirty="0">
                <a:ln>
                  <a:noFill/>
                </a:ln>
                <a:solidFill>
                  <a:srgbClr val="09B598"/>
                </a:solidFill>
                <a:effectLst/>
                <a:uLnTx/>
                <a:uFillTx/>
                <a:latin typeface="Gill Sans Nova" panose="020B0602020104020203" pitchFamily="34" charset="0"/>
                <a:ea typeface="Times New Roman" panose="02020603050405020304" pitchFamily="18" charset="0"/>
                <a:cs typeface="Times New Roman" panose="02020603050405020304" pitchFamily="18" charset="0"/>
              </a:rPr>
              <a:t>Open Science Student Support Group | OSSSG</a:t>
            </a:r>
            <a:endParaRPr kumimoji="0" lang="en-CA" sz="3600" b="0" i="0" u="none" strike="noStrike" kern="1200" cap="none" spc="0" normalizeH="0" baseline="0" noProof="0" dirty="0">
              <a:ln>
                <a:noFill/>
              </a:ln>
              <a:solidFill>
                <a:srgbClr val="09B598"/>
              </a:solidFill>
              <a:effectLst/>
              <a:uLnTx/>
              <a:uFillTx/>
              <a:latin typeface="Gill Sans Nova" panose="020B0602020104020203" pitchFamily="34" charset="0"/>
              <a:ea typeface="Times New Roman" panose="02020603050405020304" pitchFamily="18" charset="0"/>
              <a:cs typeface="+mn-cs"/>
            </a:endParaRPr>
          </a:p>
        </p:txBody>
      </p:sp>
      <p:sp>
        <p:nvSpPr>
          <p:cNvPr id="24" name="Flowchart: Process 23">
            <a:extLst>
              <a:ext uri="{FF2B5EF4-FFF2-40B4-BE49-F238E27FC236}">
                <a16:creationId xmlns:a16="http://schemas.microsoft.com/office/drawing/2014/main" id="{17FE54A0-6A29-46C0-B81C-BDDE6D088537}"/>
              </a:ext>
            </a:extLst>
          </p:cNvPr>
          <p:cNvSpPr/>
          <p:nvPr/>
        </p:nvSpPr>
        <p:spPr>
          <a:xfrm>
            <a:off x="171450" y="114300"/>
            <a:ext cx="11944350" cy="6557914"/>
          </a:xfrm>
          <a:custGeom>
            <a:avLst/>
            <a:gdLst>
              <a:gd name="connsiteX0" fmla="*/ 0 w 11944350"/>
              <a:gd name="connsiteY0" fmla="*/ 0 h 6557914"/>
              <a:gd name="connsiteX1" fmla="*/ 544131 w 11944350"/>
              <a:gd name="connsiteY1" fmla="*/ 0 h 6557914"/>
              <a:gd name="connsiteX2" fmla="*/ 849376 w 11944350"/>
              <a:gd name="connsiteY2" fmla="*/ 0 h 6557914"/>
              <a:gd name="connsiteX3" fmla="*/ 1751838 w 11944350"/>
              <a:gd name="connsiteY3" fmla="*/ 0 h 6557914"/>
              <a:gd name="connsiteX4" fmla="*/ 2295970 w 11944350"/>
              <a:gd name="connsiteY4" fmla="*/ 0 h 6557914"/>
              <a:gd name="connsiteX5" fmla="*/ 2840101 w 11944350"/>
              <a:gd name="connsiteY5" fmla="*/ 0 h 6557914"/>
              <a:gd name="connsiteX6" fmla="*/ 3742563 w 11944350"/>
              <a:gd name="connsiteY6" fmla="*/ 0 h 6557914"/>
              <a:gd name="connsiteX7" fmla="*/ 4167251 w 11944350"/>
              <a:gd name="connsiteY7" fmla="*/ 0 h 6557914"/>
              <a:gd name="connsiteX8" fmla="*/ 5069713 w 11944350"/>
              <a:gd name="connsiteY8" fmla="*/ 0 h 6557914"/>
              <a:gd name="connsiteX9" fmla="*/ 5972175 w 11944350"/>
              <a:gd name="connsiteY9" fmla="*/ 0 h 6557914"/>
              <a:gd name="connsiteX10" fmla="*/ 6635750 w 11944350"/>
              <a:gd name="connsiteY10" fmla="*/ 0 h 6557914"/>
              <a:gd name="connsiteX11" fmla="*/ 7538212 w 11944350"/>
              <a:gd name="connsiteY11" fmla="*/ 0 h 6557914"/>
              <a:gd name="connsiteX12" fmla="*/ 8082344 w 11944350"/>
              <a:gd name="connsiteY12" fmla="*/ 0 h 6557914"/>
              <a:gd name="connsiteX13" fmla="*/ 8626475 w 11944350"/>
              <a:gd name="connsiteY13" fmla="*/ 0 h 6557914"/>
              <a:gd name="connsiteX14" fmla="*/ 9409494 w 11944350"/>
              <a:gd name="connsiteY14" fmla="*/ 0 h 6557914"/>
              <a:gd name="connsiteX15" fmla="*/ 9953625 w 11944350"/>
              <a:gd name="connsiteY15" fmla="*/ 0 h 6557914"/>
              <a:gd name="connsiteX16" fmla="*/ 10856087 w 11944350"/>
              <a:gd name="connsiteY16" fmla="*/ 0 h 6557914"/>
              <a:gd name="connsiteX17" fmla="*/ 11944350 w 11944350"/>
              <a:gd name="connsiteY17" fmla="*/ 0 h 6557914"/>
              <a:gd name="connsiteX18" fmla="*/ 11944350 w 11944350"/>
              <a:gd name="connsiteY18" fmla="*/ 655791 h 6557914"/>
              <a:gd name="connsiteX19" fmla="*/ 11944350 w 11944350"/>
              <a:gd name="connsiteY19" fmla="*/ 1377162 h 6557914"/>
              <a:gd name="connsiteX20" fmla="*/ 11944350 w 11944350"/>
              <a:gd name="connsiteY20" fmla="*/ 1836216 h 6557914"/>
              <a:gd name="connsiteX21" fmla="*/ 11944350 w 11944350"/>
              <a:gd name="connsiteY21" fmla="*/ 2360849 h 6557914"/>
              <a:gd name="connsiteX22" fmla="*/ 11944350 w 11944350"/>
              <a:gd name="connsiteY22" fmla="*/ 3082219 h 6557914"/>
              <a:gd name="connsiteX23" fmla="*/ 11944350 w 11944350"/>
              <a:gd name="connsiteY23" fmla="*/ 3672431 h 6557914"/>
              <a:gd name="connsiteX24" fmla="*/ 11944350 w 11944350"/>
              <a:gd name="connsiteY24" fmla="*/ 4197064 h 6557914"/>
              <a:gd name="connsiteX25" fmla="*/ 11944350 w 11944350"/>
              <a:gd name="connsiteY25" fmla="*/ 4918435 h 6557914"/>
              <a:gd name="connsiteX26" fmla="*/ 11944350 w 11944350"/>
              <a:gd name="connsiteY26" fmla="*/ 5574226 h 6557914"/>
              <a:gd name="connsiteX27" fmla="*/ 11944350 w 11944350"/>
              <a:gd name="connsiteY27" fmla="*/ 6557913 h 6557914"/>
              <a:gd name="connsiteX28" fmla="*/ 11041888 w 11944350"/>
              <a:gd name="connsiteY28" fmla="*/ 6557913 h 6557914"/>
              <a:gd name="connsiteX29" fmla="*/ 10258870 w 11944350"/>
              <a:gd name="connsiteY29" fmla="*/ 6557913 h 6557914"/>
              <a:gd name="connsiteX30" fmla="*/ 9834182 w 11944350"/>
              <a:gd name="connsiteY30" fmla="*/ 6557913 h 6557914"/>
              <a:gd name="connsiteX31" fmla="*/ 9051163 w 11944350"/>
              <a:gd name="connsiteY31" fmla="*/ 6557913 h 6557914"/>
              <a:gd name="connsiteX32" fmla="*/ 8745919 w 11944350"/>
              <a:gd name="connsiteY32" fmla="*/ 6557913 h 6557914"/>
              <a:gd name="connsiteX33" fmla="*/ 7962900 w 11944350"/>
              <a:gd name="connsiteY33" fmla="*/ 6557913 h 6557914"/>
              <a:gd name="connsiteX34" fmla="*/ 7538212 w 11944350"/>
              <a:gd name="connsiteY34" fmla="*/ 6557913 h 6557914"/>
              <a:gd name="connsiteX35" fmla="*/ 7232968 w 11944350"/>
              <a:gd name="connsiteY35" fmla="*/ 6557913 h 6557914"/>
              <a:gd name="connsiteX36" fmla="*/ 6808280 w 11944350"/>
              <a:gd name="connsiteY36" fmla="*/ 6557913 h 6557914"/>
              <a:gd name="connsiteX37" fmla="*/ 6025261 w 11944350"/>
              <a:gd name="connsiteY37" fmla="*/ 6557913 h 6557914"/>
              <a:gd name="connsiteX38" fmla="*/ 5600573 w 11944350"/>
              <a:gd name="connsiteY38" fmla="*/ 6557913 h 6557914"/>
              <a:gd name="connsiteX39" fmla="*/ 5295329 w 11944350"/>
              <a:gd name="connsiteY39" fmla="*/ 6557913 h 6557914"/>
              <a:gd name="connsiteX40" fmla="*/ 4870641 w 11944350"/>
              <a:gd name="connsiteY40" fmla="*/ 6557913 h 6557914"/>
              <a:gd name="connsiteX41" fmla="*/ 4326509 w 11944350"/>
              <a:gd name="connsiteY41" fmla="*/ 6557913 h 6557914"/>
              <a:gd name="connsiteX42" fmla="*/ 3662934 w 11944350"/>
              <a:gd name="connsiteY42" fmla="*/ 6557913 h 6557914"/>
              <a:gd name="connsiteX43" fmla="*/ 3238246 w 11944350"/>
              <a:gd name="connsiteY43" fmla="*/ 6557913 h 6557914"/>
              <a:gd name="connsiteX44" fmla="*/ 2335784 w 11944350"/>
              <a:gd name="connsiteY44" fmla="*/ 6557913 h 6557914"/>
              <a:gd name="connsiteX45" fmla="*/ 1672209 w 11944350"/>
              <a:gd name="connsiteY45" fmla="*/ 6557913 h 6557914"/>
              <a:gd name="connsiteX46" fmla="*/ 769747 w 11944350"/>
              <a:gd name="connsiteY46" fmla="*/ 6557913 h 6557914"/>
              <a:gd name="connsiteX47" fmla="*/ 0 w 11944350"/>
              <a:gd name="connsiteY47" fmla="*/ 6557913 h 6557914"/>
              <a:gd name="connsiteX48" fmla="*/ 0 w 11944350"/>
              <a:gd name="connsiteY48" fmla="*/ 5967701 h 6557914"/>
              <a:gd name="connsiteX49" fmla="*/ 0 w 11944350"/>
              <a:gd name="connsiteY49" fmla="*/ 5377489 h 6557914"/>
              <a:gd name="connsiteX50" fmla="*/ 0 w 11944350"/>
              <a:gd name="connsiteY50" fmla="*/ 4656118 h 6557914"/>
              <a:gd name="connsiteX51" fmla="*/ 0 w 11944350"/>
              <a:gd name="connsiteY51" fmla="*/ 4000327 h 6557914"/>
              <a:gd name="connsiteX52" fmla="*/ 0 w 11944350"/>
              <a:gd name="connsiteY52" fmla="*/ 3213377 h 6557914"/>
              <a:gd name="connsiteX53" fmla="*/ 0 w 11944350"/>
              <a:gd name="connsiteY53" fmla="*/ 2426428 h 6557914"/>
              <a:gd name="connsiteX54" fmla="*/ 0 w 11944350"/>
              <a:gd name="connsiteY54" fmla="*/ 1705057 h 6557914"/>
              <a:gd name="connsiteX55" fmla="*/ 0 w 11944350"/>
              <a:gd name="connsiteY55" fmla="*/ 983687 h 6557914"/>
              <a:gd name="connsiteX56" fmla="*/ 0 w 11944350"/>
              <a:gd name="connsiteY56" fmla="*/ 0 h 655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1944350" h="6557914" extrusionOk="0">
                <a:moveTo>
                  <a:pt x="0" y="0"/>
                </a:moveTo>
                <a:cubicBezTo>
                  <a:pt x="211858" y="2749"/>
                  <a:pt x="416984" y="5856"/>
                  <a:pt x="544131" y="0"/>
                </a:cubicBezTo>
                <a:cubicBezTo>
                  <a:pt x="671278" y="-5856"/>
                  <a:pt x="756798" y="-4711"/>
                  <a:pt x="849376" y="0"/>
                </a:cubicBezTo>
                <a:cubicBezTo>
                  <a:pt x="941954" y="4711"/>
                  <a:pt x="1525048" y="33746"/>
                  <a:pt x="1751838" y="0"/>
                </a:cubicBezTo>
                <a:cubicBezTo>
                  <a:pt x="1978628" y="-33746"/>
                  <a:pt x="2169069" y="-2381"/>
                  <a:pt x="2295970" y="0"/>
                </a:cubicBezTo>
                <a:cubicBezTo>
                  <a:pt x="2422871" y="2381"/>
                  <a:pt x="2714239" y="-249"/>
                  <a:pt x="2840101" y="0"/>
                </a:cubicBezTo>
                <a:cubicBezTo>
                  <a:pt x="2965963" y="249"/>
                  <a:pt x="3527591" y="13586"/>
                  <a:pt x="3742563" y="0"/>
                </a:cubicBezTo>
                <a:cubicBezTo>
                  <a:pt x="3957535" y="-13586"/>
                  <a:pt x="4044768" y="-7027"/>
                  <a:pt x="4167251" y="0"/>
                </a:cubicBezTo>
                <a:cubicBezTo>
                  <a:pt x="4289734" y="7027"/>
                  <a:pt x="4621179" y="-38573"/>
                  <a:pt x="5069713" y="0"/>
                </a:cubicBezTo>
                <a:cubicBezTo>
                  <a:pt x="5518247" y="38573"/>
                  <a:pt x="5542773" y="-42993"/>
                  <a:pt x="5972175" y="0"/>
                </a:cubicBezTo>
                <a:cubicBezTo>
                  <a:pt x="6401577" y="42993"/>
                  <a:pt x="6437824" y="1457"/>
                  <a:pt x="6635750" y="0"/>
                </a:cubicBezTo>
                <a:cubicBezTo>
                  <a:pt x="6833676" y="-1457"/>
                  <a:pt x="7218938" y="-27300"/>
                  <a:pt x="7538212" y="0"/>
                </a:cubicBezTo>
                <a:cubicBezTo>
                  <a:pt x="7857486" y="27300"/>
                  <a:pt x="7876505" y="-12591"/>
                  <a:pt x="8082344" y="0"/>
                </a:cubicBezTo>
                <a:cubicBezTo>
                  <a:pt x="8288183" y="12591"/>
                  <a:pt x="8399996" y="1988"/>
                  <a:pt x="8626475" y="0"/>
                </a:cubicBezTo>
                <a:cubicBezTo>
                  <a:pt x="8852954" y="-1988"/>
                  <a:pt x="9208632" y="5120"/>
                  <a:pt x="9409494" y="0"/>
                </a:cubicBezTo>
                <a:cubicBezTo>
                  <a:pt x="9610356" y="-5120"/>
                  <a:pt x="9783516" y="23207"/>
                  <a:pt x="9953625" y="0"/>
                </a:cubicBezTo>
                <a:cubicBezTo>
                  <a:pt x="10123734" y="-23207"/>
                  <a:pt x="10484994" y="-9384"/>
                  <a:pt x="10856087" y="0"/>
                </a:cubicBezTo>
                <a:cubicBezTo>
                  <a:pt x="11227180" y="9384"/>
                  <a:pt x="11476665" y="-45637"/>
                  <a:pt x="11944350" y="0"/>
                </a:cubicBezTo>
                <a:cubicBezTo>
                  <a:pt x="11945216" y="254396"/>
                  <a:pt x="11949256" y="425920"/>
                  <a:pt x="11944350" y="655791"/>
                </a:cubicBezTo>
                <a:cubicBezTo>
                  <a:pt x="11939444" y="885662"/>
                  <a:pt x="11979082" y="1148405"/>
                  <a:pt x="11944350" y="1377162"/>
                </a:cubicBezTo>
                <a:cubicBezTo>
                  <a:pt x="11909618" y="1605919"/>
                  <a:pt x="11927500" y="1609498"/>
                  <a:pt x="11944350" y="1836216"/>
                </a:cubicBezTo>
                <a:cubicBezTo>
                  <a:pt x="11961200" y="2062934"/>
                  <a:pt x="11937615" y="2160068"/>
                  <a:pt x="11944350" y="2360849"/>
                </a:cubicBezTo>
                <a:cubicBezTo>
                  <a:pt x="11951085" y="2561630"/>
                  <a:pt x="11940821" y="2783822"/>
                  <a:pt x="11944350" y="3082219"/>
                </a:cubicBezTo>
                <a:cubicBezTo>
                  <a:pt x="11947880" y="3380616"/>
                  <a:pt x="11951421" y="3447363"/>
                  <a:pt x="11944350" y="3672431"/>
                </a:cubicBezTo>
                <a:cubicBezTo>
                  <a:pt x="11937279" y="3897499"/>
                  <a:pt x="11945314" y="4028473"/>
                  <a:pt x="11944350" y="4197064"/>
                </a:cubicBezTo>
                <a:cubicBezTo>
                  <a:pt x="11943386" y="4365655"/>
                  <a:pt x="11941517" y="4670274"/>
                  <a:pt x="11944350" y="4918435"/>
                </a:cubicBezTo>
                <a:cubicBezTo>
                  <a:pt x="11947183" y="5166596"/>
                  <a:pt x="11948019" y="5333179"/>
                  <a:pt x="11944350" y="5574226"/>
                </a:cubicBezTo>
                <a:cubicBezTo>
                  <a:pt x="11940681" y="5815273"/>
                  <a:pt x="11925856" y="6353686"/>
                  <a:pt x="11944350" y="6557913"/>
                </a:cubicBezTo>
                <a:cubicBezTo>
                  <a:pt x="11585497" y="6516880"/>
                  <a:pt x="11465191" y="6549144"/>
                  <a:pt x="11041888" y="6557913"/>
                </a:cubicBezTo>
                <a:cubicBezTo>
                  <a:pt x="10618585" y="6566682"/>
                  <a:pt x="10576709" y="6570013"/>
                  <a:pt x="10258870" y="6557913"/>
                </a:cubicBezTo>
                <a:cubicBezTo>
                  <a:pt x="9941031" y="6545813"/>
                  <a:pt x="10023912" y="6543360"/>
                  <a:pt x="9834182" y="6557913"/>
                </a:cubicBezTo>
                <a:cubicBezTo>
                  <a:pt x="9644452" y="6572466"/>
                  <a:pt x="9374110" y="6581910"/>
                  <a:pt x="9051163" y="6557913"/>
                </a:cubicBezTo>
                <a:cubicBezTo>
                  <a:pt x="8728216" y="6533916"/>
                  <a:pt x="8883326" y="6569030"/>
                  <a:pt x="8745919" y="6557913"/>
                </a:cubicBezTo>
                <a:cubicBezTo>
                  <a:pt x="8608512" y="6546796"/>
                  <a:pt x="8311550" y="6564481"/>
                  <a:pt x="7962900" y="6557913"/>
                </a:cubicBezTo>
                <a:cubicBezTo>
                  <a:pt x="7614250" y="6551345"/>
                  <a:pt x="7729595" y="6560245"/>
                  <a:pt x="7538212" y="6557913"/>
                </a:cubicBezTo>
                <a:cubicBezTo>
                  <a:pt x="7346829" y="6555581"/>
                  <a:pt x="7299471" y="6546914"/>
                  <a:pt x="7232968" y="6557913"/>
                </a:cubicBezTo>
                <a:cubicBezTo>
                  <a:pt x="7166465" y="6568912"/>
                  <a:pt x="6953611" y="6551491"/>
                  <a:pt x="6808280" y="6557913"/>
                </a:cubicBezTo>
                <a:cubicBezTo>
                  <a:pt x="6662949" y="6564335"/>
                  <a:pt x="6285762" y="6590869"/>
                  <a:pt x="6025261" y="6557913"/>
                </a:cubicBezTo>
                <a:cubicBezTo>
                  <a:pt x="5764760" y="6524957"/>
                  <a:pt x="5807338" y="6539372"/>
                  <a:pt x="5600573" y="6557913"/>
                </a:cubicBezTo>
                <a:cubicBezTo>
                  <a:pt x="5393808" y="6576454"/>
                  <a:pt x="5436485" y="6561186"/>
                  <a:pt x="5295329" y="6557913"/>
                </a:cubicBezTo>
                <a:cubicBezTo>
                  <a:pt x="5154173" y="6554640"/>
                  <a:pt x="5034280" y="6546321"/>
                  <a:pt x="4870641" y="6557913"/>
                </a:cubicBezTo>
                <a:cubicBezTo>
                  <a:pt x="4707002" y="6569505"/>
                  <a:pt x="4528311" y="6555469"/>
                  <a:pt x="4326509" y="6557913"/>
                </a:cubicBezTo>
                <a:cubicBezTo>
                  <a:pt x="4124707" y="6560357"/>
                  <a:pt x="3981033" y="6547428"/>
                  <a:pt x="3662934" y="6557913"/>
                </a:cubicBezTo>
                <a:cubicBezTo>
                  <a:pt x="3344836" y="6568398"/>
                  <a:pt x="3326272" y="6558759"/>
                  <a:pt x="3238246" y="6557913"/>
                </a:cubicBezTo>
                <a:cubicBezTo>
                  <a:pt x="3150220" y="6557067"/>
                  <a:pt x="2599473" y="6547257"/>
                  <a:pt x="2335784" y="6557913"/>
                </a:cubicBezTo>
                <a:cubicBezTo>
                  <a:pt x="2072095" y="6568569"/>
                  <a:pt x="2002142" y="6552985"/>
                  <a:pt x="1672209" y="6557913"/>
                </a:cubicBezTo>
                <a:cubicBezTo>
                  <a:pt x="1342276" y="6562841"/>
                  <a:pt x="1154938" y="6561862"/>
                  <a:pt x="769747" y="6557913"/>
                </a:cubicBezTo>
                <a:cubicBezTo>
                  <a:pt x="384556" y="6553964"/>
                  <a:pt x="228600" y="6573886"/>
                  <a:pt x="0" y="6557913"/>
                </a:cubicBezTo>
                <a:cubicBezTo>
                  <a:pt x="23022" y="6399723"/>
                  <a:pt x="28668" y="6111616"/>
                  <a:pt x="0" y="5967701"/>
                </a:cubicBezTo>
                <a:cubicBezTo>
                  <a:pt x="-28668" y="5823786"/>
                  <a:pt x="-18306" y="5538129"/>
                  <a:pt x="0" y="5377489"/>
                </a:cubicBezTo>
                <a:cubicBezTo>
                  <a:pt x="18306" y="5216849"/>
                  <a:pt x="34385" y="4933346"/>
                  <a:pt x="0" y="4656118"/>
                </a:cubicBezTo>
                <a:cubicBezTo>
                  <a:pt x="-34385" y="4378890"/>
                  <a:pt x="-21635" y="4295932"/>
                  <a:pt x="0" y="4000327"/>
                </a:cubicBezTo>
                <a:cubicBezTo>
                  <a:pt x="21635" y="3704722"/>
                  <a:pt x="-19100" y="3389099"/>
                  <a:pt x="0" y="3213377"/>
                </a:cubicBezTo>
                <a:cubicBezTo>
                  <a:pt x="19100" y="3037655"/>
                  <a:pt x="18691" y="2650383"/>
                  <a:pt x="0" y="2426428"/>
                </a:cubicBezTo>
                <a:cubicBezTo>
                  <a:pt x="-18691" y="2202473"/>
                  <a:pt x="-35708" y="2011953"/>
                  <a:pt x="0" y="1705057"/>
                </a:cubicBezTo>
                <a:cubicBezTo>
                  <a:pt x="35708" y="1398161"/>
                  <a:pt x="-25664" y="1326430"/>
                  <a:pt x="0" y="983687"/>
                </a:cubicBezTo>
                <a:cubicBezTo>
                  <a:pt x="25664" y="640944"/>
                  <a:pt x="39814" y="272889"/>
                  <a:pt x="0" y="0"/>
                </a:cubicBezTo>
                <a:close/>
              </a:path>
            </a:pathLst>
          </a:custGeom>
          <a:noFill/>
          <a:ln w="28575">
            <a:solidFill>
              <a:srgbClr val="AF77A1"/>
            </a:solidFill>
            <a:extLst>
              <a:ext uri="{C807C97D-BFC1-408E-A445-0C87EB9F89A2}">
                <ask:lineSketchStyleProps xmlns:ask="http://schemas.microsoft.com/office/drawing/2018/sketchyshapes" sd="1219033472">
                  <a:prstGeom prst="flowChartProcess">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16DA5A4E-F02B-4388-B427-DE80734A6276}"/>
              </a:ext>
            </a:extLst>
          </p:cNvPr>
          <p:cNvSpPr txBox="1"/>
          <p:nvPr/>
        </p:nvSpPr>
        <p:spPr>
          <a:xfrm>
            <a:off x="419928" y="1289291"/>
            <a:ext cx="4761513" cy="2462213"/>
          </a:xfrm>
          <a:custGeom>
            <a:avLst/>
            <a:gdLst>
              <a:gd name="connsiteX0" fmla="*/ 0 w 4761513"/>
              <a:gd name="connsiteY0" fmla="*/ 0 h 2462213"/>
              <a:gd name="connsiteX1" fmla="*/ 537371 w 4761513"/>
              <a:gd name="connsiteY1" fmla="*/ 0 h 2462213"/>
              <a:gd name="connsiteX2" fmla="*/ 1169972 w 4761513"/>
              <a:gd name="connsiteY2" fmla="*/ 0 h 2462213"/>
              <a:gd name="connsiteX3" fmla="*/ 1897803 w 4761513"/>
              <a:gd name="connsiteY3" fmla="*/ 0 h 2462213"/>
              <a:gd name="connsiteX4" fmla="*/ 2578019 w 4761513"/>
              <a:gd name="connsiteY4" fmla="*/ 0 h 2462213"/>
              <a:gd name="connsiteX5" fmla="*/ 3163005 w 4761513"/>
              <a:gd name="connsiteY5" fmla="*/ 0 h 2462213"/>
              <a:gd name="connsiteX6" fmla="*/ 3938451 w 4761513"/>
              <a:gd name="connsiteY6" fmla="*/ 0 h 2462213"/>
              <a:gd name="connsiteX7" fmla="*/ 4761513 w 4761513"/>
              <a:gd name="connsiteY7" fmla="*/ 0 h 2462213"/>
              <a:gd name="connsiteX8" fmla="*/ 4761513 w 4761513"/>
              <a:gd name="connsiteY8" fmla="*/ 640175 h 2462213"/>
              <a:gd name="connsiteX9" fmla="*/ 4761513 w 4761513"/>
              <a:gd name="connsiteY9" fmla="*/ 1181862 h 2462213"/>
              <a:gd name="connsiteX10" fmla="*/ 4761513 w 4761513"/>
              <a:gd name="connsiteY10" fmla="*/ 1723549 h 2462213"/>
              <a:gd name="connsiteX11" fmla="*/ 4761513 w 4761513"/>
              <a:gd name="connsiteY11" fmla="*/ 2462213 h 2462213"/>
              <a:gd name="connsiteX12" fmla="*/ 4128912 w 4761513"/>
              <a:gd name="connsiteY12" fmla="*/ 2462213 h 2462213"/>
              <a:gd name="connsiteX13" fmla="*/ 3496311 w 4761513"/>
              <a:gd name="connsiteY13" fmla="*/ 2462213 h 2462213"/>
              <a:gd name="connsiteX14" fmla="*/ 2720865 w 4761513"/>
              <a:gd name="connsiteY14" fmla="*/ 2462213 h 2462213"/>
              <a:gd name="connsiteX15" fmla="*/ 2183494 w 4761513"/>
              <a:gd name="connsiteY15" fmla="*/ 2462213 h 2462213"/>
              <a:gd name="connsiteX16" fmla="*/ 1408047 w 4761513"/>
              <a:gd name="connsiteY16" fmla="*/ 2462213 h 2462213"/>
              <a:gd name="connsiteX17" fmla="*/ 632601 w 4761513"/>
              <a:gd name="connsiteY17" fmla="*/ 2462213 h 2462213"/>
              <a:gd name="connsiteX18" fmla="*/ 0 w 4761513"/>
              <a:gd name="connsiteY18" fmla="*/ 2462213 h 2462213"/>
              <a:gd name="connsiteX19" fmla="*/ 0 w 4761513"/>
              <a:gd name="connsiteY19" fmla="*/ 1822038 h 2462213"/>
              <a:gd name="connsiteX20" fmla="*/ 0 w 4761513"/>
              <a:gd name="connsiteY20" fmla="*/ 1255729 h 2462213"/>
              <a:gd name="connsiteX21" fmla="*/ 0 w 4761513"/>
              <a:gd name="connsiteY21" fmla="*/ 664798 h 2462213"/>
              <a:gd name="connsiteX22" fmla="*/ 0 w 4761513"/>
              <a:gd name="connsiteY22" fmla="*/ 0 h 246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61513" h="2462213" extrusionOk="0">
                <a:moveTo>
                  <a:pt x="0" y="0"/>
                </a:moveTo>
                <a:cubicBezTo>
                  <a:pt x="146289" y="-5649"/>
                  <a:pt x="386851" y="-17562"/>
                  <a:pt x="537371" y="0"/>
                </a:cubicBezTo>
                <a:cubicBezTo>
                  <a:pt x="687891" y="17562"/>
                  <a:pt x="917474" y="1700"/>
                  <a:pt x="1169972" y="0"/>
                </a:cubicBezTo>
                <a:cubicBezTo>
                  <a:pt x="1422470" y="-1700"/>
                  <a:pt x="1646541" y="18428"/>
                  <a:pt x="1897803" y="0"/>
                </a:cubicBezTo>
                <a:cubicBezTo>
                  <a:pt x="2149065" y="-18428"/>
                  <a:pt x="2322940" y="2210"/>
                  <a:pt x="2578019" y="0"/>
                </a:cubicBezTo>
                <a:cubicBezTo>
                  <a:pt x="2833098" y="-2210"/>
                  <a:pt x="3045076" y="-22013"/>
                  <a:pt x="3163005" y="0"/>
                </a:cubicBezTo>
                <a:cubicBezTo>
                  <a:pt x="3280934" y="22013"/>
                  <a:pt x="3589447" y="-13867"/>
                  <a:pt x="3938451" y="0"/>
                </a:cubicBezTo>
                <a:cubicBezTo>
                  <a:pt x="4287455" y="13867"/>
                  <a:pt x="4501244" y="25451"/>
                  <a:pt x="4761513" y="0"/>
                </a:cubicBezTo>
                <a:cubicBezTo>
                  <a:pt x="4771302" y="210914"/>
                  <a:pt x="4731907" y="457251"/>
                  <a:pt x="4761513" y="640175"/>
                </a:cubicBezTo>
                <a:cubicBezTo>
                  <a:pt x="4791119" y="823100"/>
                  <a:pt x="4785978" y="1070750"/>
                  <a:pt x="4761513" y="1181862"/>
                </a:cubicBezTo>
                <a:cubicBezTo>
                  <a:pt x="4737048" y="1292974"/>
                  <a:pt x="4739248" y="1520736"/>
                  <a:pt x="4761513" y="1723549"/>
                </a:cubicBezTo>
                <a:cubicBezTo>
                  <a:pt x="4783778" y="1926362"/>
                  <a:pt x="4779500" y="2189186"/>
                  <a:pt x="4761513" y="2462213"/>
                </a:cubicBezTo>
                <a:cubicBezTo>
                  <a:pt x="4467022" y="2480187"/>
                  <a:pt x="4354012" y="2446267"/>
                  <a:pt x="4128912" y="2462213"/>
                </a:cubicBezTo>
                <a:cubicBezTo>
                  <a:pt x="3903812" y="2478159"/>
                  <a:pt x="3680938" y="2487043"/>
                  <a:pt x="3496311" y="2462213"/>
                </a:cubicBezTo>
                <a:cubicBezTo>
                  <a:pt x="3311684" y="2437383"/>
                  <a:pt x="3055296" y="2443921"/>
                  <a:pt x="2720865" y="2462213"/>
                </a:cubicBezTo>
                <a:cubicBezTo>
                  <a:pt x="2386434" y="2480505"/>
                  <a:pt x="2374273" y="2467855"/>
                  <a:pt x="2183494" y="2462213"/>
                </a:cubicBezTo>
                <a:cubicBezTo>
                  <a:pt x="1992715" y="2456571"/>
                  <a:pt x="1735134" y="2433629"/>
                  <a:pt x="1408047" y="2462213"/>
                </a:cubicBezTo>
                <a:cubicBezTo>
                  <a:pt x="1080960" y="2490797"/>
                  <a:pt x="951392" y="2464430"/>
                  <a:pt x="632601" y="2462213"/>
                </a:cubicBezTo>
                <a:cubicBezTo>
                  <a:pt x="313810" y="2459996"/>
                  <a:pt x="259831" y="2486209"/>
                  <a:pt x="0" y="2462213"/>
                </a:cubicBezTo>
                <a:cubicBezTo>
                  <a:pt x="13240" y="2282592"/>
                  <a:pt x="-25033" y="2035608"/>
                  <a:pt x="0" y="1822038"/>
                </a:cubicBezTo>
                <a:cubicBezTo>
                  <a:pt x="25033" y="1608468"/>
                  <a:pt x="20958" y="1398863"/>
                  <a:pt x="0" y="1255729"/>
                </a:cubicBezTo>
                <a:cubicBezTo>
                  <a:pt x="-20958" y="1112595"/>
                  <a:pt x="15286" y="890449"/>
                  <a:pt x="0" y="664798"/>
                </a:cubicBezTo>
                <a:cubicBezTo>
                  <a:pt x="-15286" y="439147"/>
                  <a:pt x="8247" y="136544"/>
                  <a:pt x="0" y="0"/>
                </a:cubicBezTo>
                <a:close/>
              </a:path>
            </a:pathLst>
          </a:custGeom>
          <a:noFill/>
          <a:ln w="28575">
            <a:solidFill>
              <a:srgbClr val="F7BFA2"/>
            </a:solidFill>
            <a:extLst>
              <a:ext uri="{C807C97D-BFC1-408E-A445-0C87EB9F89A2}">
                <ask:lineSketchStyleProps xmlns:ask="http://schemas.microsoft.com/office/drawing/2018/sketchyshapes" sd="2852821127">
                  <a:prstGeom prst="rect">
                    <a:avLst/>
                  </a:prstGeom>
                  <ask:type>
                    <ask:lineSketchFreehand/>
                  </ask:type>
                </ask:lineSketchStyleProps>
              </a:ext>
            </a:extLst>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srgbClr val="09B598"/>
                </a:solidFill>
                <a:effectLst/>
                <a:uLnTx/>
                <a:uFillTx/>
                <a:latin typeface="Gill Sans Nova" panose="020B0602020104020203" pitchFamily="34" charset="0"/>
                <a:ea typeface="+mn-ea"/>
                <a:cs typeface="+mn-cs"/>
              </a:rPr>
              <a:t>Who We Are? </a:t>
            </a:r>
            <a:endParaRPr kumimoji="0" lang="en-CA" sz="1800" b="0" i="0" u="none" strike="noStrike" kern="1200" cap="none" spc="0" normalizeH="0" baseline="0" noProof="0" dirty="0">
              <a:ln>
                <a:noFill/>
              </a:ln>
              <a:solidFill>
                <a:srgbClr val="09B598"/>
              </a:solidFill>
              <a:effectLst/>
              <a:uLnTx/>
              <a:uFillTx/>
              <a:latin typeface="Gill Sans Nova" panose="020B0602020104020203"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B27EA5"/>
              </a:solidFill>
              <a:effectLst/>
              <a:uLnTx/>
              <a:uFillTx/>
              <a:latin typeface="Gill Sans Nova" panose="020B0602020104020203"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B27EA5"/>
                </a:solidFill>
                <a:effectLst/>
                <a:uLnTx/>
                <a:uFillTx/>
                <a:latin typeface="Gill Sans Nova" panose="020B0602020104020203" pitchFamily="34" charset="0"/>
                <a:ea typeface="Times New Roman" panose="02020603050405020304" pitchFamily="18" charset="0"/>
                <a:cs typeface="Times New Roman" panose="02020603050405020304" pitchFamily="18" charset="0"/>
              </a:rPr>
              <a:t>OSSSG (Oh! - Triple S – Gee) was founded in 2020 in the Department of Psychology, University of Calgary, by a group of graduate students eager to learn about different open science practices and support each other in implementing them in our own research.</a:t>
            </a:r>
            <a:endParaRPr kumimoji="0" lang="en-CA" sz="1800" b="0" i="0" u="none" strike="noStrike" kern="1200" cap="none" spc="0" normalizeH="0" baseline="0" noProof="0" dirty="0">
              <a:ln>
                <a:noFill/>
              </a:ln>
              <a:solidFill>
                <a:srgbClr val="B27EA5"/>
              </a:solidFill>
              <a:effectLst/>
              <a:uLnTx/>
              <a:uFillTx/>
              <a:latin typeface="Gill Sans Nova" panose="020B0602020104020203" pitchFamily="34" charset="0"/>
              <a:ea typeface="+mn-ea"/>
              <a:cs typeface="+mn-cs"/>
            </a:endParaRPr>
          </a:p>
        </p:txBody>
      </p:sp>
      <p:sp>
        <p:nvSpPr>
          <p:cNvPr id="41" name="TextBox 40">
            <a:extLst>
              <a:ext uri="{FF2B5EF4-FFF2-40B4-BE49-F238E27FC236}">
                <a16:creationId xmlns:a16="http://schemas.microsoft.com/office/drawing/2014/main" id="{54EAAD88-5158-4A90-B053-8D2483BE075D}"/>
              </a:ext>
            </a:extLst>
          </p:cNvPr>
          <p:cNvSpPr txBox="1"/>
          <p:nvPr/>
        </p:nvSpPr>
        <p:spPr>
          <a:xfrm>
            <a:off x="419928" y="4069840"/>
            <a:ext cx="4761513" cy="2339102"/>
          </a:xfrm>
          <a:custGeom>
            <a:avLst/>
            <a:gdLst>
              <a:gd name="connsiteX0" fmla="*/ 0 w 4761513"/>
              <a:gd name="connsiteY0" fmla="*/ 0 h 2339102"/>
              <a:gd name="connsiteX1" fmla="*/ 775446 w 4761513"/>
              <a:gd name="connsiteY1" fmla="*/ 0 h 2339102"/>
              <a:gd name="connsiteX2" fmla="*/ 1503278 w 4761513"/>
              <a:gd name="connsiteY2" fmla="*/ 0 h 2339102"/>
              <a:gd name="connsiteX3" fmla="*/ 2231109 w 4761513"/>
              <a:gd name="connsiteY3" fmla="*/ 0 h 2339102"/>
              <a:gd name="connsiteX4" fmla="*/ 2911325 w 4761513"/>
              <a:gd name="connsiteY4" fmla="*/ 0 h 2339102"/>
              <a:gd name="connsiteX5" fmla="*/ 3639156 w 4761513"/>
              <a:gd name="connsiteY5" fmla="*/ 0 h 2339102"/>
              <a:gd name="connsiteX6" fmla="*/ 4761513 w 4761513"/>
              <a:gd name="connsiteY6" fmla="*/ 0 h 2339102"/>
              <a:gd name="connsiteX7" fmla="*/ 4761513 w 4761513"/>
              <a:gd name="connsiteY7" fmla="*/ 514602 h 2339102"/>
              <a:gd name="connsiteX8" fmla="*/ 4761513 w 4761513"/>
              <a:gd name="connsiteY8" fmla="*/ 1029205 h 2339102"/>
              <a:gd name="connsiteX9" fmla="*/ 4761513 w 4761513"/>
              <a:gd name="connsiteY9" fmla="*/ 1590589 h 2339102"/>
              <a:gd name="connsiteX10" fmla="*/ 4761513 w 4761513"/>
              <a:gd name="connsiteY10" fmla="*/ 2339102 h 2339102"/>
              <a:gd name="connsiteX11" fmla="*/ 3986067 w 4761513"/>
              <a:gd name="connsiteY11" fmla="*/ 2339102 h 2339102"/>
              <a:gd name="connsiteX12" fmla="*/ 3448696 w 4761513"/>
              <a:gd name="connsiteY12" fmla="*/ 2339102 h 2339102"/>
              <a:gd name="connsiteX13" fmla="*/ 2673249 w 4761513"/>
              <a:gd name="connsiteY13" fmla="*/ 2339102 h 2339102"/>
              <a:gd name="connsiteX14" fmla="*/ 1993033 w 4761513"/>
              <a:gd name="connsiteY14" fmla="*/ 2339102 h 2339102"/>
              <a:gd name="connsiteX15" fmla="*/ 1408047 w 4761513"/>
              <a:gd name="connsiteY15" fmla="*/ 2339102 h 2339102"/>
              <a:gd name="connsiteX16" fmla="*/ 775446 w 4761513"/>
              <a:gd name="connsiteY16" fmla="*/ 2339102 h 2339102"/>
              <a:gd name="connsiteX17" fmla="*/ 0 w 4761513"/>
              <a:gd name="connsiteY17" fmla="*/ 2339102 h 2339102"/>
              <a:gd name="connsiteX18" fmla="*/ 0 w 4761513"/>
              <a:gd name="connsiteY18" fmla="*/ 1777718 h 2339102"/>
              <a:gd name="connsiteX19" fmla="*/ 0 w 4761513"/>
              <a:gd name="connsiteY19" fmla="*/ 1169551 h 2339102"/>
              <a:gd name="connsiteX20" fmla="*/ 0 w 4761513"/>
              <a:gd name="connsiteY20" fmla="*/ 584776 h 2339102"/>
              <a:gd name="connsiteX21" fmla="*/ 0 w 4761513"/>
              <a:gd name="connsiteY21" fmla="*/ 0 h 233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61513" h="2339102" extrusionOk="0">
                <a:moveTo>
                  <a:pt x="0" y="0"/>
                </a:moveTo>
                <a:cubicBezTo>
                  <a:pt x="232710" y="11229"/>
                  <a:pt x="557601" y="-12939"/>
                  <a:pt x="775446" y="0"/>
                </a:cubicBezTo>
                <a:cubicBezTo>
                  <a:pt x="993291" y="12939"/>
                  <a:pt x="1171614" y="36043"/>
                  <a:pt x="1503278" y="0"/>
                </a:cubicBezTo>
                <a:cubicBezTo>
                  <a:pt x="1834942" y="-36043"/>
                  <a:pt x="1905981" y="26177"/>
                  <a:pt x="2231109" y="0"/>
                </a:cubicBezTo>
                <a:cubicBezTo>
                  <a:pt x="2556237" y="-26177"/>
                  <a:pt x="2762347" y="-17387"/>
                  <a:pt x="2911325" y="0"/>
                </a:cubicBezTo>
                <a:cubicBezTo>
                  <a:pt x="3060303" y="17387"/>
                  <a:pt x="3334967" y="20741"/>
                  <a:pt x="3639156" y="0"/>
                </a:cubicBezTo>
                <a:cubicBezTo>
                  <a:pt x="3943345" y="-20741"/>
                  <a:pt x="4434778" y="-9302"/>
                  <a:pt x="4761513" y="0"/>
                </a:cubicBezTo>
                <a:cubicBezTo>
                  <a:pt x="4765792" y="227087"/>
                  <a:pt x="4782352" y="355328"/>
                  <a:pt x="4761513" y="514602"/>
                </a:cubicBezTo>
                <a:cubicBezTo>
                  <a:pt x="4740674" y="673876"/>
                  <a:pt x="4762082" y="811318"/>
                  <a:pt x="4761513" y="1029205"/>
                </a:cubicBezTo>
                <a:cubicBezTo>
                  <a:pt x="4760944" y="1247092"/>
                  <a:pt x="4755270" y="1368008"/>
                  <a:pt x="4761513" y="1590589"/>
                </a:cubicBezTo>
                <a:cubicBezTo>
                  <a:pt x="4767756" y="1813170"/>
                  <a:pt x="4759181" y="2031318"/>
                  <a:pt x="4761513" y="2339102"/>
                </a:cubicBezTo>
                <a:cubicBezTo>
                  <a:pt x="4492509" y="2342647"/>
                  <a:pt x="4263655" y="2356357"/>
                  <a:pt x="3986067" y="2339102"/>
                </a:cubicBezTo>
                <a:cubicBezTo>
                  <a:pt x="3708479" y="2321847"/>
                  <a:pt x="3604740" y="2339812"/>
                  <a:pt x="3448696" y="2339102"/>
                </a:cubicBezTo>
                <a:cubicBezTo>
                  <a:pt x="3292652" y="2338392"/>
                  <a:pt x="2972801" y="2374803"/>
                  <a:pt x="2673249" y="2339102"/>
                </a:cubicBezTo>
                <a:cubicBezTo>
                  <a:pt x="2373697" y="2303401"/>
                  <a:pt x="2211438" y="2334539"/>
                  <a:pt x="1993033" y="2339102"/>
                </a:cubicBezTo>
                <a:cubicBezTo>
                  <a:pt x="1774628" y="2343665"/>
                  <a:pt x="1561894" y="2314390"/>
                  <a:pt x="1408047" y="2339102"/>
                </a:cubicBezTo>
                <a:cubicBezTo>
                  <a:pt x="1254200" y="2363814"/>
                  <a:pt x="920730" y="2365571"/>
                  <a:pt x="775446" y="2339102"/>
                </a:cubicBezTo>
                <a:cubicBezTo>
                  <a:pt x="630162" y="2312633"/>
                  <a:pt x="289238" y="2362127"/>
                  <a:pt x="0" y="2339102"/>
                </a:cubicBezTo>
                <a:cubicBezTo>
                  <a:pt x="21982" y="2142158"/>
                  <a:pt x="-21061" y="2049742"/>
                  <a:pt x="0" y="1777718"/>
                </a:cubicBezTo>
                <a:cubicBezTo>
                  <a:pt x="21061" y="1505694"/>
                  <a:pt x="-24628" y="1383233"/>
                  <a:pt x="0" y="1169551"/>
                </a:cubicBezTo>
                <a:cubicBezTo>
                  <a:pt x="24628" y="955869"/>
                  <a:pt x="2718" y="805139"/>
                  <a:pt x="0" y="584776"/>
                </a:cubicBezTo>
                <a:cubicBezTo>
                  <a:pt x="-2718" y="364414"/>
                  <a:pt x="-20662" y="144890"/>
                  <a:pt x="0" y="0"/>
                </a:cubicBezTo>
                <a:close/>
              </a:path>
            </a:pathLst>
          </a:custGeom>
          <a:noFill/>
          <a:ln w="28575">
            <a:solidFill>
              <a:srgbClr val="F7BFA2"/>
            </a:solidFill>
            <a:extLst>
              <a:ext uri="{C807C97D-BFC1-408E-A445-0C87EB9F89A2}">
                <ask:lineSketchStyleProps xmlns:ask="http://schemas.microsoft.com/office/drawing/2018/sketchyshapes" sd="3873183406">
                  <a:prstGeom prst="rect">
                    <a:avLst/>
                  </a:prstGeom>
                  <ask:type>
                    <ask:lineSketchFreehand/>
                  </ask:type>
                </ask:lineSketchStyleProps>
              </a:ext>
            </a:extLst>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srgbClr val="09B598"/>
                </a:solidFill>
                <a:effectLst/>
                <a:uLnTx/>
                <a:uFillTx/>
                <a:latin typeface="Gill Sans Nova" panose="020B0602020104020203" pitchFamily="34" charset="0"/>
                <a:ea typeface="+mn-ea"/>
                <a:cs typeface="+mn-cs"/>
              </a:rPr>
              <a:t>Our Vision Statement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968BC3"/>
              </a:solidFill>
              <a:effectLst/>
              <a:uLnTx/>
              <a:uFillTx/>
              <a:latin typeface="Gill Sans Nova" panose="020B0602020104020203" pitchFamily="34" charset="0"/>
              <a:ea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968BC3"/>
                </a:solidFill>
                <a:effectLst/>
                <a:uLnTx/>
                <a:uFillTx/>
                <a:latin typeface="Gill Sans Nova" panose="020B0602020104020203" pitchFamily="34" charset="0"/>
                <a:ea typeface="Times New Roman" panose="02020603050405020304" pitchFamily="18" charset="0"/>
                <a:cs typeface="Times New Roman" panose="02020603050405020304" pitchFamily="18" charset="0"/>
              </a:rPr>
              <a:t>We aim to develop a thriving student-led community that is dedicated to the promotion, normalization, and practice of open and inclusive scientific research.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2000" b="0" i="0" u="none" strike="noStrike" kern="1200" cap="none" spc="0" normalizeH="0" baseline="0" noProof="0" dirty="0">
              <a:ln>
                <a:noFill/>
              </a:ln>
              <a:solidFill>
                <a:srgbClr val="968BC3"/>
              </a:solidFill>
              <a:effectLst/>
              <a:uLnTx/>
              <a:uFillTx/>
              <a:latin typeface="Gill Sans Nova" panose="020B0602020104020203" pitchFamily="34" charset="0"/>
              <a:ea typeface="+mn-ea"/>
              <a:cs typeface="+mn-cs"/>
            </a:endParaRPr>
          </a:p>
        </p:txBody>
      </p:sp>
    </p:spTree>
    <p:extLst>
      <p:ext uri="{BB962C8B-B14F-4D97-AF65-F5344CB8AC3E}">
        <p14:creationId xmlns:p14="http://schemas.microsoft.com/office/powerpoint/2010/main" val="3367734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735496" y="0"/>
            <a:ext cx="11673869" cy="1112168"/>
          </a:xfrm>
        </p:spPr>
        <p:txBody>
          <a:bodyPr/>
          <a:lstStyle/>
          <a:p>
            <a:r>
              <a:rPr lang="en-US" sz="4400" dirty="0"/>
              <a:t>Barriers to open science</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735496" y="1742303"/>
            <a:ext cx="10526062" cy="4409114"/>
          </a:xfrm>
        </p:spPr>
        <p:txBody>
          <a:bodyPr>
            <a:normAutofit/>
          </a:bodyPr>
          <a:lstStyle/>
          <a:p>
            <a:pPr marL="0" indent="0" algn="ctr">
              <a:buNone/>
            </a:pPr>
            <a:r>
              <a:rPr lang="en-US" sz="2400" dirty="0"/>
              <a:t>“It is an unfortunate irony that open-science practices are not equally accessible to all scientists” </a:t>
            </a:r>
          </a:p>
          <a:p>
            <a:pPr marL="0" indent="0" algn="ctr">
              <a:buNone/>
            </a:pPr>
            <a:r>
              <a:rPr lang="en-CA" sz="2400" dirty="0" err="1"/>
              <a:t>Bahlai</a:t>
            </a:r>
            <a:r>
              <a:rPr lang="en-CA" sz="2400" dirty="0"/>
              <a:t> et al., 2019, p79-80</a:t>
            </a:r>
          </a:p>
          <a:p>
            <a:pPr marL="0" indent="0" algn="ctr">
              <a:buNone/>
            </a:pPr>
            <a:endParaRPr lang="en-CA" sz="2400" dirty="0"/>
          </a:p>
          <a:p>
            <a:pPr marL="0" indent="0" algn="ctr">
              <a:buNone/>
            </a:pPr>
            <a:endParaRPr lang="en-CA" sz="2400" dirty="0"/>
          </a:p>
          <a:p>
            <a:r>
              <a:rPr lang="en-CA" sz="2400" dirty="0"/>
              <a:t>Career stage/job stability</a:t>
            </a:r>
          </a:p>
          <a:p>
            <a:pPr fontAlgn="base"/>
            <a:r>
              <a:rPr lang="en-CA" sz="2400" dirty="0"/>
              <a:t>Systemic inequalities</a:t>
            </a:r>
          </a:p>
          <a:p>
            <a:pPr fontAlgn="base"/>
            <a:r>
              <a:rPr lang="en-CA" sz="2400" dirty="0"/>
              <a:t>Core values over ‘all-or-nothing’ approach</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28372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139700" y="-186612"/>
            <a:ext cx="11849099" cy="1112168"/>
          </a:xfrm>
        </p:spPr>
        <p:txBody>
          <a:bodyPr>
            <a:normAutofit/>
          </a:bodyPr>
          <a:lstStyle/>
          <a:p>
            <a:pPr algn="ctr"/>
            <a:r>
              <a:rPr lang="en-US" sz="4400" dirty="0"/>
              <a:t>Benefits of open science</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877065" y="5662231"/>
            <a:ext cx="9893300" cy="757989"/>
          </a:xfrm>
        </p:spPr>
        <p:txBody>
          <a:bodyPr>
            <a:normAutofit fontScale="62500" lnSpcReduction="20000"/>
          </a:bodyPr>
          <a:lstStyle/>
          <a:p>
            <a:pPr marL="0" indent="0">
              <a:buNone/>
            </a:pPr>
            <a:r>
              <a:rPr lang="en-CA" sz="2400" dirty="0"/>
              <a:t>This image was created by </a:t>
            </a:r>
            <a:r>
              <a:rPr lang="en-CA" sz="2400" dirty="0" err="1"/>
              <a:t>Gealen</a:t>
            </a:r>
            <a:r>
              <a:rPr lang="en-CA" sz="2400" dirty="0"/>
              <a:t> Pinnock for the Research Support Hub of the University of Cape Town and is licensed under a </a:t>
            </a:r>
            <a:r>
              <a:rPr lang="en-CA" sz="2400" dirty="0">
                <a:hlinkClick r:id="rId3"/>
              </a:rPr>
              <a:t>Creative Commons Attribution 4.0 International License</a:t>
            </a:r>
            <a:r>
              <a:rPr lang="en-CA" sz="2400" dirty="0"/>
              <a:t>. This image can be found at</a:t>
            </a:r>
            <a:r>
              <a:rPr lang="en-CA" sz="2400" dirty="0">
                <a:hlinkClick r:id="rId4"/>
              </a:rPr>
              <a:t> http://www.researchsupport.uct.ac.za/why-open-science</a:t>
            </a:r>
            <a:r>
              <a:rPr lang="en-CA" sz="2400" dirty="0"/>
              <a:t>. No modifications were made.</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5"/>
          <a:stretch>
            <a:fillRect/>
          </a:stretch>
        </p:blipFill>
        <p:spPr>
          <a:xfrm>
            <a:off x="10693849" y="5245658"/>
            <a:ext cx="1667940" cy="1667940"/>
          </a:xfrm>
          <a:prstGeom prst="rect">
            <a:avLst/>
          </a:prstGeom>
        </p:spPr>
      </p:pic>
      <p:pic>
        <p:nvPicPr>
          <p:cNvPr id="8194" name="Picture 2" descr="Six colored 'flower petals' around a black circle saying 'why open science?' On the petals, the following things are written: 'quality &amp; integrity', 'economic benefits', 'global benefits', public disclosure &amp; engagement', 'Innovation' and 'efficiency'. More on : https://lh5.googleusercontent.com/MXa9SZsZE42_Prt-_Das5OHfDG0BoNMfPKfMA8AozSCXWkYQUDoiq02DgmS4OB27E3edfHTqUS0ykc9eHqezx9jA87KLOPI7H16UtpC5uUASNl1-6uxKNGM3dV39LrxSz9eHxl15iz8" title="Wheel of open science benefits">
            <a:extLst>
              <a:ext uri="{FF2B5EF4-FFF2-40B4-BE49-F238E27FC236}">
                <a16:creationId xmlns:a16="http://schemas.microsoft.com/office/drawing/2014/main" id="{7740A438-F2DB-C543-8A47-578EEE797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065" y="925556"/>
            <a:ext cx="9893300" cy="473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176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902706" y="88632"/>
            <a:ext cx="11673869" cy="1112168"/>
          </a:xfrm>
        </p:spPr>
        <p:txBody>
          <a:bodyPr>
            <a:normAutofit/>
          </a:bodyPr>
          <a:lstStyle/>
          <a:p>
            <a:r>
              <a:rPr lang="en-US" sz="4400" dirty="0"/>
              <a:t>Benefits for you</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902706" y="1436914"/>
            <a:ext cx="10358851" cy="4684486"/>
          </a:xfrm>
        </p:spPr>
        <p:txBody>
          <a:bodyPr>
            <a:normAutofit/>
          </a:bodyPr>
          <a:lstStyle/>
          <a:p>
            <a:pPr fontAlgn="base"/>
            <a:r>
              <a:rPr lang="en-CA" sz="2400" dirty="0"/>
              <a:t>Being part of an cooperative global research community</a:t>
            </a:r>
          </a:p>
          <a:p>
            <a:pPr lvl="1" fontAlgn="base"/>
            <a:r>
              <a:rPr lang="en-CA" dirty="0"/>
              <a:t>Access to feedback, data, code, collaborators, etc. </a:t>
            </a:r>
            <a:r>
              <a:rPr lang="en-CA" sz="1800" dirty="0"/>
              <a:t>(Allen &amp; </a:t>
            </a:r>
            <a:r>
              <a:rPr lang="en-CA" sz="1800" dirty="0" err="1"/>
              <a:t>Mehler</a:t>
            </a:r>
            <a:r>
              <a:rPr lang="en-CA" sz="1800" dirty="0"/>
              <a:t>, 2019)</a:t>
            </a:r>
            <a:endParaRPr lang="en-CA" sz="2400" dirty="0"/>
          </a:p>
          <a:p>
            <a:pPr fontAlgn="base"/>
            <a:r>
              <a:rPr lang="en-CA" sz="2400" dirty="0"/>
              <a:t>Great investment in your future </a:t>
            </a:r>
            <a:r>
              <a:rPr lang="en-CA" sz="1800" dirty="0"/>
              <a:t>(Allen &amp; </a:t>
            </a:r>
            <a:r>
              <a:rPr lang="en-CA" sz="1800" dirty="0" err="1"/>
              <a:t>Mehler</a:t>
            </a:r>
            <a:r>
              <a:rPr lang="en-CA" sz="1800" dirty="0"/>
              <a:t>, 2019)</a:t>
            </a:r>
          </a:p>
          <a:p>
            <a:pPr lvl="1" fontAlgn="base"/>
            <a:r>
              <a:rPr lang="en-CA" dirty="0"/>
              <a:t>Science is on the way to being open</a:t>
            </a:r>
          </a:p>
          <a:p>
            <a:pPr lvl="1" fontAlgn="base"/>
            <a:r>
              <a:rPr lang="en-CA" dirty="0"/>
              <a:t>Open science skills transfer to non-academic careers</a:t>
            </a:r>
          </a:p>
          <a:p>
            <a:pPr fontAlgn="base"/>
            <a:r>
              <a:rPr lang="en-CA" sz="2400" dirty="0"/>
              <a:t>Open access articles receive 18% more citations </a:t>
            </a:r>
            <a:r>
              <a:rPr lang="en-CA" sz="1800" dirty="0"/>
              <a:t>(</a:t>
            </a:r>
            <a:r>
              <a:rPr lang="en-CA" sz="1800" dirty="0" err="1"/>
              <a:t>Piwowar</a:t>
            </a:r>
            <a:r>
              <a:rPr lang="en-CA" sz="1800" dirty="0"/>
              <a:t> et al., 2018)</a:t>
            </a:r>
            <a:endParaRPr lang="en-CA" sz="2400" dirty="0"/>
          </a:p>
          <a:p>
            <a:pPr fontAlgn="base"/>
            <a:r>
              <a:rPr lang="en-CA" sz="2400" dirty="0"/>
              <a:t>Greater chance of publishing null findings </a:t>
            </a:r>
            <a:r>
              <a:rPr lang="en-CA" sz="1800" dirty="0"/>
              <a:t>(Allen &amp; </a:t>
            </a:r>
            <a:r>
              <a:rPr lang="en-CA" sz="1800" dirty="0" err="1"/>
              <a:t>Mehler</a:t>
            </a:r>
            <a:r>
              <a:rPr lang="en-CA" sz="1800" dirty="0"/>
              <a:t>, 2019)</a:t>
            </a:r>
          </a:p>
          <a:p>
            <a:pPr marL="0" indent="0" fontAlgn="base">
              <a:buNone/>
            </a:pPr>
            <a:endParaRPr lang="en-CA" sz="2400" dirty="0"/>
          </a:p>
          <a:p>
            <a:pPr marL="0" indent="0" fontAlgn="base">
              <a:buNone/>
            </a:pPr>
            <a:endParaRPr lang="en-CA" sz="2400"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48614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3F25-2911-3648-8296-141B92CB0D4A}"/>
              </a:ext>
            </a:extLst>
          </p:cNvPr>
          <p:cNvSpPr>
            <a:spLocks noGrp="1"/>
          </p:cNvSpPr>
          <p:nvPr>
            <p:ph type="title"/>
          </p:nvPr>
        </p:nvSpPr>
        <p:spPr>
          <a:xfrm>
            <a:off x="1033670" y="634055"/>
            <a:ext cx="10240903" cy="757424"/>
          </a:xfrm>
        </p:spPr>
        <p:txBody>
          <a:bodyPr/>
          <a:lstStyle/>
          <a:p>
            <a:r>
              <a:rPr lang="en-US" sz="4400" dirty="0"/>
              <a:t>Where to get started</a:t>
            </a:r>
            <a:r>
              <a:rPr lang="en-US" dirty="0"/>
              <a:t>?</a:t>
            </a:r>
          </a:p>
        </p:txBody>
      </p:sp>
      <p:sp>
        <p:nvSpPr>
          <p:cNvPr id="3" name="Content Placeholder 2">
            <a:extLst>
              <a:ext uri="{FF2B5EF4-FFF2-40B4-BE49-F238E27FC236}">
                <a16:creationId xmlns:a16="http://schemas.microsoft.com/office/drawing/2014/main" id="{137B9D6D-7416-B740-B86D-6407D4FBB8C1}"/>
              </a:ext>
            </a:extLst>
          </p:cNvPr>
          <p:cNvSpPr>
            <a:spLocks noGrp="1"/>
          </p:cNvSpPr>
          <p:nvPr>
            <p:ph idx="1"/>
          </p:nvPr>
        </p:nvSpPr>
        <p:spPr>
          <a:xfrm>
            <a:off x="1033670" y="1567543"/>
            <a:ext cx="10578833" cy="4678878"/>
          </a:xfrm>
        </p:spPr>
        <p:txBody>
          <a:bodyPr>
            <a:normAutofit fontScale="92500" lnSpcReduction="20000"/>
          </a:bodyPr>
          <a:lstStyle/>
          <a:p>
            <a:r>
              <a:rPr lang="en-US" sz="2400" dirty="0"/>
              <a:t>Where ever you’re at!</a:t>
            </a:r>
          </a:p>
          <a:p>
            <a:r>
              <a:rPr lang="en-US" sz="2400" dirty="0"/>
              <a:t>Resources are plentiful - read/listen/watch something about Open Science</a:t>
            </a:r>
          </a:p>
          <a:p>
            <a:pPr lvl="1"/>
            <a:r>
              <a:rPr lang="en-CA" dirty="0">
                <a:hlinkClick r:id="rId3"/>
              </a:rPr>
              <a:t>A guide to open science for people who are already too busy</a:t>
            </a:r>
            <a:endParaRPr lang="en-US" dirty="0"/>
          </a:p>
          <a:p>
            <a:r>
              <a:rPr lang="en-US" sz="2400" dirty="0"/>
              <a:t>Talk to your collaborators about Open Science</a:t>
            </a:r>
          </a:p>
          <a:p>
            <a:pPr lvl="1"/>
            <a:r>
              <a:rPr lang="en-CA" dirty="0"/>
              <a:t>E.g. share and discuss the article by </a:t>
            </a:r>
            <a:r>
              <a:rPr lang="en-CA" dirty="0" err="1"/>
              <a:t>Kathawalla</a:t>
            </a:r>
            <a:r>
              <a:rPr lang="en-CA" dirty="0"/>
              <a:t> et al. (2020) with your lab</a:t>
            </a:r>
            <a:endParaRPr lang="en-US" dirty="0"/>
          </a:p>
          <a:p>
            <a:r>
              <a:rPr lang="en-US" sz="2400" dirty="0"/>
              <a:t>Pick a practice and set a small, concrete goal, e.g.</a:t>
            </a:r>
          </a:p>
          <a:p>
            <a:pPr lvl="1"/>
            <a:r>
              <a:rPr lang="en-US" dirty="0"/>
              <a:t>Post a preprint (e.g. on </a:t>
            </a:r>
            <a:r>
              <a:rPr lang="en-US" dirty="0">
                <a:hlinkClick r:id="rId4"/>
              </a:rPr>
              <a:t>PsyArXiv</a:t>
            </a:r>
            <a:r>
              <a:rPr lang="en-US" dirty="0"/>
              <a:t> – </a:t>
            </a:r>
            <a:r>
              <a:rPr lang="en-US" dirty="0">
                <a:hlinkClick r:id="rId5"/>
              </a:rPr>
              <a:t>more about preprints</a:t>
            </a:r>
            <a:r>
              <a:rPr lang="en-US" dirty="0"/>
              <a:t>)</a:t>
            </a:r>
          </a:p>
          <a:p>
            <a:pPr lvl="1"/>
            <a:r>
              <a:rPr lang="en-CA" dirty="0">
                <a:hlinkClick r:id="rId6"/>
              </a:rPr>
              <a:t>Create an Open Science Framework account</a:t>
            </a:r>
            <a:r>
              <a:rPr lang="en-CA" dirty="0"/>
              <a:t> (</a:t>
            </a:r>
            <a:r>
              <a:rPr lang="en-CA" dirty="0">
                <a:hlinkClick r:id="rId7"/>
              </a:rPr>
              <a:t>set up a project </a:t>
            </a:r>
            <a:r>
              <a:rPr lang="en-CA" dirty="0"/>
              <a:t>and </a:t>
            </a:r>
            <a:r>
              <a:rPr lang="en-CA" dirty="0">
                <a:hlinkClick r:id="rId8"/>
              </a:rPr>
              <a:t>upload/organize your files</a:t>
            </a:r>
            <a:r>
              <a:rPr lang="en-CA" dirty="0"/>
              <a:t>)</a:t>
            </a:r>
          </a:p>
          <a:p>
            <a:pPr lvl="1"/>
            <a:r>
              <a:rPr lang="en-CA" dirty="0"/>
              <a:t>Fill out a preregistration form for your next project (</a:t>
            </a:r>
            <a:r>
              <a:rPr lang="en-CA" dirty="0">
                <a:hlinkClick r:id="rId9"/>
              </a:rPr>
              <a:t>OSF</a:t>
            </a:r>
            <a:r>
              <a:rPr lang="en-CA" dirty="0"/>
              <a:t>,  </a:t>
            </a:r>
            <a:r>
              <a:rPr lang="en-CA" dirty="0" err="1">
                <a:hlinkClick r:id="rId10"/>
              </a:rPr>
              <a:t>AsPredicted</a:t>
            </a:r>
            <a:r>
              <a:rPr lang="en-CA" dirty="0"/>
              <a:t>)</a:t>
            </a:r>
          </a:p>
          <a:p>
            <a:r>
              <a:rPr lang="en-US" sz="2400" dirty="0"/>
              <a:t>Join OSSSG</a:t>
            </a:r>
          </a:p>
          <a:p>
            <a:pPr lvl="1"/>
            <a:r>
              <a:rPr lang="en-US" sz="2400" dirty="0"/>
              <a:t>Intro to open science talk from last year: </a:t>
            </a:r>
            <a:r>
              <a:rPr lang="en-CA" u="sng" dirty="0">
                <a:hlinkClick r:id="rId11"/>
              </a:rPr>
              <a:t>https://osf.io/b86nq/</a:t>
            </a:r>
            <a:r>
              <a:rPr lang="en-CA" dirty="0"/>
              <a:t> </a:t>
            </a:r>
            <a:endParaRPr lang="en-US" sz="2400" dirty="0"/>
          </a:p>
          <a:p>
            <a:endParaRPr lang="en-US" sz="2400" dirty="0"/>
          </a:p>
        </p:txBody>
      </p:sp>
      <p:pic>
        <p:nvPicPr>
          <p:cNvPr id="4" name="Picture 3" descr="Shape&#10;&#10;Description automatically generated">
            <a:extLst>
              <a:ext uri="{FF2B5EF4-FFF2-40B4-BE49-F238E27FC236}">
                <a16:creationId xmlns:a16="http://schemas.microsoft.com/office/drawing/2014/main" id="{EC5AAA04-F9ED-124F-8714-D5A7161907FE}"/>
              </a:ext>
            </a:extLst>
          </p:cNvPr>
          <p:cNvPicPr>
            <a:picLocks noChangeAspect="1"/>
          </p:cNvPicPr>
          <p:nvPr/>
        </p:nvPicPr>
        <p:blipFill>
          <a:blip r:embed="rId12"/>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114651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dirty="0"/>
              <a:t>Resources</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633423" cy="4975672"/>
          </a:xfrm>
        </p:spPr>
        <p:txBody>
          <a:bodyPr>
            <a:normAutofit fontScale="92500" lnSpcReduction="20000"/>
          </a:bodyPr>
          <a:lstStyle/>
          <a:p>
            <a:pPr marL="0" indent="0">
              <a:buNone/>
            </a:pPr>
            <a:r>
              <a:rPr lang="en-CA" sz="2400" dirty="0"/>
              <a:t>Listen (podcasts):</a:t>
            </a:r>
          </a:p>
          <a:p>
            <a:r>
              <a:rPr lang="en-CA" dirty="0"/>
              <a:t>Open science talks:  </a:t>
            </a:r>
            <a:r>
              <a:rPr lang="en-CA" dirty="0">
                <a:hlinkClick r:id="rId2"/>
              </a:rPr>
              <a:t>What is open science? </a:t>
            </a:r>
            <a:r>
              <a:rPr lang="en-CA" dirty="0"/>
              <a:t>(~15 minutes)</a:t>
            </a:r>
          </a:p>
          <a:p>
            <a:r>
              <a:rPr lang="en-CA" dirty="0"/>
              <a:t>Radiolab: </a:t>
            </a:r>
            <a:r>
              <a:rPr lang="en-CA" dirty="0">
                <a:hlinkClick r:id="rId3"/>
              </a:rPr>
              <a:t>Stereothreat </a:t>
            </a:r>
            <a:r>
              <a:rPr lang="en-CA" dirty="0"/>
              <a:t>(~40 min)</a:t>
            </a:r>
          </a:p>
          <a:p>
            <a:r>
              <a:rPr lang="en-CA" dirty="0"/>
              <a:t>Research Matters: </a:t>
            </a:r>
            <a:r>
              <a:rPr lang="en-CA" dirty="0">
                <a:hlinkClick r:id="rId4"/>
              </a:rPr>
              <a:t>Embracing an open science mindset </a:t>
            </a:r>
            <a:r>
              <a:rPr lang="en-CA" dirty="0"/>
              <a:t>(~60 min)</a:t>
            </a:r>
          </a:p>
          <a:p>
            <a:r>
              <a:rPr lang="en-CA" dirty="0"/>
              <a:t>The black goat: </a:t>
            </a:r>
            <a:r>
              <a:rPr lang="en-CA" dirty="0">
                <a:hlinkClick r:id="rId5"/>
              </a:rPr>
              <a:t>It’s so complicated </a:t>
            </a:r>
            <a:r>
              <a:rPr lang="en-CA" dirty="0"/>
              <a:t>(~70 min)</a:t>
            </a:r>
          </a:p>
          <a:p>
            <a:endParaRPr lang="en-CA" dirty="0"/>
          </a:p>
          <a:p>
            <a:pPr marL="0" indent="0">
              <a:buNone/>
            </a:pPr>
            <a:r>
              <a:rPr lang="en-CA" sz="2400" dirty="0"/>
              <a:t>Watch (videos): </a:t>
            </a:r>
          </a:p>
          <a:p>
            <a:r>
              <a:rPr lang="en-CA" dirty="0"/>
              <a:t>Ted Talk about current research culture and open science as a solution: </a:t>
            </a:r>
            <a:r>
              <a:rPr lang="en-CA" dirty="0">
                <a:hlinkClick r:id="rId6"/>
              </a:rPr>
              <a:t>Research Culture is Broken: Open Science can Fix It</a:t>
            </a:r>
            <a:r>
              <a:rPr lang="en-CA" dirty="0"/>
              <a:t> (~15 min)</a:t>
            </a:r>
          </a:p>
          <a:p>
            <a:r>
              <a:rPr lang="en-CA" dirty="0"/>
              <a:t>Lecture on open science: </a:t>
            </a:r>
            <a:r>
              <a:rPr lang="en-CA" dirty="0">
                <a:hlinkClick r:id="rId7"/>
              </a:rPr>
              <a:t>Open Science is just good science</a:t>
            </a:r>
            <a:r>
              <a:rPr lang="en-CA" dirty="0"/>
              <a:t> (~40 min)</a:t>
            </a:r>
          </a:p>
          <a:p>
            <a:r>
              <a:rPr lang="en-CA" dirty="0"/>
              <a:t>Webinar on open science by Brian </a:t>
            </a:r>
            <a:r>
              <a:rPr lang="en-CA" dirty="0" err="1"/>
              <a:t>Nosek</a:t>
            </a:r>
            <a:r>
              <a:rPr lang="en-CA" dirty="0"/>
              <a:t>, Executive Director and Co-Founder of Center for Open Science (COS): </a:t>
            </a:r>
            <a:r>
              <a:rPr lang="en-CA" dirty="0">
                <a:hlinkClick r:id="rId8"/>
              </a:rPr>
              <a:t>Open Science </a:t>
            </a:r>
            <a:r>
              <a:rPr lang="en-CA" dirty="0"/>
              <a:t>(~60 min)</a:t>
            </a:r>
          </a:p>
          <a:p>
            <a:endParaRPr lang="en-CA" dirty="0"/>
          </a:p>
          <a:p>
            <a:endParaRPr lang="en-US" dirty="0"/>
          </a:p>
          <a:p>
            <a:pPr lvl="1"/>
            <a:endParaRPr lang="en-US"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9"/>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292403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dirty="0"/>
              <a:t>Resources</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1272728"/>
            <a:ext cx="10875686" cy="5051872"/>
          </a:xfrm>
        </p:spPr>
        <p:txBody>
          <a:bodyPr>
            <a:normAutofit fontScale="92500" lnSpcReduction="10000"/>
          </a:bodyPr>
          <a:lstStyle/>
          <a:p>
            <a:pPr marL="0" indent="0">
              <a:buNone/>
            </a:pPr>
            <a:r>
              <a:rPr lang="en-CA" sz="2400" dirty="0"/>
              <a:t>Read (articles/papers):</a:t>
            </a:r>
          </a:p>
          <a:p>
            <a:r>
              <a:rPr lang="en-CA" dirty="0" err="1"/>
              <a:t>Bahlai</a:t>
            </a:r>
            <a:r>
              <a:rPr lang="en-CA" dirty="0"/>
              <a:t>, C., Bartlett, L. J., </a:t>
            </a:r>
            <a:r>
              <a:rPr lang="en-CA" dirty="0" err="1"/>
              <a:t>Burgio</a:t>
            </a:r>
            <a:r>
              <a:rPr lang="en-CA" dirty="0"/>
              <a:t>, K. R., Fournier, A., Keiser, C. N., </a:t>
            </a:r>
            <a:r>
              <a:rPr lang="en-CA" dirty="0" err="1"/>
              <a:t>Poisot</a:t>
            </a:r>
            <a:r>
              <a:rPr lang="en-CA" dirty="0"/>
              <a:t>, T., &amp; Whitney, K. S. (2019). Open science isn’t always open to all scientists.  </a:t>
            </a:r>
            <a:r>
              <a:rPr lang="en-CA" i="1" dirty="0"/>
              <a:t>American Scientist, 107</a:t>
            </a:r>
            <a:r>
              <a:rPr lang="en-CA" dirty="0"/>
              <a:t>(2), 78-82.</a:t>
            </a:r>
          </a:p>
          <a:p>
            <a:r>
              <a:rPr lang="en-CA" dirty="0" err="1"/>
              <a:t>Kathawalla</a:t>
            </a:r>
            <a:r>
              <a:rPr lang="en-CA" dirty="0"/>
              <a:t>, U., Silverstein, P., &amp; Syed, M. (2020, May 8). Easing Into Open Science: A Guide for Graduate Students and Their Advisors. </a:t>
            </a:r>
            <a:r>
              <a:rPr lang="en-CA" dirty="0">
                <a:hlinkClick r:id="rId3"/>
              </a:rPr>
              <a:t>https://doi.org/10.31234/osf.io/vzjdp</a:t>
            </a:r>
            <a:endParaRPr lang="en-CA" dirty="0"/>
          </a:p>
          <a:p>
            <a:r>
              <a:rPr lang="en-CA" dirty="0"/>
              <a:t>Monbiot, G. (2011).  Academic publishers make Murdoch look like a socialist. </a:t>
            </a:r>
            <a:r>
              <a:rPr lang="en-CA" i="1" dirty="0"/>
              <a:t>The Guardian</a:t>
            </a:r>
            <a:r>
              <a:rPr lang="en-CA" dirty="0"/>
              <a:t>, </a:t>
            </a:r>
            <a:r>
              <a:rPr lang="en-CA" i="1" dirty="0"/>
              <a:t>29</a:t>
            </a:r>
            <a:r>
              <a:rPr lang="en-CA" dirty="0"/>
              <a:t>, 8. </a:t>
            </a:r>
            <a:r>
              <a:rPr lang="en-CA" dirty="0">
                <a:hlinkClick r:id="rId4"/>
              </a:rPr>
              <a:t>http://wavelets.ens.fr/BOYCOTT_ELSEVIER/ARTICLES/2011_08_29_The_Guardian.pdf</a:t>
            </a:r>
            <a:endParaRPr lang="en-CA" dirty="0"/>
          </a:p>
          <a:p>
            <a:r>
              <a:rPr lang="en-CA" dirty="0"/>
              <a:t>Blogpost + discussion:  </a:t>
            </a:r>
            <a:r>
              <a:rPr lang="en-US" dirty="0">
                <a:hlinkClick r:id="rId5"/>
              </a:rPr>
              <a:t>The grad student who never said ‘no’</a:t>
            </a:r>
            <a:endParaRPr lang="en-CA" dirty="0"/>
          </a:p>
          <a:p>
            <a:pPr marL="0" indent="0">
              <a:buNone/>
            </a:pPr>
            <a:endParaRPr lang="en-CA" sz="1000" dirty="0"/>
          </a:p>
          <a:p>
            <a:pPr marL="0" indent="0">
              <a:buNone/>
            </a:pPr>
            <a:r>
              <a:rPr lang="en-CA" dirty="0"/>
              <a:t>Great overview of more resources presented in a tiered way so you can select what you have time for:  </a:t>
            </a:r>
            <a:r>
              <a:rPr lang="en-CA" dirty="0">
                <a:hlinkClick r:id="rId6"/>
              </a:rPr>
              <a:t>A Guide for Open Science for People Who Are Already Too Busy</a:t>
            </a:r>
            <a:endParaRPr lang="en-CA" dirty="0"/>
          </a:p>
          <a:p>
            <a:pPr marL="0" indent="0">
              <a:buNone/>
            </a:pPr>
            <a:endParaRPr lang="en-US" sz="1000" dirty="0"/>
          </a:p>
          <a:p>
            <a:pPr marL="0" indent="0">
              <a:buNone/>
            </a:pPr>
            <a:r>
              <a:rPr lang="en-US" dirty="0"/>
              <a:t>More resources, tutorials and step-by-step guides on open science practices: </a:t>
            </a:r>
            <a:r>
              <a:rPr lang="en-US" dirty="0">
                <a:hlinkClick r:id="rId7"/>
              </a:rPr>
              <a:t>https://osf.io/w5mbp/wiki/home/</a:t>
            </a:r>
            <a:endParaRPr lang="en-US" dirty="0"/>
          </a:p>
          <a:p>
            <a:pPr marL="0" indent="0">
              <a:buNone/>
            </a:pPr>
            <a:endParaRPr lang="en-US"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8"/>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6153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1112168"/>
          </a:xfrm>
        </p:spPr>
        <p:txBody>
          <a:bodyPr/>
          <a:lstStyle/>
          <a:p>
            <a:r>
              <a:rPr lang="en-US" sz="4400" dirty="0"/>
              <a:t>References</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925556"/>
            <a:ext cx="10904980" cy="5743601"/>
          </a:xfrm>
        </p:spPr>
        <p:txBody>
          <a:bodyPr>
            <a:normAutofit fontScale="70000" lnSpcReduction="20000"/>
          </a:bodyPr>
          <a:lstStyle/>
          <a:p>
            <a:pPr fontAlgn="base">
              <a:spcBef>
                <a:spcPts val="200"/>
              </a:spcBef>
            </a:pPr>
            <a:r>
              <a:rPr lang="en-CA" dirty="0"/>
              <a:t>Allen, C. &amp; </a:t>
            </a:r>
            <a:r>
              <a:rPr lang="en-CA" dirty="0" err="1"/>
              <a:t>Mehler</a:t>
            </a:r>
            <a:r>
              <a:rPr lang="en-CA" dirty="0"/>
              <a:t>, DMA. (2019). Open science challenges, benefits and tips in early career and beyond. </a:t>
            </a:r>
            <a:r>
              <a:rPr lang="en-CA" i="1" dirty="0" err="1"/>
              <a:t>PLoS</a:t>
            </a:r>
            <a:r>
              <a:rPr lang="en-CA" i="1" dirty="0"/>
              <a:t> </a:t>
            </a:r>
            <a:r>
              <a:rPr lang="en-CA" i="1" dirty="0" err="1"/>
              <a:t>Biol</a:t>
            </a:r>
            <a:r>
              <a:rPr lang="en-CA" dirty="0"/>
              <a:t> 17(5): e3000246. https:// </a:t>
            </a:r>
            <a:r>
              <a:rPr lang="en-CA" dirty="0" err="1"/>
              <a:t>doi.org</a:t>
            </a:r>
            <a:r>
              <a:rPr lang="en-CA" dirty="0"/>
              <a:t>/10.1371/journal.pbio.3000246</a:t>
            </a:r>
          </a:p>
          <a:p>
            <a:pPr fontAlgn="base">
              <a:spcBef>
                <a:spcPts val="200"/>
              </a:spcBef>
            </a:pPr>
            <a:r>
              <a:rPr lang="en-CA" dirty="0" err="1"/>
              <a:t>Amrhein</a:t>
            </a:r>
            <a:r>
              <a:rPr lang="en-CA" dirty="0"/>
              <a:t>, V., Greenland, S., &amp; McShane, B. (2019). Scientists rise up against statistical significance.</a:t>
            </a:r>
            <a:endParaRPr lang="en-CA" sz="2400" dirty="0"/>
          </a:p>
          <a:p>
            <a:pPr fontAlgn="base">
              <a:spcBef>
                <a:spcPts val="200"/>
              </a:spcBef>
            </a:pPr>
            <a:r>
              <a:rPr lang="en-CA" dirty="0" err="1"/>
              <a:t>Bahlai</a:t>
            </a:r>
            <a:r>
              <a:rPr lang="en-CA" dirty="0"/>
              <a:t>, C., Bartlett, L. J., </a:t>
            </a:r>
            <a:r>
              <a:rPr lang="en-CA" dirty="0" err="1"/>
              <a:t>Burgio</a:t>
            </a:r>
            <a:r>
              <a:rPr lang="en-CA" dirty="0"/>
              <a:t>, K. R., Fournier, A., Keiser, C. N., </a:t>
            </a:r>
            <a:r>
              <a:rPr lang="en-CA" dirty="0" err="1"/>
              <a:t>Poisot</a:t>
            </a:r>
            <a:r>
              <a:rPr lang="en-CA" dirty="0"/>
              <a:t>, T., &amp; Whitney, K. S. (2019). Open science isn’t always open to all scientists. </a:t>
            </a:r>
            <a:r>
              <a:rPr lang="en-CA" i="1" dirty="0"/>
              <a:t>American Scientist, 107</a:t>
            </a:r>
            <a:r>
              <a:rPr lang="en-CA" dirty="0"/>
              <a:t>(2), 78-82.</a:t>
            </a:r>
          </a:p>
          <a:p>
            <a:pPr fontAlgn="base">
              <a:spcBef>
                <a:spcPts val="200"/>
              </a:spcBef>
            </a:pPr>
            <a:r>
              <a:rPr lang="en-CA" dirty="0"/>
              <a:t>Bassett, D. (2020, December 2). State transitions in matter and mind [Video].  </a:t>
            </a:r>
            <a:r>
              <a:rPr lang="en-CA" dirty="0" err="1"/>
              <a:t>Youtube</a:t>
            </a:r>
            <a:r>
              <a:rPr lang="en-CA" dirty="0"/>
              <a:t>. </a:t>
            </a:r>
            <a:r>
              <a:rPr lang="en-CA" dirty="0">
                <a:hlinkClick r:id="rId2"/>
              </a:rPr>
              <a:t>https://www.youtube.com/watch?v=WN6moTxEMNc&amp;t=2010s</a:t>
            </a:r>
            <a:r>
              <a:rPr lang="en-CA" dirty="0"/>
              <a:t> </a:t>
            </a:r>
          </a:p>
          <a:p>
            <a:pPr fontAlgn="base">
              <a:spcBef>
                <a:spcPts val="200"/>
              </a:spcBef>
            </a:pPr>
            <a:r>
              <a:rPr lang="en-CA" dirty="0" err="1"/>
              <a:t>Botvinik-Nezer</a:t>
            </a:r>
            <a:r>
              <a:rPr lang="en-CA" dirty="0"/>
              <a:t>, R., </a:t>
            </a:r>
            <a:r>
              <a:rPr lang="en-CA" dirty="0" err="1"/>
              <a:t>Holzmeister</a:t>
            </a:r>
            <a:r>
              <a:rPr lang="en-CA" dirty="0"/>
              <a:t>, F., </a:t>
            </a:r>
            <a:r>
              <a:rPr lang="en-CA" dirty="0" err="1"/>
              <a:t>Camerer</a:t>
            </a:r>
            <a:r>
              <a:rPr lang="en-CA" dirty="0"/>
              <a:t>, C. F., </a:t>
            </a:r>
            <a:r>
              <a:rPr lang="en-CA" dirty="0" err="1"/>
              <a:t>Dreber</a:t>
            </a:r>
            <a:r>
              <a:rPr lang="en-CA" dirty="0"/>
              <a:t>, A., Huber, J., </a:t>
            </a:r>
            <a:r>
              <a:rPr lang="en-CA" dirty="0" err="1"/>
              <a:t>Johannesson</a:t>
            </a:r>
            <a:r>
              <a:rPr lang="en-CA" dirty="0"/>
              <a:t>, M., ... &amp; Rodriguez-Thompson, A. (2019, November). Variability in the analysis of a single neuroimaging dataset by many teams. </a:t>
            </a:r>
            <a:r>
              <a:rPr lang="en-CA" dirty="0" err="1"/>
              <a:t>Doi</a:t>
            </a:r>
            <a:r>
              <a:rPr lang="en-CA" dirty="0"/>
              <a:t>: https://</a:t>
            </a:r>
            <a:r>
              <a:rPr lang="en-CA" dirty="0" err="1"/>
              <a:t>doi.org</a:t>
            </a:r>
            <a:r>
              <a:rPr lang="en-CA" dirty="0"/>
              <a:t>/10.1101/843193</a:t>
            </a:r>
          </a:p>
          <a:p>
            <a:pPr fontAlgn="base">
              <a:spcBef>
                <a:spcPts val="200"/>
              </a:spcBef>
            </a:pPr>
            <a:r>
              <a:rPr lang="en-CA" dirty="0" err="1"/>
              <a:t>Bumpus</a:t>
            </a:r>
            <a:r>
              <a:rPr lang="en-CA" dirty="0"/>
              <a:t>, N. (2020). Too many senior white academics still resist recognizing racism. </a:t>
            </a:r>
            <a:r>
              <a:rPr lang="en-CA" i="1" dirty="0"/>
              <a:t>Nature</a:t>
            </a:r>
            <a:r>
              <a:rPr lang="en-CA" dirty="0"/>
              <a:t>, </a:t>
            </a:r>
            <a:r>
              <a:rPr lang="en-CA" i="1" dirty="0"/>
              <a:t>583</a:t>
            </a:r>
            <a:r>
              <a:rPr lang="en-CA" dirty="0"/>
              <a:t>(7818), 661-661.</a:t>
            </a:r>
          </a:p>
          <a:p>
            <a:pPr fontAlgn="base">
              <a:spcBef>
                <a:spcPts val="200"/>
              </a:spcBef>
            </a:pPr>
            <a:r>
              <a:rPr lang="en-CA" dirty="0" err="1"/>
              <a:t>Joober</a:t>
            </a:r>
            <a:r>
              <a:rPr lang="en-CA" dirty="0"/>
              <a:t>, R., Schmitz, N., </a:t>
            </a:r>
            <a:r>
              <a:rPr lang="en-CA" dirty="0" err="1"/>
              <a:t>Annable</a:t>
            </a:r>
            <a:r>
              <a:rPr lang="en-CA" dirty="0"/>
              <a:t>, L., &amp; </a:t>
            </a:r>
            <a:r>
              <a:rPr lang="en-CA" dirty="0" err="1"/>
              <a:t>Boksa</a:t>
            </a:r>
            <a:r>
              <a:rPr lang="en-CA" dirty="0"/>
              <a:t>, P. (2012). Publication bias: what are the challenges and can they be overcome?. </a:t>
            </a:r>
            <a:r>
              <a:rPr lang="en-CA" i="1" dirty="0"/>
              <a:t>Journal of psychiatry &amp; neuroscience: JPN</a:t>
            </a:r>
            <a:r>
              <a:rPr lang="en-CA" dirty="0"/>
              <a:t>, </a:t>
            </a:r>
            <a:r>
              <a:rPr lang="en-CA" i="1" dirty="0"/>
              <a:t>37</a:t>
            </a:r>
            <a:r>
              <a:rPr lang="en-CA" dirty="0"/>
              <a:t>(3), 149.</a:t>
            </a:r>
          </a:p>
          <a:p>
            <a:pPr fontAlgn="base">
              <a:spcBef>
                <a:spcPts val="200"/>
              </a:spcBef>
            </a:pPr>
            <a:r>
              <a:rPr lang="en-CA" dirty="0" err="1"/>
              <a:t>Larivière</a:t>
            </a:r>
            <a:r>
              <a:rPr lang="en-CA" dirty="0"/>
              <a:t>, V., </a:t>
            </a:r>
            <a:r>
              <a:rPr lang="en-CA" dirty="0" err="1"/>
              <a:t>Haustein</a:t>
            </a:r>
            <a:r>
              <a:rPr lang="en-CA" dirty="0"/>
              <a:t>, S., &amp; </a:t>
            </a:r>
            <a:r>
              <a:rPr lang="en-CA" dirty="0" err="1"/>
              <a:t>Mongeon</a:t>
            </a:r>
            <a:r>
              <a:rPr lang="en-CA" dirty="0"/>
              <a:t>, P. (2015). The oligopoly of academic publishers in the digital era. </a:t>
            </a:r>
            <a:r>
              <a:rPr lang="en-CA" i="1" dirty="0" err="1"/>
              <a:t>PloS</a:t>
            </a:r>
            <a:r>
              <a:rPr lang="en-CA" i="1" dirty="0"/>
              <a:t> one</a:t>
            </a:r>
            <a:r>
              <a:rPr lang="en-CA" dirty="0"/>
              <a:t>, </a:t>
            </a:r>
            <a:r>
              <a:rPr lang="en-CA" i="1" dirty="0"/>
              <a:t>10</a:t>
            </a:r>
            <a:r>
              <a:rPr lang="en-CA" dirty="0"/>
              <a:t>(6), e0127502.</a:t>
            </a:r>
          </a:p>
          <a:p>
            <a:pPr fontAlgn="base">
              <a:spcBef>
                <a:spcPts val="200"/>
              </a:spcBef>
            </a:pPr>
            <a:r>
              <a:rPr lang="en-CA" dirty="0"/>
              <a:t>Lin, L., </a:t>
            </a:r>
            <a:r>
              <a:rPr lang="en-CA" dirty="0" err="1"/>
              <a:t>Stamm</a:t>
            </a:r>
            <a:r>
              <a:rPr lang="en-CA" dirty="0"/>
              <a:t>, K., &amp; </a:t>
            </a:r>
            <a:r>
              <a:rPr lang="en-CA" dirty="0" err="1"/>
              <a:t>Christidis</a:t>
            </a:r>
            <a:r>
              <a:rPr lang="en-CA" dirty="0"/>
              <a:t>, P. (2018). How diverse is the psychology workforce. </a:t>
            </a:r>
            <a:r>
              <a:rPr lang="en-CA" i="1" dirty="0"/>
              <a:t>Monitor on Psychology</a:t>
            </a:r>
            <a:r>
              <a:rPr lang="en-CA" dirty="0"/>
              <a:t>, </a:t>
            </a:r>
            <a:r>
              <a:rPr lang="en-CA" i="1" dirty="0"/>
              <a:t>49</a:t>
            </a:r>
            <a:r>
              <a:rPr lang="en-CA" dirty="0"/>
              <a:t>(2), 19.</a:t>
            </a:r>
            <a:endParaRPr lang="en-CA" sz="2400" dirty="0"/>
          </a:p>
          <a:p>
            <a:pPr fontAlgn="base">
              <a:spcBef>
                <a:spcPts val="200"/>
              </a:spcBef>
            </a:pPr>
            <a:r>
              <a:rPr lang="en-CA" dirty="0" err="1"/>
              <a:t>Nosek</a:t>
            </a:r>
            <a:r>
              <a:rPr lang="en-CA" dirty="0"/>
              <a:t>, B. A., </a:t>
            </a:r>
            <a:r>
              <a:rPr lang="en-CA" dirty="0" err="1"/>
              <a:t>Aarts</a:t>
            </a:r>
            <a:r>
              <a:rPr lang="en-CA" dirty="0"/>
              <a:t>, A. A., Anderson, J. E., </a:t>
            </a:r>
            <a:r>
              <a:rPr lang="en-CA" dirty="0" err="1"/>
              <a:t>Kappes</a:t>
            </a:r>
            <a:r>
              <a:rPr lang="en-CA" dirty="0"/>
              <a:t>, H. B., &amp; Open Science Collaboration. (2015). Estimating the reproducibility of psychological science. </a:t>
            </a:r>
            <a:r>
              <a:rPr lang="en-CA" i="1" dirty="0"/>
              <a:t>Science</a:t>
            </a:r>
            <a:r>
              <a:rPr lang="en-CA" dirty="0"/>
              <a:t>, </a:t>
            </a:r>
            <a:r>
              <a:rPr lang="en-CA" i="1" dirty="0"/>
              <a:t>349</a:t>
            </a:r>
            <a:r>
              <a:rPr lang="en-CA" dirty="0"/>
              <a:t>(6251), aac4716-aac4716.</a:t>
            </a:r>
          </a:p>
          <a:p>
            <a:pPr fontAlgn="base">
              <a:spcBef>
                <a:spcPts val="200"/>
              </a:spcBef>
            </a:pPr>
            <a:r>
              <a:rPr lang="en-CA" dirty="0" err="1"/>
              <a:t>Nuijten</a:t>
            </a:r>
            <a:r>
              <a:rPr lang="en-CA" dirty="0"/>
              <a:t>, M. B., </a:t>
            </a:r>
            <a:r>
              <a:rPr lang="en-CA" dirty="0" err="1"/>
              <a:t>Hartgerink</a:t>
            </a:r>
            <a:r>
              <a:rPr lang="en-CA" dirty="0"/>
              <a:t>, C. H., van </a:t>
            </a:r>
            <a:r>
              <a:rPr lang="en-CA" dirty="0" err="1"/>
              <a:t>Assen</a:t>
            </a:r>
            <a:r>
              <a:rPr lang="en-CA" dirty="0"/>
              <a:t>, M. A., </a:t>
            </a:r>
            <a:r>
              <a:rPr lang="en-CA" dirty="0" err="1"/>
              <a:t>Epskamp</a:t>
            </a:r>
            <a:r>
              <a:rPr lang="en-CA" dirty="0"/>
              <a:t>, S., &amp; </a:t>
            </a:r>
            <a:r>
              <a:rPr lang="en-CA" dirty="0" err="1"/>
              <a:t>Wicherts</a:t>
            </a:r>
            <a:r>
              <a:rPr lang="en-CA" dirty="0"/>
              <a:t>, J. M. (2016). The prevalence of statistical reporting errors in psychology (1985–2013). </a:t>
            </a:r>
            <a:r>
              <a:rPr lang="en-CA" i="1" dirty="0"/>
              <a:t>Behavior research methods</a:t>
            </a:r>
            <a:r>
              <a:rPr lang="en-CA" dirty="0"/>
              <a:t>, </a:t>
            </a:r>
            <a:r>
              <a:rPr lang="en-CA" i="1" dirty="0"/>
              <a:t>48</a:t>
            </a:r>
            <a:r>
              <a:rPr lang="en-CA" dirty="0"/>
              <a:t>(4), 1205-1226.</a:t>
            </a:r>
          </a:p>
          <a:p>
            <a:pPr fontAlgn="base">
              <a:spcBef>
                <a:spcPts val="200"/>
              </a:spcBef>
            </a:pPr>
            <a:r>
              <a:rPr lang="en-CA" dirty="0" err="1"/>
              <a:t>Piwowar</a:t>
            </a:r>
            <a:r>
              <a:rPr lang="en-CA" dirty="0"/>
              <a:t>, H., </a:t>
            </a:r>
            <a:r>
              <a:rPr lang="en-CA" dirty="0" err="1"/>
              <a:t>Priem</a:t>
            </a:r>
            <a:r>
              <a:rPr lang="en-CA" dirty="0"/>
              <a:t>, J., </a:t>
            </a:r>
            <a:r>
              <a:rPr lang="en-CA" dirty="0" err="1"/>
              <a:t>Larivière</a:t>
            </a:r>
            <a:r>
              <a:rPr lang="en-CA" dirty="0"/>
              <a:t>, V., </a:t>
            </a:r>
            <a:r>
              <a:rPr lang="en-CA" dirty="0" err="1"/>
              <a:t>Alperin</a:t>
            </a:r>
            <a:r>
              <a:rPr lang="en-CA" dirty="0"/>
              <a:t>, J. P., Matthias, L., Norlander, B., ... &amp; </a:t>
            </a:r>
            <a:r>
              <a:rPr lang="en-CA" dirty="0" err="1"/>
              <a:t>Haustein</a:t>
            </a:r>
            <a:r>
              <a:rPr lang="en-CA" dirty="0"/>
              <a:t>, S. (2018). The state of OA: a large-scale analysis of the prevalence and impact of Open Access articles. </a:t>
            </a:r>
            <a:r>
              <a:rPr lang="en-CA" i="1" dirty="0" err="1"/>
              <a:t>PeerJ</a:t>
            </a:r>
            <a:r>
              <a:rPr lang="en-CA" dirty="0"/>
              <a:t>, </a:t>
            </a:r>
            <a:r>
              <a:rPr lang="en-CA" i="1" dirty="0"/>
              <a:t>6</a:t>
            </a:r>
            <a:r>
              <a:rPr lang="en-CA" dirty="0"/>
              <a:t>, e4375.</a:t>
            </a:r>
          </a:p>
          <a:p>
            <a:pPr fontAlgn="base">
              <a:spcBef>
                <a:spcPts val="200"/>
              </a:spcBef>
            </a:pPr>
            <a:r>
              <a:rPr lang="en-CA" dirty="0"/>
              <a:t>Tennant, J [DARIAH-EU]. (2018, June 1). Open Science is just good science [Video]. </a:t>
            </a:r>
            <a:r>
              <a:rPr lang="en-CA" dirty="0" err="1"/>
              <a:t>Youtube</a:t>
            </a:r>
            <a:r>
              <a:rPr lang="en-CA" dirty="0"/>
              <a:t>. https://</a:t>
            </a:r>
            <a:r>
              <a:rPr lang="en-CA" dirty="0" err="1"/>
              <a:t>www.youtube.com</a:t>
            </a:r>
            <a:r>
              <a:rPr lang="en-CA" dirty="0"/>
              <a:t>/</a:t>
            </a:r>
            <a:r>
              <a:rPr lang="en-CA" dirty="0" err="1"/>
              <a:t>watch?v</a:t>
            </a:r>
            <a:r>
              <a:rPr lang="en-CA" dirty="0"/>
              <a:t>=UEEcwRUgQu8&amp;feature=</a:t>
            </a:r>
            <a:r>
              <a:rPr lang="en-CA" dirty="0" err="1"/>
              <a:t>emb_title</a:t>
            </a:r>
            <a:r>
              <a:rPr lang="en-CA" dirty="0"/>
              <a:t>. </a:t>
            </a:r>
          </a:p>
          <a:p>
            <a:pPr fontAlgn="base">
              <a:spcBef>
                <a:spcPts val="200"/>
              </a:spcBef>
            </a:pPr>
            <a:r>
              <a:rPr lang="en-CA" dirty="0" err="1"/>
              <a:t>Wellmon</a:t>
            </a:r>
            <a:r>
              <a:rPr lang="en-CA" dirty="0"/>
              <a:t>, C., &amp; Piper, A. (2017). Publication, power, and patronage: On inequality and academic publishing. </a:t>
            </a:r>
            <a:r>
              <a:rPr lang="en-CA" i="1" dirty="0"/>
              <a:t>Critical Inquiry</a:t>
            </a:r>
            <a:r>
              <a:rPr lang="en-CA" dirty="0"/>
              <a:t>, </a:t>
            </a:r>
            <a:r>
              <a:rPr lang="en-CA" i="1" dirty="0"/>
              <a:t>21</a:t>
            </a:r>
            <a:r>
              <a:rPr lang="en-CA" dirty="0"/>
              <a:t>.</a:t>
            </a:r>
            <a:endParaRPr lang="en-US"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7473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F3E000-D2E3-44A9-AE2C-6D3C308AB009}"/>
              </a:ext>
            </a:extLst>
          </p:cNvPr>
          <p:cNvSpPr txBox="1"/>
          <p:nvPr/>
        </p:nvSpPr>
        <p:spPr>
          <a:xfrm>
            <a:off x="0" y="422931"/>
            <a:ext cx="10664057" cy="646331"/>
          </a:xfrm>
          <a:prstGeom prst="rect">
            <a:avLst/>
          </a:prstGeom>
          <a:noFill/>
        </p:spPr>
        <p:txBody>
          <a:bodyPr wrap="square">
            <a:spAutoFit/>
          </a:bodyPr>
          <a:lstStyle/>
          <a:p>
            <a:pPr marL="457200" marR="0" lvl="0" indent="0" algn="l" defTabSz="914400" rtl="0" eaLnBrk="1" fontAlgn="base" latinLnBrk="0" hangingPunct="1">
              <a:lnSpc>
                <a:spcPct val="100000"/>
              </a:lnSpc>
              <a:spcBef>
                <a:spcPts val="0"/>
              </a:spcBef>
              <a:spcAft>
                <a:spcPts val="0"/>
              </a:spcAft>
              <a:buClrTx/>
              <a:buSzTx/>
              <a:buFontTx/>
              <a:buNone/>
              <a:tabLst/>
              <a:defRPr/>
            </a:pPr>
            <a:r>
              <a:rPr kumimoji="0" lang="en-CA" sz="3600" b="0" i="0" u="none" strike="noStrike" kern="1200" cap="none" spc="0" normalizeH="0" baseline="0" noProof="0" dirty="0">
                <a:ln>
                  <a:noFill/>
                </a:ln>
                <a:solidFill>
                  <a:srgbClr val="968BC3"/>
                </a:solidFill>
                <a:effectLst/>
                <a:uLnTx/>
                <a:uFillTx/>
                <a:latin typeface="Gill Sans Nova" panose="020B0602020104020203" pitchFamily="34" charset="0"/>
                <a:ea typeface="Times New Roman" panose="02020603050405020304" pitchFamily="18" charset="0"/>
                <a:cs typeface="Times New Roman" panose="02020603050405020304" pitchFamily="18" charset="0"/>
              </a:rPr>
              <a:t>How Does OSSSG Uphold Our Values? </a:t>
            </a:r>
            <a:endParaRPr kumimoji="0" lang="en-CA" sz="3600" b="0" i="0" u="none" strike="noStrike" kern="1200" cap="none" spc="0" normalizeH="0" baseline="0" noProof="0" dirty="0">
              <a:ln>
                <a:noFill/>
              </a:ln>
              <a:solidFill>
                <a:srgbClr val="968BC3"/>
              </a:solidFill>
              <a:effectLst/>
              <a:uLnTx/>
              <a:uFillTx/>
              <a:latin typeface="Gill Sans Nova" panose="020B0602020104020203" pitchFamily="34" charset="0"/>
              <a:ea typeface="Times New Roman" panose="02020603050405020304" pitchFamily="18" charset="0"/>
              <a:cs typeface="+mn-cs"/>
            </a:endParaRPr>
          </a:p>
        </p:txBody>
      </p:sp>
      <p:sp>
        <p:nvSpPr>
          <p:cNvPr id="24" name="Flowchart: Process 23">
            <a:extLst>
              <a:ext uri="{FF2B5EF4-FFF2-40B4-BE49-F238E27FC236}">
                <a16:creationId xmlns:a16="http://schemas.microsoft.com/office/drawing/2014/main" id="{17FE54A0-6A29-46C0-B81C-BDDE6D088537}"/>
              </a:ext>
            </a:extLst>
          </p:cNvPr>
          <p:cNvSpPr/>
          <p:nvPr/>
        </p:nvSpPr>
        <p:spPr>
          <a:xfrm>
            <a:off x="171450" y="114300"/>
            <a:ext cx="11944350" cy="6557914"/>
          </a:xfrm>
          <a:custGeom>
            <a:avLst/>
            <a:gdLst>
              <a:gd name="connsiteX0" fmla="*/ 0 w 11944350"/>
              <a:gd name="connsiteY0" fmla="*/ 0 h 6557914"/>
              <a:gd name="connsiteX1" fmla="*/ 544131 w 11944350"/>
              <a:gd name="connsiteY1" fmla="*/ 0 h 6557914"/>
              <a:gd name="connsiteX2" fmla="*/ 849376 w 11944350"/>
              <a:gd name="connsiteY2" fmla="*/ 0 h 6557914"/>
              <a:gd name="connsiteX3" fmla="*/ 1751838 w 11944350"/>
              <a:gd name="connsiteY3" fmla="*/ 0 h 6557914"/>
              <a:gd name="connsiteX4" fmla="*/ 2295970 w 11944350"/>
              <a:gd name="connsiteY4" fmla="*/ 0 h 6557914"/>
              <a:gd name="connsiteX5" fmla="*/ 2840101 w 11944350"/>
              <a:gd name="connsiteY5" fmla="*/ 0 h 6557914"/>
              <a:gd name="connsiteX6" fmla="*/ 3742563 w 11944350"/>
              <a:gd name="connsiteY6" fmla="*/ 0 h 6557914"/>
              <a:gd name="connsiteX7" fmla="*/ 4167251 w 11944350"/>
              <a:gd name="connsiteY7" fmla="*/ 0 h 6557914"/>
              <a:gd name="connsiteX8" fmla="*/ 5069713 w 11944350"/>
              <a:gd name="connsiteY8" fmla="*/ 0 h 6557914"/>
              <a:gd name="connsiteX9" fmla="*/ 5972175 w 11944350"/>
              <a:gd name="connsiteY9" fmla="*/ 0 h 6557914"/>
              <a:gd name="connsiteX10" fmla="*/ 6635750 w 11944350"/>
              <a:gd name="connsiteY10" fmla="*/ 0 h 6557914"/>
              <a:gd name="connsiteX11" fmla="*/ 7538212 w 11944350"/>
              <a:gd name="connsiteY11" fmla="*/ 0 h 6557914"/>
              <a:gd name="connsiteX12" fmla="*/ 8082344 w 11944350"/>
              <a:gd name="connsiteY12" fmla="*/ 0 h 6557914"/>
              <a:gd name="connsiteX13" fmla="*/ 8626475 w 11944350"/>
              <a:gd name="connsiteY13" fmla="*/ 0 h 6557914"/>
              <a:gd name="connsiteX14" fmla="*/ 9409494 w 11944350"/>
              <a:gd name="connsiteY14" fmla="*/ 0 h 6557914"/>
              <a:gd name="connsiteX15" fmla="*/ 9953625 w 11944350"/>
              <a:gd name="connsiteY15" fmla="*/ 0 h 6557914"/>
              <a:gd name="connsiteX16" fmla="*/ 10856087 w 11944350"/>
              <a:gd name="connsiteY16" fmla="*/ 0 h 6557914"/>
              <a:gd name="connsiteX17" fmla="*/ 11944350 w 11944350"/>
              <a:gd name="connsiteY17" fmla="*/ 0 h 6557914"/>
              <a:gd name="connsiteX18" fmla="*/ 11944350 w 11944350"/>
              <a:gd name="connsiteY18" fmla="*/ 655791 h 6557914"/>
              <a:gd name="connsiteX19" fmla="*/ 11944350 w 11944350"/>
              <a:gd name="connsiteY19" fmla="*/ 1377162 h 6557914"/>
              <a:gd name="connsiteX20" fmla="*/ 11944350 w 11944350"/>
              <a:gd name="connsiteY20" fmla="*/ 1836216 h 6557914"/>
              <a:gd name="connsiteX21" fmla="*/ 11944350 w 11944350"/>
              <a:gd name="connsiteY21" fmla="*/ 2360849 h 6557914"/>
              <a:gd name="connsiteX22" fmla="*/ 11944350 w 11944350"/>
              <a:gd name="connsiteY22" fmla="*/ 3082219 h 6557914"/>
              <a:gd name="connsiteX23" fmla="*/ 11944350 w 11944350"/>
              <a:gd name="connsiteY23" fmla="*/ 3672431 h 6557914"/>
              <a:gd name="connsiteX24" fmla="*/ 11944350 w 11944350"/>
              <a:gd name="connsiteY24" fmla="*/ 4197064 h 6557914"/>
              <a:gd name="connsiteX25" fmla="*/ 11944350 w 11944350"/>
              <a:gd name="connsiteY25" fmla="*/ 4918435 h 6557914"/>
              <a:gd name="connsiteX26" fmla="*/ 11944350 w 11944350"/>
              <a:gd name="connsiteY26" fmla="*/ 5574226 h 6557914"/>
              <a:gd name="connsiteX27" fmla="*/ 11944350 w 11944350"/>
              <a:gd name="connsiteY27" fmla="*/ 6557913 h 6557914"/>
              <a:gd name="connsiteX28" fmla="*/ 11041888 w 11944350"/>
              <a:gd name="connsiteY28" fmla="*/ 6557913 h 6557914"/>
              <a:gd name="connsiteX29" fmla="*/ 10258870 w 11944350"/>
              <a:gd name="connsiteY29" fmla="*/ 6557913 h 6557914"/>
              <a:gd name="connsiteX30" fmla="*/ 9834182 w 11944350"/>
              <a:gd name="connsiteY30" fmla="*/ 6557913 h 6557914"/>
              <a:gd name="connsiteX31" fmla="*/ 9051163 w 11944350"/>
              <a:gd name="connsiteY31" fmla="*/ 6557913 h 6557914"/>
              <a:gd name="connsiteX32" fmla="*/ 8745919 w 11944350"/>
              <a:gd name="connsiteY32" fmla="*/ 6557913 h 6557914"/>
              <a:gd name="connsiteX33" fmla="*/ 7962900 w 11944350"/>
              <a:gd name="connsiteY33" fmla="*/ 6557913 h 6557914"/>
              <a:gd name="connsiteX34" fmla="*/ 7538212 w 11944350"/>
              <a:gd name="connsiteY34" fmla="*/ 6557913 h 6557914"/>
              <a:gd name="connsiteX35" fmla="*/ 7232968 w 11944350"/>
              <a:gd name="connsiteY35" fmla="*/ 6557913 h 6557914"/>
              <a:gd name="connsiteX36" fmla="*/ 6808280 w 11944350"/>
              <a:gd name="connsiteY36" fmla="*/ 6557913 h 6557914"/>
              <a:gd name="connsiteX37" fmla="*/ 6025261 w 11944350"/>
              <a:gd name="connsiteY37" fmla="*/ 6557913 h 6557914"/>
              <a:gd name="connsiteX38" fmla="*/ 5600573 w 11944350"/>
              <a:gd name="connsiteY38" fmla="*/ 6557913 h 6557914"/>
              <a:gd name="connsiteX39" fmla="*/ 5295329 w 11944350"/>
              <a:gd name="connsiteY39" fmla="*/ 6557913 h 6557914"/>
              <a:gd name="connsiteX40" fmla="*/ 4870641 w 11944350"/>
              <a:gd name="connsiteY40" fmla="*/ 6557913 h 6557914"/>
              <a:gd name="connsiteX41" fmla="*/ 4326509 w 11944350"/>
              <a:gd name="connsiteY41" fmla="*/ 6557913 h 6557914"/>
              <a:gd name="connsiteX42" fmla="*/ 3662934 w 11944350"/>
              <a:gd name="connsiteY42" fmla="*/ 6557913 h 6557914"/>
              <a:gd name="connsiteX43" fmla="*/ 3238246 w 11944350"/>
              <a:gd name="connsiteY43" fmla="*/ 6557913 h 6557914"/>
              <a:gd name="connsiteX44" fmla="*/ 2335784 w 11944350"/>
              <a:gd name="connsiteY44" fmla="*/ 6557913 h 6557914"/>
              <a:gd name="connsiteX45" fmla="*/ 1672209 w 11944350"/>
              <a:gd name="connsiteY45" fmla="*/ 6557913 h 6557914"/>
              <a:gd name="connsiteX46" fmla="*/ 769747 w 11944350"/>
              <a:gd name="connsiteY46" fmla="*/ 6557913 h 6557914"/>
              <a:gd name="connsiteX47" fmla="*/ 0 w 11944350"/>
              <a:gd name="connsiteY47" fmla="*/ 6557913 h 6557914"/>
              <a:gd name="connsiteX48" fmla="*/ 0 w 11944350"/>
              <a:gd name="connsiteY48" fmla="*/ 5967701 h 6557914"/>
              <a:gd name="connsiteX49" fmla="*/ 0 w 11944350"/>
              <a:gd name="connsiteY49" fmla="*/ 5377489 h 6557914"/>
              <a:gd name="connsiteX50" fmla="*/ 0 w 11944350"/>
              <a:gd name="connsiteY50" fmla="*/ 4656118 h 6557914"/>
              <a:gd name="connsiteX51" fmla="*/ 0 w 11944350"/>
              <a:gd name="connsiteY51" fmla="*/ 4000327 h 6557914"/>
              <a:gd name="connsiteX52" fmla="*/ 0 w 11944350"/>
              <a:gd name="connsiteY52" fmla="*/ 3213377 h 6557914"/>
              <a:gd name="connsiteX53" fmla="*/ 0 w 11944350"/>
              <a:gd name="connsiteY53" fmla="*/ 2426428 h 6557914"/>
              <a:gd name="connsiteX54" fmla="*/ 0 w 11944350"/>
              <a:gd name="connsiteY54" fmla="*/ 1705057 h 6557914"/>
              <a:gd name="connsiteX55" fmla="*/ 0 w 11944350"/>
              <a:gd name="connsiteY55" fmla="*/ 983687 h 6557914"/>
              <a:gd name="connsiteX56" fmla="*/ 0 w 11944350"/>
              <a:gd name="connsiteY56" fmla="*/ 0 h 6557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1944350" h="6557914" extrusionOk="0">
                <a:moveTo>
                  <a:pt x="0" y="0"/>
                </a:moveTo>
                <a:cubicBezTo>
                  <a:pt x="211858" y="2749"/>
                  <a:pt x="416984" y="5856"/>
                  <a:pt x="544131" y="0"/>
                </a:cubicBezTo>
                <a:cubicBezTo>
                  <a:pt x="671278" y="-5856"/>
                  <a:pt x="756798" y="-4711"/>
                  <a:pt x="849376" y="0"/>
                </a:cubicBezTo>
                <a:cubicBezTo>
                  <a:pt x="941954" y="4711"/>
                  <a:pt x="1525048" y="33746"/>
                  <a:pt x="1751838" y="0"/>
                </a:cubicBezTo>
                <a:cubicBezTo>
                  <a:pt x="1978628" y="-33746"/>
                  <a:pt x="2169069" y="-2381"/>
                  <a:pt x="2295970" y="0"/>
                </a:cubicBezTo>
                <a:cubicBezTo>
                  <a:pt x="2422871" y="2381"/>
                  <a:pt x="2714239" y="-249"/>
                  <a:pt x="2840101" y="0"/>
                </a:cubicBezTo>
                <a:cubicBezTo>
                  <a:pt x="2965963" y="249"/>
                  <a:pt x="3527591" y="13586"/>
                  <a:pt x="3742563" y="0"/>
                </a:cubicBezTo>
                <a:cubicBezTo>
                  <a:pt x="3957535" y="-13586"/>
                  <a:pt x="4044768" y="-7027"/>
                  <a:pt x="4167251" y="0"/>
                </a:cubicBezTo>
                <a:cubicBezTo>
                  <a:pt x="4289734" y="7027"/>
                  <a:pt x="4621179" y="-38573"/>
                  <a:pt x="5069713" y="0"/>
                </a:cubicBezTo>
                <a:cubicBezTo>
                  <a:pt x="5518247" y="38573"/>
                  <a:pt x="5542773" y="-42993"/>
                  <a:pt x="5972175" y="0"/>
                </a:cubicBezTo>
                <a:cubicBezTo>
                  <a:pt x="6401577" y="42993"/>
                  <a:pt x="6437824" y="1457"/>
                  <a:pt x="6635750" y="0"/>
                </a:cubicBezTo>
                <a:cubicBezTo>
                  <a:pt x="6833676" y="-1457"/>
                  <a:pt x="7218938" y="-27300"/>
                  <a:pt x="7538212" y="0"/>
                </a:cubicBezTo>
                <a:cubicBezTo>
                  <a:pt x="7857486" y="27300"/>
                  <a:pt x="7876505" y="-12591"/>
                  <a:pt x="8082344" y="0"/>
                </a:cubicBezTo>
                <a:cubicBezTo>
                  <a:pt x="8288183" y="12591"/>
                  <a:pt x="8399996" y="1988"/>
                  <a:pt x="8626475" y="0"/>
                </a:cubicBezTo>
                <a:cubicBezTo>
                  <a:pt x="8852954" y="-1988"/>
                  <a:pt x="9208632" y="5120"/>
                  <a:pt x="9409494" y="0"/>
                </a:cubicBezTo>
                <a:cubicBezTo>
                  <a:pt x="9610356" y="-5120"/>
                  <a:pt x="9783516" y="23207"/>
                  <a:pt x="9953625" y="0"/>
                </a:cubicBezTo>
                <a:cubicBezTo>
                  <a:pt x="10123734" y="-23207"/>
                  <a:pt x="10484994" y="-9384"/>
                  <a:pt x="10856087" y="0"/>
                </a:cubicBezTo>
                <a:cubicBezTo>
                  <a:pt x="11227180" y="9384"/>
                  <a:pt x="11476665" y="-45637"/>
                  <a:pt x="11944350" y="0"/>
                </a:cubicBezTo>
                <a:cubicBezTo>
                  <a:pt x="11945216" y="254396"/>
                  <a:pt x="11949256" y="425920"/>
                  <a:pt x="11944350" y="655791"/>
                </a:cubicBezTo>
                <a:cubicBezTo>
                  <a:pt x="11939444" y="885662"/>
                  <a:pt x="11979082" y="1148405"/>
                  <a:pt x="11944350" y="1377162"/>
                </a:cubicBezTo>
                <a:cubicBezTo>
                  <a:pt x="11909618" y="1605919"/>
                  <a:pt x="11927500" y="1609498"/>
                  <a:pt x="11944350" y="1836216"/>
                </a:cubicBezTo>
                <a:cubicBezTo>
                  <a:pt x="11961200" y="2062934"/>
                  <a:pt x="11937615" y="2160068"/>
                  <a:pt x="11944350" y="2360849"/>
                </a:cubicBezTo>
                <a:cubicBezTo>
                  <a:pt x="11951085" y="2561630"/>
                  <a:pt x="11940821" y="2783822"/>
                  <a:pt x="11944350" y="3082219"/>
                </a:cubicBezTo>
                <a:cubicBezTo>
                  <a:pt x="11947880" y="3380616"/>
                  <a:pt x="11951421" y="3447363"/>
                  <a:pt x="11944350" y="3672431"/>
                </a:cubicBezTo>
                <a:cubicBezTo>
                  <a:pt x="11937279" y="3897499"/>
                  <a:pt x="11945314" y="4028473"/>
                  <a:pt x="11944350" y="4197064"/>
                </a:cubicBezTo>
                <a:cubicBezTo>
                  <a:pt x="11943386" y="4365655"/>
                  <a:pt x="11941517" y="4670274"/>
                  <a:pt x="11944350" y="4918435"/>
                </a:cubicBezTo>
                <a:cubicBezTo>
                  <a:pt x="11947183" y="5166596"/>
                  <a:pt x="11948019" y="5333179"/>
                  <a:pt x="11944350" y="5574226"/>
                </a:cubicBezTo>
                <a:cubicBezTo>
                  <a:pt x="11940681" y="5815273"/>
                  <a:pt x="11925856" y="6353686"/>
                  <a:pt x="11944350" y="6557913"/>
                </a:cubicBezTo>
                <a:cubicBezTo>
                  <a:pt x="11585497" y="6516880"/>
                  <a:pt x="11465191" y="6549144"/>
                  <a:pt x="11041888" y="6557913"/>
                </a:cubicBezTo>
                <a:cubicBezTo>
                  <a:pt x="10618585" y="6566682"/>
                  <a:pt x="10576709" y="6570013"/>
                  <a:pt x="10258870" y="6557913"/>
                </a:cubicBezTo>
                <a:cubicBezTo>
                  <a:pt x="9941031" y="6545813"/>
                  <a:pt x="10023912" y="6543360"/>
                  <a:pt x="9834182" y="6557913"/>
                </a:cubicBezTo>
                <a:cubicBezTo>
                  <a:pt x="9644452" y="6572466"/>
                  <a:pt x="9374110" y="6581910"/>
                  <a:pt x="9051163" y="6557913"/>
                </a:cubicBezTo>
                <a:cubicBezTo>
                  <a:pt x="8728216" y="6533916"/>
                  <a:pt x="8883326" y="6569030"/>
                  <a:pt x="8745919" y="6557913"/>
                </a:cubicBezTo>
                <a:cubicBezTo>
                  <a:pt x="8608512" y="6546796"/>
                  <a:pt x="8311550" y="6564481"/>
                  <a:pt x="7962900" y="6557913"/>
                </a:cubicBezTo>
                <a:cubicBezTo>
                  <a:pt x="7614250" y="6551345"/>
                  <a:pt x="7729595" y="6560245"/>
                  <a:pt x="7538212" y="6557913"/>
                </a:cubicBezTo>
                <a:cubicBezTo>
                  <a:pt x="7346829" y="6555581"/>
                  <a:pt x="7299471" y="6546914"/>
                  <a:pt x="7232968" y="6557913"/>
                </a:cubicBezTo>
                <a:cubicBezTo>
                  <a:pt x="7166465" y="6568912"/>
                  <a:pt x="6953611" y="6551491"/>
                  <a:pt x="6808280" y="6557913"/>
                </a:cubicBezTo>
                <a:cubicBezTo>
                  <a:pt x="6662949" y="6564335"/>
                  <a:pt x="6285762" y="6590869"/>
                  <a:pt x="6025261" y="6557913"/>
                </a:cubicBezTo>
                <a:cubicBezTo>
                  <a:pt x="5764760" y="6524957"/>
                  <a:pt x="5807338" y="6539372"/>
                  <a:pt x="5600573" y="6557913"/>
                </a:cubicBezTo>
                <a:cubicBezTo>
                  <a:pt x="5393808" y="6576454"/>
                  <a:pt x="5436485" y="6561186"/>
                  <a:pt x="5295329" y="6557913"/>
                </a:cubicBezTo>
                <a:cubicBezTo>
                  <a:pt x="5154173" y="6554640"/>
                  <a:pt x="5034280" y="6546321"/>
                  <a:pt x="4870641" y="6557913"/>
                </a:cubicBezTo>
                <a:cubicBezTo>
                  <a:pt x="4707002" y="6569505"/>
                  <a:pt x="4528311" y="6555469"/>
                  <a:pt x="4326509" y="6557913"/>
                </a:cubicBezTo>
                <a:cubicBezTo>
                  <a:pt x="4124707" y="6560357"/>
                  <a:pt x="3981033" y="6547428"/>
                  <a:pt x="3662934" y="6557913"/>
                </a:cubicBezTo>
                <a:cubicBezTo>
                  <a:pt x="3344836" y="6568398"/>
                  <a:pt x="3326272" y="6558759"/>
                  <a:pt x="3238246" y="6557913"/>
                </a:cubicBezTo>
                <a:cubicBezTo>
                  <a:pt x="3150220" y="6557067"/>
                  <a:pt x="2599473" y="6547257"/>
                  <a:pt x="2335784" y="6557913"/>
                </a:cubicBezTo>
                <a:cubicBezTo>
                  <a:pt x="2072095" y="6568569"/>
                  <a:pt x="2002142" y="6552985"/>
                  <a:pt x="1672209" y="6557913"/>
                </a:cubicBezTo>
                <a:cubicBezTo>
                  <a:pt x="1342276" y="6562841"/>
                  <a:pt x="1154938" y="6561862"/>
                  <a:pt x="769747" y="6557913"/>
                </a:cubicBezTo>
                <a:cubicBezTo>
                  <a:pt x="384556" y="6553964"/>
                  <a:pt x="228600" y="6573886"/>
                  <a:pt x="0" y="6557913"/>
                </a:cubicBezTo>
                <a:cubicBezTo>
                  <a:pt x="23022" y="6399723"/>
                  <a:pt x="28668" y="6111616"/>
                  <a:pt x="0" y="5967701"/>
                </a:cubicBezTo>
                <a:cubicBezTo>
                  <a:pt x="-28668" y="5823786"/>
                  <a:pt x="-18306" y="5538129"/>
                  <a:pt x="0" y="5377489"/>
                </a:cubicBezTo>
                <a:cubicBezTo>
                  <a:pt x="18306" y="5216849"/>
                  <a:pt x="34385" y="4933346"/>
                  <a:pt x="0" y="4656118"/>
                </a:cubicBezTo>
                <a:cubicBezTo>
                  <a:pt x="-34385" y="4378890"/>
                  <a:pt x="-21635" y="4295932"/>
                  <a:pt x="0" y="4000327"/>
                </a:cubicBezTo>
                <a:cubicBezTo>
                  <a:pt x="21635" y="3704722"/>
                  <a:pt x="-19100" y="3389099"/>
                  <a:pt x="0" y="3213377"/>
                </a:cubicBezTo>
                <a:cubicBezTo>
                  <a:pt x="19100" y="3037655"/>
                  <a:pt x="18691" y="2650383"/>
                  <a:pt x="0" y="2426428"/>
                </a:cubicBezTo>
                <a:cubicBezTo>
                  <a:pt x="-18691" y="2202473"/>
                  <a:pt x="-35708" y="2011953"/>
                  <a:pt x="0" y="1705057"/>
                </a:cubicBezTo>
                <a:cubicBezTo>
                  <a:pt x="35708" y="1398161"/>
                  <a:pt x="-25664" y="1326430"/>
                  <a:pt x="0" y="983687"/>
                </a:cubicBezTo>
                <a:cubicBezTo>
                  <a:pt x="25664" y="640944"/>
                  <a:pt x="39814" y="272889"/>
                  <a:pt x="0" y="0"/>
                </a:cubicBezTo>
                <a:close/>
              </a:path>
            </a:pathLst>
          </a:custGeom>
          <a:noFill/>
          <a:ln w="28575">
            <a:solidFill>
              <a:srgbClr val="AF77A1"/>
            </a:solidFill>
            <a:extLst>
              <a:ext uri="{C807C97D-BFC1-408E-A445-0C87EB9F89A2}">
                <ask:lineSketchStyleProps xmlns:ask="http://schemas.microsoft.com/office/drawing/2018/sketchyshapes" sd="1219033472">
                  <a:prstGeom prst="flowChartProcess">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7" name="Table 16">
            <a:extLst>
              <a:ext uri="{FF2B5EF4-FFF2-40B4-BE49-F238E27FC236}">
                <a16:creationId xmlns:a16="http://schemas.microsoft.com/office/drawing/2014/main" id="{C6214904-07BB-42AC-BAC2-F188274B29DD}"/>
              </a:ext>
            </a:extLst>
          </p:cNvPr>
          <p:cNvGraphicFramePr>
            <a:graphicFrameLocks noGrp="1"/>
          </p:cNvGraphicFramePr>
          <p:nvPr/>
        </p:nvGraphicFramePr>
        <p:xfrm>
          <a:off x="502486" y="1377893"/>
          <a:ext cx="11282277" cy="4958886"/>
        </p:xfrm>
        <a:graphic>
          <a:graphicData uri="http://schemas.openxmlformats.org/drawingml/2006/table">
            <a:tbl>
              <a:tblPr>
                <a:effectLst>
                  <a:outerShdw blurRad="50800" dist="38100" dir="18900000" algn="bl" rotWithShape="0">
                    <a:prstClr val="black">
                      <a:alpha val="40000"/>
                    </a:prstClr>
                  </a:outerShdw>
                </a:effectLst>
              </a:tblPr>
              <a:tblGrid>
                <a:gridCol w="1256497">
                  <a:extLst>
                    <a:ext uri="{9D8B030D-6E8A-4147-A177-3AD203B41FA5}">
                      <a16:colId xmlns:a16="http://schemas.microsoft.com/office/drawing/2014/main" val="94735856"/>
                    </a:ext>
                  </a:extLst>
                </a:gridCol>
                <a:gridCol w="2005156">
                  <a:extLst>
                    <a:ext uri="{9D8B030D-6E8A-4147-A177-3AD203B41FA5}">
                      <a16:colId xmlns:a16="http://schemas.microsoft.com/office/drawing/2014/main" val="4175040838"/>
                    </a:ext>
                  </a:extLst>
                </a:gridCol>
                <a:gridCol w="2005156">
                  <a:extLst>
                    <a:ext uri="{9D8B030D-6E8A-4147-A177-3AD203B41FA5}">
                      <a16:colId xmlns:a16="http://schemas.microsoft.com/office/drawing/2014/main" val="2419515636"/>
                    </a:ext>
                  </a:extLst>
                </a:gridCol>
                <a:gridCol w="2005156">
                  <a:extLst>
                    <a:ext uri="{9D8B030D-6E8A-4147-A177-3AD203B41FA5}">
                      <a16:colId xmlns:a16="http://schemas.microsoft.com/office/drawing/2014/main" val="2113156383"/>
                    </a:ext>
                  </a:extLst>
                </a:gridCol>
                <a:gridCol w="2005156">
                  <a:extLst>
                    <a:ext uri="{9D8B030D-6E8A-4147-A177-3AD203B41FA5}">
                      <a16:colId xmlns:a16="http://schemas.microsoft.com/office/drawing/2014/main" val="278585060"/>
                    </a:ext>
                  </a:extLst>
                </a:gridCol>
                <a:gridCol w="2005156">
                  <a:extLst>
                    <a:ext uri="{9D8B030D-6E8A-4147-A177-3AD203B41FA5}">
                      <a16:colId xmlns:a16="http://schemas.microsoft.com/office/drawing/2014/main" val="2062582057"/>
                    </a:ext>
                  </a:extLst>
                </a:gridCol>
              </a:tblGrid>
              <a:tr h="447168">
                <a:tc rowSpan="2">
                  <a:txBody>
                    <a:bodyPr/>
                    <a:lstStyle/>
                    <a:p>
                      <a:pPr marL="88900" marR="88900" algn="ctr">
                        <a:lnSpc>
                          <a:spcPct val="115000"/>
                        </a:lnSpc>
                        <a:spcAft>
                          <a:spcPts val="0"/>
                        </a:spcAft>
                      </a:pPr>
                      <a:endParaRPr lang="en-CA" sz="1200" dirty="0">
                        <a:effectLst/>
                        <a:latin typeface="Arial" panose="020B0604020202020204" pitchFamily="34" charset="0"/>
                        <a:ea typeface="Arial" panose="020B0604020202020204" pitchFamily="34" charset="0"/>
                      </a:endParaRPr>
                    </a:p>
                  </a:txBody>
                  <a:tcPr marL="33769" marR="33769" marT="33769" marB="3376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8900" marR="88900" algn="ctr">
                        <a:lnSpc>
                          <a:spcPct val="115000"/>
                        </a:lnSpc>
                        <a:spcAft>
                          <a:spcPts val="0"/>
                        </a:spcAft>
                      </a:pPr>
                      <a:r>
                        <a:rPr lang="en-GB" sz="1400" b="1" dirty="0">
                          <a:solidFill>
                            <a:srgbClr val="000000"/>
                          </a:solidFill>
                          <a:effectLst/>
                          <a:latin typeface="Gill Sans Nova" panose="020B0602020104020203" pitchFamily="34" charset="0"/>
                          <a:ea typeface="Arial" panose="020B0604020202020204" pitchFamily="34" charset="0"/>
                        </a:rPr>
                        <a:t>Wellbeing</a:t>
                      </a:r>
                      <a:endParaRPr lang="en-CA" sz="1400" b="1" dirty="0">
                        <a:effectLst/>
                        <a:latin typeface="Gill Sans Nova" panose="020B0602020104020203" pitchFamily="34" charset="0"/>
                        <a:ea typeface="Arial" panose="020B0604020202020204" pitchFamily="34" charset="0"/>
                      </a:endParaRPr>
                    </a:p>
                  </a:txBody>
                  <a:tcPr marL="33769" marR="33769" marT="33769" marB="3376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9B598"/>
                    </a:solidFill>
                  </a:tcPr>
                </a:tc>
                <a:tc>
                  <a:txBody>
                    <a:bodyPr/>
                    <a:lstStyle/>
                    <a:p>
                      <a:pPr marL="88900" marR="88900" algn="ctr">
                        <a:lnSpc>
                          <a:spcPct val="115000"/>
                        </a:lnSpc>
                        <a:spcAft>
                          <a:spcPts val="0"/>
                        </a:spcAft>
                      </a:pPr>
                      <a:r>
                        <a:rPr lang="en-GB" sz="1400" b="1" dirty="0">
                          <a:solidFill>
                            <a:srgbClr val="000000"/>
                          </a:solidFill>
                          <a:effectLst/>
                          <a:latin typeface="Gill Sans Nova" panose="020B0602020104020203" pitchFamily="34" charset="0"/>
                          <a:ea typeface="Arial" panose="020B0604020202020204" pitchFamily="34" charset="0"/>
                        </a:rPr>
                        <a:t>Connection</a:t>
                      </a:r>
                      <a:endParaRPr lang="en-CA" sz="1400" b="1" dirty="0">
                        <a:effectLst/>
                        <a:latin typeface="Gill Sans Nova" panose="020B0602020104020203" pitchFamily="34" charset="0"/>
                        <a:ea typeface="Arial" panose="020B0604020202020204" pitchFamily="34" charset="0"/>
                      </a:endParaRPr>
                    </a:p>
                  </a:txBody>
                  <a:tcPr marL="33769" marR="33769" marT="33769" marB="3376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9B598"/>
                    </a:solidFill>
                  </a:tcPr>
                </a:tc>
                <a:tc>
                  <a:txBody>
                    <a:bodyPr/>
                    <a:lstStyle/>
                    <a:p>
                      <a:pPr marL="88900" marR="88900" algn="ctr">
                        <a:lnSpc>
                          <a:spcPct val="115000"/>
                        </a:lnSpc>
                        <a:spcAft>
                          <a:spcPts val="0"/>
                        </a:spcAft>
                      </a:pPr>
                      <a:r>
                        <a:rPr lang="en-GB" sz="1400" b="1" dirty="0">
                          <a:solidFill>
                            <a:srgbClr val="000000"/>
                          </a:solidFill>
                          <a:effectLst/>
                          <a:latin typeface="Gill Sans Nova" panose="020B0602020104020203" pitchFamily="34" charset="0"/>
                          <a:ea typeface="Arial" panose="020B0604020202020204" pitchFamily="34" charset="0"/>
                        </a:rPr>
                        <a:t>Equity, Diversity, &amp; Inclusion</a:t>
                      </a:r>
                      <a:endParaRPr lang="en-CA" sz="1400" b="1" dirty="0">
                        <a:effectLst/>
                        <a:latin typeface="Gill Sans Nova" panose="020B0602020104020203" pitchFamily="34" charset="0"/>
                        <a:ea typeface="Arial" panose="020B0604020202020204" pitchFamily="34" charset="0"/>
                      </a:endParaRPr>
                    </a:p>
                  </a:txBody>
                  <a:tcPr marL="33769" marR="33769" marT="33769" marB="3376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9B598"/>
                    </a:solidFill>
                  </a:tcPr>
                </a:tc>
                <a:tc>
                  <a:txBody>
                    <a:bodyPr/>
                    <a:lstStyle/>
                    <a:p>
                      <a:pPr marL="88900" marR="88900" algn="ctr">
                        <a:lnSpc>
                          <a:spcPct val="115000"/>
                        </a:lnSpc>
                        <a:spcAft>
                          <a:spcPts val="0"/>
                        </a:spcAft>
                      </a:pPr>
                      <a:r>
                        <a:rPr lang="en-GB" sz="1400" b="1" dirty="0">
                          <a:solidFill>
                            <a:srgbClr val="000000"/>
                          </a:solidFill>
                          <a:effectLst/>
                          <a:latin typeface="Gill Sans Nova" panose="020B0602020104020203" pitchFamily="34" charset="0"/>
                          <a:ea typeface="Arial" panose="020B0604020202020204" pitchFamily="34" charset="0"/>
                        </a:rPr>
                        <a:t>Collaboration</a:t>
                      </a:r>
                      <a:endParaRPr lang="en-CA" sz="1400" b="1" dirty="0">
                        <a:effectLst/>
                        <a:latin typeface="Gill Sans Nova" panose="020B0602020104020203" pitchFamily="34" charset="0"/>
                        <a:ea typeface="Arial" panose="020B0604020202020204" pitchFamily="34" charset="0"/>
                      </a:endParaRPr>
                    </a:p>
                  </a:txBody>
                  <a:tcPr marL="33769" marR="33769" marT="33769" marB="3376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9B598"/>
                    </a:solidFill>
                  </a:tcPr>
                </a:tc>
                <a:tc>
                  <a:txBody>
                    <a:bodyPr/>
                    <a:lstStyle/>
                    <a:p>
                      <a:pPr marL="88900" marR="88900" algn="ctr">
                        <a:lnSpc>
                          <a:spcPct val="115000"/>
                        </a:lnSpc>
                        <a:spcAft>
                          <a:spcPts val="0"/>
                        </a:spcAft>
                      </a:pPr>
                      <a:r>
                        <a:rPr lang="en-GB" sz="1400" b="1" dirty="0">
                          <a:solidFill>
                            <a:srgbClr val="000000"/>
                          </a:solidFill>
                          <a:effectLst/>
                          <a:latin typeface="Gill Sans Nova" panose="020B0602020104020203" pitchFamily="34" charset="0"/>
                          <a:ea typeface="Arial" panose="020B0604020202020204" pitchFamily="34" charset="0"/>
                        </a:rPr>
                        <a:t>Integrity</a:t>
                      </a:r>
                      <a:endParaRPr lang="en-CA" sz="1400" b="1" dirty="0">
                        <a:effectLst/>
                        <a:latin typeface="Gill Sans Nova" panose="020B0602020104020203" pitchFamily="34" charset="0"/>
                        <a:ea typeface="Arial" panose="020B0604020202020204" pitchFamily="34" charset="0"/>
                      </a:endParaRPr>
                    </a:p>
                  </a:txBody>
                  <a:tcPr marL="33769" marR="33769" marT="33769" marB="3376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9B598"/>
                    </a:solidFill>
                  </a:tcPr>
                </a:tc>
                <a:extLst>
                  <a:ext uri="{0D108BD9-81ED-4DB2-BD59-A6C34878D82A}">
                    <a16:rowId xmlns:a16="http://schemas.microsoft.com/office/drawing/2014/main" val="3736106598"/>
                  </a:ext>
                </a:extLst>
              </a:tr>
              <a:tr h="842941">
                <a:tc vMerge="1">
                  <a:txBody>
                    <a:bodyPr/>
                    <a:lstStyle/>
                    <a:p>
                      <a:pPr marL="88900" marR="88900" algn="ctr">
                        <a:lnSpc>
                          <a:spcPct val="115000"/>
                        </a:lnSpc>
                        <a:spcAft>
                          <a:spcPts val="0"/>
                        </a:spcAft>
                      </a:pPr>
                      <a:endParaRPr lang="en-CA" sz="1200" dirty="0">
                        <a:effectLst/>
                        <a:latin typeface="Gill Sans Nova" panose="020B0602020104020203" pitchFamily="34" charset="0"/>
                        <a:ea typeface="Arial" panose="020B0604020202020204" pitchFamily="34" charset="0"/>
                      </a:endParaRPr>
                    </a:p>
                  </a:txBody>
                  <a:tcPr marL="33769" marR="33769" marT="33769" marB="33769"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marL="88900" marR="88900" algn="ctr">
                        <a:lnSpc>
                          <a:spcPct val="115000"/>
                        </a:lnSpc>
                        <a:spcAft>
                          <a:spcPts val="0"/>
                        </a:spcAft>
                      </a:pPr>
                      <a:r>
                        <a:rPr lang="en-GB" sz="1200" b="1" dirty="0">
                          <a:solidFill>
                            <a:srgbClr val="000000"/>
                          </a:solidFill>
                          <a:effectLst/>
                          <a:latin typeface="Gill Sans Nova" panose="020B0602020104020203" pitchFamily="34" charset="0"/>
                          <a:ea typeface="Arial" panose="020B0604020202020204" pitchFamily="34" charset="0"/>
                        </a:rPr>
                        <a:t>Confidentiality, Health, Privacy, &amp; Safety</a:t>
                      </a:r>
                      <a:endParaRPr lang="en-CA" sz="1200" b="1" dirty="0">
                        <a:effectLst/>
                        <a:latin typeface="Gill Sans Nova" panose="020B0602020104020203" pitchFamily="34" charset="0"/>
                        <a:ea typeface="Arial" panose="020B0604020202020204" pitchFamily="34" charset="0"/>
                      </a:endParaRPr>
                    </a:p>
                  </a:txBody>
                  <a:tcPr marL="33769" marR="33769" marT="33769" marB="3376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DFD4"/>
                    </a:solidFill>
                  </a:tcPr>
                </a:tc>
                <a:tc>
                  <a:txBody>
                    <a:bodyPr/>
                    <a:lstStyle/>
                    <a:p>
                      <a:pPr marL="88900" marR="88900" algn="ctr">
                        <a:lnSpc>
                          <a:spcPct val="115000"/>
                        </a:lnSpc>
                        <a:spcAft>
                          <a:spcPts val="0"/>
                        </a:spcAft>
                      </a:pPr>
                      <a:r>
                        <a:rPr lang="en-GB" sz="1200" b="1" dirty="0">
                          <a:solidFill>
                            <a:srgbClr val="000000"/>
                          </a:solidFill>
                          <a:effectLst/>
                          <a:latin typeface="Gill Sans Nova" panose="020B0602020104020203" pitchFamily="34" charset="0"/>
                          <a:ea typeface="Arial" panose="020B0604020202020204" pitchFamily="34" charset="0"/>
                        </a:rPr>
                        <a:t>Authenticity, Compassion, Curiosity, Empathy, &amp; Open Discussion</a:t>
                      </a:r>
                      <a:endParaRPr lang="en-CA" sz="1200" b="1" dirty="0">
                        <a:effectLst/>
                        <a:latin typeface="Gill Sans Nova" panose="020B0602020104020203" pitchFamily="34" charset="0"/>
                        <a:ea typeface="Arial" panose="020B0604020202020204" pitchFamily="34" charset="0"/>
                      </a:endParaRPr>
                    </a:p>
                  </a:txBody>
                  <a:tcPr marL="33769" marR="33769" marT="33769" marB="3376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DFD4"/>
                    </a:solidFill>
                  </a:tcPr>
                </a:tc>
                <a:tc>
                  <a:txBody>
                    <a:bodyPr/>
                    <a:lstStyle/>
                    <a:p>
                      <a:pPr marL="88900" marR="88900" algn="ctr">
                        <a:lnSpc>
                          <a:spcPct val="115000"/>
                        </a:lnSpc>
                        <a:spcAft>
                          <a:spcPts val="0"/>
                        </a:spcAft>
                      </a:pPr>
                      <a:r>
                        <a:rPr lang="en-GB" sz="1200" b="1" dirty="0">
                          <a:solidFill>
                            <a:srgbClr val="000000"/>
                          </a:solidFill>
                          <a:effectLst/>
                          <a:latin typeface="Gill Sans Nova" panose="020B0602020104020203" pitchFamily="34" charset="0"/>
                          <a:ea typeface="Arial" panose="020B0604020202020204" pitchFamily="34" charset="0"/>
                        </a:rPr>
                        <a:t>Accessibility Acknowledgements, &amp; Respect</a:t>
                      </a:r>
                      <a:endParaRPr lang="en-CA" sz="1200" b="1" dirty="0">
                        <a:effectLst/>
                        <a:latin typeface="Gill Sans Nova" panose="020B0602020104020203" pitchFamily="34" charset="0"/>
                        <a:ea typeface="Arial" panose="020B0604020202020204" pitchFamily="34" charset="0"/>
                      </a:endParaRPr>
                    </a:p>
                  </a:txBody>
                  <a:tcPr marL="33769" marR="33769" marT="33769" marB="3376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DFD4"/>
                    </a:solidFill>
                  </a:tcPr>
                </a:tc>
                <a:tc>
                  <a:txBody>
                    <a:bodyPr/>
                    <a:lstStyle/>
                    <a:p>
                      <a:pPr marL="88900" marR="88900" algn="ctr">
                        <a:lnSpc>
                          <a:spcPct val="115000"/>
                        </a:lnSpc>
                        <a:spcAft>
                          <a:spcPts val="0"/>
                        </a:spcAft>
                      </a:pPr>
                      <a:r>
                        <a:rPr lang="en-GB" sz="1200" b="1" dirty="0">
                          <a:solidFill>
                            <a:srgbClr val="000000"/>
                          </a:solidFill>
                          <a:effectLst/>
                          <a:latin typeface="Gill Sans Nova" panose="020B0602020104020203" pitchFamily="34" charset="0"/>
                          <a:ea typeface="Arial" panose="020B0604020202020204" pitchFamily="34" charset="0"/>
                        </a:rPr>
                        <a:t>Collaboration, Recognition, &amp; Shared Responsibility</a:t>
                      </a:r>
                      <a:endParaRPr lang="en-CA" sz="1200" b="1" dirty="0">
                        <a:effectLst/>
                        <a:latin typeface="Gill Sans Nova" panose="020B0602020104020203" pitchFamily="34" charset="0"/>
                        <a:ea typeface="Arial" panose="020B0604020202020204" pitchFamily="34" charset="0"/>
                      </a:endParaRPr>
                    </a:p>
                  </a:txBody>
                  <a:tcPr marL="33769" marR="33769" marT="33769" marB="3376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DFD4"/>
                    </a:solidFill>
                  </a:tcPr>
                </a:tc>
                <a:tc>
                  <a:txBody>
                    <a:bodyPr/>
                    <a:lstStyle/>
                    <a:p>
                      <a:pPr marL="88900" marR="88900" algn="ctr">
                        <a:lnSpc>
                          <a:spcPct val="115000"/>
                        </a:lnSpc>
                        <a:spcAft>
                          <a:spcPts val="0"/>
                        </a:spcAft>
                      </a:pPr>
                      <a:r>
                        <a:rPr lang="en-GB" sz="1200" b="1" dirty="0">
                          <a:solidFill>
                            <a:srgbClr val="000000"/>
                          </a:solidFill>
                          <a:effectLst/>
                          <a:latin typeface="Gill Sans Nova" panose="020B0602020104020203" pitchFamily="34" charset="0"/>
                          <a:ea typeface="Arial" panose="020B0604020202020204" pitchFamily="34" charset="0"/>
                        </a:rPr>
                        <a:t>Accountability, Growth, &amp; Transparency</a:t>
                      </a:r>
                      <a:endParaRPr lang="en-CA" sz="1200" b="1" dirty="0">
                        <a:effectLst/>
                        <a:latin typeface="Gill Sans Nova" panose="020B0602020104020203" pitchFamily="34" charset="0"/>
                        <a:ea typeface="Arial" panose="020B0604020202020204" pitchFamily="34" charset="0"/>
                      </a:endParaRPr>
                    </a:p>
                  </a:txBody>
                  <a:tcPr marL="33769" marR="33769" marT="33769" marB="33769"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DFD4"/>
                    </a:solidFill>
                  </a:tcPr>
                </a:tc>
                <a:extLst>
                  <a:ext uri="{0D108BD9-81ED-4DB2-BD59-A6C34878D82A}">
                    <a16:rowId xmlns:a16="http://schemas.microsoft.com/office/drawing/2014/main" val="3037043833"/>
                  </a:ext>
                </a:extLst>
              </a:tr>
              <a:tr h="842941">
                <a:tc>
                  <a:txBody>
                    <a:bodyPr/>
                    <a:lstStyle/>
                    <a:p>
                      <a:pPr marL="88900" marR="88900" algn="ctr">
                        <a:lnSpc>
                          <a:spcPct val="115000"/>
                        </a:lnSpc>
                        <a:spcAft>
                          <a:spcPts val="0"/>
                        </a:spcAft>
                      </a:pPr>
                      <a:r>
                        <a:rPr lang="en-GB" sz="1200" b="1" dirty="0">
                          <a:effectLst/>
                          <a:latin typeface="Gill Sans Nova" panose="020B0602020104020203" pitchFamily="34" charset="0"/>
                          <a:ea typeface="Arial" panose="020B0604020202020204" pitchFamily="34" charset="0"/>
                        </a:rPr>
                        <a:t>Elaboration 1</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prioritize  mental and physical health &amp; safety</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engage in authentic conversations</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a:effectLst/>
                          <a:latin typeface="Gill Sans Nova" panose="020B0602020104020203" pitchFamily="34" charset="0"/>
                          <a:ea typeface="Arial" panose="020B0604020202020204" pitchFamily="34" charset="0"/>
                        </a:rPr>
                        <a:t>We use inclusive and respectful language</a:t>
                      </a:r>
                      <a:endParaRPr lang="en-CA" sz="120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algn="ctr">
                        <a:lnSpc>
                          <a:spcPct val="115000"/>
                        </a:lnSpc>
                      </a:pPr>
                      <a:r>
                        <a:rPr lang="en-GB" sz="1200" dirty="0">
                          <a:effectLst/>
                          <a:latin typeface="Gill Sans Nova" panose="020B0602020104020203" pitchFamily="34" charset="0"/>
                          <a:ea typeface="Arial" panose="020B0604020202020204" pitchFamily="34" charset="0"/>
                        </a:rPr>
                        <a:t>We share decision making among members</a:t>
                      </a:r>
                      <a:endParaRPr lang="en-CA" sz="1200" dirty="0">
                        <a:effectLst/>
                        <a:latin typeface="Gill Sans Nova" panose="020B0602020104020203" pitchFamily="34" charset="0"/>
                        <a:ea typeface="Arial" panose="020B0604020202020204" pitchFamily="34" charset="0"/>
                      </a:endParaRPr>
                    </a:p>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 </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strive to be transparent</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extLst>
                  <a:ext uri="{0D108BD9-81ED-4DB2-BD59-A6C34878D82A}">
                    <a16:rowId xmlns:a16="http://schemas.microsoft.com/office/drawing/2014/main" val="3587695050"/>
                  </a:ext>
                </a:extLst>
              </a:tr>
              <a:tr h="842941">
                <a:tc>
                  <a:txBody>
                    <a:bodyPr/>
                    <a:lstStyle/>
                    <a:p>
                      <a:pPr marL="88900" marR="88900" algn="ctr">
                        <a:lnSpc>
                          <a:spcPct val="115000"/>
                        </a:lnSpc>
                        <a:spcAft>
                          <a:spcPts val="0"/>
                        </a:spcAft>
                      </a:pPr>
                      <a:r>
                        <a:rPr lang="en-GB" sz="1200" b="1" dirty="0">
                          <a:effectLst/>
                          <a:latin typeface="Gill Sans Nova" panose="020B0602020104020203" pitchFamily="34" charset="0"/>
                          <a:ea typeface="Arial" panose="020B0604020202020204" pitchFamily="34" charset="0"/>
                        </a:rPr>
                        <a:t>Elaboration 2</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a:lnSpc>
                          <a:spcPct val="115000"/>
                        </a:lnSpc>
                        <a:spcAft>
                          <a:spcPts val="0"/>
                        </a:spcAft>
                      </a:pPr>
                      <a:r>
                        <a:rPr lang="en-GB" sz="1200">
                          <a:effectLst/>
                          <a:latin typeface="Gill Sans Nova" panose="020B0602020104020203" pitchFamily="34" charset="0"/>
                          <a:ea typeface="Arial" panose="020B0604020202020204" pitchFamily="34" charset="0"/>
                        </a:rPr>
                        <a:t>We respect the privacy and confidentiality of others</a:t>
                      </a:r>
                      <a:endParaRPr lang="en-CA" sz="120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ask questions instead of making assumptions </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confront the colonial history of both academia and of the land we are on </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distribute responsibility, power, and tasks</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R="88900" algn="ctr">
                        <a:lnSpc>
                          <a:spcPct val="115000"/>
                        </a:lnSpc>
                      </a:pPr>
                      <a:r>
                        <a:rPr lang="en-GB" sz="1200" dirty="0">
                          <a:effectLst/>
                          <a:latin typeface="Gill Sans Nova" panose="020B0602020104020203" pitchFamily="34" charset="0"/>
                          <a:ea typeface="Arial" panose="020B0604020202020204" pitchFamily="34" charset="0"/>
                        </a:rPr>
                        <a:t>We hold ourselves accountable</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extLst>
                  <a:ext uri="{0D108BD9-81ED-4DB2-BD59-A6C34878D82A}">
                    <a16:rowId xmlns:a16="http://schemas.microsoft.com/office/drawing/2014/main" val="1195418083"/>
                  </a:ext>
                </a:extLst>
              </a:tr>
              <a:tr h="985997">
                <a:tc>
                  <a:txBody>
                    <a:bodyPr/>
                    <a:lstStyle/>
                    <a:p>
                      <a:pPr marL="88900" marR="88900" algn="ctr">
                        <a:lnSpc>
                          <a:spcPct val="115000"/>
                        </a:lnSpc>
                        <a:spcAft>
                          <a:spcPts val="0"/>
                        </a:spcAft>
                      </a:pPr>
                      <a:r>
                        <a:rPr lang="en-GB" sz="1200" b="1" dirty="0">
                          <a:effectLst/>
                          <a:latin typeface="Gill Sans Nova" panose="020B0602020104020203" pitchFamily="34" charset="0"/>
                          <a:ea typeface="Arial" panose="020B0604020202020204" pitchFamily="34" charset="0"/>
                        </a:rPr>
                        <a:t>Elaboration 3</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a:lnSpc>
                          <a:spcPct val="115000"/>
                        </a:lnSpc>
                        <a:spcAft>
                          <a:spcPts val="0"/>
                        </a:spcAft>
                      </a:pPr>
                      <a:r>
                        <a:rPr lang="en-GB" sz="1200">
                          <a:effectLst/>
                          <a:latin typeface="Gill Sans Nova" panose="020B0602020104020203" pitchFamily="34" charset="0"/>
                          <a:ea typeface="Arial" panose="020B0604020202020204" pitchFamily="34" charset="0"/>
                        </a:rPr>
                        <a:t>We hold a non-judgemental space</a:t>
                      </a:r>
                      <a:endParaRPr lang="en-CA" sz="120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a:effectLst/>
                          <a:latin typeface="Gill Sans Nova" panose="020B0602020104020203" pitchFamily="34" charset="0"/>
                          <a:ea typeface="Arial" panose="020B0604020202020204" pitchFamily="34" charset="0"/>
                        </a:rPr>
                        <a:t>We honour where people are at on any given day</a:t>
                      </a:r>
                      <a:endParaRPr lang="en-CA" sz="120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honour intersecting identities and address privilege to achieve equity</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share knowledge, resources, ideas, and aspirations with each other</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R="88900" algn="ctr">
                        <a:lnSpc>
                          <a:spcPct val="115000"/>
                        </a:lnSpc>
                      </a:pPr>
                      <a:r>
                        <a:rPr lang="en-GB" sz="1200" dirty="0">
                          <a:effectLst/>
                          <a:latin typeface="Gill Sans Nova" panose="020B0602020104020203" pitchFamily="34" charset="0"/>
                          <a:ea typeface="Arial" panose="020B0604020202020204" pitchFamily="34" charset="0"/>
                        </a:rPr>
                        <a:t>We seek and incorporate ongoing feedback</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extLst>
                  <a:ext uri="{0D108BD9-81ED-4DB2-BD59-A6C34878D82A}">
                    <a16:rowId xmlns:a16="http://schemas.microsoft.com/office/drawing/2014/main" val="2976363870"/>
                  </a:ext>
                </a:extLst>
              </a:tr>
              <a:tr h="842941">
                <a:tc>
                  <a:txBody>
                    <a:bodyPr/>
                    <a:lstStyle/>
                    <a:p>
                      <a:pPr marL="88900" marR="88900" algn="ctr">
                        <a:lnSpc>
                          <a:spcPct val="115000"/>
                        </a:lnSpc>
                        <a:spcAft>
                          <a:spcPts val="0"/>
                        </a:spcAft>
                      </a:pPr>
                      <a:r>
                        <a:rPr lang="en-GB" sz="1200" b="1" dirty="0">
                          <a:effectLst/>
                          <a:latin typeface="Gill Sans Nova" panose="020B0602020104020203" pitchFamily="34" charset="0"/>
                          <a:ea typeface="Arial" panose="020B0604020202020204" pitchFamily="34" charset="0"/>
                        </a:rPr>
                        <a:t>Elaboration 4</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do not tolerate harassment of any kind</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make space for everyone’s voice to be heard </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strive to make our space and materials accessible</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value everyone’s efforts without comparisons or judgments</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tc>
                  <a:txBody>
                    <a:bodyPr/>
                    <a:lstStyle/>
                    <a:p>
                      <a:pPr marL="88900" marR="88900" algn="ctr">
                        <a:lnSpc>
                          <a:spcPct val="115000"/>
                        </a:lnSpc>
                        <a:spcAft>
                          <a:spcPts val="0"/>
                        </a:spcAft>
                      </a:pPr>
                      <a:r>
                        <a:rPr lang="en-GB" sz="1200" dirty="0">
                          <a:effectLst/>
                          <a:latin typeface="Gill Sans Nova" panose="020B0602020104020203" pitchFamily="34" charset="0"/>
                          <a:ea typeface="Arial" panose="020B0604020202020204" pitchFamily="34" charset="0"/>
                        </a:rPr>
                        <a:t>We promote learning and growth</a:t>
                      </a:r>
                      <a:endParaRPr lang="en-CA" sz="1200" dirty="0">
                        <a:effectLst/>
                        <a:latin typeface="Gill Sans Nova" panose="020B0602020104020203" pitchFamily="34" charset="0"/>
                        <a:ea typeface="Arial" panose="020B0604020202020204" pitchFamily="34" charset="0"/>
                      </a:endParaRPr>
                    </a:p>
                  </a:txBody>
                  <a:tcPr marL="33769" marR="33769" marT="33769" marB="3376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5F1"/>
                    </a:solidFill>
                  </a:tcPr>
                </a:tc>
                <a:extLst>
                  <a:ext uri="{0D108BD9-81ED-4DB2-BD59-A6C34878D82A}">
                    <a16:rowId xmlns:a16="http://schemas.microsoft.com/office/drawing/2014/main" val="1586852944"/>
                  </a:ext>
                </a:extLst>
              </a:tr>
            </a:tbl>
          </a:graphicData>
        </a:graphic>
      </p:graphicFrame>
      <p:pic>
        <p:nvPicPr>
          <p:cNvPr id="4" name="Picture 3" descr="Shape&#10;&#10;Description automatically generated">
            <a:extLst>
              <a:ext uri="{FF2B5EF4-FFF2-40B4-BE49-F238E27FC236}">
                <a16:creationId xmlns:a16="http://schemas.microsoft.com/office/drawing/2014/main" id="{F26A2E51-FD2E-4A28-B772-826CC3C6EADD}"/>
              </a:ext>
            </a:extLst>
          </p:cNvPr>
          <p:cNvPicPr>
            <a:picLocks noChangeAspect="1"/>
          </p:cNvPicPr>
          <p:nvPr/>
        </p:nvPicPr>
        <p:blipFill>
          <a:blip r:embed="rId3"/>
          <a:stretch>
            <a:fillRect/>
          </a:stretch>
        </p:blipFill>
        <p:spPr>
          <a:xfrm>
            <a:off x="633116" y="1508523"/>
            <a:ext cx="1032400" cy="1032400"/>
          </a:xfrm>
          <a:prstGeom prst="rect">
            <a:avLst/>
          </a:prstGeom>
        </p:spPr>
      </p:pic>
    </p:spTree>
    <p:extLst>
      <p:ext uri="{BB962C8B-B14F-4D97-AF65-F5344CB8AC3E}">
        <p14:creationId xmlns:p14="http://schemas.microsoft.com/office/powerpoint/2010/main" val="329504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D1DD7-237E-3A47-9233-1E1F748CB058}"/>
              </a:ext>
            </a:extLst>
          </p:cNvPr>
          <p:cNvSpPr>
            <a:spLocks noGrp="1"/>
          </p:cNvSpPr>
          <p:nvPr>
            <p:ph type="ctrTitle"/>
          </p:nvPr>
        </p:nvSpPr>
        <p:spPr>
          <a:xfrm>
            <a:off x="40097" y="2304288"/>
            <a:ext cx="6549889" cy="1923300"/>
          </a:xfrm>
        </p:spPr>
        <p:txBody>
          <a:bodyPr anchor="t">
            <a:normAutofit/>
          </a:bodyPr>
          <a:lstStyle/>
          <a:p>
            <a:r>
              <a:rPr lang="en-US" dirty="0">
                <a:solidFill>
                  <a:schemeClr val="bg2">
                    <a:lumMod val="25000"/>
                  </a:schemeClr>
                </a:solidFill>
              </a:rPr>
              <a:t>Brief intro to open science</a:t>
            </a:r>
          </a:p>
        </p:txBody>
      </p:sp>
      <p:sp>
        <p:nvSpPr>
          <p:cNvPr id="3" name="Subtitle 2">
            <a:extLst>
              <a:ext uri="{FF2B5EF4-FFF2-40B4-BE49-F238E27FC236}">
                <a16:creationId xmlns:a16="http://schemas.microsoft.com/office/drawing/2014/main" id="{FBE83002-AF0E-CD49-87A6-EF9B6E180748}"/>
              </a:ext>
            </a:extLst>
          </p:cNvPr>
          <p:cNvSpPr>
            <a:spLocks noGrp="1"/>
          </p:cNvSpPr>
          <p:nvPr>
            <p:ph type="subTitle" idx="1"/>
          </p:nvPr>
        </p:nvSpPr>
        <p:spPr>
          <a:xfrm>
            <a:off x="457200" y="4056160"/>
            <a:ext cx="5930868" cy="1923300"/>
          </a:xfrm>
        </p:spPr>
        <p:txBody>
          <a:bodyPr anchor="b">
            <a:noAutofit/>
          </a:bodyPr>
          <a:lstStyle/>
          <a:p>
            <a:r>
              <a:rPr lang="en-US" sz="2000" dirty="0">
                <a:solidFill>
                  <a:schemeClr val="tx1">
                    <a:lumMod val="85000"/>
                    <a:lumOff val="15000"/>
                  </a:schemeClr>
                </a:solidFill>
              </a:rPr>
              <a:t>September 16, 2021</a:t>
            </a:r>
          </a:p>
          <a:p>
            <a:r>
              <a:rPr lang="en-US" sz="2000" dirty="0">
                <a:solidFill>
                  <a:schemeClr val="tx1">
                    <a:lumMod val="85000"/>
                    <a:lumOff val="15000"/>
                  </a:schemeClr>
                </a:solidFill>
              </a:rPr>
              <a:t>Chelsea Moran(she/her)</a:t>
            </a:r>
          </a:p>
          <a:p>
            <a:r>
              <a:rPr lang="en-US" sz="1200" dirty="0">
                <a:solidFill>
                  <a:schemeClr val="tx1">
                    <a:lumMod val="85000"/>
                    <a:lumOff val="15000"/>
                  </a:schemeClr>
                </a:solidFill>
              </a:rPr>
              <a:t>(slides from Gwen Van der </a:t>
            </a:r>
            <a:r>
              <a:rPr lang="en-US" sz="1200" dirty="0" err="1">
                <a:solidFill>
                  <a:schemeClr val="tx1">
                    <a:lumMod val="85000"/>
                    <a:lumOff val="15000"/>
                  </a:schemeClr>
                </a:solidFill>
              </a:rPr>
              <a:t>Wijk</a:t>
            </a:r>
            <a:r>
              <a:rPr lang="en-US" sz="1200" dirty="0">
                <a:solidFill>
                  <a:schemeClr val="tx1">
                    <a:lumMod val="85000"/>
                    <a:lumOff val="15000"/>
                  </a:schemeClr>
                </a:solidFill>
              </a:rPr>
              <a:t>)</a:t>
            </a:r>
          </a:p>
        </p:txBody>
      </p:sp>
      <p:sp>
        <p:nvSpPr>
          <p:cNvPr id="142" name="Rectangle 14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ight bulb bottom, open into a brain shaped light bulb opening up to a bunch of hexagrams with different scientific symbols. Image was created by Adam Douglas" title="Open Science Student Support Group logo">
            <a:extLst>
              <a:ext uri="{FF2B5EF4-FFF2-40B4-BE49-F238E27FC236}">
                <a16:creationId xmlns:a16="http://schemas.microsoft.com/office/drawing/2014/main" id="{4D28E829-C43E-5A4D-BC39-8793C037F0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CF172E6-D0EB-6B42-8F64-5D74FCFB3D03}"/>
              </a:ext>
            </a:extLst>
          </p:cNvPr>
          <p:cNvSpPr txBox="1"/>
          <p:nvPr/>
        </p:nvSpPr>
        <p:spPr>
          <a:xfrm>
            <a:off x="7270706" y="5214702"/>
            <a:ext cx="2406749" cy="369332"/>
          </a:xfrm>
          <a:prstGeom prst="rect">
            <a:avLst/>
          </a:prstGeom>
          <a:noFill/>
        </p:spPr>
        <p:txBody>
          <a:bodyPr wrap="none" rtlCol="0">
            <a:spAutoFit/>
          </a:bodyPr>
          <a:lstStyle/>
          <a:p>
            <a:r>
              <a:rPr lang="en-US" dirty="0"/>
              <a:t>Image by Adam Douglas</a:t>
            </a:r>
          </a:p>
        </p:txBody>
      </p:sp>
      <p:sp>
        <p:nvSpPr>
          <p:cNvPr id="11" name="TextBox 10">
            <a:extLst>
              <a:ext uri="{FF2B5EF4-FFF2-40B4-BE49-F238E27FC236}">
                <a16:creationId xmlns:a16="http://schemas.microsoft.com/office/drawing/2014/main" id="{F479A6D6-F165-094C-8194-C2D3FAC83F02}"/>
              </a:ext>
            </a:extLst>
          </p:cNvPr>
          <p:cNvSpPr txBox="1"/>
          <p:nvPr/>
        </p:nvSpPr>
        <p:spPr>
          <a:xfrm>
            <a:off x="40097" y="6461768"/>
            <a:ext cx="5418471" cy="369332"/>
          </a:xfrm>
          <a:prstGeom prst="rect">
            <a:avLst/>
          </a:prstGeom>
          <a:noFill/>
        </p:spPr>
        <p:txBody>
          <a:bodyPr wrap="none" rtlCol="0">
            <a:spAutoFit/>
          </a:bodyPr>
          <a:lstStyle/>
          <a:p>
            <a:r>
              <a:rPr lang="en-US" dirty="0"/>
              <a:t>©️ 2021 This work is licensed under a </a:t>
            </a:r>
            <a:r>
              <a:rPr lang="en-US" dirty="0">
                <a:hlinkClick r:id="rId4"/>
              </a:rPr>
              <a:t>CC BY 4.0 license</a:t>
            </a:r>
            <a:endParaRPr lang="en-US" dirty="0"/>
          </a:p>
        </p:txBody>
      </p:sp>
    </p:spTree>
    <p:extLst>
      <p:ext uri="{BB962C8B-B14F-4D97-AF65-F5344CB8AC3E}">
        <p14:creationId xmlns:p14="http://schemas.microsoft.com/office/powerpoint/2010/main" val="321083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F199-F854-2947-A547-0BD4E40FA25A}"/>
              </a:ext>
            </a:extLst>
          </p:cNvPr>
          <p:cNvSpPr>
            <a:spLocks noGrp="1"/>
          </p:cNvSpPr>
          <p:nvPr>
            <p:ph type="title"/>
          </p:nvPr>
        </p:nvSpPr>
        <p:spPr>
          <a:xfrm>
            <a:off x="1043610" y="624115"/>
            <a:ext cx="10240903" cy="896572"/>
          </a:xfrm>
        </p:spPr>
        <p:txBody>
          <a:bodyPr>
            <a:normAutofit/>
          </a:bodyPr>
          <a:lstStyle/>
          <a:p>
            <a:r>
              <a:rPr lang="en-US" sz="4400" dirty="0"/>
              <a:t>overview</a:t>
            </a:r>
          </a:p>
        </p:txBody>
      </p:sp>
      <p:sp>
        <p:nvSpPr>
          <p:cNvPr id="3" name="Content Placeholder 2">
            <a:extLst>
              <a:ext uri="{FF2B5EF4-FFF2-40B4-BE49-F238E27FC236}">
                <a16:creationId xmlns:a16="http://schemas.microsoft.com/office/drawing/2014/main" id="{FBBA43A4-127C-124D-B6EA-F080A5DE0001}"/>
              </a:ext>
            </a:extLst>
          </p:cNvPr>
          <p:cNvSpPr>
            <a:spLocks noGrp="1"/>
          </p:cNvSpPr>
          <p:nvPr>
            <p:ph idx="1"/>
          </p:nvPr>
        </p:nvSpPr>
        <p:spPr>
          <a:xfrm>
            <a:off x="1043610" y="2114939"/>
            <a:ext cx="10568893" cy="3956179"/>
          </a:xfrm>
        </p:spPr>
        <p:txBody>
          <a:bodyPr/>
          <a:lstStyle/>
          <a:p>
            <a:r>
              <a:rPr lang="en-US" sz="2400" dirty="0"/>
              <a:t>Some issues in science</a:t>
            </a:r>
          </a:p>
          <a:p>
            <a:r>
              <a:rPr lang="en-US" sz="2400" dirty="0"/>
              <a:t>Open Science: definition and purpose</a:t>
            </a:r>
          </a:p>
          <a:p>
            <a:r>
              <a:rPr lang="en-US" sz="2400" dirty="0"/>
              <a:t>Overview of Open Science practices </a:t>
            </a:r>
          </a:p>
          <a:p>
            <a:r>
              <a:rPr lang="en-US" sz="2400" dirty="0"/>
              <a:t>Barriers to &amp; benefits of Open Science</a:t>
            </a:r>
          </a:p>
          <a:p>
            <a:r>
              <a:rPr lang="en-US" sz="2400" dirty="0"/>
              <a:t>Where to get started?</a:t>
            </a:r>
            <a:endParaRPr lang="en-US" dirty="0"/>
          </a:p>
          <a:p>
            <a:endParaRPr lang="en-US" dirty="0"/>
          </a:p>
          <a:p>
            <a:endParaRPr lang="en-US" dirty="0"/>
          </a:p>
        </p:txBody>
      </p:sp>
      <p:pic>
        <p:nvPicPr>
          <p:cNvPr id="4" name="Picture 3" descr="Shape&#10;&#10;Description automatically generated">
            <a:extLst>
              <a:ext uri="{FF2B5EF4-FFF2-40B4-BE49-F238E27FC236}">
                <a16:creationId xmlns:a16="http://schemas.microsoft.com/office/drawing/2014/main" id="{5DD06DE2-C804-4E46-9DA5-B38B98363AA4}"/>
              </a:ext>
            </a:extLst>
          </p:cNvPr>
          <p:cNvPicPr>
            <a:picLocks noChangeAspect="1"/>
          </p:cNvPicPr>
          <p:nvPr/>
        </p:nvPicPr>
        <p:blipFill>
          <a:blip r:embed="rId3"/>
          <a:stretch>
            <a:fillRect/>
          </a:stretch>
        </p:blipFill>
        <p:spPr>
          <a:xfrm>
            <a:off x="10693849" y="5245658"/>
            <a:ext cx="1667940" cy="1667940"/>
          </a:xfrm>
          <a:prstGeom prst="rect">
            <a:avLst/>
          </a:prstGeom>
        </p:spPr>
      </p:pic>
      <p:graphicFrame>
        <p:nvGraphicFramePr>
          <p:cNvPr id="5" name="Chart 4">
            <a:extLst>
              <a:ext uri="{FF2B5EF4-FFF2-40B4-BE49-F238E27FC236}">
                <a16:creationId xmlns:a16="http://schemas.microsoft.com/office/drawing/2014/main" id="{14C94C2C-821B-B94B-AC3E-62D95D0E27A6}"/>
              </a:ext>
            </a:extLst>
          </p:cNvPr>
          <p:cNvGraphicFramePr>
            <a:graphicFrameLocks/>
          </p:cNvGraphicFramePr>
          <p:nvPr>
            <p:extLst>
              <p:ext uri="{D42A27DB-BD31-4B8C-83A1-F6EECF244321}">
                <p14:modId xmlns:p14="http://schemas.microsoft.com/office/powerpoint/2010/main" val="1112804197"/>
              </p:ext>
            </p:extLst>
          </p:nvPr>
        </p:nvGraphicFramePr>
        <p:xfrm>
          <a:off x="5570956" y="1177868"/>
          <a:ext cx="6356889" cy="4649492"/>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a:extLst>
              <a:ext uri="{FF2B5EF4-FFF2-40B4-BE49-F238E27FC236}">
                <a16:creationId xmlns:a16="http://schemas.microsoft.com/office/drawing/2014/main" id="{C7A4D576-9178-6A46-BFCE-84682A570813}"/>
              </a:ext>
            </a:extLst>
          </p:cNvPr>
          <p:cNvSpPr/>
          <p:nvPr/>
        </p:nvSpPr>
        <p:spPr>
          <a:xfrm>
            <a:off x="6126169" y="613202"/>
            <a:ext cx="5052390" cy="830997"/>
          </a:xfrm>
          <a:prstGeom prst="rect">
            <a:avLst/>
          </a:prstGeom>
        </p:spPr>
        <p:txBody>
          <a:bodyPr wrap="square">
            <a:spAutoFit/>
          </a:bodyPr>
          <a:lstStyle/>
          <a:p>
            <a:pPr algn="ctr"/>
            <a:r>
              <a:rPr lang="en-US" sz="2400" dirty="0"/>
              <a:t>Have you already learned about/used Open Science practices?</a:t>
            </a:r>
          </a:p>
        </p:txBody>
      </p:sp>
    </p:spTree>
    <p:extLst>
      <p:ext uri="{BB962C8B-B14F-4D97-AF65-F5344CB8AC3E}">
        <p14:creationId xmlns:p14="http://schemas.microsoft.com/office/powerpoint/2010/main" val="138145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82A1-3174-F647-B03C-68127EC8E97C}"/>
              </a:ext>
            </a:extLst>
          </p:cNvPr>
          <p:cNvSpPr>
            <a:spLocks noGrp="1"/>
          </p:cNvSpPr>
          <p:nvPr>
            <p:ph type="title"/>
          </p:nvPr>
        </p:nvSpPr>
        <p:spPr/>
        <p:txBody>
          <a:bodyPr>
            <a:normAutofit/>
          </a:bodyPr>
          <a:lstStyle/>
          <a:p>
            <a:r>
              <a:rPr lang="en-US" sz="3600" dirty="0"/>
              <a:t>Some Issues in science</a:t>
            </a:r>
          </a:p>
        </p:txBody>
      </p:sp>
      <p:sp>
        <p:nvSpPr>
          <p:cNvPr id="3" name="Text Placeholder 2">
            <a:extLst>
              <a:ext uri="{FF2B5EF4-FFF2-40B4-BE49-F238E27FC236}">
                <a16:creationId xmlns:a16="http://schemas.microsoft.com/office/drawing/2014/main" id="{48810273-87AE-7A46-B5CB-1D6FB6F3B75E}"/>
              </a:ext>
            </a:extLst>
          </p:cNvPr>
          <p:cNvSpPr>
            <a:spLocks noGrp="1"/>
          </p:cNvSpPr>
          <p:nvPr>
            <p:ph type="body" idx="1"/>
          </p:nvPr>
        </p:nvSpPr>
        <p:spPr>
          <a:xfrm>
            <a:off x="97581" y="1566863"/>
            <a:ext cx="6117060" cy="823912"/>
          </a:xfrm>
        </p:spPr>
        <p:txBody>
          <a:bodyPr>
            <a:normAutofit/>
          </a:bodyPr>
          <a:lstStyle/>
          <a:p>
            <a:pPr algn="ctr"/>
            <a:r>
              <a:rPr lang="en-US" sz="2000" dirty="0"/>
              <a:t>Restricted accessibility/paywalls to science</a:t>
            </a:r>
          </a:p>
        </p:txBody>
      </p:sp>
      <p:sp>
        <p:nvSpPr>
          <p:cNvPr id="4" name="Content Placeholder 3">
            <a:extLst>
              <a:ext uri="{FF2B5EF4-FFF2-40B4-BE49-F238E27FC236}">
                <a16:creationId xmlns:a16="http://schemas.microsoft.com/office/drawing/2014/main" id="{35B8278B-AA41-1E4E-8CF0-77A610135916}"/>
              </a:ext>
            </a:extLst>
          </p:cNvPr>
          <p:cNvSpPr>
            <a:spLocks noGrp="1"/>
          </p:cNvSpPr>
          <p:nvPr>
            <p:ph sz="half" idx="2"/>
          </p:nvPr>
        </p:nvSpPr>
        <p:spPr>
          <a:xfrm>
            <a:off x="985839" y="2606675"/>
            <a:ext cx="5010572" cy="3684588"/>
          </a:xfrm>
        </p:spPr>
        <p:txBody>
          <a:bodyPr>
            <a:normAutofit/>
          </a:bodyPr>
          <a:lstStyle/>
          <a:p>
            <a:pPr fontAlgn="base"/>
            <a:r>
              <a:rPr lang="en-US" sz="2400" dirty="0"/>
              <a:t>~75% of articles are behind paywalls </a:t>
            </a:r>
            <a:r>
              <a:rPr lang="en-US" sz="1800" dirty="0"/>
              <a:t>(~30-40% profit margins; </a:t>
            </a:r>
            <a:r>
              <a:rPr lang="en-CA" sz="1800" dirty="0" err="1"/>
              <a:t>Larivière</a:t>
            </a:r>
            <a:r>
              <a:rPr lang="en-CA" sz="1800" dirty="0"/>
              <a:t> et al., 2015;</a:t>
            </a:r>
            <a:r>
              <a:rPr lang="en-US" sz="1800" dirty="0"/>
              <a:t> </a:t>
            </a:r>
            <a:r>
              <a:rPr lang="en-CA" sz="1800" dirty="0"/>
              <a:t>Piwowar et al., 2018</a:t>
            </a:r>
            <a:r>
              <a:rPr lang="en-US" sz="1800" dirty="0"/>
              <a:t>)</a:t>
            </a:r>
            <a:endParaRPr lang="en-US" sz="2400" dirty="0"/>
          </a:p>
          <a:p>
            <a:pPr fontAlgn="base"/>
            <a:r>
              <a:rPr lang="en-US" sz="2400" dirty="0"/>
              <a:t>Lack of diversity </a:t>
            </a:r>
            <a:r>
              <a:rPr lang="en-US" sz="1800" dirty="0"/>
              <a:t>(e.g. ~80% of researchers in psychology are white; Lin et al., 2018)</a:t>
            </a:r>
          </a:p>
          <a:p>
            <a:pPr fontAlgn="base"/>
            <a:r>
              <a:rPr lang="en-US" sz="2400" dirty="0"/>
              <a:t>Slows/restricts advances</a:t>
            </a:r>
            <a:endParaRPr lang="en-US" dirty="0"/>
          </a:p>
        </p:txBody>
      </p:sp>
      <p:sp>
        <p:nvSpPr>
          <p:cNvPr id="5" name="Text Placeholder 4">
            <a:extLst>
              <a:ext uri="{FF2B5EF4-FFF2-40B4-BE49-F238E27FC236}">
                <a16:creationId xmlns:a16="http://schemas.microsoft.com/office/drawing/2014/main" id="{DB60630B-6652-774A-AFED-B532B7548FD8}"/>
              </a:ext>
            </a:extLst>
          </p:cNvPr>
          <p:cNvSpPr>
            <a:spLocks noGrp="1"/>
          </p:cNvSpPr>
          <p:nvPr>
            <p:ph type="body" sz="quarter" idx="3"/>
          </p:nvPr>
        </p:nvSpPr>
        <p:spPr>
          <a:xfrm>
            <a:off x="6018585" y="1566863"/>
            <a:ext cx="5010572" cy="823912"/>
          </a:xfrm>
        </p:spPr>
        <p:txBody>
          <a:bodyPr>
            <a:normAutofit/>
          </a:bodyPr>
          <a:lstStyle/>
          <a:p>
            <a:pPr algn="ctr"/>
            <a:r>
              <a:rPr lang="en-CA" sz="2000" dirty="0"/>
              <a:t>Questioning the reliability of science</a:t>
            </a:r>
          </a:p>
        </p:txBody>
      </p:sp>
      <p:sp>
        <p:nvSpPr>
          <p:cNvPr id="6" name="Content Placeholder 5">
            <a:extLst>
              <a:ext uri="{FF2B5EF4-FFF2-40B4-BE49-F238E27FC236}">
                <a16:creationId xmlns:a16="http://schemas.microsoft.com/office/drawing/2014/main" id="{FDFE1188-3DE0-4543-9E65-C7BF328E53B2}"/>
              </a:ext>
            </a:extLst>
          </p:cNvPr>
          <p:cNvSpPr>
            <a:spLocks noGrp="1"/>
          </p:cNvSpPr>
          <p:nvPr>
            <p:ph sz="quarter" idx="4"/>
          </p:nvPr>
        </p:nvSpPr>
        <p:spPr>
          <a:xfrm>
            <a:off x="6313858" y="2606675"/>
            <a:ext cx="5237586" cy="3684588"/>
          </a:xfrm>
        </p:spPr>
        <p:txBody>
          <a:bodyPr>
            <a:normAutofit/>
          </a:bodyPr>
          <a:lstStyle/>
          <a:p>
            <a:pPr fontAlgn="base"/>
            <a:r>
              <a:rPr lang="en-CA" sz="2400" dirty="0"/>
              <a:t>The replication crisis</a:t>
            </a:r>
            <a:r>
              <a:rPr lang="en-CA" dirty="0"/>
              <a:t> </a:t>
            </a:r>
            <a:r>
              <a:rPr lang="en-CA" sz="1700" dirty="0"/>
              <a:t>(only 36% of studies replicated with half the effect size; </a:t>
            </a:r>
            <a:r>
              <a:rPr lang="en-CA" sz="1700" dirty="0" err="1"/>
              <a:t>Nosek</a:t>
            </a:r>
            <a:r>
              <a:rPr lang="en-CA" sz="1700" dirty="0"/>
              <a:t> et al., 2015)</a:t>
            </a:r>
          </a:p>
          <a:p>
            <a:pPr fontAlgn="base"/>
            <a:r>
              <a:rPr lang="en-US" sz="2400" dirty="0"/>
              <a:t>Questionable research practices &amp; statistical errors/misinterpretation </a:t>
            </a:r>
            <a:r>
              <a:rPr lang="en-US" sz="1700" dirty="0"/>
              <a:t>(~50% of articles;  </a:t>
            </a:r>
            <a:r>
              <a:rPr lang="en-US" sz="1700" dirty="0" err="1"/>
              <a:t>Arnheim</a:t>
            </a:r>
            <a:r>
              <a:rPr lang="en-US" sz="1700" dirty="0"/>
              <a:t> et al., 2019; </a:t>
            </a:r>
            <a:r>
              <a:rPr lang="en-US" sz="1700" dirty="0" err="1"/>
              <a:t>Nuijten</a:t>
            </a:r>
            <a:r>
              <a:rPr lang="en-US" sz="1700" dirty="0"/>
              <a:t> et al., 2015)</a:t>
            </a:r>
          </a:p>
          <a:p>
            <a:pPr fontAlgn="base"/>
            <a:r>
              <a:rPr lang="en-US" sz="2400" dirty="0"/>
              <a:t>Publishing culture </a:t>
            </a:r>
          </a:p>
          <a:p>
            <a:pPr lvl="1" fontAlgn="base"/>
            <a:r>
              <a:rPr lang="en-US" sz="2400" dirty="0"/>
              <a:t>Publication bias </a:t>
            </a:r>
            <a:r>
              <a:rPr lang="en-US" sz="1800" dirty="0"/>
              <a:t>(</a:t>
            </a:r>
            <a:r>
              <a:rPr lang="en-US" sz="1800" dirty="0" err="1"/>
              <a:t>Joober</a:t>
            </a:r>
            <a:r>
              <a:rPr lang="en-US" sz="1800" dirty="0"/>
              <a:t> et al., 2012)</a:t>
            </a:r>
          </a:p>
          <a:p>
            <a:pPr lvl="1" fontAlgn="base"/>
            <a:r>
              <a:rPr lang="en-US" sz="2400" dirty="0"/>
              <a:t>Publish or (and?) perish</a:t>
            </a:r>
          </a:p>
        </p:txBody>
      </p:sp>
      <p:pic>
        <p:nvPicPr>
          <p:cNvPr id="7" name="Picture 6" descr="Shape&#10;&#10;Description automatically generated">
            <a:extLst>
              <a:ext uri="{FF2B5EF4-FFF2-40B4-BE49-F238E27FC236}">
                <a16:creationId xmlns:a16="http://schemas.microsoft.com/office/drawing/2014/main" id="{48F16EEC-657D-9342-BAC0-5EA26973B040}"/>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387183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1669773" y="1263296"/>
            <a:ext cx="8806071" cy="1112168"/>
          </a:xfrm>
        </p:spPr>
        <p:txBody>
          <a:bodyPr>
            <a:noAutofit/>
          </a:bodyPr>
          <a:lstStyle/>
          <a:p>
            <a:pPr algn="ctr"/>
            <a:r>
              <a:rPr lang="en-US" sz="4400" dirty="0"/>
              <a:t>Importance of</a:t>
            </a:r>
            <a:br>
              <a:rPr lang="en-US" sz="4400" dirty="0"/>
            </a:br>
            <a:r>
              <a:rPr lang="en-US" sz="4400" dirty="0"/>
              <a:t>open science</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2464904"/>
            <a:ext cx="10875686" cy="3093685"/>
          </a:xfrm>
        </p:spPr>
        <p:txBody>
          <a:bodyPr>
            <a:noAutofit/>
          </a:bodyPr>
          <a:lstStyle/>
          <a:p>
            <a:pPr marL="0" indent="0" algn="ctr">
              <a:buNone/>
            </a:pPr>
            <a:endParaRPr lang="en-CA" sz="2400" dirty="0"/>
          </a:p>
          <a:p>
            <a:pPr marL="0" indent="0" algn="ctr">
              <a:buNone/>
            </a:pPr>
            <a:r>
              <a:rPr lang="en-CA" sz="2400" dirty="0"/>
              <a:t>“The Open Science Movement developed in response to the culture of secrecy and skepticism that has been pervasive throughout scientific research.” </a:t>
            </a:r>
          </a:p>
          <a:p>
            <a:pPr marL="0" indent="0" algn="ctr">
              <a:buNone/>
            </a:pPr>
            <a:endParaRPr lang="en-CA" sz="2400" dirty="0"/>
          </a:p>
          <a:p>
            <a:pPr marL="0" indent="0" algn="ctr">
              <a:buNone/>
            </a:pPr>
            <a:r>
              <a:rPr lang="en-CA" sz="2400" dirty="0"/>
              <a:t>         </a:t>
            </a:r>
            <a:r>
              <a:rPr lang="en-CA" sz="2400" dirty="0" err="1"/>
              <a:t>Kathawalla</a:t>
            </a:r>
            <a:r>
              <a:rPr lang="en-CA" sz="2400" dirty="0"/>
              <a:t> et al., 2019, p3</a:t>
            </a:r>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3233724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1098472" y="161109"/>
            <a:ext cx="11451337" cy="1112168"/>
          </a:xfrm>
        </p:spPr>
        <p:txBody>
          <a:bodyPr>
            <a:normAutofit/>
          </a:bodyPr>
          <a:lstStyle/>
          <a:p>
            <a:r>
              <a:rPr lang="en-US" sz="4400" dirty="0"/>
              <a:t>What is open science?</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740663" y="1590260"/>
            <a:ext cx="8809737" cy="4340639"/>
          </a:xfrm>
        </p:spPr>
        <p:txBody>
          <a:bodyPr>
            <a:noAutofit/>
          </a:bodyPr>
          <a:lstStyle/>
          <a:p>
            <a:pPr fontAlgn="base"/>
            <a:r>
              <a:rPr lang="en-CA" sz="2400" dirty="0"/>
              <a:t>Transparency</a:t>
            </a:r>
          </a:p>
          <a:p>
            <a:pPr fontAlgn="base"/>
            <a:r>
              <a:rPr lang="en-CA" sz="2400" dirty="0"/>
              <a:t>Accessibility</a:t>
            </a:r>
          </a:p>
          <a:p>
            <a:pPr fontAlgn="base"/>
            <a:r>
              <a:rPr lang="en-CA" sz="2400" dirty="0"/>
              <a:t>Inclusivity</a:t>
            </a:r>
          </a:p>
          <a:p>
            <a:pPr fontAlgn="base"/>
            <a:r>
              <a:rPr lang="en-CA" sz="2400" dirty="0"/>
              <a:t>Reproducibility </a:t>
            </a:r>
          </a:p>
          <a:p>
            <a:pPr fontAlgn="base"/>
            <a:r>
              <a:rPr lang="en-CA" sz="2400" dirty="0"/>
              <a:t>Reliability</a:t>
            </a:r>
          </a:p>
          <a:p>
            <a:pPr fontAlgn="base"/>
            <a:r>
              <a:rPr lang="en-CA" sz="2400" dirty="0"/>
              <a:t>Credibility</a:t>
            </a:r>
          </a:p>
          <a:p>
            <a:pPr fontAlgn="base"/>
            <a:r>
              <a:rPr lang="en-CA" sz="2400" dirty="0"/>
              <a:t>Collaboration</a:t>
            </a:r>
          </a:p>
          <a:p>
            <a:pPr marL="0" indent="0">
              <a:buNone/>
            </a:pPr>
            <a:endParaRPr lang="en-CA" sz="1600" dirty="0"/>
          </a:p>
          <a:p>
            <a:pPr marL="0" indent="0" algn="r">
              <a:buNone/>
            </a:pPr>
            <a:r>
              <a:rPr lang="en-CA" sz="2400" dirty="0"/>
              <a:t>	</a:t>
            </a:r>
            <a:endParaRPr lang="en-US" sz="2400"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3"/>
          <a:stretch>
            <a:fillRect/>
          </a:stretch>
        </p:blipFill>
        <p:spPr>
          <a:xfrm>
            <a:off x="10693849" y="5245658"/>
            <a:ext cx="1667940" cy="1667940"/>
          </a:xfrm>
          <a:prstGeom prst="rect">
            <a:avLst/>
          </a:prstGeom>
        </p:spPr>
      </p:pic>
      <p:pic>
        <p:nvPicPr>
          <p:cNvPr id="5" name="Picture 4" descr="Hand-drawn image of an umbrella with 'open science' written on it. Underneath different open science concepts are written, including 'open access', 'open data', 'open research', 'open notebook science' and 'citizen science'.  " title="Open Science umbrella">
            <a:extLst>
              <a:ext uri="{FF2B5EF4-FFF2-40B4-BE49-F238E27FC236}">
                <a16:creationId xmlns:a16="http://schemas.microsoft.com/office/drawing/2014/main" id="{D166FD5E-7A11-C948-8E61-E6F6DE387F1D}"/>
              </a:ext>
            </a:extLst>
          </p:cNvPr>
          <p:cNvPicPr>
            <a:picLocks noChangeAspect="1"/>
          </p:cNvPicPr>
          <p:nvPr/>
        </p:nvPicPr>
        <p:blipFill>
          <a:blip r:embed="rId4"/>
          <a:stretch>
            <a:fillRect/>
          </a:stretch>
        </p:blipFill>
        <p:spPr>
          <a:xfrm>
            <a:off x="4412973" y="1695108"/>
            <a:ext cx="5323931" cy="3992948"/>
          </a:xfrm>
          <a:prstGeom prst="rect">
            <a:avLst/>
          </a:prstGeom>
        </p:spPr>
      </p:pic>
      <p:sp>
        <p:nvSpPr>
          <p:cNvPr id="7" name="Content Placeholder 2">
            <a:extLst>
              <a:ext uri="{FF2B5EF4-FFF2-40B4-BE49-F238E27FC236}">
                <a16:creationId xmlns:a16="http://schemas.microsoft.com/office/drawing/2014/main" id="{C1E9777B-8C3D-224B-92C5-F98F5A0A8DBC}"/>
              </a:ext>
            </a:extLst>
          </p:cNvPr>
          <p:cNvSpPr txBox="1">
            <a:spLocks/>
          </p:cNvSpPr>
          <p:nvPr/>
        </p:nvSpPr>
        <p:spPr>
          <a:xfrm>
            <a:off x="9814400" y="4749800"/>
            <a:ext cx="2245341" cy="833928"/>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CA" sz="1600" b="1" dirty="0"/>
              <a:t>Image by </a:t>
            </a:r>
            <a:r>
              <a:rPr lang="ko-KR" altLang="en-US" sz="1600" b="1" dirty="0">
                <a:hlinkClick r:id="rId5"/>
              </a:rPr>
              <a:t>지우 황</a:t>
            </a:r>
            <a:r>
              <a:rPr lang="en-US" altLang="ko-KR" sz="1600" b="1" dirty="0"/>
              <a:t> under a </a:t>
            </a:r>
            <a:r>
              <a:rPr lang="en-US" altLang="ko-KR" sz="1600" b="1" dirty="0">
                <a:hlinkClick r:id="rId6"/>
              </a:rPr>
              <a:t>CC BY 2.0 license</a:t>
            </a:r>
            <a:endParaRPr lang="en-CA" sz="1600" b="1" dirty="0"/>
          </a:p>
        </p:txBody>
      </p:sp>
    </p:spTree>
    <p:extLst>
      <p:ext uri="{BB962C8B-B14F-4D97-AF65-F5344CB8AC3E}">
        <p14:creationId xmlns:p14="http://schemas.microsoft.com/office/powerpoint/2010/main" val="89784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9C4B-040E-486D-B618-31A51450D0B2}"/>
              </a:ext>
            </a:extLst>
          </p:cNvPr>
          <p:cNvSpPr>
            <a:spLocks noGrp="1"/>
          </p:cNvSpPr>
          <p:nvPr>
            <p:ph type="title"/>
          </p:nvPr>
        </p:nvSpPr>
        <p:spPr>
          <a:xfrm>
            <a:off x="1261872" y="96979"/>
            <a:ext cx="9692640" cy="1397124"/>
          </a:xfrm>
        </p:spPr>
        <p:txBody>
          <a:bodyPr/>
          <a:lstStyle/>
          <a:p>
            <a:r>
              <a:rPr lang="en-CA" dirty="0"/>
              <a:t>HOW To: Open Science Practices</a:t>
            </a:r>
          </a:p>
        </p:txBody>
      </p:sp>
      <p:graphicFrame>
        <p:nvGraphicFramePr>
          <p:cNvPr id="6" name="Content Placeholder 5">
            <a:extLst>
              <a:ext uri="{FF2B5EF4-FFF2-40B4-BE49-F238E27FC236}">
                <a16:creationId xmlns:a16="http://schemas.microsoft.com/office/drawing/2014/main" id="{5C26A9F9-B4B1-47D7-BB26-26BE0C435AD6}"/>
              </a:ext>
            </a:extLst>
          </p:cNvPr>
          <p:cNvGraphicFramePr>
            <a:graphicFrameLocks noGrp="1"/>
          </p:cNvGraphicFramePr>
          <p:nvPr>
            <p:ph idx="1"/>
            <p:extLst>
              <p:ext uri="{D42A27DB-BD31-4B8C-83A1-F6EECF244321}">
                <p14:modId xmlns:p14="http://schemas.microsoft.com/office/powerpoint/2010/main" val="4280402818"/>
              </p:ext>
            </p:extLst>
          </p:nvPr>
        </p:nvGraphicFramePr>
        <p:xfrm>
          <a:off x="1261872" y="1410413"/>
          <a:ext cx="85947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21A8FB65-AA44-354F-B117-C62D2F707987}"/>
              </a:ext>
            </a:extLst>
          </p:cNvPr>
          <p:cNvSpPr/>
          <p:nvPr/>
        </p:nvSpPr>
        <p:spPr>
          <a:xfrm>
            <a:off x="914400" y="3564610"/>
            <a:ext cx="10040112" cy="1859797"/>
          </a:xfrm>
          <a:prstGeom prst="rect">
            <a:avLst/>
          </a:prstGeom>
          <a:solidFill>
            <a:srgbClr val="F2F2F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hape&#10;&#10;Description automatically generated">
            <a:extLst>
              <a:ext uri="{FF2B5EF4-FFF2-40B4-BE49-F238E27FC236}">
                <a16:creationId xmlns:a16="http://schemas.microsoft.com/office/drawing/2014/main" id="{635D1DB0-7BD8-C94C-B81C-288BAB3D23CD}"/>
              </a:ext>
            </a:extLst>
          </p:cNvPr>
          <p:cNvPicPr>
            <a:picLocks noChangeAspect="1"/>
          </p:cNvPicPr>
          <p:nvPr/>
        </p:nvPicPr>
        <p:blipFill>
          <a:blip r:embed="rId8"/>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116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194F-CF50-7243-93E2-C559EF7DE68B}"/>
              </a:ext>
            </a:extLst>
          </p:cNvPr>
          <p:cNvSpPr>
            <a:spLocks noGrp="1"/>
          </p:cNvSpPr>
          <p:nvPr>
            <p:ph type="title"/>
          </p:nvPr>
        </p:nvSpPr>
        <p:spPr>
          <a:xfrm>
            <a:off x="385872" y="-186612"/>
            <a:ext cx="11673869" cy="2548812"/>
          </a:xfrm>
        </p:spPr>
        <p:txBody>
          <a:bodyPr>
            <a:normAutofit/>
          </a:bodyPr>
          <a:lstStyle/>
          <a:p>
            <a:r>
              <a:rPr lang="en-US" sz="4400" dirty="0"/>
              <a:t>Open dissemination, discussion and collaboration</a:t>
            </a:r>
            <a:endParaRPr lang="en-US" dirty="0"/>
          </a:p>
        </p:txBody>
      </p:sp>
      <p:sp>
        <p:nvSpPr>
          <p:cNvPr id="3" name="Content Placeholder 2">
            <a:extLst>
              <a:ext uri="{FF2B5EF4-FFF2-40B4-BE49-F238E27FC236}">
                <a16:creationId xmlns:a16="http://schemas.microsoft.com/office/drawing/2014/main" id="{7C6B6CDB-BDEE-B147-BA18-5023125F8469}"/>
              </a:ext>
            </a:extLst>
          </p:cNvPr>
          <p:cNvSpPr>
            <a:spLocks noGrp="1"/>
          </p:cNvSpPr>
          <p:nvPr>
            <p:ph idx="1"/>
          </p:nvPr>
        </p:nvSpPr>
        <p:spPr>
          <a:xfrm>
            <a:off x="385872" y="2552700"/>
            <a:ext cx="10307977" cy="3797300"/>
          </a:xfrm>
        </p:spPr>
        <p:txBody>
          <a:bodyPr>
            <a:normAutofit/>
          </a:bodyPr>
          <a:lstStyle/>
          <a:p>
            <a:pPr fontAlgn="base"/>
            <a:r>
              <a:rPr lang="en-CA" sz="2400" dirty="0"/>
              <a:t>Accessible research dissemination</a:t>
            </a:r>
          </a:p>
          <a:p>
            <a:pPr fontAlgn="base"/>
            <a:r>
              <a:rPr lang="en-CA" sz="2400" dirty="0"/>
              <a:t>Breaking down existing barriers to participation in science</a:t>
            </a:r>
          </a:p>
          <a:p>
            <a:pPr lvl="1" fontAlgn="base"/>
            <a:r>
              <a:rPr lang="en-CA" dirty="0"/>
              <a:t>Reflection/advocacy</a:t>
            </a:r>
          </a:p>
          <a:p>
            <a:pPr lvl="1" fontAlgn="base"/>
            <a:r>
              <a:rPr lang="en-CA" dirty="0">
                <a:hlinkClick r:id="rId3"/>
              </a:rPr>
              <a:t>Clean bibliography</a:t>
            </a:r>
            <a:r>
              <a:rPr lang="en-CA" dirty="0"/>
              <a:t> (Dale Zhou)</a:t>
            </a:r>
          </a:p>
          <a:p>
            <a:pPr lvl="1" fontAlgn="base"/>
            <a:r>
              <a:rPr lang="en-CA" dirty="0">
                <a:hlinkClick r:id="rId4"/>
              </a:rPr>
              <a:t>Citation Transparency</a:t>
            </a:r>
            <a:r>
              <a:rPr lang="en-CA" dirty="0"/>
              <a:t> (Jeni </a:t>
            </a:r>
            <a:r>
              <a:rPr lang="en-CA" dirty="0" err="1"/>
              <a:t>Stiso</a:t>
            </a:r>
            <a:r>
              <a:rPr lang="en-CA" dirty="0"/>
              <a:t>)</a:t>
            </a:r>
          </a:p>
          <a:p>
            <a:pPr fontAlgn="base"/>
            <a:r>
              <a:rPr lang="en-CA" sz="2400" dirty="0"/>
              <a:t>Direct discussions (e.g. on Twitter, Research Gate, etc.)</a:t>
            </a:r>
          </a:p>
          <a:p>
            <a:pPr marL="0" indent="0" fontAlgn="base">
              <a:buNone/>
            </a:pPr>
            <a:r>
              <a:rPr lang="en-CA" sz="2400" dirty="0"/>
              <a:t>									</a:t>
            </a:r>
            <a:r>
              <a:rPr lang="en-CA" dirty="0"/>
              <a:t>(Bassett, 2020) </a:t>
            </a:r>
            <a:endParaRPr lang="en-CA" sz="2400" dirty="0"/>
          </a:p>
          <a:p>
            <a:pPr fontAlgn="base"/>
            <a:endParaRPr lang="en-CA" sz="2400" dirty="0"/>
          </a:p>
          <a:p>
            <a:pPr fontAlgn="base"/>
            <a:endParaRPr lang="en-CA" sz="2400" dirty="0"/>
          </a:p>
        </p:txBody>
      </p:sp>
      <p:pic>
        <p:nvPicPr>
          <p:cNvPr id="4" name="Picture 3" descr="Shape&#10;&#10;Description automatically generated">
            <a:extLst>
              <a:ext uri="{FF2B5EF4-FFF2-40B4-BE49-F238E27FC236}">
                <a16:creationId xmlns:a16="http://schemas.microsoft.com/office/drawing/2014/main" id="{55E47950-7388-9445-8993-33ED5BE2AB07}"/>
              </a:ext>
            </a:extLst>
          </p:cNvPr>
          <p:cNvPicPr>
            <a:picLocks noChangeAspect="1"/>
          </p:cNvPicPr>
          <p:nvPr/>
        </p:nvPicPr>
        <p:blipFill>
          <a:blip r:embed="rId5"/>
          <a:stretch>
            <a:fillRect/>
          </a:stretch>
        </p:blipFill>
        <p:spPr>
          <a:xfrm>
            <a:off x="10693849" y="5245658"/>
            <a:ext cx="1667940" cy="1667940"/>
          </a:xfrm>
          <a:prstGeom prst="rect">
            <a:avLst/>
          </a:prstGeom>
        </p:spPr>
      </p:pic>
    </p:spTree>
    <p:extLst>
      <p:ext uri="{BB962C8B-B14F-4D97-AF65-F5344CB8AC3E}">
        <p14:creationId xmlns:p14="http://schemas.microsoft.com/office/powerpoint/2010/main" val="1070270868"/>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14792</TotalTime>
  <Words>4278</Words>
  <Application>Microsoft Macintosh PowerPoint</Application>
  <PresentationFormat>Widescreen</PresentationFormat>
  <Paragraphs>274</Paragraphs>
  <Slides>16</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Gill Sans Nova</vt:lpstr>
      <vt:lpstr>GradientRiseVTI</vt:lpstr>
      <vt:lpstr>Office Theme</vt:lpstr>
      <vt:lpstr>PowerPoint Presentation</vt:lpstr>
      <vt:lpstr>PowerPoint Presentation</vt:lpstr>
      <vt:lpstr>Brief intro to open science</vt:lpstr>
      <vt:lpstr>overview</vt:lpstr>
      <vt:lpstr>Some Issues in science</vt:lpstr>
      <vt:lpstr>Importance of open science</vt:lpstr>
      <vt:lpstr>What is open science?</vt:lpstr>
      <vt:lpstr>HOW To: Open Science Practices</vt:lpstr>
      <vt:lpstr>Open dissemination, discussion and collaboration</vt:lpstr>
      <vt:lpstr>Barriers to open science</vt:lpstr>
      <vt:lpstr>Benefits of open science</vt:lpstr>
      <vt:lpstr>Benefits for you</vt:lpstr>
      <vt:lpstr>Where to get started?</vt:lpstr>
      <vt:lpstr>Resources</vt:lpstr>
      <vt:lpstr>Resources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Science Student Support committee</dc:title>
  <dc:creator>Jassleen Parmar</dc:creator>
  <cp:lastModifiedBy>Chelsea Moran</cp:lastModifiedBy>
  <cp:revision>176</cp:revision>
  <cp:lastPrinted>2020-10-09T20:38:56Z</cp:lastPrinted>
  <dcterms:created xsi:type="dcterms:W3CDTF">2020-10-06T05:18:05Z</dcterms:created>
  <dcterms:modified xsi:type="dcterms:W3CDTF">2021-09-16T23:00:07Z</dcterms:modified>
</cp:coreProperties>
</file>