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7.jpg" ContentType="image/jpeg"/>
  <Override PartName="/ppt/notesSlides/notesSlide8.xml" ContentType="application/vnd.openxmlformats-officedocument.presentationml.notesSlide+xml"/>
  <Override PartName="/ppt/media/image8.jpg" ContentType="image/jpe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13"/>
  </p:notesMasterIdLst>
  <p:sldIdLst>
    <p:sldId id="256" r:id="rId2"/>
    <p:sldId id="257" r:id="rId3"/>
    <p:sldId id="263" r:id="rId4"/>
    <p:sldId id="277" r:id="rId5"/>
    <p:sldId id="258" r:id="rId6"/>
    <p:sldId id="274" r:id="rId7"/>
    <p:sldId id="260" r:id="rId8"/>
    <p:sldId id="261" r:id="rId9"/>
    <p:sldId id="275" r:id="rId10"/>
    <p:sldId id="27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54"/>
    <p:restoredTop sz="80758"/>
  </p:normalViewPr>
  <p:slideViewPr>
    <p:cSldViewPr snapToGrid="0" snapToObjects="1">
      <p:cViewPr varScale="1">
        <p:scale>
          <a:sx n="71" d="100"/>
          <a:sy n="71" d="100"/>
        </p:scale>
        <p:origin x="18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FE74F-0CA2-254E-8684-2DDB5E8B7D63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D59A0-03FE-F141-889B-D63C0005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1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32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33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0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R" dirty="0"/>
              <a:t>File management: using consistent names for these files is </a:t>
            </a:r>
            <a:r>
              <a:rPr lang="en-AR" b="0" dirty="0"/>
              <a:t>important for version control –(explain)</a:t>
            </a:r>
          </a:p>
          <a:p>
            <a:r>
              <a:rPr lang="en-US" b="0" dirty="0"/>
              <a:t>W</a:t>
            </a:r>
            <a:r>
              <a:rPr lang="en-AR" b="0" dirty="0"/>
              <a:t>hen sharing stimuli or code: E.g. in R, a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reproducible example allows someone else to recreate your problem by just copying and pasting R code. </a:t>
            </a:r>
          </a:p>
          <a:p>
            <a:endParaRPr lang="en-AR" b="0" dirty="0"/>
          </a:p>
          <a:p>
            <a:r>
              <a:rPr lang="en-AR" b="0" dirty="0"/>
              <a:t>*For data management: File management guidelines also apply!</a:t>
            </a:r>
          </a:p>
          <a:p>
            <a:endParaRPr lang="en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57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R" dirty="0"/>
              <a:t>Resources: E.g. have an SPSS datafile that cannot be opened in other programs.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5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There are many tools/practical steps participants can use to move towards implementing the practice.</a:t>
            </a:r>
          </a:p>
          <a:p>
            <a:endParaRPr lang="en-AR" dirty="0"/>
          </a:p>
          <a:p>
            <a:r>
              <a:rPr lang="en-AR" dirty="0"/>
              <a:t>Is your paper hidden behind a paywall?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50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02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72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60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D59A0-03FE-F141-889B-D63C0005F7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5B4F-F2D7-114C-9FD5-958A572FF921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0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C9-EB15-3541-9380-CDA8EC55A51E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DA92-27E2-B647-A708-FA54795053D4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E71A-E035-4F4F-AFEC-59EE0F9761D4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6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409A-5E41-544D-BEAC-C6670605C441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6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7764-ED26-0A44-AA43-AA3D9B603381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AE87-96E2-D74A-BD0C-3D3B2C89751B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4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9DAE-227B-B242-BA36-9C3C438ACA43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1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DB61-8FF0-F844-9940-9E98BA8F4215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5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7455-DEF0-7142-9632-E3FB4C43C316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2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F07-0FF4-3148-8A12-99A3CB10201A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8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9A9645E9-89B9-4F44-BC59-569EC691F7D6}" type="datetime2">
              <a:rPr lang="en-US" smtClean="0"/>
              <a:t>Friday, October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1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800" r:id="rId6"/>
    <p:sldLayoutId id="2147483795" r:id="rId7"/>
    <p:sldLayoutId id="2147483796" r:id="rId8"/>
    <p:sldLayoutId id="2147483797" r:id="rId9"/>
    <p:sldLayoutId id="2147483799" r:id="rId10"/>
    <p:sldLayoutId id="2147483798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s.io/products/osf" TargetMode="External"/><Relationship Id="rId3" Type="http://schemas.openxmlformats.org/officeDocument/2006/relationships/hyperlink" Target="https://www.projectcentral.com/blog/project-workflow-management/" TargetMode="External"/><Relationship Id="rId7" Type="http://schemas.openxmlformats.org/officeDocument/2006/relationships/hyperlink" Target="https://www.youtube.com/watch?v=QBYVCbv5ZiQ&amp;t=5s" TargetMode="External"/><Relationship Id="rId12" Type="http://schemas.openxmlformats.org/officeDocument/2006/relationships/hyperlink" Target="https://www.youtube.com/watch?v=wEvVoXZzkK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syarxiv.com/vzjdp/" TargetMode="External"/><Relationship Id="rId11" Type="http://schemas.openxmlformats.org/officeDocument/2006/relationships/hyperlink" Target="https://www.youtube.com/redirect?event=endscreen&amp;redir_token=QUFFLUhqa2NSbXVLLXVKdUJZRzQwUGl6Z0Q0cFRjWmZVUXxBQ3Jtc0tubVFCTEF4UWRDTG5iTWNBWnNmSDhBSkNRbmV3UHBZNWVnSUh3Zk11UklOZVBaeUZ2TkliUnFxbFBaSFJpcU1GTHFvdWwyZmhkVWtWYVo5bkpxam1FamhDbzcyWmUwdWZrUDQ1QnU4eVl0dERGRXZjdw&amp;q=https%3A%2F%2Facademy.thefutur.com%2Fp%2Fpractical-project-management" TargetMode="External"/><Relationship Id="rId5" Type="http://schemas.openxmlformats.org/officeDocument/2006/relationships/hyperlink" Target="https://www.youtube.com/watch?v=aJnFGMclhU8" TargetMode="External"/><Relationship Id="rId10" Type="http://schemas.openxmlformats.org/officeDocument/2006/relationships/hyperlink" Target="https://www.youtube.com/watch?v=niLFpa8cyb4" TargetMode="External"/><Relationship Id="rId4" Type="http://schemas.openxmlformats.org/officeDocument/2006/relationships/hyperlink" Target="https://www.youtube.com/watch?v=FnuyET2HkPo" TargetMode="Externa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emorinlessard" TargetMode="External"/><Relationship Id="rId5" Type="http://schemas.openxmlformats.org/officeDocument/2006/relationships/hyperlink" Target="https://osf.io/vmiwg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epsychologist.bps.org.uk/volume-33/november-2020/bropenscience-broken-scien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osf.io/hc/en-us/categories/360001530634-Best-Practic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osf.io/b9fh8/" TargetMode="External"/><Relationship Id="rId4" Type="http://schemas.openxmlformats.org/officeDocument/2006/relationships/hyperlink" Target="https://ropensci.github.io/reproducibility-guide/sections/introductio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sf.io/?utm_term=open%20science%20foundation&amp;utm_campaign=OSF+General&amp;utm_source=adwords&amp;utm_medium=ppc&amp;hsa_acc=5222345373&amp;hsa_cam=217339509&amp;hsa_grp=15100518909&amp;hsa_ad=295142676678&amp;hsa_src=g&amp;hsa_tgt=kwd-71368103366&amp;hsa_kw=open%20science%20foundation&amp;hsa_mt=b&amp;hsa_net=adwords&amp;hsa_ver=3&amp;gclid=Cj0KCQjw8rT8BRCbARIsALWiOvT3aNe1lp7eEIjGgTasU5_57Q3-d0xQL8gVXfHDu7QpYgLHSqf7iqcaAvAvEALw_wcB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s.io/initiatives/badges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didnthavemyglasseson.com/2020/09/01/piaget/" TargetMode="Externa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D1DD7-237E-3A47-9233-1E1F748CB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97" y="2091773"/>
            <a:ext cx="6549889" cy="246025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WORKFLOW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83002-AF0E-CD49-87A6-EF9B6E180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056160"/>
            <a:ext cx="5629271" cy="1932516"/>
          </a:xfrm>
        </p:spPr>
        <p:txBody>
          <a:bodyPr anchor="b">
            <a:no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Open Science Student Support Group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Friday, Oct. 23 2020</a:t>
            </a:r>
          </a:p>
          <a:p>
            <a:r>
              <a:rPr lang="en-US" sz="2000" dirty="0" err="1">
                <a:solidFill>
                  <a:schemeClr val="bg2">
                    <a:lumMod val="25000"/>
                  </a:schemeClr>
                </a:solidFill>
              </a:rPr>
              <a:t>ElizABETH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 Morin-Lessard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28E829-C43E-5A4D-BC39-8793C037F0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 bwMode="auto"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B42FC3-8064-234A-95B5-96080A2377B9}"/>
              </a:ext>
            </a:extLst>
          </p:cNvPr>
          <p:cNvSpPr txBox="1"/>
          <p:nvPr/>
        </p:nvSpPr>
        <p:spPr>
          <a:xfrm>
            <a:off x="40097" y="6461768"/>
            <a:ext cx="541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©️ 2020 This work is licensed under a </a:t>
            </a:r>
            <a:r>
              <a:rPr lang="en-US" dirty="0">
                <a:hlinkClick r:id="rId4"/>
              </a:rPr>
              <a:t>CC BY 4.0 license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5C4FA5-2B73-6F44-833A-6E3148D46069}"/>
              </a:ext>
            </a:extLst>
          </p:cNvPr>
          <p:cNvSpPr txBox="1"/>
          <p:nvPr/>
        </p:nvSpPr>
        <p:spPr>
          <a:xfrm>
            <a:off x="7270706" y="5214702"/>
            <a:ext cx="240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by Adam Douglas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C0EC5-BB73-7147-BC5A-D5469342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37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US" sz="4400" dirty="0"/>
              <a:t>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104900"/>
            <a:ext cx="10875686" cy="5168900"/>
          </a:xfrm>
          <a:ln>
            <a:noFill/>
          </a:ln>
        </p:spPr>
        <p:txBody>
          <a:bodyPr>
            <a:normAutofit/>
          </a:bodyPr>
          <a:lstStyle/>
          <a:p>
            <a:pPr fontAlgn="base"/>
            <a:r>
              <a:rPr lang="en-CA" sz="2400" dirty="0"/>
              <a:t>Learn more about it!</a:t>
            </a:r>
          </a:p>
          <a:p>
            <a:pPr lvl="1" fontAlgn="base"/>
            <a:r>
              <a:rPr lang="en-CA" dirty="0"/>
              <a:t>Check out the resources on the next page!</a:t>
            </a:r>
          </a:p>
          <a:p>
            <a:pPr fontAlgn="base"/>
            <a:r>
              <a:rPr lang="en-CA" sz="2400" dirty="0"/>
              <a:t>Try it out!</a:t>
            </a:r>
          </a:p>
          <a:p>
            <a:pPr lvl="1" fontAlgn="base"/>
            <a:r>
              <a:rPr lang="en-CA" dirty="0"/>
              <a:t>Create an OSF account </a:t>
            </a:r>
            <a:r>
              <a:rPr lang="en-CA" dirty="0">
                <a:hlinkClick r:id="rId3"/>
              </a:rPr>
              <a:t>https://</a:t>
            </a:r>
            <a:r>
              <a:rPr lang="en-CA" dirty="0" err="1">
                <a:hlinkClick r:id="rId3"/>
              </a:rPr>
              <a:t>osf.io</a:t>
            </a:r>
            <a:endParaRPr lang="en-CA" dirty="0"/>
          </a:p>
          <a:p>
            <a:pPr lvl="1" fontAlgn="base"/>
            <a:r>
              <a:rPr lang="en-CA" dirty="0"/>
              <a:t>Draft a workflow for your research (the more specific, the better!)</a:t>
            </a:r>
          </a:p>
          <a:p>
            <a:pPr fontAlgn="base"/>
            <a:r>
              <a:rPr lang="en-CA" sz="2400" dirty="0"/>
              <a:t>Talk about it!</a:t>
            </a:r>
          </a:p>
          <a:p>
            <a:pPr lvl="1" fontAlgn="base"/>
            <a:r>
              <a:rPr lang="en-CA" dirty="0"/>
              <a:t>Talk to your lab supervisor and collaborators about steps that you plan to take to improve your open science workflow (e.g., establish a lab workflow, naming conventions, stimuli/code sharing)</a:t>
            </a:r>
          </a:p>
          <a:p>
            <a:pPr fontAlgn="base"/>
            <a:r>
              <a:rPr lang="en-CA" sz="2400" dirty="0"/>
              <a:t>Implement it!</a:t>
            </a:r>
          </a:p>
          <a:p>
            <a:pPr lvl="1" fontAlgn="base"/>
            <a:r>
              <a:rPr lang="en-CA" dirty="0"/>
              <a:t>Next time you work on your research, find one thing that you can do to improve your workflow.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5FB33-2F73-E447-AF72-FF39137B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7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US" sz="4400" dirty="0"/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503109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Workflow vs. project management.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https://www.projectcentral.com/blog/project-workflow-management/</a:t>
            </a:r>
            <a:endParaRPr lang="en-US" sz="2400" dirty="0"/>
          </a:p>
          <a:p>
            <a:r>
              <a:rPr lang="en-US" sz="2400" dirty="0"/>
              <a:t>How to define a workflow process.</a:t>
            </a:r>
            <a:br>
              <a:rPr lang="en-US" sz="2400" dirty="0"/>
            </a:br>
            <a:r>
              <a:rPr lang="en-US" sz="2400" dirty="0">
                <a:hlinkClick r:id="rId4"/>
              </a:rPr>
              <a:t>https://</a:t>
            </a:r>
            <a:r>
              <a:rPr lang="en-US" sz="2400" dirty="0" err="1">
                <a:hlinkClick r:id="rId4"/>
              </a:rPr>
              <a:t>www.youtube.com</a:t>
            </a:r>
            <a:r>
              <a:rPr lang="en-US" sz="2400" dirty="0">
                <a:hlinkClick r:id="rId4"/>
              </a:rPr>
              <a:t>/</a:t>
            </a:r>
            <a:r>
              <a:rPr lang="en-US" sz="2400" dirty="0" err="1">
                <a:hlinkClick r:id="rId4"/>
              </a:rPr>
              <a:t>watch?v</a:t>
            </a:r>
            <a:r>
              <a:rPr lang="en-US" sz="2400" dirty="0">
                <a:hlinkClick r:id="rId4"/>
              </a:rPr>
              <a:t>=FnuyET2HkPo</a:t>
            </a:r>
            <a:endParaRPr lang="en-US" sz="2400" dirty="0"/>
          </a:p>
          <a:p>
            <a:r>
              <a:rPr lang="en-US" sz="2400" dirty="0"/>
              <a:t>Professional Guides: Workflow Strategies (by GitHub)</a:t>
            </a:r>
            <a:br>
              <a:rPr lang="en-US" sz="2400" dirty="0"/>
            </a:br>
            <a:r>
              <a:rPr lang="en-US" sz="2400" dirty="0">
                <a:hlinkClick r:id="rId5"/>
              </a:rPr>
              <a:t>https://www.youtube.com/watch?v=aJnFGMclhU8</a:t>
            </a:r>
            <a:endParaRPr lang="en-US" sz="2400" dirty="0"/>
          </a:p>
          <a:p>
            <a:r>
              <a:rPr lang="en-US" sz="2400" dirty="0"/>
              <a:t>Easing into Open Science: A Tutorial for Graduate Students. </a:t>
            </a:r>
            <a:r>
              <a:rPr lang="en-US" sz="2400" dirty="0">
                <a:hlinkClick r:id="rId6"/>
              </a:rPr>
              <a:t>https://psyarxiv.com/vzjdp/</a:t>
            </a:r>
            <a:endParaRPr lang="en-US" sz="2400" dirty="0"/>
          </a:p>
          <a:p>
            <a:r>
              <a:rPr lang="en-US" sz="2400" dirty="0"/>
              <a:t>Practical tips for data sharing (by some of my awesome colleagues)</a:t>
            </a:r>
            <a:br>
              <a:rPr lang="en-US" sz="2400" dirty="0"/>
            </a:br>
            <a:r>
              <a:rPr lang="en-US" sz="2400" dirty="0">
                <a:hlinkClick r:id="rId7"/>
              </a:rPr>
              <a:t>https://www.youtube.com/watch?v=QBYVCbv5ZiQ&amp;t=5s</a:t>
            </a:r>
            <a:endParaRPr lang="en-US" sz="2400" dirty="0"/>
          </a:p>
          <a:p>
            <a:r>
              <a:rPr lang="en-US" sz="2400" dirty="0"/>
              <a:t>Learn about OSF:</a:t>
            </a:r>
            <a:br>
              <a:rPr lang="en-US" sz="2400" dirty="0"/>
            </a:br>
            <a:r>
              <a:rPr lang="en-US" sz="2400" dirty="0">
                <a:hlinkClick r:id="rId8"/>
              </a:rPr>
              <a:t>https://</a:t>
            </a:r>
            <a:r>
              <a:rPr lang="en-US" sz="2400" dirty="0" err="1">
                <a:hlinkClick r:id="rId8"/>
              </a:rPr>
              <a:t>www.cos.io</a:t>
            </a:r>
            <a:r>
              <a:rPr lang="en-US" sz="2400" dirty="0">
                <a:hlinkClick r:id="rId8"/>
              </a:rPr>
              <a:t>/products/</a:t>
            </a:r>
            <a:r>
              <a:rPr lang="en-US" sz="2400" dirty="0" err="1">
                <a:hlinkClick r:id="rId8"/>
              </a:rPr>
              <a:t>osf</a:t>
            </a:r>
            <a:endParaRPr lang="en-US" sz="2400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AEA13-319B-BD48-A09C-51AC985F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3">
            <a:hlinkClick r:id="rId10"/>
            <a:extLst>
              <a:ext uri="{FF2B5EF4-FFF2-40B4-BE49-F238E27FC236}">
                <a16:creationId xmlns:a16="http://schemas.microsoft.com/office/drawing/2014/main" id="{E613D91C-BF07-6A41-ACD0-3A626FD77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R"/>
          </a:p>
        </p:txBody>
      </p:sp>
      <p:sp>
        <p:nvSpPr>
          <p:cNvPr id="7" name="Rectangle 4">
            <a:hlinkClick r:id="rId11"/>
            <a:extLst>
              <a:ext uri="{FF2B5EF4-FFF2-40B4-BE49-F238E27FC236}">
                <a16:creationId xmlns:a16="http://schemas.microsoft.com/office/drawing/2014/main" id="{75A6788E-F443-534A-8024-448E25BE7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0153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R"/>
          </a:p>
        </p:txBody>
      </p:sp>
      <p:sp>
        <p:nvSpPr>
          <p:cNvPr id="8" name="Rectangle 5">
            <a:hlinkClick r:id="rId12" tooltip="Next (SHIFT+n)"/>
            <a:extLst>
              <a:ext uri="{FF2B5EF4-FFF2-40B4-BE49-F238E27FC236}">
                <a16:creationId xmlns:a16="http://schemas.microsoft.com/office/drawing/2014/main" id="{860091E3-0948-6346-93BA-BD3545FC1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152400"/>
            <a:ext cx="75771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R"/>
          </a:p>
        </p:txBody>
      </p:sp>
      <p:sp>
        <p:nvSpPr>
          <p:cNvPr id="14" name="Rectangle 15">
            <a:hlinkClick r:id="rId10"/>
            <a:extLst>
              <a:ext uri="{FF2B5EF4-FFF2-40B4-BE49-F238E27FC236}">
                <a16:creationId xmlns:a16="http://schemas.microsoft.com/office/drawing/2014/main" id="{E7DB80C7-3523-784E-BE85-1AC1A8D83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R"/>
          </a:p>
        </p:txBody>
      </p:sp>
      <p:sp>
        <p:nvSpPr>
          <p:cNvPr id="15" name="Rectangle 16">
            <a:hlinkClick r:id="rId11"/>
            <a:extLst>
              <a:ext uri="{FF2B5EF4-FFF2-40B4-BE49-F238E27FC236}">
                <a16:creationId xmlns:a16="http://schemas.microsoft.com/office/drawing/2014/main" id="{0F7C0FB3-9F4A-4143-BEB5-A2A62BAA0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0153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R"/>
          </a:p>
        </p:txBody>
      </p:sp>
      <p:sp>
        <p:nvSpPr>
          <p:cNvPr id="16" name="Rectangle 17">
            <a:hlinkClick r:id="rId12" tooltip="Next (SHIFT+n)"/>
            <a:extLst>
              <a:ext uri="{FF2B5EF4-FFF2-40B4-BE49-F238E27FC236}">
                <a16:creationId xmlns:a16="http://schemas.microsoft.com/office/drawing/2014/main" id="{A1C86838-5CC9-8D4C-851E-4CD8D1AB7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152400"/>
            <a:ext cx="75771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74730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21FCE60-ECDB-49B1-A5CA-E834A33FE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3AE8C3-8F65-40F4-BABE-E70F3830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FC4764-B8D5-4F87-95DB-3125B2D1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4C1654F-94F5-497E-8ECF-F2A7E84D6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311" y="3587283"/>
            <a:ext cx="250197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4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489" y="1757117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2EB06-D097-1143-9680-6879B1538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" y="4268645"/>
            <a:ext cx="3562066" cy="1388446"/>
          </a:xfrm>
        </p:spPr>
        <p:txBody>
          <a:bodyPr anchor="b">
            <a:norm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Elizabeth Morin-Lessard</a:t>
            </a:r>
            <a:br>
              <a:rPr lang="en-US" sz="2200" dirty="0">
                <a:solidFill>
                  <a:schemeClr val="bg1"/>
                </a:solidFill>
              </a:rPr>
            </a:b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She/Her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A81AC-B04A-5143-968E-AA79D78FF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713" y="874478"/>
            <a:ext cx="6360990" cy="5361991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CA" sz="2400" dirty="0"/>
              <a:t>Language and Cognitive Development Lab with Susan Graham; Language Development and Bilingualism</a:t>
            </a:r>
          </a:p>
          <a:p>
            <a:pPr marL="0" indent="0" fontAlgn="base">
              <a:buNone/>
            </a:pPr>
            <a:endParaRPr lang="en-CA" sz="2400" dirty="0"/>
          </a:p>
          <a:p>
            <a:pPr fontAlgn="base"/>
            <a:r>
              <a:rPr lang="en-CA" sz="2400" dirty="0"/>
              <a:t>My motivation for talking to your Open Science group today is my belief that open science is </a:t>
            </a:r>
            <a:r>
              <a:rPr lang="en-CA" sz="2400" i="1" dirty="0">
                <a:solidFill>
                  <a:srgbClr val="7030A0"/>
                </a:solidFill>
              </a:rPr>
              <a:t>cool</a:t>
            </a:r>
            <a:r>
              <a:rPr lang="en-CA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400" dirty="0"/>
              <a:t>because it’s </a:t>
            </a:r>
            <a:r>
              <a:rPr lang="en-CA" sz="2400" dirty="0">
                <a:solidFill>
                  <a:srgbClr val="7030A0"/>
                </a:solidFill>
              </a:rPr>
              <a:t>a behaviour that fosters collaboration and discovery between researchers.</a:t>
            </a:r>
          </a:p>
          <a:p>
            <a:pPr fontAlgn="base"/>
            <a:endParaRPr lang="en-CA" sz="2400" dirty="0">
              <a:solidFill>
                <a:schemeClr val="accent2">
                  <a:lumMod val="75000"/>
                </a:schemeClr>
              </a:solidFill>
            </a:endParaRPr>
          </a:p>
          <a:p>
            <a:pPr fontAlgn="base"/>
            <a:r>
              <a:rPr lang="en-CA" sz="2400" dirty="0"/>
              <a:t>Open Science mirrors my meditation practice: It’s not an all-or-nothing approach.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EA83CC-362F-C54C-A699-7E403B035F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1714" y="985757"/>
            <a:ext cx="3033156" cy="3033156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987708D7-A347-AC4A-94C4-38F5F574D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9F177-4F2A-6742-9FD5-21F43F37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BBF1F6-272A-0A42-8EAC-0DB3DD169DDC}"/>
              </a:ext>
            </a:extLst>
          </p:cNvPr>
          <p:cNvSpPr/>
          <p:nvPr/>
        </p:nvSpPr>
        <p:spPr>
          <a:xfrm>
            <a:off x="84438" y="5735437"/>
            <a:ext cx="3953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 OSF profile: </a:t>
            </a:r>
            <a:r>
              <a:rPr lang="en-US" b="1" dirty="0">
                <a:solidFill>
                  <a:schemeClr val="bg1"/>
                </a:solidFill>
                <a:latin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osf.io/vmiwg</a:t>
            </a:r>
            <a:endParaRPr lang="en-US" b="1" dirty="0">
              <a:solidFill>
                <a:schemeClr val="bg1"/>
              </a:solidFill>
              <a:latin typeface="Open Sans"/>
            </a:endParaRPr>
          </a:p>
          <a:p>
            <a:r>
              <a:rPr lang="en-US" b="1" dirty="0">
                <a:solidFill>
                  <a:schemeClr val="bg1"/>
                </a:solidFill>
                <a:latin typeface="Open Sans"/>
              </a:rPr>
              <a:t>Contact: </a:t>
            </a:r>
            <a:r>
              <a:rPr lang="en-US" b="1" dirty="0">
                <a:solidFill>
                  <a:schemeClr val="bg1"/>
                </a:solidFill>
                <a:latin typeface="Open Sans"/>
                <a:hlinkClick r:id="rId6"/>
              </a:rPr>
              <a:t>Twitter</a:t>
            </a:r>
            <a:br>
              <a:rPr lang="en-US" b="1" dirty="0">
                <a:solidFill>
                  <a:schemeClr val="bg1"/>
                </a:solidFill>
                <a:latin typeface="Open Sans"/>
              </a:rPr>
            </a:br>
            <a:r>
              <a:rPr lang="en-US" b="1" dirty="0" err="1">
                <a:solidFill>
                  <a:schemeClr val="bg1"/>
                </a:solidFill>
                <a:latin typeface="Open Sans"/>
              </a:rPr>
              <a:t>elizabeth.morinlessa@ucalgary.ca</a:t>
            </a:r>
            <a:endParaRPr lang="en-A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73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BEF5927-48F1-5941-BA06-A9E228ABC54E}"/>
              </a:ext>
            </a:extLst>
          </p:cNvPr>
          <p:cNvSpPr/>
          <p:nvPr/>
        </p:nvSpPr>
        <p:spPr>
          <a:xfrm>
            <a:off x="7494390" y="1295354"/>
            <a:ext cx="4206276" cy="3290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>
            <a:normAutofit/>
          </a:bodyPr>
          <a:lstStyle/>
          <a:p>
            <a:r>
              <a:rPr lang="en-US" sz="4400" dirty="0"/>
              <a:t>PROJECT WORKFLOW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6889191" cy="4285861"/>
          </a:xfrm>
        </p:spPr>
        <p:txBody>
          <a:bodyPr>
            <a:normAutofit/>
          </a:bodyPr>
          <a:lstStyle/>
          <a:p>
            <a:r>
              <a:rPr lang="en-US" sz="2400" dirty="0"/>
              <a:t>Refers to all the steps that go into producing a tangible output.</a:t>
            </a:r>
          </a:p>
          <a:p>
            <a:pPr lvl="1"/>
            <a:r>
              <a:rPr lang="en-US" dirty="0"/>
              <a:t>Businesses do this all the time!</a:t>
            </a:r>
          </a:p>
          <a:p>
            <a:pPr lvl="1"/>
            <a:r>
              <a:rPr lang="en-US" dirty="0"/>
              <a:t>In research: Organize research projects, file structure, version control, reproducible code, cloud sharing, etc.</a:t>
            </a:r>
            <a:br>
              <a:rPr lang="en-US" dirty="0"/>
            </a:br>
            <a:endParaRPr lang="en-US" dirty="0"/>
          </a:p>
          <a:p>
            <a:r>
              <a:rPr lang="en-US" sz="2400" dirty="0"/>
              <a:t>Helps you automate the way your work flows to make it easier for yourself and other researchers.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FDF7C-28F5-3A4D-B6B6-139C6B1C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3019742-1DCA-4D45-A855-E41F1CEF3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928" y="1474870"/>
            <a:ext cx="3766411" cy="30549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ED88B5-A184-8B43-A8B9-32ACB42D7026}"/>
              </a:ext>
            </a:extLst>
          </p:cNvPr>
          <p:cNvSpPr txBox="1"/>
          <p:nvPr/>
        </p:nvSpPr>
        <p:spPr>
          <a:xfrm>
            <a:off x="10358542" y="4585873"/>
            <a:ext cx="141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R" dirty="0"/>
              <a:t>Image </a:t>
            </a:r>
            <a:r>
              <a:rPr lang="en-AR" dirty="0">
                <a:hlinkClick r:id="rId4"/>
              </a:rPr>
              <a:t>source</a:t>
            </a:r>
            <a:endParaRPr lang="en-AR" dirty="0"/>
          </a:p>
        </p:txBody>
      </p:sp>
    </p:spTree>
    <p:extLst>
      <p:ext uri="{BB962C8B-B14F-4D97-AF65-F5344CB8AC3E}">
        <p14:creationId xmlns:p14="http://schemas.microsoft.com/office/powerpoint/2010/main" val="89784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173708"/>
            <a:ext cx="10748293" cy="5008728"/>
          </a:xfrm>
        </p:spPr>
        <p:txBody>
          <a:bodyPr>
            <a:normAutofit/>
          </a:bodyPr>
          <a:lstStyle/>
          <a:p>
            <a:r>
              <a:rPr lang="en-US" sz="2200" dirty="0"/>
              <a:t>There are ‘Best Practices’ leading to enhanced project workflow that are generally accepted by the Open Science community (see </a:t>
            </a:r>
            <a:r>
              <a:rPr lang="en-US" sz="2200" dirty="0">
                <a:hlinkClick r:id="rId3"/>
              </a:rPr>
              <a:t>Best Practices</a:t>
            </a:r>
            <a:r>
              <a:rPr lang="en-US" sz="2200" dirty="0"/>
              <a:t> on OSF).</a:t>
            </a:r>
          </a:p>
          <a:p>
            <a:r>
              <a:rPr lang="en-US" sz="2200" dirty="0"/>
              <a:t>These practices are important when sharing your data or code (see </a:t>
            </a:r>
            <a:r>
              <a:rPr lang="en-US" sz="2200" dirty="0">
                <a:hlinkClick r:id="rId4"/>
              </a:rPr>
              <a:t>Reproducibility Guide</a:t>
            </a:r>
            <a:r>
              <a:rPr lang="en-US" sz="2200" dirty="0"/>
              <a:t>).</a:t>
            </a:r>
          </a:p>
          <a:p>
            <a:r>
              <a:rPr lang="en-US" b="1" dirty="0"/>
              <a:t>File management</a:t>
            </a:r>
          </a:p>
          <a:p>
            <a:pPr lvl="1"/>
            <a:r>
              <a:rPr lang="en-US" dirty="0"/>
              <a:t>Use consistent, simple, and descriptive names for your files.</a:t>
            </a:r>
          </a:p>
          <a:p>
            <a:pPr lvl="2"/>
            <a:r>
              <a:rPr lang="en-US" dirty="0" err="1"/>
              <a:t>data.csv</a:t>
            </a:r>
            <a:r>
              <a:rPr lang="en-US" dirty="0"/>
              <a:t> or </a:t>
            </a:r>
            <a:r>
              <a:rPr lang="en-US" dirty="0" err="1"/>
              <a:t>languagedata.csv</a:t>
            </a:r>
            <a:r>
              <a:rPr lang="en-US" dirty="0"/>
              <a:t> is not ideal!</a:t>
            </a:r>
          </a:p>
          <a:p>
            <a:pPr lvl="2"/>
            <a:r>
              <a:rPr lang="en-US" dirty="0"/>
              <a:t>Use underscores instead of spaces (e.g., ‘</a:t>
            </a:r>
            <a:r>
              <a:rPr lang="en-US" dirty="0" err="1"/>
              <a:t>data_studyname.csv</a:t>
            </a:r>
            <a:r>
              <a:rPr lang="en-US" dirty="0"/>
              <a:t>’ vs. ‘data </a:t>
            </a:r>
            <a:r>
              <a:rPr lang="en-US" dirty="0" err="1"/>
              <a:t>studyname.csv</a:t>
            </a:r>
            <a:r>
              <a:rPr lang="en-US" dirty="0"/>
              <a:t>’).</a:t>
            </a:r>
          </a:p>
          <a:p>
            <a:pPr lvl="1"/>
            <a:r>
              <a:rPr lang="en-US" dirty="0"/>
              <a:t>Include README file or a data codebook (e.g. </a:t>
            </a:r>
            <a:r>
              <a:rPr lang="en-US" dirty="0">
                <a:hlinkClick r:id="rId5"/>
              </a:rPr>
              <a:t>https://osf.io/b9fh8/</a:t>
            </a:r>
            <a:r>
              <a:rPr lang="en-US" dirty="0"/>
              <a:t> ).</a:t>
            </a:r>
          </a:p>
          <a:p>
            <a:r>
              <a:rPr lang="en-US" b="1" dirty="0"/>
              <a:t>Data management</a:t>
            </a:r>
          </a:p>
          <a:p>
            <a:pPr lvl="1"/>
            <a:r>
              <a:rPr lang="en-US" dirty="0"/>
              <a:t>Share only the data you want (e.g., a “clean” dataset).</a:t>
            </a:r>
          </a:p>
          <a:p>
            <a:pPr lvl="1"/>
            <a:r>
              <a:rPr lang="en-US" dirty="0"/>
              <a:t>Anonymize all data (e.g., remove testing date and identifying information).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FDF7C-28F5-3A4D-B6B6-139C6B1C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4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AC97695-6210-BF41-B009-503C1D6A2662}"/>
              </a:ext>
            </a:extLst>
          </p:cNvPr>
          <p:cNvSpPr txBox="1">
            <a:spLocks/>
          </p:cNvSpPr>
          <p:nvPr/>
        </p:nvSpPr>
        <p:spPr>
          <a:xfrm>
            <a:off x="385872" y="-186612"/>
            <a:ext cx="11673869" cy="111216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Best Practices: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21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US" sz="4400" dirty="0"/>
              <a:t>Importance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10875686" cy="4740145"/>
          </a:xfrm>
        </p:spPr>
        <p:txBody>
          <a:bodyPr>
            <a:normAutofit/>
          </a:bodyPr>
          <a:lstStyle/>
          <a:p>
            <a:r>
              <a:rPr lang="en-US" sz="2400" dirty="0"/>
              <a:t>Why is having a good project workflow important? </a:t>
            </a:r>
          </a:p>
          <a:p>
            <a:pPr lvl="1"/>
            <a:r>
              <a:rPr lang="en-US" dirty="0"/>
              <a:t>You’re making your research process clear, transparent, and accessible to others.</a:t>
            </a:r>
          </a:p>
          <a:p>
            <a:pPr lvl="1"/>
            <a:r>
              <a:rPr lang="en-US" dirty="0"/>
              <a:t>A messy project workflow will make it difficult for others to follow what you’ve done and replicate your research findings.</a:t>
            </a:r>
          </a:p>
          <a:p>
            <a:pPr lvl="1"/>
            <a:r>
              <a:rPr lang="en-US" dirty="0"/>
              <a:t>Improving your workflow will make your research process more consistent.</a:t>
            </a:r>
          </a:p>
          <a:p>
            <a:pPr marL="457200" lvl="1" indent="0">
              <a:buNone/>
            </a:pPr>
            <a:endParaRPr lang="en-US" sz="2400" dirty="0">
              <a:highlight>
                <a:srgbClr val="FFFF00"/>
              </a:highlight>
            </a:endParaRPr>
          </a:p>
          <a:p>
            <a:r>
              <a:rPr lang="en-US" sz="2400" dirty="0"/>
              <a:t>Some labs and researchers may not have the same resources as you.</a:t>
            </a:r>
          </a:p>
          <a:p>
            <a:pPr lvl="1"/>
            <a:r>
              <a:rPr lang="en-US" dirty="0"/>
              <a:t>By sharing your workflow you can help science become what it should be, which is more accessible and less “elitist”.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68A29-1534-B24D-879B-3D46DE6A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2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>
            <a:normAutofit/>
          </a:bodyPr>
          <a:lstStyle/>
          <a:p>
            <a:r>
              <a:rPr lang="en-US" sz="4400" dirty="0"/>
              <a:t>How does it work?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1" y="1272728"/>
            <a:ext cx="11010009" cy="4285861"/>
          </a:xfrm>
        </p:spPr>
        <p:txBody>
          <a:bodyPr/>
          <a:lstStyle/>
          <a:p>
            <a:r>
              <a:rPr lang="en-US" sz="2400" dirty="0"/>
              <a:t>Project workflow is your plan of how you’re going to start from the discovery phase all the way to the publication phase of your research.</a:t>
            </a:r>
          </a:p>
          <a:p>
            <a:endParaRPr lang="en-US" sz="2400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AE14B-5956-004C-99B4-DC2C63D2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8C7595-B539-914A-A5DE-7E5EB06EE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57" y="2464695"/>
            <a:ext cx="10088636" cy="2909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452FDB-6787-304D-A744-8D5BD051AC28}"/>
              </a:ext>
            </a:extLst>
          </p:cNvPr>
          <p:cNvSpPr txBox="1"/>
          <p:nvPr/>
        </p:nvSpPr>
        <p:spPr>
          <a:xfrm>
            <a:off x="8991391" y="5460314"/>
            <a:ext cx="194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5"/>
              </a:rPr>
              <a:t>OSF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BD7350-B2CE-7043-A125-FFEF06778B04}"/>
              </a:ext>
            </a:extLst>
          </p:cNvPr>
          <p:cNvSpPr/>
          <p:nvPr/>
        </p:nvSpPr>
        <p:spPr>
          <a:xfrm>
            <a:off x="846557" y="2464696"/>
            <a:ext cx="2129051" cy="288957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R" sz="2200" dirty="0"/>
              <a:t>Step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2AB9C0-B677-734A-8883-9545E12E729B}"/>
              </a:ext>
            </a:extLst>
          </p:cNvPr>
          <p:cNvSpPr/>
          <p:nvPr/>
        </p:nvSpPr>
        <p:spPr>
          <a:xfrm>
            <a:off x="3534770" y="2468014"/>
            <a:ext cx="2129051" cy="28908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R" sz="2200" dirty="0"/>
              <a:t>Step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B45154-88F4-CA4B-8D4C-7C39E9B50BAF}"/>
              </a:ext>
            </a:extLst>
          </p:cNvPr>
          <p:cNvSpPr/>
          <p:nvPr/>
        </p:nvSpPr>
        <p:spPr>
          <a:xfrm>
            <a:off x="6100934" y="2495311"/>
            <a:ext cx="2131200" cy="2890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R" sz="2200" dirty="0"/>
              <a:t>Step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7698C1-20F3-A749-8D4F-02703B16EF8B}"/>
              </a:ext>
            </a:extLst>
          </p:cNvPr>
          <p:cNvSpPr/>
          <p:nvPr/>
        </p:nvSpPr>
        <p:spPr>
          <a:xfrm>
            <a:off x="8766715" y="2475687"/>
            <a:ext cx="2131200" cy="2890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R" sz="2200" dirty="0"/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355268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US" sz="4400"/>
              <a:t>benefits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9599633" cy="4759582"/>
          </a:xfrm>
        </p:spPr>
        <p:txBody>
          <a:bodyPr/>
          <a:lstStyle/>
          <a:p>
            <a:r>
              <a:rPr lang="en-US" sz="2400" dirty="0"/>
              <a:t>What are the benefits of this practice?</a:t>
            </a:r>
          </a:p>
          <a:p>
            <a:pPr lvl="1"/>
            <a:r>
              <a:rPr lang="en-US" dirty="0"/>
              <a:t>Transparency</a:t>
            </a:r>
          </a:p>
          <a:p>
            <a:pPr lvl="1"/>
            <a:r>
              <a:rPr lang="en-US" dirty="0"/>
              <a:t>Encourages collaboration and facilitates reproducibility</a:t>
            </a:r>
          </a:p>
          <a:p>
            <a:pPr lvl="1"/>
            <a:r>
              <a:rPr lang="en-US" dirty="0"/>
              <a:t>Makes your own work easier; Outlines small-scale and large-scale goals</a:t>
            </a:r>
          </a:p>
          <a:p>
            <a:pPr lvl="1"/>
            <a:r>
              <a:rPr lang="en-US" dirty="0"/>
              <a:t>Will save you time in the long run</a:t>
            </a:r>
          </a:p>
          <a:p>
            <a:pPr lvl="1"/>
            <a:r>
              <a:rPr lang="en-US" dirty="0"/>
              <a:t>Learning how to improve your research process; Increased efficiency</a:t>
            </a:r>
          </a:p>
          <a:p>
            <a:pPr lvl="1"/>
            <a:r>
              <a:rPr lang="en-US" dirty="0"/>
              <a:t>Gain recognition from the scientific community</a:t>
            </a:r>
          </a:p>
          <a:p>
            <a:pPr lvl="2"/>
            <a:r>
              <a:rPr lang="en-US" dirty="0"/>
              <a:t>Include links to OSF projects on your CV or in presentations, obtain open science badges.</a:t>
            </a:r>
          </a:p>
          <a:p>
            <a:pPr lvl="1"/>
            <a:r>
              <a:rPr lang="en-US" dirty="0"/>
              <a:t>Ultimately: </a:t>
            </a:r>
            <a:r>
              <a:rPr lang="en-US" dirty="0">
                <a:solidFill>
                  <a:srgbClr val="7030A0"/>
                </a:solidFill>
              </a:rPr>
              <a:t>You’re being a good researcher!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C8AD8-35BC-454F-8932-BFFED8F9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FCFA8731-2CB7-D349-AEB1-679C2A1D9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2195" y="3429000"/>
            <a:ext cx="1879306" cy="1523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255F9A-BA24-6547-9316-826895370D1D}"/>
              </a:ext>
            </a:extLst>
          </p:cNvPr>
          <p:cNvSpPr txBox="1"/>
          <p:nvPr/>
        </p:nvSpPr>
        <p:spPr>
          <a:xfrm>
            <a:off x="10680602" y="4914301"/>
            <a:ext cx="141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R" dirty="0"/>
              <a:t>Image </a:t>
            </a:r>
            <a:r>
              <a:rPr lang="en-AR" dirty="0">
                <a:hlinkClick r:id="rId5"/>
              </a:rPr>
              <a:t>source</a:t>
            </a:r>
            <a:endParaRPr lang="en-AR" dirty="0"/>
          </a:p>
        </p:txBody>
      </p:sp>
    </p:spTree>
    <p:extLst>
      <p:ext uri="{BB962C8B-B14F-4D97-AF65-F5344CB8AC3E}">
        <p14:creationId xmlns:p14="http://schemas.microsoft.com/office/powerpoint/2010/main" val="126017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US" sz="4400" dirty="0"/>
              <a:t>barriers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2" y="1272728"/>
            <a:ext cx="7926848" cy="4773230"/>
          </a:xfrm>
        </p:spPr>
        <p:txBody>
          <a:bodyPr>
            <a:normAutofit/>
          </a:bodyPr>
          <a:lstStyle/>
          <a:p>
            <a:r>
              <a:rPr lang="en-US" sz="2400" dirty="0"/>
              <a:t>Establishing a good project workflow takes time!</a:t>
            </a:r>
          </a:p>
          <a:p>
            <a:pPr lvl="1"/>
            <a:r>
              <a:rPr lang="en-US" dirty="0"/>
              <a:t>But it will save you time downstream: Project organization is much easier to do ahead of time than post-hoc.</a:t>
            </a:r>
          </a:p>
          <a:p>
            <a:r>
              <a:rPr lang="en-US" sz="2400" dirty="0"/>
              <a:t>Barriers to project workflow:</a:t>
            </a:r>
          </a:p>
          <a:p>
            <a:pPr lvl="1"/>
            <a:r>
              <a:rPr lang="en-US" dirty="0"/>
              <a:t>More difficult for more junior academics</a:t>
            </a:r>
          </a:p>
          <a:p>
            <a:pPr lvl="2"/>
            <a:r>
              <a:rPr lang="en-US" dirty="0"/>
              <a:t>When researchers of all ages and stages share their workflow, others can learn from them and can help them improve their workflow</a:t>
            </a:r>
          </a:p>
          <a:p>
            <a:pPr lvl="1"/>
            <a:r>
              <a:rPr lang="en-US" dirty="0"/>
              <a:t>Harder for people who tend to be more disorganized</a:t>
            </a:r>
          </a:p>
          <a:p>
            <a:pPr lvl="2"/>
            <a:r>
              <a:rPr lang="en-US" dirty="0"/>
              <a:t>Can provide a “roadmap” of what you should be doing for current and future research projects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78B78-08DA-FD4D-A71E-15172328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A picture containing indoor, luggage, suitcase, bag&#10;&#10;Description automatically generated">
            <a:extLst>
              <a:ext uri="{FF2B5EF4-FFF2-40B4-BE49-F238E27FC236}">
                <a16:creationId xmlns:a16="http://schemas.microsoft.com/office/drawing/2014/main" id="{BBED2B94-4495-134D-B454-3CAC27A290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93" b="2565"/>
          <a:stretch/>
        </p:blipFill>
        <p:spPr>
          <a:xfrm>
            <a:off x="8589815" y="200184"/>
            <a:ext cx="3192831" cy="46436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3E11A-CCC4-7A4C-90D2-33BB82B75EBA}"/>
              </a:ext>
            </a:extLst>
          </p:cNvPr>
          <p:cNvSpPr txBox="1"/>
          <p:nvPr/>
        </p:nvSpPr>
        <p:spPr>
          <a:xfrm>
            <a:off x="9026614" y="4866374"/>
            <a:ext cx="2365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R" dirty="0"/>
              <a:t>Jean Piaget in his office.</a:t>
            </a:r>
          </a:p>
          <a:p>
            <a:pPr algn="ctr"/>
            <a:r>
              <a:rPr lang="en-AR" dirty="0"/>
              <a:t>Image </a:t>
            </a:r>
            <a:r>
              <a:rPr lang="en-AR" dirty="0">
                <a:hlinkClick r:id="rId5"/>
              </a:rPr>
              <a:t>source</a:t>
            </a:r>
            <a:endParaRPr lang="en-AR" dirty="0"/>
          </a:p>
        </p:txBody>
      </p:sp>
    </p:spTree>
    <p:extLst>
      <p:ext uri="{BB962C8B-B14F-4D97-AF65-F5344CB8AC3E}">
        <p14:creationId xmlns:p14="http://schemas.microsoft.com/office/powerpoint/2010/main" val="28372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194F-CF50-7243-93E2-C559EF7D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2" y="-186612"/>
            <a:ext cx="11673869" cy="1112168"/>
          </a:xfrm>
        </p:spPr>
        <p:txBody>
          <a:bodyPr/>
          <a:lstStyle/>
          <a:p>
            <a:r>
              <a:rPr lang="en-US" sz="4400" dirty="0"/>
              <a:t>TIPS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6CDB-BDEE-B147-BA18-5023125F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1" y="1272728"/>
            <a:ext cx="6588669" cy="4773230"/>
          </a:xfrm>
        </p:spPr>
        <p:txBody>
          <a:bodyPr>
            <a:normAutofit/>
          </a:bodyPr>
          <a:lstStyle/>
          <a:p>
            <a:r>
              <a:rPr lang="en-US" sz="2400" dirty="0"/>
              <a:t>Always start a research project with the mindset that you will share your materials and data with other researchers in the scientific community.</a:t>
            </a:r>
          </a:p>
          <a:p>
            <a:endParaRPr lang="en-US" dirty="0"/>
          </a:p>
          <a:p>
            <a:r>
              <a:rPr lang="en-US" sz="2400" dirty="0"/>
              <a:t>Don’t be scared to make mistakes!</a:t>
            </a:r>
          </a:p>
          <a:p>
            <a:pPr lvl="1"/>
            <a:r>
              <a:rPr lang="en-US" dirty="0"/>
              <a:t>We have all made some…</a:t>
            </a:r>
          </a:p>
          <a:p>
            <a:pPr lvl="1"/>
            <a:r>
              <a:rPr lang="en-US" dirty="0"/>
              <a:t>Mistakes happen, and boost learning.</a:t>
            </a:r>
          </a:p>
          <a:p>
            <a:pPr lvl="1"/>
            <a:r>
              <a:rPr lang="en-US" dirty="0"/>
              <a:t>Science will benefit from us making and finding those mistakes.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5E47950-7388-9445-8993-33ED5BE2A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849" y="5245658"/>
            <a:ext cx="1667940" cy="16679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78B78-08DA-FD4D-A71E-15172328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A picture containing person, road, outdoor, child&#10;&#10;Description automatically generated">
            <a:extLst>
              <a:ext uri="{FF2B5EF4-FFF2-40B4-BE49-F238E27FC236}">
                <a16:creationId xmlns:a16="http://schemas.microsoft.com/office/drawing/2014/main" id="{4B169365-AD4B-4E44-9266-1E24386AA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821" y="1560180"/>
            <a:ext cx="4325363" cy="28828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70A1C5-6389-A045-A502-D2092A411F03}"/>
              </a:ext>
            </a:extLst>
          </p:cNvPr>
          <p:cNvSpPr txBox="1"/>
          <p:nvPr/>
        </p:nvSpPr>
        <p:spPr>
          <a:xfrm>
            <a:off x="9732813" y="4515912"/>
            <a:ext cx="214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R" dirty="0"/>
              <a:t>Image Source: Pexels</a:t>
            </a:r>
          </a:p>
        </p:txBody>
      </p:sp>
    </p:spTree>
    <p:extLst>
      <p:ext uri="{BB962C8B-B14F-4D97-AF65-F5344CB8AC3E}">
        <p14:creationId xmlns:p14="http://schemas.microsoft.com/office/powerpoint/2010/main" val="370370823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Custom 5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11034</TotalTime>
  <Words>1061</Words>
  <Application>Microsoft Macintosh PowerPoint</Application>
  <PresentationFormat>Widescreen</PresentationFormat>
  <Paragraphs>121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Nova</vt:lpstr>
      <vt:lpstr>Open Sans</vt:lpstr>
      <vt:lpstr>GradientRiseVTI</vt:lpstr>
      <vt:lpstr>PROJECT WORKFLOW</vt:lpstr>
      <vt:lpstr>Elizabeth Morin-Lessard  She/Her</vt:lpstr>
      <vt:lpstr>PROJECT WORKFLOW</vt:lpstr>
      <vt:lpstr>PowerPoint Presentation</vt:lpstr>
      <vt:lpstr>Importance </vt:lpstr>
      <vt:lpstr>How does it work?</vt:lpstr>
      <vt:lpstr>benefits</vt:lpstr>
      <vt:lpstr>barriers</vt:lpstr>
      <vt:lpstr>TIPS</vt:lpstr>
      <vt:lpstr>Challenges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Science Student Support committee</dc:title>
  <dc:creator>Jassleen Parmar</dc:creator>
  <cp:lastModifiedBy>Elizabeth Morin-Lessard</cp:lastModifiedBy>
  <cp:revision>63</cp:revision>
  <dcterms:created xsi:type="dcterms:W3CDTF">2020-10-06T05:18:05Z</dcterms:created>
  <dcterms:modified xsi:type="dcterms:W3CDTF">2020-10-23T23:24:36Z</dcterms:modified>
</cp:coreProperties>
</file>