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890" autoAdjust="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4936A-30A5-46DD-8A6F-6D1437FCE0EF}" type="datetimeFigureOut">
              <a:rPr lang="zh-CN" altLang="en-US" smtClean="0"/>
              <a:t>2019/9/26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8F91A-AB47-4DFC-A12E-D7F89F9123F9}" type="slidenum">
              <a:rPr lang="zh-CN" altLang="en-US" smtClean="0"/>
              <a:t>‹#›</a:t>
            </a:fld>
            <a:endParaRPr lang="zh-CN" altLang="en-US"/>
          </a:p>
        </p:txBody>
      </p:sp>
    </p:spTree>
    <p:extLst>
      <p:ext uri="{BB962C8B-B14F-4D97-AF65-F5344CB8AC3E}">
        <p14:creationId xmlns:p14="http://schemas.microsoft.com/office/powerpoint/2010/main" val="360585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English for Computer Science</a:t>
            </a:r>
            <a:endParaRPr lang="zh-CN" altLang="en-US" dirty="0"/>
          </a:p>
        </p:txBody>
      </p:sp>
      <p:sp>
        <p:nvSpPr>
          <p:cNvPr id="4" name="灯片编号占位符 3"/>
          <p:cNvSpPr>
            <a:spLocks noGrp="1"/>
          </p:cNvSpPr>
          <p:nvPr>
            <p:ph type="sldNum" sz="quarter" idx="10"/>
          </p:nvPr>
        </p:nvSpPr>
        <p:spPr/>
        <p:txBody>
          <a:bodyPr/>
          <a:lstStyle/>
          <a:p>
            <a:fld id="{62D8F91A-AB47-4DFC-A12E-D7F89F9123F9}" type="slidenum">
              <a:rPr lang="zh-CN" altLang="en-US" smtClean="0"/>
              <a:t>1</a:t>
            </a:fld>
            <a:endParaRPr lang="zh-CN" altLang="en-US"/>
          </a:p>
        </p:txBody>
      </p:sp>
    </p:spTree>
    <p:extLst>
      <p:ext uri="{BB962C8B-B14F-4D97-AF65-F5344CB8AC3E}">
        <p14:creationId xmlns:p14="http://schemas.microsoft.com/office/powerpoint/2010/main" val="468084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宋体" panose="02010600030101010101" pitchFamily="2" charset="-122"/>
              </a:rPr>
              <a:t>一般现在时</a:t>
            </a:r>
            <a:r>
              <a:rPr lang="zh-CN" altLang="en-US" sz="1200" b="1" dirty="0"/>
              <a:t> </a:t>
            </a:r>
            <a:endParaRPr lang="zh-CN" altLang="en-US" dirty="0"/>
          </a:p>
        </p:txBody>
      </p:sp>
      <p:sp>
        <p:nvSpPr>
          <p:cNvPr id="4" name="灯片编号占位符 3"/>
          <p:cNvSpPr>
            <a:spLocks noGrp="1"/>
          </p:cNvSpPr>
          <p:nvPr>
            <p:ph type="sldNum" sz="quarter" idx="10"/>
          </p:nvPr>
        </p:nvSpPr>
        <p:spPr/>
        <p:txBody>
          <a:bodyPr/>
          <a:lstStyle/>
          <a:p>
            <a:fld id="{62D8F91A-AB47-4DFC-A12E-D7F89F9123F9}" type="slidenum">
              <a:rPr lang="zh-CN" altLang="en-US" smtClean="0"/>
              <a:t>11</a:t>
            </a:fld>
            <a:endParaRPr lang="zh-CN" altLang="en-US"/>
          </a:p>
        </p:txBody>
      </p:sp>
    </p:spTree>
    <p:extLst>
      <p:ext uri="{BB962C8B-B14F-4D97-AF65-F5344CB8AC3E}">
        <p14:creationId xmlns:p14="http://schemas.microsoft.com/office/powerpoint/2010/main" val="57208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宋体" panose="02010600030101010101" pitchFamily="2" charset="-122"/>
              </a:rPr>
              <a:t>现在完成时</a:t>
            </a:r>
            <a:endParaRPr lang="en-US" altLang="zh-CN" sz="1200" b="1" dirty="0">
              <a:latin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主语 </a:t>
            </a:r>
            <a:r>
              <a:rPr lang="en-US" altLang="zh-CN" sz="1200" b="1" dirty="0"/>
              <a:t>+ have</a:t>
            </a:r>
            <a:r>
              <a:rPr lang="zh-CN" altLang="en-US" sz="1200" b="1" dirty="0"/>
              <a:t>（</a:t>
            </a:r>
            <a:r>
              <a:rPr lang="en-US" altLang="zh-CN" sz="1200" b="1" dirty="0"/>
              <a:t>has</a:t>
            </a:r>
            <a:r>
              <a:rPr lang="zh-CN" altLang="en-US" sz="1200" b="1" dirty="0"/>
              <a:t>）</a:t>
            </a:r>
            <a:r>
              <a:rPr lang="en-US" altLang="zh-CN" sz="1200" b="1" dirty="0"/>
              <a:t>been + </a:t>
            </a:r>
            <a:r>
              <a:rPr lang="zh-CN" altLang="en-US" sz="1200" b="1" dirty="0"/>
              <a:t>及物动词的过去分词</a:t>
            </a:r>
          </a:p>
          <a:p>
            <a:endParaRPr lang="zh-CN" altLang="en-US" dirty="0"/>
          </a:p>
        </p:txBody>
      </p:sp>
      <p:sp>
        <p:nvSpPr>
          <p:cNvPr id="4" name="灯片编号占位符 3"/>
          <p:cNvSpPr>
            <a:spLocks noGrp="1"/>
          </p:cNvSpPr>
          <p:nvPr>
            <p:ph type="sldNum" sz="quarter" idx="10"/>
          </p:nvPr>
        </p:nvSpPr>
        <p:spPr/>
        <p:txBody>
          <a:bodyPr/>
          <a:lstStyle/>
          <a:p>
            <a:fld id="{62D8F91A-AB47-4DFC-A12E-D7F89F9123F9}" type="slidenum">
              <a:rPr lang="zh-CN" altLang="en-US" smtClean="0"/>
              <a:t>12</a:t>
            </a:fld>
            <a:endParaRPr lang="zh-CN" altLang="en-US"/>
          </a:p>
        </p:txBody>
      </p:sp>
    </p:spTree>
    <p:extLst>
      <p:ext uri="{BB962C8B-B14F-4D97-AF65-F5344CB8AC3E}">
        <p14:creationId xmlns:p14="http://schemas.microsoft.com/office/powerpoint/2010/main" val="57418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严肃的书面语体，崇尚严谨周密，逻辑性强</a:t>
            </a:r>
            <a:endParaRPr lang="en-US" altLang="zh-CN" sz="1200" b="1" dirty="0"/>
          </a:p>
          <a:p>
            <a:r>
              <a:rPr lang="zh-CN" altLang="en-US" sz="1200" b="1" dirty="0"/>
              <a:t>科技概念、理论和事实为主要目的，</a:t>
            </a:r>
            <a:endParaRPr lang="en-US" altLang="zh-CN" sz="1200" b="1"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注重客观事实和真相，要求逻辑性强，条理规范，表达 准确、精练 以及正式。</a:t>
            </a:r>
          </a:p>
          <a:p>
            <a:endParaRPr lang="zh-CN" altLang="en-US" dirty="0"/>
          </a:p>
        </p:txBody>
      </p:sp>
      <p:sp>
        <p:nvSpPr>
          <p:cNvPr id="4" name="灯片编号占位符 3"/>
          <p:cNvSpPr>
            <a:spLocks noGrp="1"/>
          </p:cNvSpPr>
          <p:nvPr>
            <p:ph type="sldNum" sz="quarter" idx="10"/>
          </p:nvPr>
        </p:nvSpPr>
        <p:spPr/>
        <p:txBody>
          <a:bodyPr/>
          <a:lstStyle/>
          <a:p>
            <a:fld id="{62D8F91A-AB47-4DFC-A12E-D7F89F9123F9}" type="slidenum">
              <a:rPr lang="zh-CN" altLang="en-US" smtClean="0"/>
              <a:t>3</a:t>
            </a:fld>
            <a:endParaRPr lang="zh-CN" altLang="en-US"/>
          </a:p>
        </p:txBody>
      </p:sp>
    </p:spTree>
    <p:extLst>
      <p:ext uri="{BB962C8B-B14F-4D97-AF65-F5344CB8AC3E}">
        <p14:creationId xmlns:p14="http://schemas.microsoft.com/office/powerpoint/2010/main" val="319670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动词、动名词、分词和不定式</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在语气上，大量使用被动语态是专业英语的一大特色。</a:t>
            </a:r>
          </a:p>
          <a:p>
            <a:r>
              <a:rPr lang="zh-CN" altLang="en-US" sz="1200" b="1" dirty="0"/>
              <a:t>专业英语中所使用的时态有</a:t>
            </a:r>
            <a:r>
              <a:rPr lang="en-US" altLang="zh-CN" sz="1200" b="1" dirty="0"/>
              <a:t>60%</a:t>
            </a:r>
            <a:r>
              <a:rPr lang="zh-CN" altLang="en-US" sz="1200" b="1" dirty="0"/>
              <a:t>以上是一般现在时，有大约</a:t>
            </a:r>
            <a:r>
              <a:rPr lang="en-US" altLang="zh-CN" sz="1200" b="1" dirty="0"/>
              <a:t>5%</a:t>
            </a:r>
            <a:r>
              <a:rPr lang="zh-CN" altLang="en-US" sz="1200" b="1" dirty="0"/>
              <a:t>左右是一般过去时，所以在翻译过程中，就要用一些能突出英语句子中对时态表达的词</a:t>
            </a:r>
            <a:endParaRPr lang="zh-CN" altLang="en-US" dirty="0"/>
          </a:p>
        </p:txBody>
      </p:sp>
      <p:sp>
        <p:nvSpPr>
          <p:cNvPr id="4" name="灯片编号占位符 3"/>
          <p:cNvSpPr>
            <a:spLocks noGrp="1"/>
          </p:cNvSpPr>
          <p:nvPr>
            <p:ph type="sldNum" sz="quarter" idx="10"/>
          </p:nvPr>
        </p:nvSpPr>
        <p:spPr/>
        <p:txBody>
          <a:bodyPr/>
          <a:lstStyle/>
          <a:p>
            <a:fld id="{62D8F91A-AB47-4DFC-A12E-D7F89F9123F9}" type="slidenum">
              <a:rPr lang="zh-CN" altLang="en-US" smtClean="0"/>
              <a:t>4</a:t>
            </a:fld>
            <a:endParaRPr lang="zh-CN" altLang="en-US"/>
          </a:p>
        </p:txBody>
      </p:sp>
    </p:spTree>
    <p:extLst>
      <p:ext uri="{BB962C8B-B14F-4D97-AF65-F5344CB8AC3E}">
        <p14:creationId xmlns:p14="http://schemas.microsoft.com/office/powerpoint/2010/main" val="383708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科学技术本身的性质要求专业英语与专业内容相互配合，相互一致</a:t>
            </a:r>
            <a:endParaRPr lang="en-US" altLang="zh-CN" sz="1200" b="1" dirty="0"/>
          </a:p>
          <a:p>
            <a:r>
              <a:rPr lang="zh-CN" altLang="en-US" sz="1200" b="1" dirty="0"/>
              <a:t>专业英语（</a:t>
            </a:r>
            <a:r>
              <a:rPr lang="en-US" altLang="zh-CN" sz="1200" b="1" dirty="0"/>
              <a:t>English for Special Science and Technology</a:t>
            </a:r>
            <a:r>
              <a:rPr lang="zh-CN" altLang="en-US" sz="1200" b="1" dirty="0"/>
              <a:t>）与普通英语</a:t>
            </a:r>
            <a:endParaRPr lang="en-US" altLang="zh-CN" sz="1200" b="1"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专业英语的主要特点是它具有很强的专业性，懂专业的人用起它来得心应手，不懂专业的人用起来则困难重重。</a:t>
            </a:r>
          </a:p>
          <a:p>
            <a:endParaRPr lang="zh-CN" altLang="en-US" dirty="0"/>
          </a:p>
        </p:txBody>
      </p:sp>
      <p:sp>
        <p:nvSpPr>
          <p:cNvPr id="4" name="灯片编号占位符 3"/>
          <p:cNvSpPr>
            <a:spLocks noGrp="1"/>
          </p:cNvSpPr>
          <p:nvPr>
            <p:ph type="sldNum" sz="quarter" idx="10"/>
          </p:nvPr>
        </p:nvSpPr>
        <p:spPr/>
        <p:txBody>
          <a:bodyPr/>
          <a:lstStyle/>
          <a:p>
            <a:fld id="{62D8F91A-AB47-4DFC-A12E-D7F89F9123F9}" type="slidenum">
              <a:rPr lang="zh-CN" altLang="en-US" smtClean="0"/>
              <a:t>5</a:t>
            </a:fld>
            <a:endParaRPr lang="zh-CN" altLang="en-US"/>
          </a:p>
        </p:txBody>
      </p:sp>
    </p:spTree>
    <p:extLst>
      <p:ext uri="{BB962C8B-B14F-4D97-AF65-F5344CB8AC3E}">
        <p14:creationId xmlns:p14="http://schemas.microsoft.com/office/powerpoint/2010/main" val="214764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被动语态使用频繁</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用虚拟语气表达假设或建议</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常用</a:t>
            </a:r>
            <a:r>
              <a:rPr lang="en-US" altLang="zh-CN" sz="1200" b="1" dirty="0"/>
              <a:t>It … </a:t>
            </a:r>
            <a:r>
              <a:rPr lang="zh-CN" altLang="en-US" sz="1200" b="1" dirty="0"/>
              <a:t>句型结构</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插图、插画、表格、公式、数字所占比例大</a:t>
            </a:r>
          </a:p>
          <a:p>
            <a:endParaRPr lang="zh-CN" altLang="en-US" dirty="0"/>
          </a:p>
        </p:txBody>
      </p:sp>
      <p:sp>
        <p:nvSpPr>
          <p:cNvPr id="4" name="灯片编号占位符 3"/>
          <p:cNvSpPr>
            <a:spLocks noGrp="1"/>
          </p:cNvSpPr>
          <p:nvPr>
            <p:ph type="sldNum" sz="quarter" idx="10"/>
          </p:nvPr>
        </p:nvSpPr>
        <p:spPr/>
        <p:txBody>
          <a:bodyPr/>
          <a:lstStyle/>
          <a:p>
            <a:fld id="{62D8F91A-AB47-4DFC-A12E-D7F89F9123F9}" type="slidenum">
              <a:rPr lang="zh-CN" altLang="en-US" smtClean="0"/>
              <a:t>6</a:t>
            </a:fld>
            <a:endParaRPr lang="zh-CN" altLang="en-US"/>
          </a:p>
        </p:txBody>
      </p:sp>
    </p:spTree>
    <p:extLst>
      <p:ext uri="{BB962C8B-B14F-4D97-AF65-F5344CB8AC3E}">
        <p14:creationId xmlns:p14="http://schemas.microsoft.com/office/powerpoint/2010/main" val="73098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名词化：以名词为中心词构成短语以取代句子</a:t>
            </a:r>
            <a:endParaRPr lang="en-US" altLang="zh-CN" sz="1200" b="1"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多重复合句：长复合句较多，句子中又嵌入句子。</a:t>
            </a:r>
            <a:endParaRPr lang="en-US" altLang="zh-CN" sz="1200" b="1"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逻辑词语：使用很频繁，明确表示出内容的内在联系，有助于清楚地叙述、归纳、推理、论证和概括。</a:t>
            </a:r>
          </a:p>
          <a:p>
            <a:endParaRPr lang="zh-CN" altLang="en-US" dirty="0"/>
          </a:p>
        </p:txBody>
      </p:sp>
      <p:sp>
        <p:nvSpPr>
          <p:cNvPr id="4" name="灯片编号占位符 3"/>
          <p:cNvSpPr>
            <a:spLocks noGrp="1"/>
          </p:cNvSpPr>
          <p:nvPr>
            <p:ph type="sldNum" sz="quarter" idx="10"/>
          </p:nvPr>
        </p:nvSpPr>
        <p:spPr/>
        <p:txBody>
          <a:bodyPr/>
          <a:lstStyle/>
          <a:p>
            <a:fld id="{62D8F91A-AB47-4DFC-A12E-D7F89F9123F9}" type="slidenum">
              <a:rPr lang="zh-CN" altLang="en-US" smtClean="0"/>
              <a:t>7</a:t>
            </a:fld>
            <a:endParaRPr lang="zh-CN" altLang="en-US"/>
          </a:p>
        </p:txBody>
      </p:sp>
    </p:spTree>
    <p:extLst>
      <p:ext uri="{BB962C8B-B14F-4D97-AF65-F5344CB8AC3E}">
        <p14:creationId xmlns:p14="http://schemas.microsoft.com/office/powerpoint/2010/main" val="2064713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叙述方式：常避免用第一人称单数，而用第一人称复数</a:t>
            </a:r>
            <a:r>
              <a:rPr lang="en-US" altLang="zh-CN" sz="1200" b="1" dirty="0"/>
              <a:t>we</a:t>
            </a:r>
            <a:r>
              <a:rPr lang="zh-CN" altLang="en-US" sz="1200" b="1" dirty="0"/>
              <a:t>，或用</a:t>
            </a:r>
            <a:r>
              <a:rPr lang="en-US" altLang="zh-CN" sz="1200" b="1" dirty="0"/>
              <a:t>the author</a:t>
            </a:r>
            <a:r>
              <a:rPr lang="zh-CN" altLang="en-US" sz="1200" b="1" dirty="0"/>
              <a:t>等第三人称形式。</a:t>
            </a:r>
            <a:endParaRPr lang="en-US" altLang="zh-CN" sz="1200" b="1"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句子含义直接</a:t>
            </a:r>
            <a:r>
              <a:rPr lang="en-US" altLang="zh-CN" sz="1200" b="1" dirty="0"/>
              <a:t>(The meaning of the word or sentence is direct, no story, no plot, no connotation(</a:t>
            </a:r>
            <a:r>
              <a:rPr lang="zh-CN" altLang="en-US" sz="1200" b="1" dirty="0"/>
              <a:t>情节，没有内涵</a:t>
            </a:r>
            <a:r>
              <a:rPr lang="en-US" altLang="zh-CN" sz="1200" b="1" dirty="0"/>
              <a:t>), only facts)---tedious/boring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62D8F91A-AB47-4DFC-A12E-D7F89F9123F9}" type="slidenum">
              <a:rPr lang="zh-CN" altLang="en-US" smtClean="0"/>
              <a:t>8</a:t>
            </a:fld>
            <a:endParaRPr lang="zh-CN" altLang="en-US"/>
          </a:p>
        </p:txBody>
      </p:sp>
    </p:spTree>
    <p:extLst>
      <p:ext uri="{BB962C8B-B14F-4D97-AF65-F5344CB8AC3E}">
        <p14:creationId xmlns:p14="http://schemas.microsoft.com/office/powerpoint/2010/main" val="2939815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宋体" panose="02010600030101010101" pitchFamily="2" charset="-122"/>
              </a:rPr>
              <a:t>语法特点</a:t>
            </a:r>
            <a:r>
              <a:rPr lang="zh-CN" altLang="en-US" sz="1200" b="1" dirty="0"/>
              <a:t> </a:t>
            </a:r>
            <a:endParaRPr lang="zh-CN" altLang="en-US" dirty="0"/>
          </a:p>
        </p:txBody>
      </p:sp>
      <p:sp>
        <p:nvSpPr>
          <p:cNvPr id="4" name="灯片编号占位符 3"/>
          <p:cNvSpPr>
            <a:spLocks noGrp="1"/>
          </p:cNvSpPr>
          <p:nvPr>
            <p:ph type="sldNum" sz="quarter" idx="10"/>
          </p:nvPr>
        </p:nvSpPr>
        <p:spPr/>
        <p:txBody>
          <a:bodyPr/>
          <a:lstStyle/>
          <a:p>
            <a:fld id="{62D8F91A-AB47-4DFC-A12E-D7F89F9123F9}" type="slidenum">
              <a:rPr lang="zh-CN" altLang="en-US" smtClean="0"/>
              <a:t>9</a:t>
            </a:fld>
            <a:endParaRPr lang="zh-CN" altLang="en-US"/>
          </a:p>
        </p:txBody>
      </p:sp>
    </p:spTree>
    <p:extLst>
      <p:ext uri="{BB962C8B-B14F-4D97-AF65-F5344CB8AC3E}">
        <p14:creationId xmlns:p14="http://schemas.microsoft.com/office/powerpoint/2010/main" val="217582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宋体" panose="02010600030101010101" pitchFamily="2" charset="-122"/>
              </a:rPr>
              <a:t>被动语态</a:t>
            </a:r>
            <a:endParaRPr lang="en-US" altLang="zh-CN" sz="1200" b="1" dirty="0">
              <a:latin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第一个原因是科技文章重在描写行为或状态本身，所以由谁或由什么作为行为或状态的主体就显得不重要。行为或状态的主体或者没有必要指出，或者根本指不出来。被动语态使用频繁的第二个原因是便于向后扩展句子，避免句子头重脚轻和不平衡。下面介绍科技英语中主要时态的被动语态形式。</a:t>
            </a:r>
            <a:endParaRPr lang="en-US" altLang="zh-CN" sz="1200" b="1" dirty="0"/>
          </a:p>
          <a:p>
            <a:endParaRPr lang="zh-CN" altLang="en-US" dirty="0"/>
          </a:p>
        </p:txBody>
      </p:sp>
      <p:sp>
        <p:nvSpPr>
          <p:cNvPr id="4" name="灯片编号占位符 3"/>
          <p:cNvSpPr>
            <a:spLocks noGrp="1"/>
          </p:cNvSpPr>
          <p:nvPr>
            <p:ph type="sldNum" sz="quarter" idx="10"/>
          </p:nvPr>
        </p:nvSpPr>
        <p:spPr/>
        <p:txBody>
          <a:bodyPr/>
          <a:lstStyle/>
          <a:p>
            <a:fld id="{62D8F91A-AB47-4DFC-A12E-D7F89F9123F9}" type="slidenum">
              <a:rPr lang="zh-CN" altLang="en-US" smtClean="0"/>
              <a:t>10</a:t>
            </a:fld>
            <a:endParaRPr lang="zh-CN" altLang="en-US"/>
          </a:p>
        </p:txBody>
      </p:sp>
    </p:spTree>
    <p:extLst>
      <p:ext uri="{BB962C8B-B14F-4D97-AF65-F5344CB8AC3E}">
        <p14:creationId xmlns:p14="http://schemas.microsoft.com/office/powerpoint/2010/main" val="102289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D34D23D-3310-44E1-B955-05872A09F998}"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416427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34D23D-3310-44E1-B955-05872A09F998}"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381397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34D23D-3310-44E1-B955-05872A09F998}"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381629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34D23D-3310-44E1-B955-05872A09F998}"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372599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D34D23D-3310-44E1-B955-05872A09F998}"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227725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34D23D-3310-44E1-B955-05872A09F998}" type="datetimeFigureOut">
              <a:rPr lang="zh-CN" altLang="en-US" smtClean="0"/>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311715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34D23D-3310-44E1-B955-05872A09F998}" type="datetimeFigureOut">
              <a:rPr lang="zh-CN" altLang="en-US" smtClean="0"/>
              <a:t>2019/9/26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189945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34D23D-3310-44E1-B955-05872A09F998}" type="datetimeFigureOut">
              <a:rPr lang="zh-CN" altLang="en-US" smtClean="0"/>
              <a:t>2019/9/26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398274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34D23D-3310-44E1-B955-05872A09F998}" type="datetimeFigureOut">
              <a:rPr lang="zh-CN" altLang="en-US" smtClean="0"/>
              <a:t>2019/9/26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203242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D34D23D-3310-44E1-B955-05872A09F998}" type="datetimeFigureOut">
              <a:rPr lang="zh-CN" altLang="en-US" smtClean="0"/>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413610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D34D23D-3310-44E1-B955-05872A09F998}" type="datetimeFigureOut">
              <a:rPr lang="zh-CN" altLang="en-US" smtClean="0"/>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98215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4D23D-3310-44E1-B955-05872A09F998}" type="datetimeFigureOut">
              <a:rPr lang="zh-CN" altLang="en-US" smtClean="0"/>
              <a:t>2019/9/26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0264B-FF76-4247-86CD-235526B2BE4C}" type="slidenum">
              <a:rPr lang="zh-CN" altLang="en-US" smtClean="0"/>
              <a:t>‹#›</a:t>
            </a:fld>
            <a:endParaRPr lang="zh-CN" altLang="en-US"/>
          </a:p>
        </p:txBody>
      </p:sp>
    </p:spTree>
    <p:extLst>
      <p:ext uri="{BB962C8B-B14F-4D97-AF65-F5344CB8AC3E}">
        <p14:creationId xmlns:p14="http://schemas.microsoft.com/office/powerpoint/2010/main" val="313748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38993" y="2333739"/>
            <a:ext cx="9144000" cy="1592336"/>
          </a:xfrm>
        </p:spPr>
        <p:txBody>
          <a:bodyPr/>
          <a:lstStyle/>
          <a:p>
            <a:r>
              <a:rPr lang="en-US" altLang="zh-CN" dirty="0"/>
              <a:t>Professional English</a:t>
            </a:r>
            <a:endParaRPr lang="zh-CN" altLang="en-US" dirty="0"/>
          </a:p>
        </p:txBody>
      </p:sp>
    </p:spTree>
    <p:extLst>
      <p:ext uri="{BB962C8B-B14F-4D97-AF65-F5344CB8AC3E}">
        <p14:creationId xmlns:p14="http://schemas.microsoft.com/office/powerpoint/2010/main" val="258125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Passive voice</a:t>
            </a:r>
            <a:endParaRPr lang="zh-CN" altLang="en-US" dirty="0"/>
          </a:p>
        </p:txBody>
      </p:sp>
      <p:sp>
        <p:nvSpPr>
          <p:cNvPr id="3" name="内容占位符 2"/>
          <p:cNvSpPr>
            <a:spLocks noGrp="1"/>
          </p:cNvSpPr>
          <p:nvPr>
            <p:ph idx="1"/>
          </p:nvPr>
        </p:nvSpPr>
        <p:spPr>
          <a:xfrm>
            <a:off x="451104" y="1487424"/>
            <a:ext cx="10902696" cy="5145024"/>
          </a:xfrm>
        </p:spPr>
        <p:txBody>
          <a:bodyPr>
            <a:normAutofit/>
          </a:bodyPr>
          <a:lstStyle/>
          <a:p>
            <a:r>
              <a:rPr lang="en-US" altLang="zh-CN" dirty="0"/>
              <a:t>The scientific articles is focused on the description of behavior or the state itself, so it is unimportant who or what is the subject of behavior or state. The subject of action or state, or no need to point out, or simply can not point out. </a:t>
            </a:r>
          </a:p>
          <a:p>
            <a:r>
              <a:rPr lang="en-US" altLang="zh-CN" dirty="0"/>
              <a:t>backward extended sentences, and avoid unbalanced top-heavy. </a:t>
            </a:r>
          </a:p>
          <a:p>
            <a:pPr algn="just"/>
            <a:r>
              <a:rPr lang="en-US" altLang="zh-CN" b="1" dirty="0"/>
              <a:t>It is organized/designed to</a:t>
            </a:r>
          </a:p>
          <a:p>
            <a:pPr algn="just"/>
            <a:r>
              <a:rPr lang="en-US" altLang="zh-CN" b="1" dirty="0"/>
              <a:t>It was developed/proposed by …, for the purpose of </a:t>
            </a:r>
          </a:p>
          <a:p>
            <a:pPr algn="just"/>
            <a:r>
              <a:rPr lang="en-US" altLang="zh-CN" b="1" dirty="0"/>
              <a:t>Database services and computer networks make available a great variety of information sources.</a:t>
            </a:r>
          </a:p>
          <a:p>
            <a:pPr algn="just"/>
            <a:r>
              <a:rPr lang="en-US" altLang="zh-CN" b="1" dirty="0"/>
              <a:t>The same advanced techniques also make possible invasions of personal and business privacy.</a:t>
            </a:r>
            <a:endParaRPr lang="zh-CN" altLang="en-US" b="1" dirty="0"/>
          </a:p>
          <a:p>
            <a:endParaRPr lang="zh-CN" altLang="en-US" dirty="0"/>
          </a:p>
        </p:txBody>
      </p:sp>
      <p:sp>
        <p:nvSpPr>
          <p:cNvPr id="4" name="圆角矩形 3"/>
          <p:cNvSpPr/>
          <p:nvPr/>
        </p:nvSpPr>
        <p:spPr>
          <a:xfrm>
            <a:off x="10290048" y="3106960"/>
            <a:ext cx="1901952" cy="719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向后扩展句子</a:t>
            </a:r>
            <a:endParaRPr lang="en-US" altLang="zh-CN" dirty="0"/>
          </a:p>
          <a:p>
            <a:pPr algn="ctr"/>
            <a:r>
              <a:rPr lang="zh-CN" altLang="en-US" dirty="0"/>
              <a:t>避免头重脚轻</a:t>
            </a:r>
          </a:p>
        </p:txBody>
      </p:sp>
    </p:spTree>
    <p:extLst>
      <p:ext uri="{BB962C8B-B14F-4D97-AF65-F5344CB8AC3E}">
        <p14:creationId xmlns:p14="http://schemas.microsoft.com/office/powerpoint/2010/main" val="320921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Present tense</a:t>
            </a:r>
            <a:endParaRPr lang="zh-CN" altLang="en-US" dirty="0"/>
          </a:p>
        </p:txBody>
      </p:sp>
      <p:sp>
        <p:nvSpPr>
          <p:cNvPr id="3" name="内容占位符 2"/>
          <p:cNvSpPr>
            <a:spLocks noGrp="1"/>
          </p:cNvSpPr>
          <p:nvPr>
            <p:ph idx="1"/>
          </p:nvPr>
        </p:nvSpPr>
        <p:spPr/>
        <p:txBody>
          <a:bodyPr/>
          <a:lstStyle/>
          <a:p>
            <a:r>
              <a:rPr lang="en-US" altLang="zh-CN" dirty="0"/>
              <a:t>Subject + am (is, are) + past participle of transitive verb</a:t>
            </a:r>
          </a:p>
          <a:p>
            <a:r>
              <a:rPr lang="en-US" altLang="zh-CN" sz="3200" b="1" dirty="0"/>
              <a:t>The switches are used for the opening and closing of electrical circuits.</a:t>
            </a:r>
          </a:p>
          <a:p>
            <a:endParaRPr lang="zh-CN" altLang="en-US" dirty="0"/>
          </a:p>
        </p:txBody>
      </p:sp>
      <p:sp>
        <p:nvSpPr>
          <p:cNvPr id="4" name="圆角矩形 3"/>
          <p:cNvSpPr/>
          <p:nvPr/>
        </p:nvSpPr>
        <p:spPr>
          <a:xfrm>
            <a:off x="1780032" y="3499104"/>
            <a:ext cx="5218176" cy="58521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开关是用来开启和关闭电路的</a:t>
            </a:r>
            <a:endParaRPr lang="zh-CN" altLang="en-US" dirty="0">
              <a:solidFill>
                <a:schemeClr val="tx1"/>
              </a:solidFill>
            </a:endParaRPr>
          </a:p>
        </p:txBody>
      </p:sp>
    </p:spTree>
    <p:extLst>
      <p:ext uri="{BB962C8B-B14F-4D97-AF65-F5344CB8AC3E}">
        <p14:creationId xmlns:p14="http://schemas.microsoft.com/office/powerpoint/2010/main" val="117290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present perfect tense</a:t>
            </a:r>
            <a:endParaRPr lang="zh-CN" altLang="en-US" dirty="0"/>
          </a:p>
        </p:txBody>
      </p:sp>
      <p:sp>
        <p:nvSpPr>
          <p:cNvPr id="3" name="内容占位符 2"/>
          <p:cNvSpPr>
            <a:spLocks noGrp="1"/>
          </p:cNvSpPr>
          <p:nvPr>
            <p:ph idx="1"/>
          </p:nvPr>
        </p:nvSpPr>
        <p:spPr/>
        <p:txBody>
          <a:bodyPr/>
          <a:lstStyle/>
          <a:p>
            <a:r>
              <a:rPr lang="en-US" altLang="zh-CN" dirty="0"/>
              <a:t>Subject + have (has) been + transitive past participle</a:t>
            </a:r>
          </a:p>
          <a:p>
            <a:endParaRPr lang="en-US" altLang="zh-CN" dirty="0"/>
          </a:p>
          <a:p>
            <a:r>
              <a:rPr lang="en-US" altLang="zh-CN" b="1" dirty="0"/>
              <a:t>The letter has not been posted.</a:t>
            </a:r>
          </a:p>
          <a:p>
            <a:endParaRPr lang="en-US" altLang="zh-CN" b="1" dirty="0"/>
          </a:p>
          <a:p>
            <a:r>
              <a:rPr lang="en-US" altLang="zh-CN" b="1" dirty="0"/>
              <a:t>The virus in the computer has been found out.</a:t>
            </a:r>
            <a:endParaRPr lang="zh-CN" altLang="en-US" dirty="0"/>
          </a:p>
        </p:txBody>
      </p:sp>
      <p:sp>
        <p:nvSpPr>
          <p:cNvPr id="4" name="圆角矩形 3"/>
          <p:cNvSpPr/>
          <p:nvPr/>
        </p:nvSpPr>
        <p:spPr>
          <a:xfrm>
            <a:off x="1950720" y="4779264"/>
            <a:ext cx="4462272" cy="48768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计算机中的病毒已经找出来了。</a:t>
            </a:r>
          </a:p>
        </p:txBody>
      </p:sp>
    </p:spTree>
    <p:extLst>
      <p:ext uri="{BB962C8B-B14F-4D97-AF65-F5344CB8AC3E}">
        <p14:creationId xmlns:p14="http://schemas.microsoft.com/office/powerpoint/2010/main" val="416873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past perfect tense</a:t>
            </a:r>
            <a:endParaRPr lang="zh-CN" altLang="en-US" dirty="0"/>
          </a:p>
        </p:txBody>
      </p:sp>
      <p:sp>
        <p:nvSpPr>
          <p:cNvPr id="3" name="内容占位符 2"/>
          <p:cNvSpPr>
            <a:spLocks noGrp="1"/>
          </p:cNvSpPr>
          <p:nvPr>
            <p:ph idx="1"/>
          </p:nvPr>
        </p:nvSpPr>
        <p:spPr/>
        <p:txBody>
          <a:bodyPr/>
          <a:lstStyle/>
          <a:p>
            <a:r>
              <a:rPr lang="en-US" altLang="zh-CN" sz="3600" dirty="0"/>
              <a:t>Subject + had been + transitive past participle</a:t>
            </a:r>
          </a:p>
          <a:p>
            <a:pPr marL="0" indent="0">
              <a:buNone/>
            </a:pPr>
            <a:endParaRPr lang="en-US" altLang="zh-CN" sz="3600" dirty="0"/>
          </a:p>
          <a:p>
            <a:pPr algn="just">
              <a:buNone/>
            </a:pPr>
            <a:r>
              <a:rPr lang="en-US" altLang="zh-CN" sz="3600" b="1" dirty="0"/>
              <a:t>When he came back, the problem had already been solved</a:t>
            </a:r>
            <a:r>
              <a:rPr lang="en-US" altLang="zh-CN" b="1" dirty="0"/>
              <a:t>.</a:t>
            </a:r>
          </a:p>
        </p:txBody>
      </p:sp>
      <p:sp>
        <p:nvSpPr>
          <p:cNvPr id="4" name="矩形 3"/>
          <p:cNvSpPr/>
          <p:nvPr/>
        </p:nvSpPr>
        <p:spPr>
          <a:xfrm>
            <a:off x="1463040" y="4315968"/>
            <a:ext cx="5340096" cy="536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他回来时，问题已经解决了。</a:t>
            </a:r>
          </a:p>
        </p:txBody>
      </p:sp>
    </p:spTree>
    <p:extLst>
      <p:ext uri="{BB962C8B-B14F-4D97-AF65-F5344CB8AC3E}">
        <p14:creationId xmlns:p14="http://schemas.microsoft.com/office/powerpoint/2010/main" val="40844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97915"/>
          </a:xfrm>
        </p:spPr>
        <p:txBody>
          <a:bodyPr/>
          <a:lstStyle/>
          <a:p>
            <a:r>
              <a:rPr lang="en-US" altLang="zh-CN" dirty="0"/>
              <a:t>derivative words</a:t>
            </a:r>
            <a:endParaRPr lang="zh-CN" altLang="en-US" dirty="0"/>
          </a:p>
        </p:txBody>
      </p:sp>
      <p:sp>
        <p:nvSpPr>
          <p:cNvPr id="4" name="Rectangle 3"/>
          <p:cNvSpPr>
            <a:spLocks noGrp="1" noChangeArrowheads="1"/>
          </p:cNvSpPr>
          <p:nvPr>
            <p:ph idx="1"/>
          </p:nvPr>
        </p:nvSpPr>
        <p:spPr>
          <a:xfrm>
            <a:off x="838200" y="1825624"/>
            <a:ext cx="8634984" cy="4672711"/>
          </a:xfrm>
        </p:spPr>
        <p:txBody>
          <a:bodyPr>
            <a:normAutofit lnSpcReduction="10000"/>
          </a:bodyPr>
          <a:lstStyle/>
          <a:p>
            <a:pPr algn="just" eaLnBrk="1" hangingPunct="1">
              <a:lnSpc>
                <a:spcPct val="90000"/>
              </a:lnSpc>
              <a:buFontTx/>
              <a:buNone/>
            </a:pPr>
            <a:r>
              <a:rPr lang="zh-CN" altLang="en-US" sz="2000" b="1"/>
              <a:t>（</a:t>
            </a:r>
            <a:r>
              <a:rPr lang="en-US" altLang="zh-CN" sz="2000" b="1"/>
              <a:t>1</a:t>
            </a:r>
            <a:r>
              <a:rPr lang="zh-CN" altLang="en-US" sz="2000" b="1"/>
              <a:t>）</a:t>
            </a:r>
            <a:r>
              <a:rPr lang="en-US" altLang="zh-CN" sz="2000" b="1"/>
              <a:t>multi</a:t>
            </a:r>
            <a:r>
              <a:rPr lang="en-US" altLang="zh-CN" sz="2000" b="1">
                <a:latin typeface="宋体" panose="02010600030101010101" pitchFamily="2" charset="-122"/>
              </a:rPr>
              <a:t>-  </a:t>
            </a:r>
            <a:r>
              <a:rPr lang="zh-CN" altLang="en-US" sz="2000" b="1"/>
              <a:t>多，多的</a:t>
            </a:r>
          </a:p>
          <a:p>
            <a:pPr algn="just" eaLnBrk="1" hangingPunct="1">
              <a:lnSpc>
                <a:spcPct val="90000"/>
              </a:lnSpc>
              <a:buFontTx/>
              <a:buNone/>
            </a:pPr>
            <a:r>
              <a:rPr lang="en-US" altLang="zh-CN" sz="2000" b="1"/>
              <a:t>multimedia  </a:t>
            </a:r>
            <a:r>
              <a:rPr lang="zh-CN" altLang="en-US" sz="2000" b="1"/>
              <a:t>多媒体                     </a:t>
            </a:r>
            <a:r>
              <a:rPr lang="en-US" altLang="zh-CN" sz="2000" b="1"/>
              <a:t>multiprocessor  </a:t>
            </a:r>
            <a:r>
              <a:rPr lang="zh-CN" altLang="en-US" sz="2000" b="1"/>
              <a:t>多处理器</a:t>
            </a:r>
          </a:p>
          <a:p>
            <a:pPr algn="just" eaLnBrk="1" hangingPunct="1">
              <a:lnSpc>
                <a:spcPct val="90000"/>
              </a:lnSpc>
              <a:buFontTx/>
              <a:buNone/>
            </a:pPr>
            <a:r>
              <a:rPr lang="en-US" altLang="zh-CN" sz="2000" b="1"/>
              <a:t>multiprogram  </a:t>
            </a:r>
            <a:r>
              <a:rPr lang="zh-CN" altLang="en-US" sz="2000" b="1"/>
              <a:t>多道程序            </a:t>
            </a:r>
            <a:r>
              <a:rPr lang="en-US" altLang="zh-CN" sz="2000" b="1"/>
              <a:t>multiplex  </a:t>
            </a:r>
            <a:r>
              <a:rPr lang="zh-CN" altLang="en-US" sz="2000" b="1"/>
              <a:t>多路复用</a:t>
            </a:r>
          </a:p>
          <a:p>
            <a:pPr algn="just" eaLnBrk="1" hangingPunct="1">
              <a:lnSpc>
                <a:spcPct val="90000"/>
              </a:lnSpc>
              <a:buFontTx/>
              <a:buNone/>
            </a:pPr>
            <a:r>
              <a:rPr lang="zh-CN" altLang="en-US" sz="2000" b="1"/>
              <a:t>（</a:t>
            </a:r>
            <a:r>
              <a:rPr lang="en-US" altLang="zh-CN" sz="2000" b="1"/>
              <a:t>2</a:t>
            </a:r>
            <a:r>
              <a:rPr lang="zh-CN" altLang="en-US" sz="2000" b="1"/>
              <a:t>）</a:t>
            </a:r>
            <a:r>
              <a:rPr lang="en-US" altLang="zh-CN" sz="2000" b="1"/>
              <a:t>hyper-  </a:t>
            </a:r>
            <a:r>
              <a:rPr lang="zh-CN" altLang="en-US" sz="2000" b="1"/>
              <a:t>超级</a:t>
            </a:r>
          </a:p>
          <a:p>
            <a:pPr algn="just" eaLnBrk="1" hangingPunct="1">
              <a:lnSpc>
                <a:spcPct val="90000"/>
              </a:lnSpc>
              <a:buFontTx/>
              <a:buNone/>
            </a:pPr>
            <a:r>
              <a:rPr lang="en-US" altLang="zh-CN" sz="2000" b="1"/>
              <a:t>hypertext  </a:t>
            </a:r>
            <a:r>
              <a:rPr lang="zh-CN" altLang="en-US" sz="2000" b="1"/>
              <a:t>超文本                        </a:t>
            </a:r>
            <a:r>
              <a:rPr lang="en-US" altLang="zh-CN" sz="2000" b="1"/>
              <a:t>hypermedia  </a:t>
            </a:r>
            <a:r>
              <a:rPr lang="zh-CN" altLang="en-US" sz="2000" b="1"/>
              <a:t>超媒体</a:t>
            </a:r>
          </a:p>
          <a:p>
            <a:pPr algn="just" eaLnBrk="1" hangingPunct="1">
              <a:lnSpc>
                <a:spcPct val="90000"/>
              </a:lnSpc>
              <a:buFontTx/>
              <a:buNone/>
            </a:pPr>
            <a:r>
              <a:rPr lang="en-US" altLang="zh-CN" sz="2000" b="1"/>
              <a:t>hyperswitch  </a:t>
            </a:r>
            <a:r>
              <a:rPr lang="zh-CN" altLang="en-US" sz="2000" b="1"/>
              <a:t>超级交换机            </a:t>
            </a:r>
            <a:r>
              <a:rPr lang="en-US" altLang="zh-CN" sz="2000" b="1"/>
              <a:t>hypersonic  </a:t>
            </a:r>
            <a:r>
              <a:rPr lang="zh-CN" altLang="en-US" sz="2000" b="1"/>
              <a:t>超音速的</a:t>
            </a:r>
          </a:p>
          <a:p>
            <a:pPr algn="just" eaLnBrk="1" hangingPunct="1">
              <a:lnSpc>
                <a:spcPct val="90000"/>
              </a:lnSpc>
              <a:buFontTx/>
              <a:buNone/>
            </a:pPr>
            <a:r>
              <a:rPr lang="zh-CN" altLang="en-US" sz="2000" b="1"/>
              <a:t>（</a:t>
            </a:r>
            <a:r>
              <a:rPr lang="en-US" altLang="zh-CN" sz="2000" b="1"/>
              <a:t>3</a:t>
            </a:r>
            <a:r>
              <a:rPr lang="zh-CN" altLang="en-US" sz="2000" b="1"/>
              <a:t>）</a:t>
            </a:r>
            <a:r>
              <a:rPr lang="en-US" altLang="zh-CN" sz="2000" b="1"/>
              <a:t>super-  </a:t>
            </a:r>
            <a:r>
              <a:rPr lang="zh-CN" altLang="en-US" sz="2000" b="1"/>
              <a:t>超级</a:t>
            </a:r>
          </a:p>
          <a:p>
            <a:pPr algn="just" eaLnBrk="1" hangingPunct="1">
              <a:lnSpc>
                <a:spcPct val="90000"/>
              </a:lnSpc>
              <a:buFontTx/>
              <a:buNone/>
            </a:pPr>
            <a:r>
              <a:rPr lang="en-US" altLang="zh-CN" sz="2000" b="1"/>
              <a:t>supertanker  </a:t>
            </a:r>
            <a:r>
              <a:rPr lang="zh-CN" altLang="en-US" sz="2000" b="1"/>
              <a:t>超级油轮                </a:t>
            </a:r>
            <a:r>
              <a:rPr lang="en-US" altLang="zh-CN" sz="2000" b="1"/>
              <a:t>superstate  </a:t>
            </a:r>
            <a:r>
              <a:rPr lang="zh-CN" altLang="en-US" sz="2000" b="1"/>
              <a:t>超级大国</a:t>
            </a:r>
          </a:p>
          <a:p>
            <a:pPr algn="just" eaLnBrk="1" hangingPunct="1">
              <a:lnSpc>
                <a:spcPct val="90000"/>
              </a:lnSpc>
              <a:buFontTx/>
              <a:buNone/>
            </a:pPr>
            <a:r>
              <a:rPr lang="en-US" altLang="zh-CN" sz="2000" b="1"/>
              <a:t>superstructure  </a:t>
            </a:r>
            <a:r>
              <a:rPr lang="zh-CN" altLang="en-US" sz="2000" b="1"/>
              <a:t>上层建筑            </a:t>
            </a:r>
            <a:r>
              <a:rPr lang="en-US" altLang="zh-CN" sz="2000" b="1"/>
              <a:t>superuser  </a:t>
            </a:r>
            <a:r>
              <a:rPr lang="zh-CN" altLang="en-US" sz="2000" b="1"/>
              <a:t>超级用户</a:t>
            </a:r>
          </a:p>
          <a:p>
            <a:pPr algn="just" eaLnBrk="1" hangingPunct="1">
              <a:lnSpc>
                <a:spcPct val="90000"/>
              </a:lnSpc>
              <a:buFontTx/>
              <a:buNone/>
            </a:pPr>
            <a:r>
              <a:rPr lang="zh-CN" altLang="en-US" sz="2000" b="1"/>
              <a:t>（</a:t>
            </a:r>
            <a:r>
              <a:rPr lang="en-US" altLang="zh-CN" sz="2000" b="1"/>
              <a:t>4</a:t>
            </a:r>
            <a:r>
              <a:rPr lang="zh-CN" altLang="en-US" sz="2000" b="1"/>
              <a:t>）</a:t>
            </a:r>
            <a:r>
              <a:rPr lang="en-US" altLang="zh-CN" sz="2000" b="1"/>
              <a:t>tele-  </a:t>
            </a:r>
            <a:r>
              <a:rPr lang="zh-CN" altLang="en-US" sz="2000" b="1"/>
              <a:t>远程的， 电的</a:t>
            </a:r>
          </a:p>
          <a:p>
            <a:pPr algn="just" eaLnBrk="1" hangingPunct="1">
              <a:lnSpc>
                <a:spcPct val="90000"/>
              </a:lnSpc>
              <a:buFontTx/>
              <a:buNone/>
            </a:pPr>
            <a:r>
              <a:rPr lang="en-US" altLang="zh-CN" sz="2000" b="1"/>
              <a:t>telephone  </a:t>
            </a:r>
            <a:r>
              <a:rPr lang="zh-CN" altLang="en-US" sz="2000" b="1"/>
              <a:t>电话                             </a:t>
            </a:r>
            <a:r>
              <a:rPr lang="en-US" altLang="zh-CN" sz="2000" b="1"/>
              <a:t>teleconference  </a:t>
            </a:r>
            <a:r>
              <a:rPr lang="zh-CN" altLang="en-US" sz="2000" b="1"/>
              <a:t>远程会议</a:t>
            </a:r>
          </a:p>
          <a:p>
            <a:pPr algn="just" eaLnBrk="1" hangingPunct="1">
              <a:lnSpc>
                <a:spcPct val="90000"/>
              </a:lnSpc>
              <a:buFontTx/>
              <a:buNone/>
            </a:pPr>
            <a:r>
              <a:rPr lang="en-US" altLang="zh-CN" sz="2000" b="1"/>
              <a:t>telescope  </a:t>
            </a:r>
            <a:r>
              <a:rPr lang="zh-CN" altLang="en-US" sz="2000" b="1"/>
              <a:t>望远镜                          </a:t>
            </a:r>
            <a:r>
              <a:rPr lang="en-US" altLang="zh-CN" sz="2000" b="1"/>
              <a:t>telegraph  </a:t>
            </a:r>
            <a:r>
              <a:rPr lang="zh-CN" altLang="en-US" sz="2000" b="1"/>
              <a:t>电报</a:t>
            </a:r>
            <a:endParaRPr lang="zh-CN" altLang="en-US" sz="2000" b="1" dirty="0"/>
          </a:p>
        </p:txBody>
      </p:sp>
    </p:spTree>
    <p:extLst>
      <p:ext uri="{BB962C8B-B14F-4D97-AF65-F5344CB8AC3E}">
        <p14:creationId xmlns:p14="http://schemas.microsoft.com/office/powerpoint/2010/main" val="339200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a:xfrm>
            <a:off x="1965960" y="1981200"/>
            <a:ext cx="8372856" cy="421233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zh-CN" altLang="en-US" sz="2000" b="1" dirty="0"/>
              <a:t>（</a:t>
            </a:r>
            <a:r>
              <a:rPr lang="en-US" altLang="zh-CN" sz="2000" b="1" dirty="0"/>
              <a:t>5</a:t>
            </a:r>
            <a:r>
              <a:rPr lang="zh-CN" altLang="en-US" sz="2000" b="1" dirty="0"/>
              <a:t>）</a:t>
            </a:r>
            <a:r>
              <a:rPr lang="en-US" altLang="zh-CN" sz="2000" b="1" dirty="0"/>
              <a:t>micro-  </a:t>
            </a:r>
            <a:r>
              <a:rPr lang="zh-CN" altLang="en-US" sz="2000" b="1" dirty="0"/>
              <a:t>微型</a:t>
            </a:r>
          </a:p>
          <a:p>
            <a:pPr algn="just">
              <a:buFontTx/>
              <a:buNone/>
            </a:pPr>
            <a:r>
              <a:rPr lang="en-US" altLang="zh-CN" sz="2000" b="1" dirty="0"/>
              <a:t>microprocessor  </a:t>
            </a:r>
            <a:r>
              <a:rPr lang="zh-CN" altLang="en-US" sz="2000" b="1" dirty="0"/>
              <a:t>微处理器             </a:t>
            </a:r>
            <a:r>
              <a:rPr lang="en-US" altLang="zh-CN" sz="2000" b="1" dirty="0"/>
              <a:t>microcode  </a:t>
            </a:r>
            <a:r>
              <a:rPr lang="zh-CN" altLang="en-US" sz="2000" b="1" dirty="0"/>
              <a:t>微代码</a:t>
            </a:r>
          </a:p>
          <a:p>
            <a:pPr algn="just">
              <a:buFontTx/>
              <a:buNone/>
            </a:pPr>
            <a:r>
              <a:rPr lang="en-US" altLang="zh-CN" sz="2000" b="1" dirty="0"/>
              <a:t>microcomputer  </a:t>
            </a:r>
            <a:r>
              <a:rPr lang="zh-CN" altLang="en-US" sz="2000" b="1" dirty="0"/>
              <a:t>微型计算机         </a:t>
            </a:r>
            <a:r>
              <a:rPr lang="en-US" altLang="zh-CN" sz="2000" b="1" dirty="0"/>
              <a:t>microwave  </a:t>
            </a:r>
            <a:r>
              <a:rPr lang="zh-CN" altLang="en-US" sz="2000" b="1" dirty="0"/>
              <a:t>微波</a:t>
            </a:r>
          </a:p>
          <a:p>
            <a:pPr algn="just">
              <a:buFontTx/>
              <a:buNone/>
            </a:pPr>
            <a:r>
              <a:rPr lang="zh-CN" altLang="en-US" sz="2000" b="1" dirty="0"/>
              <a:t>（</a:t>
            </a:r>
            <a:r>
              <a:rPr lang="en-US" altLang="zh-CN" sz="2000" b="1" dirty="0"/>
              <a:t>6</a:t>
            </a:r>
            <a:r>
              <a:rPr lang="zh-CN" altLang="en-US" sz="2000" b="1" dirty="0"/>
              <a:t>）</a:t>
            </a:r>
            <a:r>
              <a:rPr lang="en-US" altLang="zh-CN" sz="2000" b="1" dirty="0"/>
              <a:t>inter-  </a:t>
            </a:r>
            <a:r>
              <a:rPr lang="zh-CN" altLang="en-US" sz="2000" b="1" dirty="0"/>
              <a:t>相互，在 </a:t>
            </a:r>
            <a:r>
              <a:rPr lang="en-US" altLang="zh-CN" sz="2000" b="1" dirty="0"/>
              <a:t>……</a:t>
            </a:r>
            <a:r>
              <a:rPr lang="en-US" altLang="zh-CN" sz="2000" b="1" dirty="0">
                <a:latin typeface="宋体" panose="02010600030101010101" pitchFamily="2" charset="-122"/>
              </a:rPr>
              <a:t> </a:t>
            </a:r>
            <a:r>
              <a:rPr lang="zh-CN" altLang="en-US" sz="2000" b="1" dirty="0"/>
              <a:t>之间</a:t>
            </a:r>
          </a:p>
          <a:p>
            <a:pPr algn="just">
              <a:buFontTx/>
              <a:buNone/>
            </a:pPr>
            <a:r>
              <a:rPr lang="en-US" altLang="zh-CN" sz="2000" b="1" dirty="0"/>
              <a:t>interface  </a:t>
            </a:r>
            <a:r>
              <a:rPr lang="zh-CN" altLang="en-US" sz="2000" b="1" dirty="0"/>
              <a:t>接口                                 </a:t>
            </a:r>
            <a:r>
              <a:rPr lang="en-US" altLang="zh-CN" sz="2000" b="1" dirty="0"/>
              <a:t>internet  </a:t>
            </a:r>
            <a:r>
              <a:rPr lang="zh-CN" altLang="en-US" sz="2000" b="1" dirty="0"/>
              <a:t>互联网</a:t>
            </a:r>
          </a:p>
          <a:p>
            <a:pPr algn="just">
              <a:buFontTx/>
              <a:buNone/>
            </a:pPr>
            <a:r>
              <a:rPr lang="en-US" altLang="zh-CN" sz="2000" b="1" dirty="0"/>
              <a:t>interlace  </a:t>
            </a:r>
            <a:r>
              <a:rPr lang="zh-CN" altLang="en-US" sz="2000" b="1" dirty="0"/>
              <a:t>隔行扫描                         </a:t>
            </a:r>
            <a:r>
              <a:rPr lang="en-US" altLang="zh-CN" sz="2000" b="1" dirty="0"/>
              <a:t>interlock  </a:t>
            </a:r>
            <a:r>
              <a:rPr lang="zh-CN" altLang="en-US" sz="2000" b="1" dirty="0"/>
              <a:t>联锁</a:t>
            </a:r>
          </a:p>
          <a:p>
            <a:pPr algn="just">
              <a:buFontTx/>
              <a:buNone/>
            </a:pPr>
            <a:r>
              <a:rPr lang="zh-CN" altLang="en-US" sz="2000" b="1" dirty="0"/>
              <a:t>（</a:t>
            </a:r>
            <a:r>
              <a:rPr lang="en-US" altLang="zh-CN" sz="2000" b="1" dirty="0"/>
              <a:t>7</a:t>
            </a:r>
            <a:r>
              <a:rPr lang="zh-CN" altLang="en-US" sz="2000" b="1" dirty="0"/>
              <a:t>）</a:t>
            </a:r>
            <a:r>
              <a:rPr lang="en-US" altLang="zh-CN" sz="2000" b="1" dirty="0"/>
              <a:t>re-  </a:t>
            </a:r>
            <a:r>
              <a:rPr lang="zh-CN" altLang="en-US" sz="2000" b="1" dirty="0"/>
              <a:t>再，重新</a:t>
            </a:r>
          </a:p>
          <a:p>
            <a:pPr algn="just">
              <a:buFontTx/>
              <a:buNone/>
            </a:pPr>
            <a:r>
              <a:rPr lang="en-US" altLang="zh-CN" sz="2000" b="1" dirty="0"/>
              <a:t>rerun  </a:t>
            </a:r>
            <a:r>
              <a:rPr lang="zh-CN" altLang="en-US" sz="2000" b="1" dirty="0"/>
              <a:t>重新运行                             </a:t>
            </a:r>
            <a:r>
              <a:rPr lang="en-US" altLang="zh-CN" sz="2000" b="1" dirty="0"/>
              <a:t>rewrite  </a:t>
            </a:r>
            <a:r>
              <a:rPr lang="zh-CN" altLang="en-US" sz="2000" b="1" dirty="0"/>
              <a:t>改写</a:t>
            </a:r>
          </a:p>
          <a:p>
            <a:pPr algn="just">
              <a:buFontTx/>
              <a:buNone/>
            </a:pPr>
            <a:r>
              <a:rPr lang="en-US" altLang="zh-CN" sz="2000" b="1" dirty="0" err="1"/>
              <a:t>resetup</a:t>
            </a:r>
            <a:r>
              <a:rPr lang="en-US" altLang="zh-CN" sz="2000" b="1" dirty="0"/>
              <a:t>  </a:t>
            </a:r>
            <a:r>
              <a:rPr lang="zh-CN" altLang="en-US" sz="2000" b="1" dirty="0"/>
              <a:t>重新设置                          </a:t>
            </a:r>
            <a:r>
              <a:rPr lang="en-US" altLang="zh-CN" sz="2000" b="1" dirty="0"/>
              <a:t>reprint  </a:t>
            </a:r>
            <a:r>
              <a:rPr lang="zh-CN" altLang="en-US" sz="2000" b="1" dirty="0"/>
              <a:t>重新打印</a:t>
            </a:r>
          </a:p>
          <a:p>
            <a:pPr algn="just">
              <a:buFontTx/>
              <a:buNone/>
            </a:pPr>
            <a:r>
              <a:rPr lang="zh-CN" altLang="en-US" sz="2000" b="1" dirty="0"/>
              <a:t>（</a:t>
            </a:r>
            <a:r>
              <a:rPr lang="en-US" altLang="zh-CN" sz="2000" b="1" dirty="0"/>
              <a:t>8</a:t>
            </a:r>
            <a:r>
              <a:rPr lang="zh-CN" altLang="en-US" sz="2000" b="1" dirty="0"/>
              <a:t>）</a:t>
            </a:r>
            <a:r>
              <a:rPr lang="en-US" altLang="zh-CN" sz="2000" b="1" dirty="0"/>
              <a:t>semi-  </a:t>
            </a:r>
            <a:r>
              <a:rPr lang="zh-CN" altLang="en-US" sz="2000" b="1" dirty="0"/>
              <a:t>半</a:t>
            </a:r>
          </a:p>
          <a:p>
            <a:pPr algn="just">
              <a:buFontTx/>
              <a:buNone/>
            </a:pPr>
            <a:r>
              <a:rPr lang="en-US" altLang="zh-CN" sz="2000" b="1" dirty="0"/>
              <a:t>semiconductor</a:t>
            </a:r>
            <a:r>
              <a:rPr lang="zh-CN" altLang="en-US" sz="2000" b="1" dirty="0"/>
              <a:t>半导体                    </a:t>
            </a:r>
            <a:r>
              <a:rPr lang="en-US" altLang="zh-CN" sz="2000" b="1" dirty="0"/>
              <a:t>semiautomatic  </a:t>
            </a:r>
            <a:r>
              <a:rPr lang="zh-CN" altLang="en-US" sz="2000" b="1" dirty="0"/>
              <a:t>半自动的</a:t>
            </a:r>
          </a:p>
          <a:p>
            <a:pPr algn="just">
              <a:buFontTx/>
              <a:buNone/>
            </a:pPr>
            <a:r>
              <a:rPr lang="en-US" altLang="zh-CN" sz="2000" b="1" dirty="0" err="1"/>
              <a:t>semidiameter</a:t>
            </a:r>
            <a:r>
              <a:rPr lang="en-US" altLang="zh-CN" sz="2000" b="1" dirty="0"/>
              <a:t>  </a:t>
            </a:r>
            <a:r>
              <a:rPr lang="zh-CN" altLang="en-US" sz="2000" b="1" dirty="0"/>
              <a:t>半径                        </a:t>
            </a:r>
            <a:r>
              <a:rPr lang="en-US" altLang="zh-CN" sz="2000" b="1" dirty="0"/>
              <a:t>semicircular  </a:t>
            </a:r>
            <a:r>
              <a:rPr lang="zh-CN" altLang="en-US" sz="2000" b="1" dirty="0"/>
              <a:t>半圆的</a:t>
            </a:r>
          </a:p>
        </p:txBody>
      </p:sp>
    </p:spTree>
    <p:extLst>
      <p:ext uri="{BB962C8B-B14F-4D97-AF65-F5344CB8AC3E}">
        <p14:creationId xmlns:p14="http://schemas.microsoft.com/office/powerpoint/2010/main" val="228094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a:xfrm>
            <a:off x="685800" y="1981200"/>
            <a:ext cx="9396984" cy="4590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zh-CN" altLang="en-US" sz="2000" b="1"/>
              <a:t>（</a:t>
            </a:r>
            <a:r>
              <a:rPr lang="en-US" altLang="zh-CN" sz="2000" b="1"/>
              <a:t>9</a:t>
            </a:r>
            <a:r>
              <a:rPr lang="zh-CN" altLang="en-US" sz="2000" b="1"/>
              <a:t>）</a:t>
            </a:r>
            <a:r>
              <a:rPr lang="en-US" altLang="zh-CN" sz="2000" b="1"/>
              <a:t>ultra-  </a:t>
            </a:r>
            <a:r>
              <a:rPr lang="zh-CN" altLang="en-US" sz="2000" b="1"/>
              <a:t>超过，极端</a:t>
            </a:r>
          </a:p>
          <a:p>
            <a:pPr algn="just">
              <a:buFontTx/>
              <a:buNone/>
            </a:pPr>
            <a:r>
              <a:rPr lang="en-US" altLang="zh-CN" sz="2000" b="1"/>
              <a:t>ultrashort  </a:t>
            </a:r>
            <a:r>
              <a:rPr lang="zh-CN" altLang="en-US" sz="2000" b="1"/>
              <a:t>超短（波）的           </a:t>
            </a:r>
            <a:r>
              <a:rPr lang="en-US" altLang="zh-CN" sz="2000" b="1"/>
              <a:t>ultrared  </a:t>
            </a:r>
            <a:r>
              <a:rPr lang="zh-CN" altLang="en-US" sz="2000" b="1"/>
              <a:t>红外线的</a:t>
            </a:r>
          </a:p>
          <a:p>
            <a:pPr algn="just">
              <a:buFontTx/>
              <a:buNone/>
            </a:pPr>
            <a:r>
              <a:rPr lang="en-US" altLang="zh-CN" sz="2000" b="1"/>
              <a:t>ultraspeed  </a:t>
            </a:r>
            <a:r>
              <a:rPr lang="zh-CN" altLang="en-US" sz="2000" b="1"/>
              <a:t>超高速的                  </a:t>
            </a:r>
            <a:r>
              <a:rPr lang="en-US" altLang="zh-CN" sz="2000" b="1"/>
              <a:t>ultramicroscope  </a:t>
            </a:r>
            <a:r>
              <a:rPr lang="zh-CN" altLang="en-US" sz="2000" b="1"/>
              <a:t>超显微镜</a:t>
            </a:r>
          </a:p>
          <a:p>
            <a:pPr algn="just">
              <a:buFontTx/>
              <a:buNone/>
            </a:pPr>
            <a:r>
              <a:rPr lang="zh-CN" altLang="en-US" sz="2000" b="1"/>
              <a:t>（</a:t>
            </a:r>
            <a:r>
              <a:rPr lang="en-US" altLang="zh-CN" sz="2000" b="1"/>
              <a:t>10</a:t>
            </a:r>
            <a:r>
              <a:rPr lang="zh-CN" altLang="en-US" sz="2000" b="1"/>
              <a:t>）</a:t>
            </a:r>
            <a:r>
              <a:rPr lang="en-US" altLang="zh-CN" sz="2000" b="1"/>
              <a:t>un-  </a:t>
            </a:r>
            <a:r>
              <a:rPr lang="zh-CN" altLang="en-US" sz="2000" b="1"/>
              <a:t>反，不，非</a:t>
            </a:r>
          </a:p>
          <a:p>
            <a:pPr algn="just">
              <a:buFontTx/>
              <a:buNone/>
            </a:pPr>
            <a:r>
              <a:rPr lang="en-US" altLang="zh-CN" sz="2000" b="1"/>
              <a:t>unformat  </a:t>
            </a:r>
            <a:r>
              <a:rPr lang="zh-CN" altLang="en-US" sz="2000" b="1"/>
              <a:t>未格式化的               </a:t>
            </a:r>
            <a:r>
              <a:rPr lang="en-US" altLang="zh-CN" sz="2000" b="1"/>
              <a:t>undelete  </a:t>
            </a:r>
            <a:r>
              <a:rPr lang="zh-CN" altLang="en-US" sz="2000" b="1"/>
              <a:t>恢复</a:t>
            </a:r>
          </a:p>
          <a:p>
            <a:pPr algn="just">
              <a:buFontTx/>
              <a:buNone/>
            </a:pPr>
            <a:r>
              <a:rPr lang="en-US" altLang="zh-CN" sz="2000" b="1"/>
              <a:t>uninstall  </a:t>
            </a:r>
            <a:r>
              <a:rPr lang="zh-CN" altLang="en-US" sz="2000" b="1"/>
              <a:t>卸载                            </a:t>
            </a:r>
            <a:r>
              <a:rPr lang="en-US" altLang="zh-CN" sz="2000" b="1"/>
              <a:t>unimportant  </a:t>
            </a:r>
            <a:r>
              <a:rPr lang="zh-CN" altLang="en-US" sz="2000" b="1"/>
              <a:t>不重要的</a:t>
            </a:r>
          </a:p>
          <a:p>
            <a:pPr algn="just">
              <a:buFontTx/>
              <a:buNone/>
            </a:pPr>
            <a:r>
              <a:rPr lang="zh-CN" altLang="en-US" sz="2000" b="1"/>
              <a:t>（</a:t>
            </a:r>
            <a:r>
              <a:rPr lang="en-US" altLang="zh-CN" sz="2000" b="1"/>
              <a:t>11</a:t>
            </a:r>
            <a:r>
              <a:rPr lang="zh-CN" altLang="en-US" sz="2000" b="1"/>
              <a:t>）</a:t>
            </a:r>
            <a:r>
              <a:rPr lang="en-US" altLang="zh-CN" sz="2000" b="1"/>
              <a:t>poly-  </a:t>
            </a:r>
            <a:r>
              <a:rPr lang="zh-CN" altLang="en-US" sz="2000" b="1"/>
              <a:t>多，复，聚</a:t>
            </a:r>
          </a:p>
          <a:p>
            <a:pPr algn="just">
              <a:buFontTx/>
              <a:buNone/>
            </a:pPr>
            <a:r>
              <a:rPr lang="en-US" altLang="zh-CN" sz="2000" b="1"/>
              <a:t>polycrystal  </a:t>
            </a:r>
            <a:r>
              <a:rPr lang="zh-CN" altLang="en-US" sz="2000" b="1"/>
              <a:t>多晶体                   </a:t>
            </a:r>
            <a:r>
              <a:rPr lang="en-US" altLang="zh-CN" sz="2000" b="1"/>
              <a:t>polytechnical  </a:t>
            </a:r>
            <a:r>
              <a:rPr lang="zh-CN" altLang="en-US" sz="2000" b="1"/>
              <a:t>多工艺的</a:t>
            </a:r>
          </a:p>
          <a:p>
            <a:pPr algn="just">
              <a:buFontTx/>
              <a:buNone/>
            </a:pPr>
            <a:r>
              <a:rPr lang="en-US" altLang="zh-CN" sz="2000" b="1"/>
              <a:t>polyatomic  </a:t>
            </a:r>
            <a:r>
              <a:rPr lang="zh-CN" altLang="en-US" sz="2000" b="1"/>
              <a:t>多原子的               </a:t>
            </a:r>
            <a:r>
              <a:rPr lang="en-US" altLang="zh-CN" sz="2000" b="1"/>
              <a:t>polyester  </a:t>
            </a:r>
            <a:r>
              <a:rPr lang="zh-CN" altLang="en-US" sz="2000" b="1"/>
              <a:t>聚脂</a:t>
            </a:r>
          </a:p>
          <a:p>
            <a:pPr algn="just">
              <a:buFontTx/>
              <a:buNone/>
            </a:pPr>
            <a:r>
              <a:rPr lang="zh-CN" altLang="en-US" sz="2000" b="1"/>
              <a:t>（</a:t>
            </a:r>
            <a:r>
              <a:rPr lang="en-US" altLang="zh-CN" sz="2000" b="1"/>
              <a:t>12</a:t>
            </a:r>
            <a:r>
              <a:rPr lang="zh-CN" altLang="en-US" sz="2000" b="1"/>
              <a:t>）</a:t>
            </a:r>
            <a:r>
              <a:rPr lang="en-US" altLang="zh-CN" sz="2000" b="1"/>
              <a:t>-meter  </a:t>
            </a:r>
            <a:r>
              <a:rPr lang="zh-CN" altLang="en-US" sz="2000" b="1"/>
              <a:t>计量仪器</a:t>
            </a:r>
          </a:p>
          <a:p>
            <a:pPr algn="just">
              <a:buFontTx/>
              <a:buNone/>
            </a:pPr>
            <a:r>
              <a:rPr lang="en-US" altLang="zh-CN" sz="2000" b="1"/>
              <a:t>barometer  </a:t>
            </a:r>
            <a:r>
              <a:rPr lang="zh-CN" altLang="en-US" sz="2000" b="1"/>
              <a:t>气压表                    </a:t>
            </a:r>
            <a:r>
              <a:rPr lang="en-US" altLang="zh-CN" sz="2000" b="1"/>
              <a:t>telemeter  </a:t>
            </a:r>
            <a:r>
              <a:rPr lang="zh-CN" altLang="en-US" sz="2000" b="1"/>
              <a:t>测距仪</a:t>
            </a:r>
          </a:p>
        </p:txBody>
      </p:sp>
    </p:spTree>
    <p:extLst>
      <p:ext uri="{BB962C8B-B14F-4D97-AF65-F5344CB8AC3E}">
        <p14:creationId xmlns:p14="http://schemas.microsoft.com/office/powerpoint/2010/main" val="385759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a:xfrm>
            <a:off x="685800" y="1981200"/>
            <a:ext cx="10165080" cy="43307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zh-CN" altLang="en-US" sz="2400" b="1"/>
              <a:t>（</a:t>
            </a:r>
            <a:r>
              <a:rPr lang="en-US" altLang="zh-CN" sz="2400" b="1"/>
              <a:t>13</a:t>
            </a:r>
            <a:r>
              <a:rPr lang="zh-CN" altLang="en-US" sz="2400" b="1"/>
              <a:t>）</a:t>
            </a:r>
            <a:r>
              <a:rPr lang="en-US" altLang="zh-CN" sz="2400" b="1"/>
              <a:t>-ware  </a:t>
            </a:r>
            <a:r>
              <a:rPr lang="zh-CN" altLang="en-US" sz="2400" b="1"/>
              <a:t>件，部件</a:t>
            </a:r>
          </a:p>
          <a:p>
            <a:pPr algn="just">
              <a:buFontTx/>
              <a:buNone/>
            </a:pPr>
            <a:r>
              <a:rPr lang="en-US" altLang="zh-CN" sz="2400" b="1"/>
              <a:t>hardware  </a:t>
            </a:r>
            <a:r>
              <a:rPr lang="zh-CN" altLang="en-US" sz="2400" b="1"/>
              <a:t>硬件                         </a:t>
            </a:r>
            <a:r>
              <a:rPr lang="en-US" altLang="zh-CN" sz="2400" b="1"/>
              <a:t>software  </a:t>
            </a:r>
            <a:r>
              <a:rPr lang="zh-CN" altLang="en-US" sz="2400" b="1"/>
              <a:t>软件</a:t>
            </a:r>
          </a:p>
          <a:p>
            <a:pPr algn="just">
              <a:buFontTx/>
              <a:buNone/>
            </a:pPr>
            <a:r>
              <a:rPr lang="zh-CN" altLang="en-US" sz="2400" b="1"/>
              <a:t>（</a:t>
            </a:r>
            <a:r>
              <a:rPr lang="en-US" altLang="zh-CN" sz="2400" b="1"/>
              <a:t>14</a:t>
            </a:r>
            <a:r>
              <a:rPr lang="zh-CN" altLang="en-US" sz="2400" b="1"/>
              <a:t>）</a:t>
            </a:r>
            <a:r>
              <a:rPr lang="en-US" altLang="zh-CN" sz="2400" b="1"/>
              <a:t>-able  </a:t>
            </a:r>
            <a:r>
              <a:rPr lang="zh-CN" altLang="en-US" sz="2400" b="1"/>
              <a:t>可能的</a:t>
            </a:r>
          </a:p>
          <a:p>
            <a:pPr algn="just">
              <a:buFontTx/>
              <a:buNone/>
            </a:pPr>
            <a:r>
              <a:rPr lang="en-US" altLang="zh-CN" sz="2400" b="1"/>
              <a:t>programmable  </a:t>
            </a:r>
            <a:r>
              <a:rPr lang="zh-CN" altLang="en-US" sz="2400" b="1"/>
              <a:t>可编程的        </a:t>
            </a:r>
            <a:r>
              <a:rPr lang="en-US" altLang="zh-CN" sz="2400" b="1"/>
              <a:t>portable  </a:t>
            </a:r>
            <a:r>
              <a:rPr lang="zh-CN" altLang="en-US" sz="2400" b="1"/>
              <a:t>便携的</a:t>
            </a:r>
          </a:p>
          <a:p>
            <a:pPr algn="just">
              <a:buFontTx/>
              <a:buNone/>
            </a:pPr>
            <a:r>
              <a:rPr lang="en-US" altLang="zh-CN" sz="2400" b="1"/>
              <a:t>adjustable  </a:t>
            </a:r>
            <a:r>
              <a:rPr lang="zh-CN" altLang="en-US" sz="2400" b="1"/>
              <a:t>可调整的                </a:t>
            </a:r>
            <a:r>
              <a:rPr lang="en-US" altLang="zh-CN" sz="2400" b="1"/>
              <a:t>considerable  </a:t>
            </a:r>
            <a:r>
              <a:rPr lang="zh-CN" altLang="en-US" sz="2400" b="1"/>
              <a:t>值得重视的</a:t>
            </a:r>
          </a:p>
          <a:p>
            <a:pPr algn="just">
              <a:buFontTx/>
              <a:buNone/>
            </a:pPr>
            <a:r>
              <a:rPr lang="zh-CN" altLang="en-US" sz="2400" b="1"/>
              <a:t>（</a:t>
            </a:r>
            <a:r>
              <a:rPr lang="en-US" altLang="zh-CN" sz="2400" b="1"/>
              <a:t>15</a:t>
            </a:r>
            <a:r>
              <a:rPr lang="zh-CN" altLang="en-US" sz="2400" b="1"/>
              <a:t>）</a:t>
            </a:r>
            <a:r>
              <a:rPr lang="en-US" altLang="zh-CN" sz="2400" b="1"/>
              <a:t>-lity  …</a:t>
            </a:r>
            <a:r>
              <a:rPr lang="en-US" altLang="zh-CN" sz="2400" b="1">
                <a:latin typeface="宋体" panose="02010600030101010101" pitchFamily="2" charset="-122"/>
              </a:rPr>
              <a:t> </a:t>
            </a:r>
            <a:r>
              <a:rPr lang="zh-CN" altLang="en-US" sz="2400" b="1">
                <a:latin typeface="宋体" panose="02010600030101010101" pitchFamily="2" charset="-122"/>
              </a:rPr>
              <a:t>性能</a:t>
            </a:r>
            <a:endParaRPr lang="zh-CN" altLang="en-US" sz="2400" b="1"/>
          </a:p>
          <a:p>
            <a:pPr algn="just">
              <a:buFontTx/>
              <a:buNone/>
            </a:pPr>
            <a:r>
              <a:rPr lang="en-US" altLang="zh-CN" sz="2400" b="1"/>
              <a:t>reliability  </a:t>
            </a:r>
            <a:r>
              <a:rPr lang="zh-CN" altLang="en-US" sz="2400" b="1"/>
              <a:t>可靠性                     </a:t>
            </a:r>
            <a:r>
              <a:rPr lang="en-US" altLang="zh-CN" sz="2400" b="1"/>
              <a:t>confidentiality  </a:t>
            </a:r>
            <a:r>
              <a:rPr lang="zh-CN" altLang="en-US" sz="2400" b="1"/>
              <a:t>保密性</a:t>
            </a:r>
          </a:p>
          <a:p>
            <a:pPr algn="just">
              <a:buFontTx/>
              <a:buNone/>
            </a:pPr>
            <a:r>
              <a:rPr lang="zh-CN" altLang="en-US" sz="2400" b="1"/>
              <a:t>（</a:t>
            </a:r>
            <a:r>
              <a:rPr lang="en-US" altLang="zh-CN" sz="2400" b="1"/>
              <a:t>16</a:t>
            </a:r>
            <a:r>
              <a:rPr lang="zh-CN" altLang="en-US" sz="2400" b="1"/>
              <a:t>）</a:t>
            </a:r>
            <a:r>
              <a:rPr lang="en-US" altLang="zh-CN" sz="2400" b="1"/>
              <a:t>-ize  …</a:t>
            </a:r>
            <a:r>
              <a:rPr lang="zh-CN" altLang="en-US" sz="2400" b="1"/>
              <a:t>化，变成</a:t>
            </a:r>
          </a:p>
          <a:p>
            <a:pPr algn="just">
              <a:buFontTx/>
              <a:buNone/>
            </a:pPr>
            <a:r>
              <a:rPr lang="en-US" altLang="zh-CN" sz="2400" b="1"/>
              <a:t>characterize  </a:t>
            </a:r>
            <a:r>
              <a:rPr lang="zh-CN" altLang="en-US" sz="2400" b="1"/>
              <a:t>表示</a:t>
            </a:r>
            <a:r>
              <a:rPr lang="en-US" altLang="zh-CN" sz="2400" b="1"/>
              <a:t>…</a:t>
            </a:r>
            <a:r>
              <a:rPr lang="zh-CN" altLang="en-US" sz="2400" b="1"/>
              <a:t>的特性    </a:t>
            </a:r>
            <a:r>
              <a:rPr lang="en-US" altLang="zh-CN" sz="2400" b="1"/>
              <a:t>industrialize  </a:t>
            </a:r>
            <a:r>
              <a:rPr lang="zh-CN" altLang="en-US" sz="2400" b="1"/>
              <a:t>使工业化</a:t>
            </a:r>
          </a:p>
          <a:p>
            <a:pPr algn="just">
              <a:buFontTx/>
              <a:buNone/>
            </a:pPr>
            <a:r>
              <a:rPr lang="en-US" altLang="zh-CN" sz="2400" b="1"/>
              <a:t>optimize  </a:t>
            </a:r>
            <a:r>
              <a:rPr lang="zh-CN" altLang="en-US" sz="2400" b="1"/>
              <a:t>完善                           </a:t>
            </a:r>
            <a:r>
              <a:rPr lang="en-US" altLang="zh-CN" sz="2400" b="1"/>
              <a:t>realize  </a:t>
            </a:r>
            <a:r>
              <a:rPr lang="zh-CN" altLang="en-US" sz="2400" b="1"/>
              <a:t>实现</a:t>
            </a:r>
            <a:endParaRPr lang="zh-CN" altLang="en-US" sz="2400" b="1" dirty="0"/>
          </a:p>
        </p:txBody>
      </p:sp>
    </p:spTree>
    <p:extLst>
      <p:ext uri="{BB962C8B-B14F-4D97-AF65-F5344CB8AC3E}">
        <p14:creationId xmlns:p14="http://schemas.microsoft.com/office/powerpoint/2010/main" val="968590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a:xfrm>
            <a:off x="1466088" y="2017776"/>
            <a:ext cx="7772400" cy="4114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None/>
            </a:pPr>
            <a:r>
              <a:rPr lang="zh-CN" altLang="en-US" sz="2000" b="1"/>
              <a:t>（</a:t>
            </a:r>
            <a:r>
              <a:rPr lang="en-US" altLang="zh-CN" sz="2000" b="1"/>
              <a:t>17</a:t>
            </a:r>
            <a:r>
              <a:rPr lang="zh-CN" altLang="en-US" sz="2000" b="1"/>
              <a:t>）</a:t>
            </a:r>
            <a:r>
              <a:rPr lang="en-US" altLang="zh-CN" sz="2000" b="1"/>
              <a:t>-ment  </a:t>
            </a:r>
            <a:r>
              <a:rPr lang="zh-CN" altLang="en-US" sz="2000" b="1"/>
              <a:t>行为，状态</a:t>
            </a:r>
          </a:p>
          <a:p>
            <a:pPr algn="just">
              <a:buFontTx/>
              <a:buNone/>
            </a:pPr>
            <a:r>
              <a:rPr lang="en-US" altLang="zh-CN" sz="2000" b="1"/>
              <a:t>development  </a:t>
            </a:r>
            <a:r>
              <a:rPr lang="zh-CN" altLang="en-US" sz="2000" b="1"/>
              <a:t>发展                   </a:t>
            </a:r>
            <a:r>
              <a:rPr lang="en-US" altLang="zh-CN" sz="2000" b="1"/>
              <a:t>agreement  </a:t>
            </a:r>
            <a:r>
              <a:rPr lang="zh-CN" altLang="en-US" sz="2000" b="1"/>
              <a:t>同意，协议</a:t>
            </a:r>
          </a:p>
          <a:p>
            <a:pPr algn="just">
              <a:buFontTx/>
              <a:buNone/>
            </a:pPr>
            <a:r>
              <a:rPr lang="en-US" altLang="zh-CN" sz="2000" b="1"/>
              <a:t>equipment  </a:t>
            </a:r>
            <a:r>
              <a:rPr lang="zh-CN" altLang="en-US" sz="2000" b="1"/>
              <a:t>设备                       </a:t>
            </a:r>
            <a:r>
              <a:rPr lang="en-US" altLang="zh-CN" sz="2000" b="1"/>
              <a:t>adjustment  </a:t>
            </a:r>
            <a:r>
              <a:rPr lang="zh-CN" altLang="en-US" sz="2000" b="1"/>
              <a:t>调整</a:t>
            </a:r>
          </a:p>
          <a:p>
            <a:pPr algn="just">
              <a:buFontTx/>
              <a:buNone/>
            </a:pPr>
            <a:r>
              <a:rPr lang="zh-CN" altLang="en-US" sz="2000" b="1"/>
              <a:t>（</a:t>
            </a:r>
            <a:r>
              <a:rPr lang="en-US" altLang="zh-CN" sz="2000" b="1"/>
              <a:t>18</a:t>
            </a:r>
            <a:r>
              <a:rPr lang="zh-CN" altLang="en-US" sz="2000" b="1"/>
              <a:t>）</a:t>
            </a:r>
            <a:r>
              <a:rPr lang="en-US" altLang="zh-CN" sz="2000" b="1"/>
              <a:t>-ic  </a:t>
            </a:r>
            <a:r>
              <a:rPr lang="zh-CN" altLang="en-US" sz="2000" b="1"/>
              <a:t>有</a:t>
            </a:r>
            <a:r>
              <a:rPr lang="en-US" altLang="zh-CN" sz="2000" b="1"/>
              <a:t>……</a:t>
            </a:r>
            <a:r>
              <a:rPr lang="zh-CN" altLang="en-US" sz="2000" b="1"/>
              <a:t>特性的，属于</a:t>
            </a:r>
            <a:r>
              <a:rPr lang="en-US" altLang="zh-CN" sz="2000" b="1"/>
              <a:t>……</a:t>
            </a:r>
            <a:r>
              <a:rPr lang="zh-CN" altLang="en-US" sz="2000" b="1"/>
              <a:t>的</a:t>
            </a:r>
          </a:p>
          <a:p>
            <a:pPr algn="just">
              <a:buFontTx/>
              <a:buNone/>
            </a:pPr>
            <a:r>
              <a:rPr lang="en-US" altLang="zh-CN" sz="2000" b="1"/>
              <a:t>academic  </a:t>
            </a:r>
            <a:r>
              <a:rPr lang="zh-CN" altLang="en-US" sz="2000" b="1"/>
              <a:t>学术的                    </a:t>
            </a:r>
            <a:r>
              <a:rPr lang="en-US" altLang="zh-CN" sz="2000" b="1"/>
              <a:t>elastic  </a:t>
            </a:r>
            <a:r>
              <a:rPr lang="zh-CN" altLang="en-US" sz="2000" b="1"/>
              <a:t>灵活的</a:t>
            </a:r>
          </a:p>
          <a:p>
            <a:pPr algn="just">
              <a:buFontTx/>
              <a:buNone/>
            </a:pPr>
            <a:r>
              <a:rPr lang="en-US" altLang="zh-CN" sz="2000" b="1"/>
              <a:t>atomic  </a:t>
            </a:r>
            <a:r>
              <a:rPr lang="zh-CN" altLang="en-US" sz="2000" b="1"/>
              <a:t>原子的                        </a:t>
            </a:r>
            <a:r>
              <a:rPr lang="en-US" altLang="zh-CN" sz="2000" b="1"/>
              <a:t>periodic  </a:t>
            </a:r>
            <a:r>
              <a:rPr lang="zh-CN" altLang="en-US" sz="2000" b="1"/>
              <a:t>周期的</a:t>
            </a:r>
          </a:p>
          <a:p>
            <a:pPr algn="just">
              <a:buFontTx/>
              <a:buNone/>
            </a:pPr>
            <a:r>
              <a:rPr lang="zh-CN" altLang="en-US" sz="2000" b="1"/>
              <a:t>（</a:t>
            </a:r>
            <a:r>
              <a:rPr lang="en-US" altLang="zh-CN" sz="2000" b="1"/>
              <a:t>19</a:t>
            </a:r>
            <a:r>
              <a:rPr lang="zh-CN" altLang="en-US" sz="2000" b="1"/>
              <a:t>）</a:t>
            </a:r>
            <a:r>
              <a:rPr lang="en-US" altLang="zh-CN" sz="2000" b="1"/>
              <a:t>-ive  </a:t>
            </a:r>
            <a:r>
              <a:rPr lang="zh-CN" altLang="en-US" sz="2000" b="1"/>
              <a:t>有</a:t>
            </a:r>
            <a:r>
              <a:rPr lang="en-US" altLang="zh-CN" sz="2000" b="1"/>
              <a:t>……</a:t>
            </a:r>
            <a:r>
              <a:rPr lang="zh-CN" altLang="en-US" sz="2000" b="1"/>
              <a:t>性质的，与</a:t>
            </a:r>
            <a:r>
              <a:rPr lang="en-US" altLang="zh-CN" sz="2000" b="1"/>
              <a:t>……</a:t>
            </a:r>
            <a:r>
              <a:rPr lang="zh-CN" altLang="en-US" sz="2000" b="1"/>
              <a:t>有关的</a:t>
            </a:r>
          </a:p>
          <a:p>
            <a:pPr algn="just">
              <a:buFontTx/>
              <a:buNone/>
            </a:pPr>
            <a:r>
              <a:rPr lang="en-US" altLang="zh-CN" sz="2000" b="1"/>
              <a:t>productive  </a:t>
            </a:r>
            <a:r>
              <a:rPr lang="zh-CN" altLang="en-US" sz="2000" b="1"/>
              <a:t>生产的                  </a:t>
            </a:r>
            <a:r>
              <a:rPr lang="en-US" altLang="zh-CN" sz="2000" b="1"/>
              <a:t>expensive  </a:t>
            </a:r>
            <a:r>
              <a:rPr lang="zh-CN" altLang="en-US" sz="2000" b="1"/>
              <a:t>昂贵的</a:t>
            </a:r>
          </a:p>
          <a:p>
            <a:pPr algn="just">
              <a:buFontTx/>
              <a:buNone/>
            </a:pPr>
            <a:r>
              <a:rPr lang="en-US" altLang="zh-CN" sz="2000" b="1"/>
              <a:t>active  </a:t>
            </a:r>
            <a:r>
              <a:rPr lang="zh-CN" altLang="en-US" sz="2000" b="1"/>
              <a:t>主动的                           </a:t>
            </a:r>
            <a:r>
              <a:rPr lang="en-US" altLang="zh-CN" sz="2000" b="1"/>
              <a:t>attractive  </a:t>
            </a:r>
            <a:r>
              <a:rPr lang="zh-CN" altLang="en-US" sz="2000" b="1"/>
              <a:t>有吸引力的</a:t>
            </a:r>
          </a:p>
          <a:p>
            <a:pPr algn="just">
              <a:buFontTx/>
              <a:buNone/>
            </a:pPr>
            <a:r>
              <a:rPr lang="zh-CN" altLang="en-US" sz="2000" b="1"/>
              <a:t>（</a:t>
            </a:r>
            <a:r>
              <a:rPr lang="en-US" altLang="zh-CN" sz="2000" b="1"/>
              <a:t>20</a:t>
            </a:r>
            <a:r>
              <a:rPr lang="zh-CN" altLang="en-US" sz="2000" b="1"/>
              <a:t>）</a:t>
            </a:r>
            <a:r>
              <a:rPr lang="en-US" altLang="zh-CN" sz="2000" b="1"/>
              <a:t>-ate  </a:t>
            </a:r>
            <a:r>
              <a:rPr lang="zh-CN" altLang="en-US" sz="2000" b="1"/>
              <a:t>成为</a:t>
            </a:r>
            <a:r>
              <a:rPr lang="en-US" altLang="zh-CN" sz="2000" b="1"/>
              <a:t>……</a:t>
            </a:r>
            <a:r>
              <a:rPr lang="zh-CN" altLang="en-US" sz="2000" b="1"/>
              <a:t>，处理</a:t>
            </a:r>
          </a:p>
          <a:p>
            <a:pPr algn="just">
              <a:buFontTx/>
              <a:buNone/>
            </a:pPr>
            <a:r>
              <a:rPr lang="en-US" altLang="zh-CN" sz="2000" b="1"/>
              <a:t>eliminate  </a:t>
            </a:r>
            <a:r>
              <a:rPr lang="zh-CN" altLang="en-US" sz="2000" b="1"/>
              <a:t>消除                         </a:t>
            </a:r>
            <a:r>
              <a:rPr lang="en-US" altLang="zh-CN" sz="2000" b="1"/>
              <a:t>circulate  </a:t>
            </a:r>
            <a:r>
              <a:rPr lang="zh-CN" altLang="en-US" sz="2000" b="1"/>
              <a:t>循环，流通</a:t>
            </a:r>
          </a:p>
          <a:p>
            <a:pPr algn="just">
              <a:buFontTx/>
              <a:buNone/>
            </a:pPr>
            <a:r>
              <a:rPr lang="en-US" altLang="zh-CN" sz="2000" b="1"/>
              <a:t>terminate  </a:t>
            </a:r>
            <a:r>
              <a:rPr lang="zh-CN" altLang="en-US" sz="2000" b="1"/>
              <a:t>终止                        </a:t>
            </a:r>
            <a:r>
              <a:rPr lang="en-US" altLang="zh-CN" sz="2000" b="1"/>
              <a:t>estimate  </a:t>
            </a:r>
            <a:r>
              <a:rPr lang="zh-CN" altLang="en-US" sz="2000" b="1"/>
              <a:t>估计，估算</a:t>
            </a:r>
            <a:endParaRPr lang="zh-CN" altLang="en-US" sz="2000" b="1" dirty="0"/>
          </a:p>
        </p:txBody>
      </p:sp>
    </p:spTree>
    <p:extLst>
      <p:ext uri="{BB962C8B-B14F-4D97-AF65-F5344CB8AC3E}">
        <p14:creationId xmlns:p14="http://schemas.microsoft.com/office/powerpoint/2010/main" val="2227951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8542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Professional English</a:t>
            </a:r>
            <a:endParaRPr lang="zh-CN" altLang="en-US" dirty="0"/>
          </a:p>
        </p:txBody>
      </p:sp>
      <p:sp>
        <p:nvSpPr>
          <p:cNvPr id="3" name="内容占位符 2"/>
          <p:cNvSpPr>
            <a:spLocks noGrp="1"/>
          </p:cNvSpPr>
          <p:nvPr>
            <p:ph idx="1"/>
          </p:nvPr>
        </p:nvSpPr>
        <p:spPr>
          <a:xfrm>
            <a:off x="838200" y="1947545"/>
            <a:ext cx="10515600" cy="4351338"/>
          </a:xfrm>
        </p:spPr>
        <p:txBody>
          <a:bodyPr/>
          <a:lstStyle/>
          <a:p>
            <a:r>
              <a:rPr lang="en-US" altLang="zh-CN" dirty="0"/>
              <a:t>Specialty</a:t>
            </a:r>
          </a:p>
          <a:p>
            <a:r>
              <a:rPr lang="en-US" altLang="zh-CN" dirty="0"/>
              <a:t>objectivity </a:t>
            </a:r>
          </a:p>
          <a:p>
            <a:endParaRPr lang="zh-CN" altLang="en-US" dirty="0"/>
          </a:p>
        </p:txBody>
      </p:sp>
    </p:spTree>
    <p:extLst>
      <p:ext uri="{BB962C8B-B14F-4D97-AF65-F5344CB8AC3E}">
        <p14:creationId xmlns:p14="http://schemas.microsoft.com/office/powerpoint/2010/main" val="229042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1701"/>
            <a:ext cx="10515600" cy="1110107"/>
          </a:xfrm>
        </p:spPr>
        <p:txBody>
          <a:bodyPr/>
          <a:lstStyle/>
          <a:p>
            <a:r>
              <a:rPr lang="en-US" altLang="zh-CN" dirty="0"/>
              <a:t>Professional English</a:t>
            </a:r>
            <a:endParaRPr lang="zh-CN" altLang="en-US" dirty="0"/>
          </a:p>
        </p:txBody>
      </p:sp>
      <p:sp>
        <p:nvSpPr>
          <p:cNvPr id="3" name="内容占位符 2"/>
          <p:cNvSpPr>
            <a:spLocks noGrp="1"/>
          </p:cNvSpPr>
          <p:nvPr>
            <p:ph idx="1"/>
          </p:nvPr>
        </p:nvSpPr>
        <p:spPr/>
        <p:txBody>
          <a:bodyPr/>
          <a:lstStyle/>
          <a:p>
            <a:r>
              <a:rPr lang="en-US" altLang="zh-CN" dirty="0"/>
              <a:t>Technology articles: serious written style, advocating rigorous, logical, requiring a clear level, focusing on outstanding</a:t>
            </a:r>
          </a:p>
          <a:p>
            <a:r>
              <a:rPr lang="en-US" altLang="zh-CN" dirty="0"/>
              <a:t>express the concept of science and technology of all areas, theory and reality as the main purpose</a:t>
            </a:r>
          </a:p>
          <a:p>
            <a:r>
              <a:rPr lang="en-US" altLang="zh-CN" dirty="0"/>
              <a:t>pay attention to the objective facts and truth</a:t>
            </a:r>
          </a:p>
          <a:p>
            <a:r>
              <a:rPr lang="en-US" altLang="zh-CN" dirty="0"/>
              <a:t>requires logical, structured standardized, accurate and concise and formal expression.</a:t>
            </a:r>
            <a:endParaRPr lang="zh-CN" altLang="en-US" dirty="0"/>
          </a:p>
        </p:txBody>
      </p:sp>
    </p:spTree>
    <p:extLst>
      <p:ext uri="{BB962C8B-B14F-4D97-AF65-F5344CB8AC3E}">
        <p14:creationId xmlns:p14="http://schemas.microsoft.com/office/powerpoint/2010/main" val="262015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Structure: verbs, gerund, participle and infinitive are widely used, because of the emphasis on simple, clear and concise</a:t>
            </a:r>
          </a:p>
          <a:p>
            <a:r>
              <a:rPr lang="en-US" altLang="zh-CN" dirty="0"/>
              <a:t>Mood: a large number of passive voice is a major feature of professional English.</a:t>
            </a:r>
          </a:p>
          <a:p>
            <a:r>
              <a:rPr lang="en-US" altLang="zh-CN" dirty="0"/>
              <a:t>More than 60% of the tenses are the present tense used in professional English, and about 5% is the simple past tense. So some words that can express tense in English sentences are used</a:t>
            </a:r>
            <a:endParaRPr lang="zh-CN" altLang="en-US" dirty="0"/>
          </a:p>
        </p:txBody>
      </p:sp>
    </p:spTree>
    <p:extLst>
      <p:ext uri="{BB962C8B-B14F-4D97-AF65-F5344CB8AC3E}">
        <p14:creationId xmlns:p14="http://schemas.microsoft.com/office/powerpoint/2010/main" val="78263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b="1" dirty="0"/>
              <a:t>English for Special Science and Technology</a:t>
            </a:r>
          </a:p>
          <a:p>
            <a:r>
              <a:rPr lang="en-US" altLang="zh-CN" b="1" dirty="0"/>
              <a:t>Common English or General English</a:t>
            </a:r>
            <a:endParaRPr lang="en-US" altLang="zh-CN" dirty="0"/>
          </a:p>
          <a:p>
            <a:r>
              <a:rPr lang="en-US" altLang="zh-CN" dirty="0"/>
              <a:t>The nature of science and technology requires that both professional English and professional content be coordinated and consistent with each other</a:t>
            </a:r>
          </a:p>
          <a:p>
            <a:r>
              <a:rPr lang="en-US" altLang="zh-CN" dirty="0"/>
              <a:t>the main characteristics of English: a strong professional</a:t>
            </a:r>
          </a:p>
          <a:p>
            <a:r>
              <a:rPr lang="en-US" altLang="zh-CN" dirty="0"/>
              <a:t> professional people with it come in handy, non professional people with difficult.</a:t>
            </a:r>
          </a:p>
        </p:txBody>
      </p:sp>
    </p:spTree>
    <p:extLst>
      <p:ext uri="{BB962C8B-B14F-4D97-AF65-F5344CB8AC3E}">
        <p14:creationId xmlns:p14="http://schemas.microsoft.com/office/powerpoint/2010/main" val="92101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6955"/>
          </a:xfrm>
        </p:spPr>
        <p:txBody>
          <a:bodyPr/>
          <a:lstStyle/>
          <a:p>
            <a:r>
              <a:rPr lang="en-US" altLang="zh-CN" dirty="0"/>
              <a:t>Vocabulary, phrases, and sentence structures</a:t>
            </a:r>
            <a:endParaRPr lang="zh-CN" altLang="en-US" dirty="0"/>
          </a:p>
        </p:txBody>
      </p:sp>
      <p:sp>
        <p:nvSpPr>
          <p:cNvPr id="3" name="内容占位符 2"/>
          <p:cNvSpPr>
            <a:spLocks noGrp="1"/>
          </p:cNvSpPr>
          <p:nvPr>
            <p:ph idx="1"/>
          </p:nvPr>
        </p:nvSpPr>
        <p:spPr>
          <a:xfrm>
            <a:off x="655320" y="1402080"/>
            <a:ext cx="10515600" cy="5455920"/>
          </a:xfrm>
        </p:spPr>
        <p:txBody>
          <a:bodyPr>
            <a:normAutofit/>
          </a:bodyPr>
          <a:lstStyle/>
          <a:p>
            <a:r>
              <a:rPr lang="en-US" altLang="zh-CN" dirty="0"/>
              <a:t>special terms, abbreviations, derivatives</a:t>
            </a:r>
          </a:p>
          <a:p>
            <a:r>
              <a:rPr lang="zh-CN" altLang="en-US" dirty="0"/>
              <a:t>旧词新意</a:t>
            </a:r>
            <a:r>
              <a:rPr lang="en-US" altLang="zh-CN" dirty="0"/>
              <a:t>(old words often take on new meanings):bus, thread, exception, versatility, fault)</a:t>
            </a:r>
          </a:p>
          <a:p>
            <a:r>
              <a:rPr lang="zh-CN" altLang="en-US" dirty="0"/>
              <a:t>时效性</a:t>
            </a:r>
            <a:r>
              <a:rPr lang="en-US" altLang="zh-CN" dirty="0"/>
              <a:t>(time-efficiency): procedural programming,  object-oriented programming, object-relational programming, UML, HTML, XML, MVC)</a:t>
            </a:r>
            <a:endParaRPr lang="zh-CN" altLang="en-US" dirty="0"/>
          </a:p>
          <a:p>
            <a:r>
              <a:rPr lang="en-US" altLang="zh-CN" dirty="0"/>
              <a:t>passive voice frequently</a:t>
            </a:r>
          </a:p>
          <a:p>
            <a:r>
              <a:rPr lang="en-US" altLang="zh-CN" dirty="0"/>
              <a:t>hypotheses or suggestions</a:t>
            </a:r>
          </a:p>
          <a:p>
            <a:r>
              <a:rPr lang="en-US" altLang="zh-CN" dirty="0"/>
              <a:t>It... Sentence Structure</a:t>
            </a:r>
          </a:p>
          <a:p>
            <a:r>
              <a:rPr lang="en-US" altLang="zh-CN" dirty="0"/>
              <a:t>illustrations, tables, formulas and figures: a large proportion</a:t>
            </a:r>
            <a:endParaRPr lang="zh-CN" altLang="en-US" dirty="0"/>
          </a:p>
        </p:txBody>
      </p:sp>
    </p:spTree>
    <p:extLst>
      <p:ext uri="{BB962C8B-B14F-4D97-AF65-F5344CB8AC3E}">
        <p14:creationId xmlns:p14="http://schemas.microsoft.com/office/powerpoint/2010/main" val="230020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Grammatical features</a:t>
            </a:r>
            <a:endParaRPr lang="zh-CN" altLang="en-US" dirty="0"/>
          </a:p>
        </p:txBody>
      </p:sp>
      <p:sp>
        <p:nvSpPr>
          <p:cNvPr id="3" name="内容占位符 2"/>
          <p:cNvSpPr>
            <a:spLocks noGrp="1"/>
          </p:cNvSpPr>
          <p:nvPr>
            <p:ph idx="1"/>
          </p:nvPr>
        </p:nvSpPr>
        <p:spPr>
          <a:xfrm>
            <a:off x="402336" y="1825624"/>
            <a:ext cx="11094720" cy="4672711"/>
          </a:xfrm>
        </p:spPr>
        <p:txBody>
          <a:bodyPr>
            <a:normAutofit/>
          </a:bodyPr>
          <a:lstStyle/>
          <a:p>
            <a:r>
              <a:rPr lang="en-US" altLang="zh-CN" dirty="0"/>
              <a:t>Nominalization:  sentence &gt; noun phrase </a:t>
            </a:r>
          </a:p>
          <a:p>
            <a:pPr marL="0" indent="0">
              <a:buNone/>
            </a:pPr>
            <a:r>
              <a:rPr lang="en-US" altLang="zh-CN" b="1" dirty="0"/>
              <a:t>   when the experiment has been completed &gt; on completion of the experiment</a:t>
            </a:r>
          </a:p>
          <a:p>
            <a:r>
              <a:rPr lang="en-US" altLang="zh-CN" dirty="0"/>
              <a:t>Multiple compound sentences: long compound sentences, more sentences embedded in sentences</a:t>
            </a:r>
          </a:p>
          <a:p>
            <a:r>
              <a:rPr lang="en-US" altLang="zh-CN" dirty="0"/>
              <a:t>Logical words: used frequently, explicit representations of the inner links of content,  clearly describe, generalize, reason, argue, and generalize.</a:t>
            </a:r>
          </a:p>
          <a:p>
            <a:pPr marL="0" indent="0">
              <a:buNone/>
            </a:pPr>
            <a:r>
              <a:rPr lang="en-US" altLang="zh-CN" b="1" dirty="0"/>
              <a:t>hence</a:t>
            </a:r>
            <a:r>
              <a:rPr lang="zh-CN" altLang="en-US" b="1" dirty="0"/>
              <a:t>，</a:t>
            </a:r>
            <a:r>
              <a:rPr lang="en-US" altLang="zh-CN" b="1" dirty="0"/>
              <a:t>consequently</a:t>
            </a:r>
            <a:r>
              <a:rPr lang="zh-CN" altLang="en-US" b="1" dirty="0"/>
              <a:t>，</a:t>
            </a:r>
            <a:r>
              <a:rPr lang="en-US" altLang="zh-CN" b="1" dirty="0"/>
              <a:t>as a result</a:t>
            </a:r>
            <a:r>
              <a:rPr lang="zh-CN" altLang="en-US" b="1" dirty="0"/>
              <a:t>，</a:t>
            </a:r>
            <a:r>
              <a:rPr lang="en-US" altLang="zh-CN" b="1" dirty="0"/>
              <a:t>therefore, thus, although, however, while, at the same time, on the other hand, nevertheless</a:t>
            </a:r>
            <a:r>
              <a:rPr lang="zh-CN" altLang="en-US" b="1" dirty="0"/>
              <a:t>，</a:t>
            </a:r>
            <a:r>
              <a:rPr lang="en-US" altLang="zh-CN" b="1" dirty="0"/>
              <a:t>on the contrary</a:t>
            </a:r>
            <a:r>
              <a:rPr lang="zh-CN" altLang="en-US" b="1" dirty="0"/>
              <a:t>，</a:t>
            </a:r>
            <a:r>
              <a:rPr lang="en-US" altLang="zh-CN" b="1" dirty="0"/>
              <a:t>in short</a:t>
            </a:r>
            <a:r>
              <a:rPr lang="zh-CN" altLang="en-US" b="1" dirty="0"/>
              <a:t>，</a:t>
            </a:r>
            <a:r>
              <a:rPr lang="en-US" altLang="zh-CN" b="1" dirty="0"/>
              <a:t>as mentioned above</a:t>
            </a:r>
            <a:endParaRPr lang="zh-CN" altLang="en-US" dirty="0"/>
          </a:p>
        </p:txBody>
      </p:sp>
    </p:spTree>
    <p:extLst>
      <p:ext uri="{BB962C8B-B14F-4D97-AF65-F5344CB8AC3E}">
        <p14:creationId xmlns:p14="http://schemas.microsoft.com/office/powerpoint/2010/main" val="398673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Grammatical features</a:t>
            </a:r>
            <a:endParaRPr lang="zh-CN" altLang="en-US" dirty="0"/>
          </a:p>
        </p:txBody>
      </p:sp>
      <p:sp>
        <p:nvSpPr>
          <p:cNvPr id="3" name="内容占位符 2"/>
          <p:cNvSpPr>
            <a:spLocks noGrp="1"/>
          </p:cNvSpPr>
          <p:nvPr>
            <p:ph idx="1"/>
          </p:nvPr>
        </p:nvSpPr>
        <p:spPr/>
        <p:txBody>
          <a:bodyPr/>
          <a:lstStyle/>
          <a:p>
            <a:r>
              <a:rPr lang="en-US" altLang="zh-CN" dirty="0"/>
              <a:t>Narrative: </a:t>
            </a:r>
          </a:p>
          <a:p>
            <a:pPr marL="0" indent="0">
              <a:buNone/>
            </a:pPr>
            <a:r>
              <a:rPr lang="en-US" altLang="zh-CN" b="1" dirty="0"/>
              <a:t>often avoid using the first person singular, using the first person plural we</a:t>
            </a:r>
          </a:p>
          <a:p>
            <a:pPr marL="0" indent="0">
              <a:buNone/>
            </a:pPr>
            <a:r>
              <a:rPr lang="en-US" altLang="zh-CN" b="1" dirty="0"/>
              <a:t>using the author and other three person forms.</a:t>
            </a:r>
          </a:p>
          <a:p>
            <a:r>
              <a:rPr lang="en-US" altLang="zh-CN" dirty="0"/>
              <a:t>Direct sentence meaning</a:t>
            </a:r>
          </a:p>
          <a:p>
            <a:pPr marL="0" indent="0">
              <a:buNone/>
            </a:pPr>
            <a:r>
              <a:rPr lang="en-US" altLang="zh-CN" b="1" dirty="0"/>
              <a:t>The meaning of the word or sentence is direct, no story, no plot, no connotation, only facts    ---tedious/boring</a:t>
            </a:r>
            <a:endParaRPr lang="zh-CN" altLang="en-US" dirty="0"/>
          </a:p>
        </p:txBody>
      </p:sp>
    </p:spTree>
    <p:extLst>
      <p:ext uri="{BB962C8B-B14F-4D97-AF65-F5344CB8AC3E}">
        <p14:creationId xmlns:p14="http://schemas.microsoft.com/office/powerpoint/2010/main" val="70591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Grammatical features</a:t>
            </a:r>
            <a:endParaRPr lang="zh-CN" altLang="en-US" dirty="0"/>
          </a:p>
        </p:txBody>
      </p:sp>
      <p:sp>
        <p:nvSpPr>
          <p:cNvPr id="3" name="内容占位符 2"/>
          <p:cNvSpPr>
            <a:spLocks noGrp="1"/>
          </p:cNvSpPr>
          <p:nvPr>
            <p:ph idx="1"/>
          </p:nvPr>
        </p:nvSpPr>
        <p:spPr>
          <a:xfrm>
            <a:off x="573024" y="1690688"/>
            <a:ext cx="10780776" cy="5063679"/>
          </a:xfrm>
        </p:spPr>
        <p:txBody>
          <a:bodyPr>
            <a:normAutofit lnSpcReduction="10000"/>
          </a:bodyPr>
          <a:lstStyle/>
          <a:p>
            <a:pPr lvl="1">
              <a:lnSpc>
                <a:spcPct val="150000"/>
              </a:lnSpc>
            </a:pPr>
            <a:r>
              <a:rPr lang="en-US" altLang="zh-CN" dirty="0"/>
              <a:t>A computer is an electronic device that can receive a set of instructions, or program, and then carry out this program by performing calculations on numerical data or by manipulating other forms of information.</a:t>
            </a:r>
            <a:endParaRPr lang="zh-CN" altLang="en-US" dirty="0"/>
          </a:p>
          <a:p>
            <a:pPr lvl="1">
              <a:lnSpc>
                <a:spcPct val="150000"/>
              </a:lnSpc>
            </a:pPr>
            <a:r>
              <a:rPr lang="en-US" altLang="zh-CN" dirty="0"/>
              <a:t>A computer is a fast and accurate symbol manipulating system that is organized to accept, store, and process data and produce output results under the direction of a stored program of instructions.</a:t>
            </a:r>
          </a:p>
          <a:p>
            <a:pPr lvl="1">
              <a:lnSpc>
                <a:spcPct val="150000"/>
              </a:lnSpc>
            </a:pPr>
            <a:r>
              <a:rPr lang="en-US" altLang="zh-CN" dirty="0"/>
              <a:t>Different types and sizes of computers find uses throughout society in the storage  and handling of data, from secret governmental files to banking transactions to private household accounts.)</a:t>
            </a:r>
            <a:endParaRPr lang="zh-CN" altLang="en-US" dirty="0"/>
          </a:p>
          <a:p>
            <a:pPr>
              <a:lnSpc>
                <a:spcPct val="150000"/>
              </a:lnSpc>
            </a:pPr>
            <a:endParaRPr lang="zh-CN" altLang="en-US" dirty="0"/>
          </a:p>
        </p:txBody>
      </p:sp>
    </p:spTree>
    <p:extLst>
      <p:ext uri="{BB962C8B-B14F-4D97-AF65-F5344CB8AC3E}">
        <p14:creationId xmlns:p14="http://schemas.microsoft.com/office/powerpoint/2010/main" val="7124171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1579</Words>
  <Application>Microsoft Macintosh PowerPoint</Application>
  <PresentationFormat>Widescreen</PresentationFormat>
  <Paragraphs>160</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宋体</vt:lpstr>
      <vt:lpstr>Arial</vt:lpstr>
      <vt:lpstr>Calibri</vt:lpstr>
      <vt:lpstr>Calibri Light</vt:lpstr>
      <vt:lpstr>Office 主题</vt:lpstr>
      <vt:lpstr>Professional English</vt:lpstr>
      <vt:lpstr>Professional English</vt:lpstr>
      <vt:lpstr>Professional English</vt:lpstr>
      <vt:lpstr>PowerPoint Presentation</vt:lpstr>
      <vt:lpstr>PowerPoint Presentation</vt:lpstr>
      <vt:lpstr>Vocabulary, phrases, and sentence structures</vt:lpstr>
      <vt:lpstr>Grammatical features</vt:lpstr>
      <vt:lpstr>Grammatical features</vt:lpstr>
      <vt:lpstr>Grammatical features</vt:lpstr>
      <vt:lpstr>Passive voice</vt:lpstr>
      <vt:lpstr>Present tense</vt:lpstr>
      <vt:lpstr> present perfect tense</vt:lpstr>
      <vt:lpstr> past perfect tense</vt:lpstr>
      <vt:lpstr>derivative words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ecnu</dc:creator>
  <cp:lastModifiedBy>Peng CHENG</cp:lastModifiedBy>
  <cp:revision>34</cp:revision>
  <dcterms:created xsi:type="dcterms:W3CDTF">2017-09-21T00:42:48Z</dcterms:created>
  <dcterms:modified xsi:type="dcterms:W3CDTF">2019-09-25T17:11:11Z</dcterms:modified>
</cp:coreProperties>
</file>