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76" r:id="rId3"/>
    <p:sldId id="275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301" r:id="rId24"/>
    <p:sldId id="296" r:id="rId25"/>
    <p:sldId id="297" r:id="rId26"/>
    <p:sldId id="298" r:id="rId27"/>
    <p:sldId id="314" r:id="rId28"/>
    <p:sldId id="299" r:id="rId29"/>
    <p:sldId id="300" r:id="rId30"/>
    <p:sldId id="302" r:id="rId31"/>
    <p:sldId id="303" r:id="rId32"/>
    <p:sldId id="304" r:id="rId33"/>
    <p:sldId id="305" r:id="rId34"/>
    <p:sldId id="306" r:id="rId35"/>
    <p:sldId id="307" r:id="rId36"/>
    <p:sldId id="308" r:id="rId37"/>
    <p:sldId id="311" r:id="rId38"/>
    <p:sldId id="312" r:id="rId39"/>
    <p:sldId id="309" r:id="rId40"/>
    <p:sldId id="310" r:id="rId41"/>
    <p:sldId id="313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884" autoAdjust="0"/>
  </p:normalViewPr>
  <p:slideViewPr>
    <p:cSldViewPr snapToGrid="0">
      <p:cViewPr varScale="1">
        <p:scale>
          <a:sx n="73" d="100"/>
          <a:sy n="73" d="100"/>
        </p:scale>
        <p:origin x="1032" y="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85F299-A695-4AF8-A024-D4C7084FCAF7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AA522D8-6A33-42B1-B0C6-52943FC7B1FB}">
      <dgm:prSet phldrT="[文本]"/>
      <dgm:spPr/>
      <dgm:t>
        <a:bodyPr/>
        <a:lstStyle/>
        <a:p>
          <a:r>
            <a:rPr lang="en-US" altLang="zh-CN" dirty="0">
              <a:latin typeface="Aharoni" panose="02010803020104030203" pitchFamily="2" charset="-79"/>
              <a:cs typeface="Aharoni" panose="02010803020104030203" pitchFamily="2" charset="-79"/>
            </a:rPr>
            <a:t>Technique</a:t>
          </a:r>
          <a:endParaRPr lang="zh-CN" altLang="en-US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7F1D8B9D-87D6-4E00-BB88-56D56D880C49}" type="parTrans" cxnId="{BF9216ED-2612-466A-8115-7CA0AC0755D4}">
      <dgm:prSet/>
      <dgm:spPr/>
      <dgm:t>
        <a:bodyPr/>
        <a:lstStyle/>
        <a:p>
          <a:endParaRPr lang="zh-CN" altLang="en-US"/>
        </a:p>
      </dgm:t>
    </dgm:pt>
    <dgm:pt modelId="{BB34B068-3A40-4E64-8907-77292388CEAC}" type="sibTrans" cxnId="{BF9216ED-2612-466A-8115-7CA0AC0755D4}">
      <dgm:prSet/>
      <dgm:spPr/>
      <dgm:t>
        <a:bodyPr/>
        <a:lstStyle/>
        <a:p>
          <a:endParaRPr lang="zh-CN" altLang="en-US"/>
        </a:p>
      </dgm:t>
    </dgm:pt>
    <dgm:pt modelId="{4D50C2E0-F72D-4F5C-836E-0E4ED3D404D7}">
      <dgm:prSet phldrT="[文本]"/>
      <dgm:spPr/>
      <dgm:t>
        <a:bodyPr/>
        <a:lstStyle/>
        <a:p>
          <a:r>
            <a:rPr lang="en-US" altLang="zh-CN" dirty="0">
              <a:solidFill>
                <a:srgbClr val="C00000"/>
              </a:solidFill>
            </a:rPr>
            <a:t>How to understand</a:t>
          </a:r>
          <a:endParaRPr lang="zh-CN" altLang="en-US" dirty="0">
            <a:solidFill>
              <a:srgbClr val="C00000"/>
            </a:solidFill>
          </a:endParaRPr>
        </a:p>
      </dgm:t>
    </dgm:pt>
    <dgm:pt modelId="{161F6CAF-C0DF-48C3-BC50-0CDAFC59DAD8}" type="parTrans" cxnId="{DC2B7DD8-76FB-44ED-B38A-BB9C76225CC4}">
      <dgm:prSet/>
      <dgm:spPr/>
      <dgm:t>
        <a:bodyPr/>
        <a:lstStyle/>
        <a:p>
          <a:endParaRPr lang="zh-CN" altLang="en-US"/>
        </a:p>
      </dgm:t>
    </dgm:pt>
    <dgm:pt modelId="{DBAE3738-8430-4E90-90BF-AA80F3C44A27}" type="sibTrans" cxnId="{DC2B7DD8-76FB-44ED-B38A-BB9C76225CC4}">
      <dgm:prSet/>
      <dgm:spPr/>
      <dgm:t>
        <a:bodyPr/>
        <a:lstStyle/>
        <a:p>
          <a:endParaRPr lang="zh-CN" altLang="en-US"/>
        </a:p>
      </dgm:t>
    </dgm:pt>
    <dgm:pt modelId="{0F8872F3-A58B-43C9-86ED-3D767AC905D0}">
      <dgm:prSet phldrT="[文本]"/>
      <dgm:spPr/>
      <dgm:t>
        <a:bodyPr/>
        <a:lstStyle/>
        <a:p>
          <a:r>
            <a:rPr lang="en-US" altLang="zh-CN" dirty="0">
              <a:solidFill>
                <a:srgbClr val="C00000"/>
              </a:solidFill>
            </a:rPr>
            <a:t>How</a:t>
          </a:r>
          <a:r>
            <a:rPr lang="en-US" altLang="zh-CN" dirty="0"/>
            <a:t> </a:t>
          </a:r>
          <a:r>
            <a:rPr lang="en-US" altLang="zh-CN" dirty="0">
              <a:solidFill>
                <a:srgbClr val="C00000"/>
              </a:solidFill>
            </a:rPr>
            <a:t>to</a:t>
          </a:r>
          <a:r>
            <a:rPr lang="en-US" altLang="zh-CN" dirty="0"/>
            <a:t> </a:t>
          </a:r>
          <a:r>
            <a:rPr lang="en-US" altLang="zh-CN" dirty="0">
              <a:solidFill>
                <a:srgbClr val="C00000"/>
              </a:solidFill>
            </a:rPr>
            <a:t>speak</a:t>
          </a:r>
          <a:endParaRPr lang="zh-CN" altLang="en-US" dirty="0">
            <a:solidFill>
              <a:srgbClr val="C00000"/>
            </a:solidFill>
          </a:endParaRPr>
        </a:p>
      </dgm:t>
    </dgm:pt>
    <dgm:pt modelId="{C6D3E096-1918-480A-B4AD-210A348375BE}" type="parTrans" cxnId="{B91E069C-4CB1-4971-92A8-E945756814EF}">
      <dgm:prSet/>
      <dgm:spPr/>
      <dgm:t>
        <a:bodyPr/>
        <a:lstStyle/>
        <a:p>
          <a:endParaRPr lang="zh-CN" altLang="en-US"/>
        </a:p>
      </dgm:t>
    </dgm:pt>
    <dgm:pt modelId="{0CF87B90-7338-4C1D-9F24-BFF03C4A4A24}" type="sibTrans" cxnId="{B91E069C-4CB1-4971-92A8-E945756814EF}">
      <dgm:prSet/>
      <dgm:spPr/>
      <dgm:t>
        <a:bodyPr/>
        <a:lstStyle/>
        <a:p>
          <a:endParaRPr lang="zh-CN" altLang="en-US"/>
        </a:p>
      </dgm:t>
    </dgm:pt>
    <dgm:pt modelId="{899CEC75-406E-4C9A-8E72-896C9062A7F7}">
      <dgm:prSet phldrT="[文本]"/>
      <dgm:spPr/>
      <dgm:t>
        <a:bodyPr/>
        <a:lstStyle/>
        <a:p>
          <a:r>
            <a:rPr lang="en-US" altLang="zh-CN" dirty="0">
              <a:latin typeface="Aharoni" panose="02010803020104030203" pitchFamily="2" charset="-79"/>
              <a:cs typeface="Aharoni" panose="02010803020104030203" pitchFamily="2" charset="-79"/>
            </a:rPr>
            <a:t>Question</a:t>
          </a:r>
          <a:endParaRPr lang="zh-CN" altLang="en-US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78A42108-82B4-4EC9-8F7A-47EC80CD25D3}" type="parTrans" cxnId="{2E0B00B0-40C3-47CE-A13F-B7B8FF383892}">
      <dgm:prSet/>
      <dgm:spPr/>
      <dgm:t>
        <a:bodyPr/>
        <a:lstStyle/>
        <a:p>
          <a:endParaRPr lang="zh-CN" altLang="en-US"/>
        </a:p>
      </dgm:t>
    </dgm:pt>
    <dgm:pt modelId="{0A0D7264-F406-4C71-89FF-B0D9148E96C6}" type="sibTrans" cxnId="{2E0B00B0-40C3-47CE-A13F-B7B8FF383892}">
      <dgm:prSet/>
      <dgm:spPr/>
      <dgm:t>
        <a:bodyPr/>
        <a:lstStyle/>
        <a:p>
          <a:endParaRPr lang="zh-CN" altLang="en-US"/>
        </a:p>
      </dgm:t>
    </dgm:pt>
    <dgm:pt modelId="{FC43B525-54D8-4051-8E13-5DD95F903DFD}">
      <dgm:prSet phldrT="[文本]"/>
      <dgm:spPr/>
      <dgm:t>
        <a:bodyPr/>
        <a:lstStyle/>
        <a:p>
          <a:r>
            <a:rPr lang="en-US" altLang="zh-CN" dirty="0">
              <a:solidFill>
                <a:srgbClr val="C00000"/>
              </a:solidFill>
            </a:rPr>
            <a:t>How to ask</a:t>
          </a:r>
          <a:endParaRPr lang="zh-CN" altLang="en-US" dirty="0">
            <a:solidFill>
              <a:srgbClr val="C00000"/>
            </a:solidFill>
          </a:endParaRPr>
        </a:p>
      </dgm:t>
    </dgm:pt>
    <dgm:pt modelId="{DC3555F2-DFD3-4A86-BF2F-56B8D5326C60}" type="parTrans" cxnId="{5E9960F0-B617-42F0-A67D-5ADEB7E73639}">
      <dgm:prSet/>
      <dgm:spPr/>
      <dgm:t>
        <a:bodyPr/>
        <a:lstStyle/>
        <a:p>
          <a:endParaRPr lang="zh-CN" altLang="en-US"/>
        </a:p>
      </dgm:t>
    </dgm:pt>
    <dgm:pt modelId="{08E3524A-5478-464F-9360-36C2A4F4737A}" type="sibTrans" cxnId="{5E9960F0-B617-42F0-A67D-5ADEB7E73639}">
      <dgm:prSet/>
      <dgm:spPr/>
      <dgm:t>
        <a:bodyPr/>
        <a:lstStyle/>
        <a:p>
          <a:endParaRPr lang="zh-CN" altLang="en-US"/>
        </a:p>
      </dgm:t>
    </dgm:pt>
    <dgm:pt modelId="{396B5103-8154-45CB-8D47-3A3447A463D5}">
      <dgm:prSet phldrT="[文本]"/>
      <dgm:spPr/>
      <dgm:t>
        <a:bodyPr/>
        <a:lstStyle/>
        <a:p>
          <a:r>
            <a:rPr lang="en-US" altLang="zh-CN" dirty="0">
              <a:solidFill>
                <a:srgbClr val="C00000"/>
              </a:solidFill>
            </a:rPr>
            <a:t>How to answer</a:t>
          </a:r>
          <a:endParaRPr lang="zh-CN" altLang="en-US" dirty="0">
            <a:solidFill>
              <a:srgbClr val="C00000"/>
            </a:solidFill>
          </a:endParaRPr>
        </a:p>
      </dgm:t>
    </dgm:pt>
    <dgm:pt modelId="{E1061E3A-3095-4252-83D5-627A049C0B7A}" type="parTrans" cxnId="{292F4EEC-E469-4C7E-84D7-1C609C181FE2}">
      <dgm:prSet/>
      <dgm:spPr/>
      <dgm:t>
        <a:bodyPr/>
        <a:lstStyle/>
        <a:p>
          <a:endParaRPr lang="zh-CN" altLang="en-US"/>
        </a:p>
      </dgm:t>
    </dgm:pt>
    <dgm:pt modelId="{320C88D2-0855-4EFB-9C5C-3E3AAA311EDD}" type="sibTrans" cxnId="{292F4EEC-E469-4C7E-84D7-1C609C181FE2}">
      <dgm:prSet/>
      <dgm:spPr/>
      <dgm:t>
        <a:bodyPr/>
        <a:lstStyle/>
        <a:p>
          <a:endParaRPr lang="zh-CN" altLang="en-US"/>
        </a:p>
      </dgm:t>
    </dgm:pt>
    <dgm:pt modelId="{0321E889-7C3D-4808-8DEE-A939B4F83D8D}">
      <dgm:prSet phldrT="[文本]"/>
      <dgm:spPr/>
      <dgm:t>
        <a:bodyPr/>
        <a:lstStyle/>
        <a:p>
          <a:r>
            <a:rPr lang="en-US" altLang="zh-CN" dirty="0">
              <a:solidFill>
                <a:srgbClr val="C00000"/>
              </a:solidFill>
            </a:rPr>
            <a:t>How</a:t>
          </a:r>
          <a:r>
            <a:rPr lang="en-US" altLang="zh-CN" dirty="0"/>
            <a:t> </a:t>
          </a:r>
          <a:r>
            <a:rPr lang="en-US" altLang="zh-CN" dirty="0">
              <a:solidFill>
                <a:srgbClr val="C00000"/>
              </a:solidFill>
            </a:rPr>
            <a:t>to</a:t>
          </a:r>
          <a:r>
            <a:rPr lang="en-US" altLang="zh-CN" dirty="0"/>
            <a:t> </a:t>
          </a:r>
          <a:r>
            <a:rPr lang="en-US" altLang="zh-CN" dirty="0">
              <a:solidFill>
                <a:srgbClr val="C00000"/>
              </a:solidFill>
            </a:rPr>
            <a:t>write</a:t>
          </a:r>
          <a:endParaRPr lang="zh-CN" altLang="en-US" dirty="0">
            <a:solidFill>
              <a:srgbClr val="C00000"/>
            </a:solidFill>
          </a:endParaRPr>
        </a:p>
      </dgm:t>
    </dgm:pt>
    <dgm:pt modelId="{7B0C9A92-2244-4292-B12B-1C12E8DCB439}" type="parTrans" cxnId="{FA1F1C85-1D65-42D5-AF2F-80E2D626701B}">
      <dgm:prSet/>
      <dgm:spPr/>
      <dgm:t>
        <a:bodyPr/>
        <a:lstStyle/>
        <a:p>
          <a:endParaRPr lang="zh-CN" altLang="en-US"/>
        </a:p>
      </dgm:t>
    </dgm:pt>
    <dgm:pt modelId="{00ADD1BA-565A-41E8-AFF1-9AE0CEE235E2}" type="sibTrans" cxnId="{FA1F1C85-1D65-42D5-AF2F-80E2D626701B}">
      <dgm:prSet/>
      <dgm:spPr/>
      <dgm:t>
        <a:bodyPr/>
        <a:lstStyle/>
        <a:p>
          <a:endParaRPr lang="zh-CN" altLang="en-US"/>
        </a:p>
      </dgm:t>
    </dgm:pt>
    <dgm:pt modelId="{8E0B9B07-406C-4D19-90E9-064337FCBE72}">
      <dgm:prSet phldrT="[文本]"/>
      <dgm:spPr/>
      <dgm:t>
        <a:bodyPr/>
        <a:lstStyle/>
        <a:p>
          <a:r>
            <a:rPr lang="en-US" altLang="zh-CN" dirty="0">
              <a:solidFill>
                <a:srgbClr val="C00000"/>
              </a:solidFill>
            </a:rPr>
            <a:t>How to talk</a:t>
          </a:r>
          <a:endParaRPr lang="zh-CN" altLang="en-US" dirty="0">
            <a:solidFill>
              <a:srgbClr val="C00000"/>
            </a:solidFill>
          </a:endParaRPr>
        </a:p>
      </dgm:t>
    </dgm:pt>
    <dgm:pt modelId="{9268E743-657A-40E7-92BD-C2E39E03517E}" type="parTrans" cxnId="{CEBF9CDB-5B9A-4AE5-957A-2EDC333B510F}">
      <dgm:prSet/>
      <dgm:spPr/>
      <dgm:t>
        <a:bodyPr/>
        <a:lstStyle/>
        <a:p>
          <a:endParaRPr lang="zh-CN" altLang="en-US"/>
        </a:p>
      </dgm:t>
    </dgm:pt>
    <dgm:pt modelId="{057C8A85-EDFD-4FCB-8A6D-778ADE1C2323}" type="sibTrans" cxnId="{CEBF9CDB-5B9A-4AE5-957A-2EDC333B510F}">
      <dgm:prSet/>
      <dgm:spPr/>
      <dgm:t>
        <a:bodyPr/>
        <a:lstStyle/>
        <a:p>
          <a:endParaRPr lang="zh-CN" altLang="en-US"/>
        </a:p>
      </dgm:t>
    </dgm:pt>
    <dgm:pt modelId="{9D482E9D-77C1-410C-B041-0E75D902E837}">
      <dgm:prSet phldrT="[文本]"/>
      <dgm:spPr/>
      <dgm:t>
        <a:bodyPr/>
        <a:lstStyle/>
        <a:p>
          <a:r>
            <a:rPr lang="en-US" altLang="zh-CN" dirty="0">
              <a:solidFill>
                <a:srgbClr val="C00000"/>
              </a:solidFill>
            </a:rPr>
            <a:t>How to presentation</a:t>
          </a:r>
          <a:endParaRPr lang="zh-CN" altLang="en-US" dirty="0">
            <a:solidFill>
              <a:srgbClr val="C00000"/>
            </a:solidFill>
          </a:endParaRPr>
        </a:p>
      </dgm:t>
    </dgm:pt>
    <dgm:pt modelId="{96E84B4B-9CB6-42E3-A71B-696B3B6B5996}" type="parTrans" cxnId="{6FEE7CF9-531E-45A9-895C-D9662FC52823}">
      <dgm:prSet/>
      <dgm:spPr/>
      <dgm:t>
        <a:bodyPr/>
        <a:lstStyle/>
        <a:p>
          <a:endParaRPr lang="zh-CN" altLang="en-US"/>
        </a:p>
      </dgm:t>
    </dgm:pt>
    <dgm:pt modelId="{5B9DB11E-06F6-4C01-AD06-23A79D3EED31}" type="sibTrans" cxnId="{6FEE7CF9-531E-45A9-895C-D9662FC52823}">
      <dgm:prSet/>
      <dgm:spPr/>
      <dgm:t>
        <a:bodyPr/>
        <a:lstStyle/>
        <a:p>
          <a:endParaRPr lang="zh-CN" altLang="en-US"/>
        </a:p>
      </dgm:t>
    </dgm:pt>
    <dgm:pt modelId="{96C70300-F4CE-492B-822A-D7ED88FA8249}" type="pres">
      <dgm:prSet presAssocID="{7585F299-A695-4AF8-A024-D4C7084FCAF7}" presName="theList" presStyleCnt="0">
        <dgm:presLayoutVars>
          <dgm:dir/>
          <dgm:animLvl val="lvl"/>
          <dgm:resizeHandles val="exact"/>
        </dgm:presLayoutVars>
      </dgm:prSet>
      <dgm:spPr/>
    </dgm:pt>
    <dgm:pt modelId="{8396A03D-23EE-42B5-9596-772F355DE75F}" type="pres">
      <dgm:prSet presAssocID="{0AA522D8-6A33-42B1-B0C6-52943FC7B1FB}" presName="compNode" presStyleCnt="0"/>
      <dgm:spPr/>
    </dgm:pt>
    <dgm:pt modelId="{5FD577E5-60D9-473B-8844-FCFDF0D0607F}" type="pres">
      <dgm:prSet presAssocID="{0AA522D8-6A33-42B1-B0C6-52943FC7B1FB}" presName="aNode" presStyleLbl="bgShp" presStyleIdx="0" presStyleCnt="2"/>
      <dgm:spPr/>
    </dgm:pt>
    <dgm:pt modelId="{3DAF17D1-7AAE-4BB5-A5A3-699D88FE07BC}" type="pres">
      <dgm:prSet presAssocID="{0AA522D8-6A33-42B1-B0C6-52943FC7B1FB}" presName="textNode" presStyleLbl="bgShp" presStyleIdx="0" presStyleCnt="2"/>
      <dgm:spPr/>
    </dgm:pt>
    <dgm:pt modelId="{8A748DDE-86A5-4770-89ED-65062E69B2E2}" type="pres">
      <dgm:prSet presAssocID="{0AA522D8-6A33-42B1-B0C6-52943FC7B1FB}" presName="compChildNode" presStyleCnt="0"/>
      <dgm:spPr/>
    </dgm:pt>
    <dgm:pt modelId="{97624717-55EF-48B1-A507-B601D08EDD0F}" type="pres">
      <dgm:prSet presAssocID="{0AA522D8-6A33-42B1-B0C6-52943FC7B1FB}" presName="theInnerList" presStyleCnt="0"/>
      <dgm:spPr/>
    </dgm:pt>
    <dgm:pt modelId="{9891D11D-E3B2-42C6-8D3C-48624B3CA5E9}" type="pres">
      <dgm:prSet presAssocID="{4D50C2E0-F72D-4F5C-836E-0E4ED3D404D7}" presName="childNode" presStyleLbl="node1" presStyleIdx="0" presStyleCnt="7" custLinFactY="-9121" custLinFactNeighborX="6779" custLinFactNeighborY="-100000">
        <dgm:presLayoutVars>
          <dgm:bulletEnabled val="1"/>
        </dgm:presLayoutVars>
      </dgm:prSet>
      <dgm:spPr/>
    </dgm:pt>
    <dgm:pt modelId="{2EAC7353-5DDF-4A39-90E5-0765DAECEA74}" type="pres">
      <dgm:prSet presAssocID="{4D50C2E0-F72D-4F5C-836E-0E4ED3D404D7}" presName="aSpace2" presStyleCnt="0"/>
      <dgm:spPr/>
    </dgm:pt>
    <dgm:pt modelId="{2198FDD8-C799-4627-9632-86F8BE1EFA6D}" type="pres">
      <dgm:prSet presAssocID="{0F8872F3-A58B-43C9-86ED-3D767AC905D0}" presName="childNode" presStyleLbl="node1" presStyleIdx="1" presStyleCnt="7" custLinFactY="-7260" custLinFactNeighborX="6779" custLinFactNeighborY="-100000">
        <dgm:presLayoutVars>
          <dgm:bulletEnabled val="1"/>
        </dgm:presLayoutVars>
      </dgm:prSet>
      <dgm:spPr/>
    </dgm:pt>
    <dgm:pt modelId="{23C2DAD0-A620-44A2-9BB8-2D13D4693B1B}" type="pres">
      <dgm:prSet presAssocID="{0F8872F3-A58B-43C9-86ED-3D767AC905D0}" presName="aSpace2" presStyleCnt="0"/>
      <dgm:spPr/>
    </dgm:pt>
    <dgm:pt modelId="{4B5DFF9C-D60B-492B-B22E-D1CF48E0FDF6}" type="pres">
      <dgm:prSet presAssocID="{0321E889-7C3D-4808-8DEE-A939B4F83D8D}" presName="childNode" presStyleLbl="node1" presStyleIdx="2" presStyleCnt="7" custLinFactY="-5399" custLinFactNeighborX="6779" custLinFactNeighborY="-100000">
        <dgm:presLayoutVars>
          <dgm:bulletEnabled val="1"/>
        </dgm:presLayoutVars>
      </dgm:prSet>
      <dgm:spPr/>
    </dgm:pt>
    <dgm:pt modelId="{C48E67CC-6E53-4C53-81F6-DB5EF6DC6A3A}" type="pres">
      <dgm:prSet presAssocID="{0321E889-7C3D-4808-8DEE-A939B4F83D8D}" presName="aSpace2" presStyleCnt="0"/>
      <dgm:spPr/>
    </dgm:pt>
    <dgm:pt modelId="{3C7EB109-0DF3-494C-BA20-B5FA1B0B7B9D}" type="pres">
      <dgm:prSet presAssocID="{8E0B9B07-406C-4D19-90E9-064337FCBE72}" presName="childNode" presStyleLbl="node1" presStyleIdx="3" presStyleCnt="7" custLinFactY="-5399" custLinFactNeighborX="6779" custLinFactNeighborY="-100000">
        <dgm:presLayoutVars>
          <dgm:bulletEnabled val="1"/>
        </dgm:presLayoutVars>
      </dgm:prSet>
      <dgm:spPr/>
    </dgm:pt>
    <dgm:pt modelId="{4FF85285-513D-4348-8D15-2F7FB356D453}" type="pres">
      <dgm:prSet presAssocID="{0AA522D8-6A33-42B1-B0C6-52943FC7B1FB}" presName="aSpace" presStyleCnt="0"/>
      <dgm:spPr/>
    </dgm:pt>
    <dgm:pt modelId="{244869C4-64B3-4594-98FC-8B6E854669F3}" type="pres">
      <dgm:prSet presAssocID="{899CEC75-406E-4C9A-8E72-896C9062A7F7}" presName="compNode" presStyleCnt="0"/>
      <dgm:spPr/>
    </dgm:pt>
    <dgm:pt modelId="{6A067E2A-9921-40D3-B5BA-606CC215AE88}" type="pres">
      <dgm:prSet presAssocID="{899CEC75-406E-4C9A-8E72-896C9062A7F7}" presName="aNode" presStyleLbl="bgShp" presStyleIdx="1" presStyleCnt="2"/>
      <dgm:spPr/>
    </dgm:pt>
    <dgm:pt modelId="{A1DF707E-31ED-48B7-AF40-E7D3594797B7}" type="pres">
      <dgm:prSet presAssocID="{899CEC75-406E-4C9A-8E72-896C9062A7F7}" presName="textNode" presStyleLbl="bgShp" presStyleIdx="1" presStyleCnt="2"/>
      <dgm:spPr/>
    </dgm:pt>
    <dgm:pt modelId="{363E6F85-0703-4BB3-B0C0-90F3A9C62725}" type="pres">
      <dgm:prSet presAssocID="{899CEC75-406E-4C9A-8E72-896C9062A7F7}" presName="compChildNode" presStyleCnt="0"/>
      <dgm:spPr/>
    </dgm:pt>
    <dgm:pt modelId="{FC85614C-FD09-488B-8026-8ED551C148E5}" type="pres">
      <dgm:prSet presAssocID="{899CEC75-406E-4C9A-8E72-896C9062A7F7}" presName="theInnerList" presStyleCnt="0"/>
      <dgm:spPr/>
    </dgm:pt>
    <dgm:pt modelId="{110DFA90-EDB1-4004-B465-28D2C6BB522A}" type="pres">
      <dgm:prSet presAssocID="{FC43B525-54D8-4051-8E13-5DD95F903DFD}" presName="childNode" presStyleLbl="node1" presStyleIdx="4" presStyleCnt="7">
        <dgm:presLayoutVars>
          <dgm:bulletEnabled val="1"/>
        </dgm:presLayoutVars>
      </dgm:prSet>
      <dgm:spPr/>
    </dgm:pt>
    <dgm:pt modelId="{1CE6FEBC-B2CE-4CCF-8C03-C284635B0184}" type="pres">
      <dgm:prSet presAssocID="{FC43B525-54D8-4051-8E13-5DD95F903DFD}" presName="aSpace2" presStyleCnt="0"/>
      <dgm:spPr/>
    </dgm:pt>
    <dgm:pt modelId="{1A18482C-24AA-4D3C-A1B5-E0AF5C8E6C7B}" type="pres">
      <dgm:prSet presAssocID="{396B5103-8154-45CB-8D47-3A3447A463D5}" presName="childNode" presStyleLbl="node1" presStyleIdx="5" presStyleCnt="7">
        <dgm:presLayoutVars>
          <dgm:bulletEnabled val="1"/>
        </dgm:presLayoutVars>
      </dgm:prSet>
      <dgm:spPr/>
    </dgm:pt>
    <dgm:pt modelId="{35A1D6D1-3AEB-4731-926B-502A85538932}" type="pres">
      <dgm:prSet presAssocID="{396B5103-8154-45CB-8D47-3A3447A463D5}" presName="aSpace2" presStyleCnt="0"/>
      <dgm:spPr/>
    </dgm:pt>
    <dgm:pt modelId="{BBBB0A56-1DEE-4B9C-89ED-63A6C8B1EE79}" type="pres">
      <dgm:prSet presAssocID="{9D482E9D-77C1-410C-B041-0E75D902E837}" presName="childNode" presStyleLbl="node1" presStyleIdx="6" presStyleCnt="7" custLinFactNeighborX="-1853" custLinFactNeighborY="40772">
        <dgm:presLayoutVars>
          <dgm:bulletEnabled val="1"/>
        </dgm:presLayoutVars>
      </dgm:prSet>
      <dgm:spPr/>
    </dgm:pt>
  </dgm:ptLst>
  <dgm:cxnLst>
    <dgm:cxn modelId="{0FF08006-3D0E-4739-9E5F-9BC0A8B2C878}" type="presOf" srcId="{899CEC75-406E-4C9A-8E72-896C9062A7F7}" destId="{A1DF707E-31ED-48B7-AF40-E7D3594797B7}" srcOrd="1" destOrd="0" presId="urn:microsoft.com/office/officeart/2005/8/layout/lProcess2"/>
    <dgm:cxn modelId="{3ADD7E10-3F9E-4395-B166-C96E25238FAB}" type="presOf" srcId="{0AA522D8-6A33-42B1-B0C6-52943FC7B1FB}" destId="{3DAF17D1-7AAE-4BB5-A5A3-699D88FE07BC}" srcOrd="1" destOrd="0" presId="urn:microsoft.com/office/officeart/2005/8/layout/lProcess2"/>
    <dgm:cxn modelId="{2E8FCE1B-5809-49C2-A5CF-649F260B3D71}" type="presOf" srcId="{0F8872F3-A58B-43C9-86ED-3D767AC905D0}" destId="{2198FDD8-C799-4627-9632-86F8BE1EFA6D}" srcOrd="0" destOrd="0" presId="urn:microsoft.com/office/officeart/2005/8/layout/lProcess2"/>
    <dgm:cxn modelId="{C981332A-46D5-44A7-84DF-4EF05FDC270D}" type="presOf" srcId="{8E0B9B07-406C-4D19-90E9-064337FCBE72}" destId="{3C7EB109-0DF3-494C-BA20-B5FA1B0B7B9D}" srcOrd="0" destOrd="0" presId="urn:microsoft.com/office/officeart/2005/8/layout/lProcess2"/>
    <dgm:cxn modelId="{64407B32-4E37-4F38-8A61-8EE69E5C500F}" type="presOf" srcId="{0321E889-7C3D-4808-8DEE-A939B4F83D8D}" destId="{4B5DFF9C-D60B-492B-B22E-D1CF48E0FDF6}" srcOrd="0" destOrd="0" presId="urn:microsoft.com/office/officeart/2005/8/layout/lProcess2"/>
    <dgm:cxn modelId="{7B5E4F5F-5E24-4C29-B7AA-A4311182DCCB}" type="presOf" srcId="{FC43B525-54D8-4051-8E13-5DD95F903DFD}" destId="{110DFA90-EDB1-4004-B465-28D2C6BB522A}" srcOrd="0" destOrd="0" presId="urn:microsoft.com/office/officeart/2005/8/layout/lProcess2"/>
    <dgm:cxn modelId="{8A446544-781F-403F-8039-FEF574EC446B}" type="presOf" srcId="{7585F299-A695-4AF8-A024-D4C7084FCAF7}" destId="{96C70300-F4CE-492B-822A-D7ED88FA8249}" srcOrd="0" destOrd="0" presId="urn:microsoft.com/office/officeart/2005/8/layout/lProcess2"/>
    <dgm:cxn modelId="{FA1F1C85-1D65-42D5-AF2F-80E2D626701B}" srcId="{0AA522D8-6A33-42B1-B0C6-52943FC7B1FB}" destId="{0321E889-7C3D-4808-8DEE-A939B4F83D8D}" srcOrd="2" destOrd="0" parTransId="{7B0C9A92-2244-4292-B12B-1C12E8DCB439}" sibTransId="{00ADD1BA-565A-41E8-AFF1-9AE0CEE235E2}"/>
    <dgm:cxn modelId="{B91E069C-4CB1-4971-92A8-E945756814EF}" srcId="{0AA522D8-6A33-42B1-B0C6-52943FC7B1FB}" destId="{0F8872F3-A58B-43C9-86ED-3D767AC905D0}" srcOrd="1" destOrd="0" parTransId="{C6D3E096-1918-480A-B4AD-210A348375BE}" sibTransId="{0CF87B90-7338-4C1D-9F24-BFF03C4A4A24}"/>
    <dgm:cxn modelId="{2E0B00B0-40C3-47CE-A13F-B7B8FF383892}" srcId="{7585F299-A695-4AF8-A024-D4C7084FCAF7}" destId="{899CEC75-406E-4C9A-8E72-896C9062A7F7}" srcOrd="1" destOrd="0" parTransId="{78A42108-82B4-4EC9-8F7A-47EC80CD25D3}" sibTransId="{0A0D7264-F406-4C71-89FF-B0D9148E96C6}"/>
    <dgm:cxn modelId="{12C860B0-5419-4D12-AE7F-19DF4E112EE0}" type="presOf" srcId="{396B5103-8154-45CB-8D47-3A3447A463D5}" destId="{1A18482C-24AA-4D3C-A1B5-E0AF5C8E6C7B}" srcOrd="0" destOrd="0" presId="urn:microsoft.com/office/officeart/2005/8/layout/lProcess2"/>
    <dgm:cxn modelId="{3E36E9B8-2869-4C72-8D54-2291B01E1EFE}" type="presOf" srcId="{9D482E9D-77C1-410C-B041-0E75D902E837}" destId="{BBBB0A56-1DEE-4B9C-89ED-63A6C8B1EE79}" srcOrd="0" destOrd="0" presId="urn:microsoft.com/office/officeart/2005/8/layout/lProcess2"/>
    <dgm:cxn modelId="{CDE1D9BD-1B74-4FA3-BFFD-B0D23A1F3612}" type="presOf" srcId="{899CEC75-406E-4C9A-8E72-896C9062A7F7}" destId="{6A067E2A-9921-40D3-B5BA-606CC215AE88}" srcOrd="0" destOrd="0" presId="urn:microsoft.com/office/officeart/2005/8/layout/lProcess2"/>
    <dgm:cxn modelId="{C64745CB-B79F-4777-900C-2BF2C69FD323}" type="presOf" srcId="{4D50C2E0-F72D-4F5C-836E-0E4ED3D404D7}" destId="{9891D11D-E3B2-42C6-8D3C-48624B3CA5E9}" srcOrd="0" destOrd="0" presId="urn:microsoft.com/office/officeart/2005/8/layout/lProcess2"/>
    <dgm:cxn modelId="{DC2B7DD8-76FB-44ED-B38A-BB9C76225CC4}" srcId="{0AA522D8-6A33-42B1-B0C6-52943FC7B1FB}" destId="{4D50C2E0-F72D-4F5C-836E-0E4ED3D404D7}" srcOrd="0" destOrd="0" parTransId="{161F6CAF-C0DF-48C3-BC50-0CDAFC59DAD8}" sibTransId="{DBAE3738-8430-4E90-90BF-AA80F3C44A27}"/>
    <dgm:cxn modelId="{747532DB-B568-4551-B12B-2E1371385006}" type="presOf" srcId="{0AA522D8-6A33-42B1-B0C6-52943FC7B1FB}" destId="{5FD577E5-60D9-473B-8844-FCFDF0D0607F}" srcOrd="0" destOrd="0" presId="urn:microsoft.com/office/officeart/2005/8/layout/lProcess2"/>
    <dgm:cxn modelId="{CEBF9CDB-5B9A-4AE5-957A-2EDC333B510F}" srcId="{0AA522D8-6A33-42B1-B0C6-52943FC7B1FB}" destId="{8E0B9B07-406C-4D19-90E9-064337FCBE72}" srcOrd="3" destOrd="0" parTransId="{9268E743-657A-40E7-92BD-C2E39E03517E}" sibTransId="{057C8A85-EDFD-4FCB-8A6D-778ADE1C2323}"/>
    <dgm:cxn modelId="{292F4EEC-E469-4C7E-84D7-1C609C181FE2}" srcId="{899CEC75-406E-4C9A-8E72-896C9062A7F7}" destId="{396B5103-8154-45CB-8D47-3A3447A463D5}" srcOrd="1" destOrd="0" parTransId="{E1061E3A-3095-4252-83D5-627A049C0B7A}" sibTransId="{320C88D2-0855-4EFB-9C5C-3E3AAA311EDD}"/>
    <dgm:cxn modelId="{BF9216ED-2612-466A-8115-7CA0AC0755D4}" srcId="{7585F299-A695-4AF8-A024-D4C7084FCAF7}" destId="{0AA522D8-6A33-42B1-B0C6-52943FC7B1FB}" srcOrd="0" destOrd="0" parTransId="{7F1D8B9D-87D6-4E00-BB88-56D56D880C49}" sibTransId="{BB34B068-3A40-4E64-8907-77292388CEAC}"/>
    <dgm:cxn modelId="{5E9960F0-B617-42F0-A67D-5ADEB7E73639}" srcId="{899CEC75-406E-4C9A-8E72-896C9062A7F7}" destId="{FC43B525-54D8-4051-8E13-5DD95F903DFD}" srcOrd="0" destOrd="0" parTransId="{DC3555F2-DFD3-4A86-BF2F-56B8D5326C60}" sibTransId="{08E3524A-5478-464F-9360-36C2A4F4737A}"/>
    <dgm:cxn modelId="{6FEE7CF9-531E-45A9-895C-D9662FC52823}" srcId="{899CEC75-406E-4C9A-8E72-896C9062A7F7}" destId="{9D482E9D-77C1-410C-B041-0E75D902E837}" srcOrd="2" destOrd="0" parTransId="{96E84B4B-9CB6-42E3-A71B-696B3B6B5996}" sibTransId="{5B9DB11E-06F6-4C01-AD06-23A79D3EED31}"/>
    <dgm:cxn modelId="{14BD0A6B-AA2C-4543-9339-844BC2F192CA}" type="presParOf" srcId="{96C70300-F4CE-492B-822A-D7ED88FA8249}" destId="{8396A03D-23EE-42B5-9596-772F355DE75F}" srcOrd="0" destOrd="0" presId="urn:microsoft.com/office/officeart/2005/8/layout/lProcess2"/>
    <dgm:cxn modelId="{95C8D9AF-E395-4D9C-9586-7791E6FA47C2}" type="presParOf" srcId="{8396A03D-23EE-42B5-9596-772F355DE75F}" destId="{5FD577E5-60D9-473B-8844-FCFDF0D0607F}" srcOrd="0" destOrd="0" presId="urn:microsoft.com/office/officeart/2005/8/layout/lProcess2"/>
    <dgm:cxn modelId="{D59DE1A5-70B8-41E3-BDE1-362665813A7C}" type="presParOf" srcId="{8396A03D-23EE-42B5-9596-772F355DE75F}" destId="{3DAF17D1-7AAE-4BB5-A5A3-699D88FE07BC}" srcOrd="1" destOrd="0" presId="urn:microsoft.com/office/officeart/2005/8/layout/lProcess2"/>
    <dgm:cxn modelId="{4522AE28-64DB-4B54-B6C8-42E141C9EAF8}" type="presParOf" srcId="{8396A03D-23EE-42B5-9596-772F355DE75F}" destId="{8A748DDE-86A5-4770-89ED-65062E69B2E2}" srcOrd="2" destOrd="0" presId="urn:microsoft.com/office/officeart/2005/8/layout/lProcess2"/>
    <dgm:cxn modelId="{479A35E2-590B-4901-8E3E-B81A6C8C5348}" type="presParOf" srcId="{8A748DDE-86A5-4770-89ED-65062E69B2E2}" destId="{97624717-55EF-48B1-A507-B601D08EDD0F}" srcOrd="0" destOrd="0" presId="urn:microsoft.com/office/officeart/2005/8/layout/lProcess2"/>
    <dgm:cxn modelId="{C12AC49E-D331-44E0-A9DE-ED104BF2848E}" type="presParOf" srcId="{97624717-55EF-48B1-A507-B601D08EDD0F}" destId="{9891D11D-E3B2-42C6-8D3C-48624B3CA5E9}" srcOrd="0" destOrd="0" presId="urn:microsoft.com/office/officeart/2005/8/layout/lProcess2"/>
    <dgm:cxn modelId="{7502C1C2-7DBA-4A66-91D1-8B3FBAC1DE67}" type="presParOf" srcId="{97624717-55EF-48B1-A507-B601D08EDD0F}" destId="{2EAC7353-5DDF-4A39-90E5-0765DAECEA74}" srcOrd="1" destOrd="0" presId="urn:microsoft.com/office/officeart/2005/8/layout/lProcess2"/>
    <dgm:cxn modelId="{EF35E739-F750-400F-80AA-5096825859C0}" type="presParOf" srcId="{97624717-55EF-48B1-A507-B601D08EDD0F}" destId="{2198FDD8-C799-4627-9632-86F8BE1EFA6D}" srcOrd="2" destOrd="0" presId="urn:microsoft.com/office/officeart/2005/8/layout/lProcess2"/>
    <dgm:cxn modelId="{D01BB179-F75A-44AC-ACC8-D832B199B889}" type="presParOf" srcId="{97624717-55EF-48B1-A507-B601D08EDD0F}" destId="{23C2DAD0-A620-44A2-9BB8-2D13D4693B1B}" srcOrd="3" destOrd="0" presId="urn:microsoft.com/office/officeart/2005/8/layout/lProcess2"/>
    <dgm:cxn modelId="{D08BC101-A103-46A3-964A-BA810562AE5C}" type="presParOf" srcId="{97624717-55EF-48B1-A507-B601D08EDD0F}" destId="{4B5DFF9C-D60B-492B-B22E-D1CF48E0FDF6}" srcOrd="4" destOrd="0" presId="urn:microsoft.com/office/officeart/2005/8/layout/lProcess2"/>
    <dgm:cxn modelId="{9D5A72D2-4840-4DC1-A5DD-44831647B3F8}" type="presParOf" srcId="{97624717-55EF-48B1-A507-B601D08EDD0F}" destId="{C48E67CC-6E53-4C53-81F6-DB5EF6DC6A3A}" srcOrd="5" destOrd="0" presId="urn:microsoft.com/office/officeart/2005/8/layout/lProcess2"/>
    <dgm:cxn modelId="{7A841611-000A-4E4A-A607-43C6E7C450C6}" type="presParOf" srcId="{97624717-55EF-48B1-A507-B601D08EDD0F}" destId="{3C7EB109-0DF3-494C-BA20-B5FA1B0B7B9D}" srcOrd="6" destOrd="0" presId="urn:microsoft.com/office/officeart/2005/8/layout/lProcess2"/>
    <dgm:cxn modelId="{4C3EA2B7-B065-4D8E-BA4E-F1C4F04F00C1}" type="presParOf" srcId="{96C70300-F4CE-492B-822A-D7ED88FA8249}" destId="{4FF85285-513D-4348-8D15-2F7FB356D453}" srcOrd="1" destOrd="0" presId="urn:microsoft.com/office/officeart/2005/8/layout/lProcess2"/>
    <dgm:cxn modelId="{75983E36-1002-43BF-ABED-57329A6A1588}" type="presParOf" srcId="{96C70300-F4CE-492B-822A-D7ED88FA8249}" destId="{244869C4-64B3-4594-98FC-8B6E854669F3}" srcOrd="2" destOrd="0" presId="urn:microsoft.com/office/officeart/2005/8/layout/lProcess2"/>
    <dgm:cxn modelId="{A05D13CA-6E41-492D-9532-A774E3916D49}" type="presParOf" srcId="{244869C4-64B3-4594-98FC-8B6E854669F3}" destId="{6A067E2A-9921-40D3-B5BA-606CC215AE88}" srcOrd="0" destOrd="0" presId="urn:microsoft.com/office/officeart/2005/8/layout/lProcess2"/>
    <dgm:cxn modelId="{DAE114DA-7C70-4099-984F-DE2376F44560}" type="presParOf" srcId="{244869C4-64B3-4594-98FC-8B6E854669F3}" destId="{A1DF707E-31ED-48B7-AF40-E7D3594797B7}" srcOrd="1" destOrd="0" presId="urn:microsoft.com/office/officeart/2005/8/layout/lProcess2"/>
    <dgm:cxn modelId="{BE1F5DAF-0E0F-4DA0-93E9-9EE227CB0B2E}" type="presParOf" srcId="{244869C4-64B3-4594-98FC-8B6E854669F3}" destId="{363E6F85-0703-4BB3-B0C0-90F3A9C62725}" srcOrd="2" destOrd="0" presId="urn:microsoft.com/office/officeart/2005/8/layout/lProcess2"/>
    <dgm:cxn modelId="{3F4E3109-E96E-4000-9CE7-25AC4CF487F3}" type="presParOf" srcId="{363E6F85-0703-4BB3-B0C0-90F3A9C62725}" destId="{FC85614C-FD09-488B-8026-8ED551C148E5}" srcOrd="0" destOrd="0" presId="urn:microsoft.com/office/officeart/2005/8/layout/lProcess2"/>
    <dgm:cxn modelId="{1F54B436-A776-430F-BE5F-7E8643C542EA}" type="presParOf" srcId="{FC85614C-FD09-488B-8026-8ED551C148E5}" destId="{110DFA90-EDB1-4004-B465-28D2C6BB522A}" srcOrd="0" destOrd="0" presId="urn:microsoft.com/office/officeart/2005/8/layout/lProcess2"/>
    <dgm:cxn modelId="{DF79B55D-ECCE-4FE4-9567-B379EC29D848}" type="presParOf" srcId="{FC85614C-FD09-488B-8026-8ED551C148E5}" destId="{1CE6FEBC-B2CE-4CCF-8C03-C284635B0184}" srcOrd="1" destOrd="0" presId="urn:microsoft.com/office/officeart/2005/8/layout/lProcess2"/>
    <dgm:cxn modelId="{A86196FC-C24C-4EFC-81DE-79ECB8E0358E}" type="presParOf" srcId="{FC85614C-FD09-488B-8026-8ED551C148E5}" destId="{1A18482C-24AA-4D3C-A1B5-E0AF5C8E6C7B}" srcOrd="2" destOrd="0" presId="urn:microsoft.com/office/officeart/2005/8/layout/lProcess2"/>
    <dgm:cxn modelId="{B2E55953-F5CD-4481-B027-448DE1394DE8}" type="presParOf" srcId="{FC85614C-FD09-488B-8026-8ED551C148E5}" destId="{35A1D6D1-3AEB-4731-926B-502A85538932}" srcOrd="3" destOrd="0" presId="urn:microsoft.com/office/officeart/2005/8/layout/lProcess2"/>
    <dgm:cxn modelId="{EE5FB670-CA56-4BA8-9726-6323A31491D2}" type="presParOf" srcId="{FC85614C-FD09-488B-8026-8ED551C148E5}" destId="{BBBB0A56-1DEE-4B9C-89ED-63A6C8B1EE79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D577E5-60D9-473B-8844-FCFDF0D0607F}">
      <dsp:nvSpPr>
        <dsp:cNvPr id="0" name=""/>
        <dsp:cNvSpPr/>
      </dsp:nvSpPr>
      <dsp:spPr>
        <a:xfrm>
          <a:off x="3050" y="0"/>
          <a:ext cx="2934890" cy="4064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300" kern="1200" dirty="0">
              <a:latin typeface="Aharoni" panose="02010803020104030203" pitchFamily="2" charset="-79"/>
              <a:cs typeface="Aharoni" panose="02010803020104030203" pitchFamily="2" charset="-79"/>
            </a:rPr>
            <a:t>Technique</a:t>
          </a:r>
          <a:endParaRPr lang="zh-CN" altLang="en-US" sz="43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3050" y="0"/>
        <a:ext cx="2934890" cy="1219200"/>
      </dsp:txXfrm>
    </dsp:sp>
    <dsp:sp modelId="{9891D11D-E3B2-42C6-8D3C-48624B3CA5E9}">
      <dsp:nvSpPr>
        <dsp:cNvPr id="0" name=""/>
        <dsp:cNvSpPr/>
      </dsp:nvSpPr>
      <dsp:spPr>
        <a:xfrm>
          <a:off x="455705" y="1074216"/>
          <a:ext cx="2347912" cy="5920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>
              <a:solidFill>
                <a:srgbClr val="C00000"/>
              </a:solidFill>
            </a:rPr>
            <a:t>How to understand</a:t>
          </a:r>
          <a:endParaRPr lang="zh-CN" altLang="en-US" sz="2200" kern="1200" dirty="0">
            <a:solidFill>
              <a:srgbClr val="C00000"/>
            </a:solidFill>
          </a:endParaRPr>
        </a:p>
      </dsp:txBody>
      <dsp:txXfrm>
        <a:off x="473045" y="1091556"/>
        <a:ext cx="2313232" cy="557358"/>
      </dsp:txXfrm>
    </dsp:sp>
    <dsp:sp modelId="{2198FDD8-C799-4627-9632-86F8BE1EFA6D}">
      <dsp:nvSpPr>
        <dsp:cNvPr id="0" name=""/>
        <dsp:cNvSpPr/>
      </dsp:nvSpPr>
      <dsp:spPr>
        <a:xfrm>
          <a:off x="455705" y="1768355"/>
          <a:ext cx="2347912" cy="5920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>
              <a:solidFill>
                <a:srgbClr val="C00000"/>
              </a:solidFill>
            </a:rPr>
            <a:t>How</a:t>
          </a:r>
          <a:r>
            <a:rPr lang="en-US" altLang="zh-CN" sz="2200" kern="1200" dirty="0"/>
            <a:t> </a:t>
          </a:r>
          <a:r>
            <a:rPr lang="en-US" altLang="zh-CN" sz="2200" kern="1200" dirty="0">
              <a:solidFill>
                <a:srgbClr val="C00000"/>
              </a:solidFill>
            </a:rPr>
            <a:t>to</a:t>
          </a:r>
          <a:r>
            <a:rPr lang="en-US" altLang="zh-CN" sz="2200" kern="1200" dirty="0"/>
            <a:t> </a:t>
          </a:r>
          <a:r>
            <a:rPr lang="en-US" altLang="zh-CN" sz="2200" kern="1200" dirty="0">
              <a:solidFill>
                <a:srgbClr val="C00000"/>
              </a:solidFill>
            </a:rPr>
            <a:t>speak</a:t>
          </a:r>
          <a:endParaRPr lang="zh-CN" altLang="en-US" sz="2200" kern="1200" dirty="0">
            <a:solidFill>
              <a:srgbClr val="C00000"/>
            </a:solidFill>
          </a:endParaRPr>
        </a:p>
      </dsp:txBody>
      <dsp:txXfrm>
        <a:off x="473045" y="1785695"/>
        <a:ext cx="2313232" cy="557358"/>
      </dsp:txXfrm>
    </dsp:sp>
    <dsp:sp modelId="{4B5DFF9C-D60B-492B-B22E-D1CF48E0FDF6}">
      <dsp:nvSpPr>
        <dsp:cNvPr id="0" name=""/>
        <dsp:cNvSpPr/>
      </dsp:nvSpPr>
      <dsp:spPr>
        <a:xfrm>
          <a:off x="455705" y="2462494"/>
          <a:ext cx="2347912" cy="5920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>
              <a:solidFill>
                <a:srgbClr val="C00000"/>
              </a:solidFill>
            </a:rPr>
            <a:t>How</a:t>
          </a:r>
          <a:r>
            <a:rPr lang="en-US" altLang="zh-CN" sz="2200" kern="1200" dirty="0"/>
            <a:t> </a:t>
          </a:r>
          <a:r>
            <a:rPr lang="en-US" altLang="zh-CN" sz="2200" kern="1200" dirty="0">
              <a:solidFill>
                <a:srgbClr val="C00000"/>
              </a:solidFill>
            </a:rPr>
            <a:t>to</a:t>
          </a:r>
          <a:r>
            <a:rPr lang="en-US" altLang="zh-CN" sz="2200" kern="1200" dirty="0"/>
            <a:t> </a:t>
          </a:r>
          <a:r>
            <a:rPr lang="en-US" altLang="zh-CN" sz="2200" kern="1200" dirty="0">
              <a:solidFill>
                <a:srgbClr val="C00000"/>
              </a:solidFill>
            </a:rPr>
            <a:t>write</a:t>
          </a:r>
          <a:endParaRPr lang="zh-CN" altLang="en-US" sz="2200" kern="1200" dirty="0">
            <a:solidFill>
              <a:srgbClr val="C00000"/>
            </a:solidFill>
          </a:endParaRPr>
        </a:p>
      </dsp:txBody>
      <dsp:txXfrm>
        <a:off x="473045" y="2479834"/>
        <a:ext cx="2313232" cy="557358"/>
      </dsp:txXfrm>
    </dsp:sp>
    <dsp:sp modelId="{3C7EB109-0DF3-494C-BA20-B5FA1B0B7B9D}">
      <dsp:nvSpPr>
        <dsp:cNvPr id="0" name=""/>
        <dsp:cNvSpPr/>
      </dsp:nvSpPr>
      <dsp:spPr>
        <a:xfrm>
          <a:off x="455705" y="3145615"/>
          <a:ext cx="2347912" cy="5920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>
              <a:solidFill>
                <a:srgbClr val="C00000"/>
              </a:solidFill>
            </a:rPr>
            <a:t>How to talk</a:t>
          </a:r>
          <a:endParaRPr lang="zh-CN" altLang="en-US" sz="2200" kern="1200" dirty="0">
            <a:solidFill>
              <a:srgbClr val="C00000"/>
            </a:solidFill>
          </a:endParaRPr>
        </a:p>
      </dsp:txBody>
      <dsp:txXfrm>
        <a:off x="473045" y="3162955"/>
        <a:ext cx="2313232" cy="557358"/>
      </dsp:txXfrm>
    </dsp:sp>
    <dsp:sp modelId="{6A067E2A-9921-40D3-B5BA-606CC215AE88}">
      <dsp:nvSpPr>
        <dsp:cNvPr id="0" name=""/>
        <dsp:cNvSpPr/>
      </dsp:nvSpPr>
      <dsp:spPr>
        <a:xfrm>
          <a:off x="3158058" y="0"/>
          <a:ext cx="2934890" cy="4064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300" kern="1200" dirty="0">
              <a:latin typeface="Aharoni" panose="02010803020104030203" pitchFamily="2" charset="-79"/>
              <a:cs typeface="Aharoni" panose="02010803020104030203" pitchFamily="2" charset="-79"/>
            </a:rPr>
            <a:t>Question</a:t>
          </a:r>
          <a:endParaRPr lang="zh-CN" altLang="en-US" sz="43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3158058" y="0"/>
        <a:ext cx="2934890" cy="1219200"/>
      </dsp:txXfrm>
    </dsp:sp>
    <dsp:sp modelId="{110DFA90-EDB1-4004-B465-28D2C6BB522A}">
      <dsp:nvSpPr>
        <dsp:cNvPr id="0" name=""/>
        <dsp:cNvSpPr/>
      </dsp:nvSpPr>
      <dsp:spPr>
        <a:xfrm>
          <a:off x="3451547" y="1219547"/>
          <a:ext cx="2347912" cy="7984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>
              <a:solidFill>
                <a:srgbClr val="C00000"/>
              </a:solidFill>
            </a:rPr>
            <a:t>How to ask</a:t>
          </a:r>
          <a:endParaRPr lang="zh-CN" altLang="en-US" sz="2200" kern="1200" dirty="0">
            <a:solidFill>
              <a:srgbClr val="C00000"/>
            </a:solidFill>
          </a:endParaRPr>
        </a:p>
      </dsp:txBody>
      <dsp:txXfrm>
        <a:off x="3474932" y="1242932"/>
        <a:ext cx="2301142" cy="751643"/>
      </dsp:txXfrm>
    </dsp:sp>
    <dsp:sp modelId="{1A18482C-24AA-4D3C-A1B5-E0AF5C8E6C7B}">
      <dsp:nvSpPr>
        <dsp:cNvPr id="0" name=""/>
        <dsp:cNvSpPr/>
      </dsp:nvSpPr>
      <dsp:spPr>
        <a:xfrm>
          <a:off x="3451547" y="2140793"/>
          <a:ext cx="2347912" cy="7984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>
              <a:solidFill>
                <a:srgbClr val="C00000"/>
              </a:solidFill>
            </a:rPr>
            <a:t>How to answer</a:t>
          </a:r>
          <a:endParaRPr lang="zh-CN" altLang="en-US" sz="2200" kern="1200" dirty="0">
            <a:solidFill>
              <a:srgbClr val="C00000"/>
            </a:solidFill>
          </a:endParaRPr>
        </a:p>
      </dsp:txBody>
      <dsp:txXfrm>
        <a:off x="3474932" y="2164178"/>
        <a:ext cx="2301142" cy="751643"/>
      </dsp:txXfrm>
    </dsp:sp>
    <dsp:sp modelId="{BBBB0A56-1DEE-4B9C-89ED-63A6C8B1EE79}">
      <dsp:nvSpPr>
        <dsp:cNvPr id="0" name=""/>
        <dsp:cNvSpPr/>
      </dsp:nvSpPr>
      <dsp:spPr>
        <a:xfrm>
          <a:off x="3408040" y="3112120"/>
          <a:ext cx="2347912" cy="7984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>
              <a:solidFill>
                <a:srgbClr val="C00000"/>
              </a:solidFill>
            </a:rPr>
            <a:t>How to presentation</a:t>
          </a:r>
          <a:endParaRPr lang="zh-CN" altLang="en-US" sz="2200" kern="1200" dirty="0">
            <a:solidFill>
              <a:srgbClr val="C00000"/>
            </a:solidFill>
          </a:endParaRPr>
        </a:p>
      </dsp:txBody>
      <dsp:txXfrm>
        <a:off x="3431425" y="3135505"/>
        <a:ext cx="2301142" cy="7516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4936A-30A5-46DD-8A6F-6D1437FCE0EF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8F91A-AB47-4DFC-A12E-D7F89F912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56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English for Computer Science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D8F91A-AB47-4DFC-A12E-D7F89F9123F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0840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dirty="0">
                <a:latin typeface="宋体" panose="02010600030101010101" pitchFamily="2" charset="-122"/>
              </a:rPr>
              <a:t>词汇缩略</a:t>
            </a:r>
            <a:r>
              <a:rPr lang="zh-CN" altLang="en-US" sz="1200" b="1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D8F91A-AB47-4DFC-A12E-D7F89F9123F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9725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D8F91A-AB47-4DFC-A12E-D7F89F9123F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1229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Unsound</a:t>
            </a:r>
            <a:r>
              <a:rPr lang="zh-CN" altLang="en-US" dirty="0"/>
              <a:t>不健全的</a:t>
            </a:r>
            <a:r>
              <a:rPr lang="en-US" altLang="zh-CN" dirty="0"/>
              <a:t>;</a:t>
            </a:r>
            <a:r>
              <a:rPr lang="zh-CN" altLang="en-US" dirty="0"/>
              <a:t>不稳固的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Synthesis </a:t>
            </a:r>
            <a:r>
              <a:rPr lang="zh-CN" altLang="en-US" dirty="0"/>
              <a:t>合成</a:t>
            </a:r>
            <a:endParaRPr lang="en-US" altLang="zh-CN" dirty="0"/>
          </a:p>
          <a:p>
            <a:r>
              <a:rPr lang="en-US" altLang="zh-CN" dirty="0"/>
              <a:t>The front</a:t>
            </a:r>
            <a:r>
              <a:rPr lang="en-US" altLang="zh-CN" baseline="0" dirty="0"/>
              <a:t> end of the compiler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D8F91A-AB47-4DFC-A12E-D7F89F9123F9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815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Lexical</a:t>
            </a:r>
            <a:r>
              <a:rPr lang="en-US" altLang="zh-CN" baseline="0" dirty="0"/>
              <a:t> analysis or scanning </a:t>
            </a:r>
            <a:r>
              <a:rPr lang="zh-CN" altLang="en-US" baseline="0" dirty="0"/>
              <a:t>词汇分析或扫描</a:t>
            </a:r>
            <a:endParaRPr lang="en-US" altLang="zh-CN" baseline="0" dirty="0"/>
          </a:p>
          <a:p>
            <a:r>
              <a:rPr lang="en-US" altLang="zh-CN" baseline="0" dirty="0"/>
              <a:t>Lexemes </a:t>
            </a:r>
            <a:r>
              <a:rPr lang="zh-CN" altLang="en-US" baseline="0" dirty="0"/>
              <a:t>词位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D8F91A-AB47-4DFC-A12E-D7F89F9123F9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789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主语，谓语，宾语，宾语补足语，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D8F91A-AB47-4DFC-A12E-D7F89F9123F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127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dirty="0"/>
              <a:t>新术语、新概念、新理论和新产品不断出现。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D8F91A-AB47-4DFC-A12E-D7F89F9123F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809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dirty="0"/>
              <a:t>介词、连词、冠词、代词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D8F91A-AB47-4DFC-A12E-D7F89F9123F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753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dirty="0">
                <a:latin typeface="宋体" panose="02010600030101010101" pitchFamily="2" charset="-122"/>
              </a:rPr>
              <a:t>合成词的各部分构词成分分开写</a:t>
            </a:r>
            <a:r>
              <a:rPr lang="zh-CN" altLang="en-US" sz="1200" b="1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D8F91A-AB47-4DFC-A12E-D7F89F9123F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842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dirty="0">
                <a:latin typeface="宋体" panose="02010600030101010101" pitchFamily="2" charset="-122"/>
              </a:rPr>
              <a:t>省略合成词中间的连接符而形成独立单词</a:t>
            </a:r>
            <a:r>
              <a:rPr lang="zh-CN" altLang="en-US" sz="1600" b="1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D8F91A-AB47-4DFC-A12E-D7F89F9123F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818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派生词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D8F91A-AB47-4DFC-A12E-D7F89F9123F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2727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dirty="0">
                <a:latin typeface="宋体" panose="02010600030101010101" pitchFamily="2" charset="-122"/>
              </a:rPr>
              <a:t>借用词</a:t>
            </a:r>
            <a:r>
              <a:rPr lang="zh-CN" altLang="en-US" sz="1200" b="1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D8F91A-AB47-4DFC-A12E-D7F89F9123F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9573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</a:rPr>
              <a:t>转换词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D8F91A-AB47-4DFC-A12E-D7F89F9123F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811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D23D-3310-44E1-B955-05872A09F998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264B-FF76-4247-86CD-235526B2BE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273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D23D-3310-44E1-B955-05872A09F998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264B-FF76-4247-86CD-235526B2BE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972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D23D-3310-44E1-B955-05872A09F998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264B-FF76-4247-86CD-235526B2BE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292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D23D-3310-44E1-B955-05872A09F998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264B-FF76-4247-86CD-235526B2BE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994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D23D-3310-44E1-B955-05872A09F998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264B-FF76-4247-86CD-235526B2BE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259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D23D-3310-44E1-B955-05872A09F998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264B-FF76-4247-86CD-235526B2BE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15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D23D-3310-44E1-B955-05872A09F998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264B-FF76-4247-86CD-235526B2BE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454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D23D-3310-44E1-B955-05872A09F998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264B-FF76-4247-86CD-235526B2BE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748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D23D-3310-44E1-B955-05872A09F998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264B-FF76-4247-86CD-235526B2BE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422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D23D-3310-44E1-B955-05872A09F998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264B-FF76-4247-86CD-235526B2BE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100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D23D-3310-44E1-B955-05872A09F998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264B-FF76-4247-86CD-235526B2BE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152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4D23D-3310-44E1-B955-05872A09F998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0264B-FF76-4247-86CD-235526B2BE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489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Professional English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68C7595A-D3D2-487E-874A-BF666CDA08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254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Word-building of computer science English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frequency of prefixes and suffixes is very high</a:t>
            </a:r>
          </a:p>
          <a:p>
            <a:r>
              <a:rPr lang="en-US" altLang="zh-CN" dirty="0"/>
              <a:t>compound word  “-”</a:t>
            </a:r>
          </a:p>
          <a:p>
            <a:pPr algn="just">
              <a:buNone/>
            </a:pPr>
            <a:endParaRPr lang="en-US" altLang="zh-CN" b="1" dirty="0"/>
          </a:p>
          <a:p>
            <a:pPr algn="just">
              <a:buNone/>
            </a:pPr>
            <a:r>
              <a:rPr lang="en-US" altLang="zh-CN" b="1" dirty="0"/>
              <a:t>object + oriented </a:t>
            </a:r>
            <a:r>
              <a:rPr lang="en-US" altLang="zh-CN" b="1" dirty="0">
                <a:sym typeface="Symbol" panose="05050102010706020507" pitchFamily="18" charset="2"/>
              </a:rPr>
              <a:t></a:t>
            </a:r>
            <a:r>
              <a:rPr lang="en-US" altLang="zh-CN" b="1" dirty="0"/>
              <a:t> object-oriented  </a:t>
            </a:r>
            <a:r>
              <a:rPr lang="zh-CN" altLang="en-US" b="1" dirty="0"/>
              <a:t>面向对象的</a:t>
            </a:r>
          </a:p>
          <a:p>
            <a:pPr algn="just">
              <a:buNone/>
            </a:pPr>
            <a:r>
              <a:rPr lang="en-US" altLang="zh-CN" b="1" dirty="0"/>
              <a:t>thread + oriented </a:t>
            </a:r>
            <a:r>
              <a:rPr lang="en-US" altLang="zh-CN" b="1" dirty="0">
                <a:sym typeface="Symbol" panose="05050102010706020507" pitchFamily="18" charset="2"/>
              </a:rPr>
              <a:t></a:t>
            </a:r>
            <a:r>
              <a:rPr lang="en-US" altLang="zh-CN" b="1" dirty="0"/>
              <a:t> thread-oriented  </a:t>
            </a:r>
            <a:r>
              <a:rPr lang="zh-CN" altLang="en-US" b="1" dirty="0"/>
              <a:t>面向线程的</a:t>
            </a:r>
          </a:p>
          <a:p>
            <a:pPr algn="just">
              <a:buNone/>
            </a:pPr>
            <a:r>
              <a:rPr lang="en-US" altLang="zh-CN" b="1" dirty="0"/>
              <a:t>point + to + point </a:t>
            </a:r>
            <a:r>
              <a:rPr lang="en-US" altLang="zh-CN" b="1" dirty="0">
                <a:sym typeface="Symbol" panose="05050102010706020507" pitchFamily="18" charset="2"/>
              </a:rPr>
              <a:t></a:t>
            </a:r>
            <a:r>
              <a:rPr lang="en-US" altLang="zh-CN" b="1" dirty="0"/>
              <a:t> point-to-point  </a:t>
            </a:r>
            <a:r>
              <a:rPr lang="zh-CN" altLang="en-US" b="1" dirty="0"/>
              <a:t>点到点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7241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3387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490472" y="1704023"/>
            <a:ext cx="7772400" cy="445293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Tx/>
              <a:buNone/>
            </a:pPr>
            <a:r>
              <a:rPr lang="en-US" altLang="zh-CN" b="1" dirty="0"/>
              <a:t>plug + and + play </a:t>
            </a:r>
            <a:r>
              <a:rPr lang="en-US" altLang="zh-CN" b="1" dirty="0">
                <a:sym typeface="Symbol" panose="05050102010706020507" pitchFamily="18" charset="2"/>
              </a:rPr>
              <a:t></a:t>
            </a:r>
            <a:r>
              <a:rPr lang="en-US" altLang="zh-CN" b="1" dirty="0"/>
              <a:t> plug-and-play  </a:t>
            </a:r>
            <a:r>
              <a:rPr lang="zh-CN" altLang="en-US" b="1" dirty="0"/>
              <a:t>即插即用</a:t>
            </a:r>
            <a:endParaRPr lang="en-US" altLang="zh-CN" b="1" dirty="0"/>
          </a:p>
          <a:p>
            <a:pPr algn="just">
              <a:buFontTx/>
              <a:buNone/>
            </a:pPr>
            <a:r>
              <a:rPr lang="en-US" altLang="zh-CN" b="1" dirty="0" err="1"/>
              <a:t>point+and+click</a:t>
            </a:r>
            <a:r>
              <a:rPr lang="en-US" altLang="zh-CN" b="1" dirty="0">
                <a:sym typeface="Symbol" panose="05050102010706020507" pitchFamily="18" charset="2"/>
              </a:rPr>
              <a:t> point-and-click </a:t>
            </a:r>
            <a:r>
              <a:rPr lang="zh-CN" altLang="en-US" b="1" dirty="0">
                <a:sym typeface="Symbol" panose="05050102010706020507" pitchFamily="18" charset="2"/>
              </a:rPr>
              <a:t>点击</a:t>
            </a:r>
            <a:endParaRPr lang="en-US" altLang="zh-CN" b="1" dirty="0">
              <a:sym typeface="Symbol" panose="05050102010706020507" pitchFamily="18" charset="2"/>
            </a:endParaRPr>
          </a:p>
          <a:p>
            <a:pPr algn="just">
              <a:buFontTx/>
              <a:buNone/>
            </a:pPr>
            <a:r>
              <a:rPr lang="en-US" altLang="zh-CN" b="1" dirty="0">
                <a:sym typeface="Symbol" panose="05050102010706020507" pitchFamily="18" charset="2"/>
              </a:rPr>
              <a:t>store-and-forward store-and-forward   </a:t>
            </a:r>
            <a:r>
              <a:rPr lang="zh-CN" altLang="en-US" b="1" dirty="0">
                <a:sym typeface="Symbol" panose="05050102010706020507" pitchFamily="18" charset="2"/>
              </a:rPr>
              <a:t>储转发</a:t>
            </a:r>
            <a:endParaRPr lang="zh-CN" altLang="en-US" b="1" dirty="0"/>
          </a:p>
          <a:p>
            <a:pPr algn="just">
              <a:buFontTx/>
              <a:buNone/>
            </a:pPr>
            <a:r>
              <a:rPr lang="en-US" altLang="zh-CN" b="1" dirty="0"/>
              <a:t>peer + to + peer </a:t>
            </a:r>
            <a:r>
              <a:rPr lang="en-US" altLang="zh-CN" b="1" dirty="0">
                <a:sym typeface="Symbol" panose="05050102010706020507" pitchFamily="18" charset="2"/>
              </a:rPr>
              <a:t></a:t>
            </a:r>
            <a:r>
              <a:rPr lang="en-US" altLang="zh-CN" b="1" dirty="0"/>
              <a:t> peer-to-peer  </a:t>
            </a:r>
            <a:r>
              <a:rPr lang="zh-CN" altLang="en-US" b="1" dirty="0"/>
              <a:t>对等的</a:t>
            </a:r>
          </a:p>
          <a:p>
            <a:pPr algn="just">
              <a:buFontTx/>
              <a:buNone/>
            </a:pPr>
            <a:r>
              <a:rPr lang="en-US" altLang="zh-CN" b="1" dirty="0"/>
              <a:t>front + user </a:t>
            </a:r>
            <a:r>
              <a:rPr lang="en-US" altLang="zh-CN" b="1" dirty="0">
                <a:sym typeface="Symbol" panose="05050102010706020507" pitchFamily="18" charset="2"/>
              </a:rPr>
              <a:t></a:t>
            </a:r>
            <a:r>
              <a:rPr lang="en-US" altLang="zh-CN" b="1" dirty="0"/>
              <a:t> front-user  </a:t>
            </a:r>
            <a:r>
              <a:rPr lang="zh-CN" altLang="en-US" b="1" dirty="0"/>
              <a:t>前端用户</a:t>
            </a:r>
            <a:endParaRPr lang="en-US" altLang="zh-CN" b="1" dirty="0"/>
          </a:p>
          <a:p>
            <a:pPr algn="just">
              <a:buFontTx/>
              <a:buNone/>
            </a:pPr>
            <a:r>
              <a:rPr lang="en-US" altLang="zh-CN" b="1" dirty="0"/>
              <a:t>end + user </a:t>
            </a:r>
            <a:r>
              <a:rPr lang="en-US" altLang="zh-CN" b="1" dirty="0">
                <a:sym typeface="Symbol" panose="05050102010706020507" pitchFamily="18" charset="2"/>
              </a:rPr>
              <a:t></a:t>
            </a:r>
            <a:r>
              <a:rPr lang="en-US" altLang="zh-CN" b="1" dirty="0"/>
              <a:t> end-user  </a:t>
            </a:r>
            <a:r>
              <a:rPr lang="zh-CN" altLang="en-US" b="1" dirty="0"/>
              <a:t>终端用户</a:t>
            </a:r>
          </a:p>
          <a:p>
            <a:pPr algn="just">
              <a:buFontTx/>
              <a:buNone/>
            </a:pPr>
            <a:r>
              <a:rPr lang="en-US" altLang="zh-CN" b="1" dirty="0"/>
              <a:t>push + up </a:t>
            </a:r>
            <a:r>
              <a:rPr lang="en-US" altLang="zh-CN" b="1" dirty="0">
                <a:sym typeface="Symbol" panose="05050102010706020507" pitchFamily="18" charset="2"/>
              </a:rPr>
              <a:t></a:t>
            </a:r>
            <a:r>
              <a:rPr lang="en-US" altLang="zh-CN" b="1" dirty="0"/>
              <a:t> push-up  </a:t>
            </a:r>
            <a:r>
              <a:rPr lang="zh-CN" altLang="en-US" b="1" dirty="0"/>
              <a:t>上拉</a:t>
            </a:r>
          </a:p>
          <a:p>
            <a:pPr algn="just">
              <a:buFontTx/>
              <a:buNone/>
            </a:pPr>
            <a:r>
              <a:rPr lang="en-US" altLang="zh-CN" b="1" dirty="0"/>
              <a:t>pull + down </a:t>
            </a:r>
            <a:r>
              <a:rPr lang="en-US" altLang="zh-CN" b="1" dirty="0">
                <a:sym typeface="Symbol" panose="05050102010706020507" pitchFamily="18" charset="2"/>
              </a:rPr>
              <a:t></a:t>
            </a:r>
            <a:r>
              <a:rPr lang="en-US" altLang="zh-CN" b="1" dirty="0"/>
              <a:t> pull-down  </a:t>
            </a:r>
            <a:r>
              <a:rPr lang="zh-CN" altLang="en-US" b="1" dirty="0"/>
              <a:t>下拉</a:t>
            </a:r>
          </a:p>
          <a:p>
            <a:pPr algn="just">
              <a:buFontTx/>
              <a:buNone/>
            </a:pPr>
            <a:r>
              <a:rPr lang="en-US" altLang="zh-CN" b="1" dirty="0"/>
              <a:t>line + by + line </a:t>
            </a:r>
            <a:r>
              <a:rPr lang="en-US" altLang="zh-CN" b="1" dirty="0">
                <a:sym typeface="Symbol" panose="05050102010706020507" pitchFamily="18" charset="2"/>
              </a:rPr>
              <a:t></a:t>
            </a:r>
            <a:r>
              <a:rPr lang="en-US" altLang="zh-CN" b="1" dirty="0"/>
              <a:t> line-by-line  </a:t>
            </a:r>
            <a:r>
              <a:rPr lang="zh-CN" altLang="en-US" b="1" dirty="0"/>
              <a:t>逐行</a:t>
            </a:r>
          </a:p>
        </p:txBody>
      </p:sp>
    </p:spTree>
    <p:extLst>
      <p:ext uri="{BB962C8B-B14F-4D97-AF65-F5344CB8AC3E}">
        <p14:creationId xmlns:p14="http://schemas.microsoft.com/office/powerpoint/2010/main" val="2171696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490472" y="2078736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Tx/>
              <a:buNone/>
            </a:pPr>
            <a:r>
              <a:rPr lang="en-US" altLang="zh-CN" b="1"/>
              <a:t>paper + free </a:t>
            </a:r>
            <a:r>
              <a:rPr lang="en-US" altLang="zh-CN" b="1">
                <a:sym typeface="Symbol" panose="05050102010706020507" pitchFamily="18" charset="2"/>
              </a:rPr>
              <a:t></a:t>
            </a:r>
            <a:r>
              <a:rPr lang="en-US" altLang="zh-CN" b="1"/>
              <a:t> paper-free  </a:t>
            </a:r>
            <a:r>
              <a:rPr lang="zh-CN" altLang="en-US" b="1"/>
              <a:t>无纸的</a:t>
            </a:r>
          </a:p>
          <a:p>
            <a:pPr algn="just">
              <a:buFontTx/>
              <a:buNone/>
            </a:pPr>
            <a:r>
              <a:rPr lang="en-US" altLang="zh-CN" b="1"/>
              <a:t>jumper + free </a:t>
            </a:r>
            <a:r>
              <a:rPr lang="en-US" altLang="zh-CN" b="1">
                <a:sym typeface="Symbol" panose="05050102010706020507" pitchFamily="18" charset="2"/>
              </a:rPr>
              <a:t></a:t>
            </a:r>
            <a:r>
              <a:rPr lang="en-US" altLang="zh-CN" b="1"/>
              <a:t> jumper-free  </a:t>
            </a:r>
            <a:r>
              <a:rPr lang="zh-CN" altLang="en-US" b="1"/>
              <a:t>无跳线的</a:t>
            </a:r>
          </a:p>
          <a:p>
            <a:pPr algn="just">
              <a:buFontTx/>
              <a:buNone/>
            </a:pPr>
            <a:r>
              <a:rPr lang="en-US" altLang="zh-CN" b="1"/>
              <a:t>user + centric </a:t>
            </a:r>
            <a:r>
              <a:rPr lang="en-US" altLang="zh-CN" b="1">
                <a:sym typeface="Symbol" panose="05050102010706020507" pitchFamily="18" charset="2"/>
              </a:rPr>
              <a:t></a:t>
            </a:r>
            <a:r>
              <a:rPr lang="en-US" altLang="zh-CN" b="1"/>
              <a:t> user-centric  </a:t>
            </a:r>
            <a:r>
              <a:rPr lang="zh-CN" altLang="en-US" b="1"/>
              <a:t>以用户为中心的</a:t>
            </a:r>
          </a:p>
          <a:p>
            <a:pPr algn="just">
              <a:buFontTx/>
              <a:buNone/>
            </a:pPr>
            <a:r>
              <a:rPr lang="en-US" altLang="zh-CN" b="1"/>
              <a:t>wave + length </a:t>
            </a:r>
            <a:r>
              <a:rPr lang="en-US" altLang="zh-CN" b="1">
                <a:sym typeface="Symbol" panose="05050102010706020507" pitchFamily="18" charset="2"/>
              </a:rPr>
              <a:t></a:t>
            </a:r>
            <a:r>
              <a:rPr lang="en-US" altLang="zh-CN" b="1"/>
              <a:t> wave-length  </a:t>
            </a:r>
            <a:r>
              <a:rPr lang="zh-CN" altLang="en-US" b="1"/>
              <a:t>波长</a:t>
            </a:r>
          </a:p>
          <a:p>
            <a:pPr algn="just">
              <a:buFontTx/>
              <a:buNone/>
            </a:pPr>
            <a:r>
              <a:rPr lang="en-US" altLang="zh-CN" b="1"/>
              <a:t>medium + sized </a:t>
            </a:r>
            <a:r>
              <a:rPr lang="en-US" altLang="zh-CN" b="1">
                <a:sym typeface="Symbol" panose="05050102010706020507" pitchFamily="18" charset="2"/>
              </a:rPr>
              <a:t></a:t>
            </a:r>
            <a:r>
              <a:rPr lang="en-US" altLang="zh-CN" b="1"/>
              <a:t> medium-sized  </a:t>
            </a:r>
            <a:r>
              <a:rPr lang="zh-CN" altLang="en-US" b="1"/>
              <a:t>中型的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176232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The constituent parts of a compound word : separated</a:t>
            </a:r>
            <a:endParaRPr lang="zh-CN" altLang="en-US" sz="36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371600" y="2151888"/>
            <a:ext cx="7391400" cy="381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Tx/>
              <a:buNone/>
            </a:pPr>
            <a:r>
              <a:rPr lang="en-US" altLang="zh-CN" sz="2400" b="1"/>
              <a:t>bus + stop </a:t>
            </a:r>
            <a:r>
              <a:rPr lang="en-US" altLang="zh-CN" sz="2400" b="1">
                <a:sym typeface="Symbol" panose="05050102010706020507" pitchFamily="18" charset="2"/>
              </a:rPr>
              <a:t></a:t>
            </a:r>
            <a:r>
              <a:rPr lang="en-US" altLang="zh-CN" sz="2400" b="1"/>
              <a:t> bus stop  </a:t>
            </a:r>
            <a:r>
              <a:rPr lang="zh-CN" altLang="en-US" sz="2400" b="1"/>
              <a:t>汽车站</a:t>
            </a:r>
          </a:p>
          <a:p>
            <a:pPr algn="just">
              <a:buFontTx/>
              <a:buNone/>
            </a:pPr>
            <a:r>
              <a:rPr lang="en-US" altLang="zh-CN" sz="2400" b="1"/>
              <a:t>machine +building </a:t>
            </a:r>
            <a:r>
              <a:rPr lang="en-US" altLang="zh-CN" sz="2400" b="1">
                <a:sym typeface="Symbol" panose="05050102010706020507" pitchFamily="18" charset="2"/>
              </a:rPr>
              <a:t></a:t>
            </a:r>
            <a:r>
              <a:rPr lang="en-US" altLang="zh-CN" sz="2400" b="1"/>
              <a:t> machine building  </a:t>
            </a:r>
            <a:r>
              <a:rPr lang="zh-CN" altLang="en-US" sz="2400" b="1"/>
              <a:t>机器制造</a:t>
            </a:r>
          </a:p>
          <a:p>
            <a:pPr algn="just">
              <a:buFontTx/>
              <a:buNone/>
            </a:pPr>
            <a:r>
              <a:rPr lang="en-US" altLang="zh-CN" sz="2400" b="1"/>
              <a:t>book + learning </a:t>
            </a:r>
            <a:r>
              <a:rPr lang="en-US" altLang="zh-CN" sz="2400" b="1">
                <a:sym typeface="Symbol" panose="05050102010706020507" pitchFamily="18" charset="2"/>
              </a:rPr>
              <a:t></a:t>
            </a:r>
            <a:r>
              <a:rPr lang="en-US" altLang="zh-CN" sz="2400" b="1"/>
              <a:t> book learning  </a:t>
            </a:r>
            <a:r>
              <a:rPr lang="zh-CN" altLang="en-US" sz="2400" b="1"/>
              <a:t>书本知识</a:t>
            </a:r>
          </a:p>
          <a:p>
            <a:pPr algn="just">
              <a:buFontTx/>
              <a:buNone/>
            </a:pPr>
            <a:r>
              <a:rPr lang="en-US" altLang="zh-CN" sz="2400" b="1"/>
              <a:t>building + material </a:t>
            </a:r>
            <a:r>
              <a:rPr lang="en-US" altLang="zh-CN" sz="2400" b="1">
                <a:sym typeface="Symbol" panose="05050102010706020507" pitchFamily="18" charset="2"/>
              </a:rPr>
              <a:t></a:t>
            </a:r>
            <a:r>
              <a:rPr lang="en-US" altLang="zh-CN" sz="2400" b="1"/>
              <a:t> building material  </a:t>
            </a:r>
            <a:r>
              <a:rPr lang="zh-CN" altLang="en-US" sz="2400" b="1"/>
              <a:t>建筑材料</a:t>
            </a:r>
          </a:p>
          <a:p>
            <a:pPr algn="just">
              <a:buFontTx/>
              <a:buNone/>
            </a:pPr>
            <a:r>
              <a:rPr lang="en-US" altLang="zh-CN" sz="2400" b="1"/>
              <a:t>swimming + pool </a:t>
            </a:r>
            <a:r>
              <a:rPr lang="en-US" altLang="zh-CN" sz="2400" b="1">
                <a:sym typeface="Symbol" panose="05050102010706020507" pitchFamily="18" charset="2"/>
              </a:rPr>
              <a:t></a:t>
            </a:r>
            <a:r>
              <a:rPr lang="en-US" altLang="zh-CN" sz="2400" b="1"/>
              <a:t> swimming pool  </a:t>
            </a:r>
            <a:r>
              <a:rPr lang="zh-CN" altLang="en-US" sz="2400" b="1"/>
              <a:t>游泳池</a:t>
            </a:r>
          </a:p>
          <a:p>
            <a:pPr algn="just">
              <a:buFontTx/>
              <a:buNone/>
            </a:pPr>
            <a:r>
              <a:rPr lang="en-US" altLang="zh-CN" sz="2400" b="1"/>
              <a:t>off + hand </a:t>
            </a:r>
            <a:r>
              <a:rPr lang="en-US" altLang="zh-CN" sz="2400" b="1">
                <a:sym typeface="Symbol" panose="05050102010706020507" pitchFamily="18" charset="2"/>
              </a:rPr>
              <a:t></a:t>
            </a:r>
            <a:r>
              <a:rPr lang="en-US" altLang="zh-CN" sz="2400" b="1"/>
              <a:t> off hand  </a:t>
            </a:r>
            <a:r>
              <a:rPr lang="zh-CN" altLang="en-US" sz="2400" b="1"/>
              <a:t>即刻的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16773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independent word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99616"/>
            <a:ext cx="10515600" cy="507187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Omit the middle connector of a compound word</a:t>
            </a:r>
          </a:p>
          <a:p>
            <a:pPr algn="just">
              <a:buNone/>
            </a:pPr>
            <a:r>
              <a:rPr lang="en-US" altLang="zh-CN" b="1" dirty="0"/>
              <a:t>in + put </a:t>
            </a:r>
            <a:r>
              <a:rPr lang="en-US" altLang="zh-CN" b="1" dirty="0">
                <a:sym typeface="Symbol" panose="05050102010706020507" pitchFamily="18" charset="2"/>
              </a:rPr>
              <a:t></a:t>
            </a:r>
            <a:r>
              <a:rPr lang="en-US" altLang="zh-CN" b="1" dirty="0"/>
              <a:t> input  </a:t>
            </a:r>
            <a:r>
              <a:rPr lang="zh-CN" altLang="en-US" b="1" dirty="0"/>
              <a:t>输入</a:t>
            </a:r>
          </a:p>
          <a:p>
            <a:pPr algn="just">
              <a:buNone/>
            </a:pPr>
            <a:r>
              <a:rPr lang="en-US" altLang="zh-CN" b="1" dirty="0"/>
              <a:t>out + put </a:t>
            </a:r>
            <a:r>
              <a:rPr lang="en-US" altLang="zh-CN" b="1" dirty="0">
                <a:sym typeface="Symbol" panose="05050102010706020507" pitchFamily="18" charset="2"/>
              </a:rPr>
              <a:t></a:t>
            </a:r>
            <a:r>
              <a:rPr lang="en-US" altLang="zh-CN" b="1" dirty="0"/>
              <a:t> output  </a:t>
            </a:r>
            <a:r>
              <a:rPr lang="zh-CN" altLang="en-US" b="1" dirty="0"/>
              <a:t>输出</a:t>
            </a:r>
          </a:p>
          <a:p>
            <a:pPr algn="just">
              <a:buNone/>
            </a:pPr>
            <a:r>
              <a:rPr lang="en-US" altLang="zh-CN" b="1" dirty="0"/>
              <a:t>feed + back </a:t>
            </a:r>
            <a:r>
              <a:rPr lang="en-US" altLang="zh-CN" b="1" dirty="0">
                <a:sym typeface="Symbol" panose="05050102010706020507" pitchFamily="18" charset="2"/>
              </a:rPr>
              <a:t></a:t>
            </a:r>
            <a:r>
              <a:rPr lang="en-US" altLang="zh-CN" b="1" dirty="0"/>
              <a:t> feedback  </a:t>
            </a:r>
            <a:r>
              <a:rPr lang="zh-CN" altLang="en-US" b="1" dirty="0"/>
              <a:t>反馈</a:t>
            </a:r>
          </a:p>
          <a:p>
            <a:pPr algn="just">
              <a:buNone/>
            </a:pPr>
            <a:r>
              <a:rPr lang="en-US" altLang="zh-CN" b="1" dirty="0"/>
              <a:t>work + shop </a:t>
            </a:r>
            <a:r>
              <a:rPr lang="en-US" altLang="zh-CN" b="1" dirty="0">
                <a:sym typeface="Symbol" panose="05050102010706020507" pitchFamily="18" charset="2"/>
              </a:rPr>
              <a:t></a:t>
            </a:r>
            <a:r>
              <a:rPr lang="en-US" altLang="zh-CN" b="1" dirty="0"/>
              <a:t> workshop  </a:t>
            </a:r>
            <a:r>
              <a:rPr lang="zh-CN" altLang="en-US" b="1" dirty="0"/>
              <a:t>车间</a:t>
            </a:r>
          </a:p>
          <a:p>
            <a:pPr algn="just">
              <a:buNone/>
            </a:pPr>
            <a:r>
              <a:rPr lang="en-US" altLang="zh-CN" b="1" dirty="0"/>
              <a:t>fan + in </a:t>
            </a:r>
            <a:r>
              <a:rPr lang="en-US" altLang="zh-CN" b="1" dirty="0">
                <a:sym typeface="Symbol" panose="05050102010706020507" pitchFamily="18" charset="2"/>
              </a:rPr>
              <a:t></a:t>
            </a:r>
            <a:r>
              <a:rPr lang="en-US" altLang="zh-CN" b="1" dirty="0"/>
              <a:t> </a:t>
            </a:r>
            <a:r>
              <a:rPr lang="en-US" altLang="zh-CN" b="1" dirty="0" err="1"/>
              <a:t>fanin</a:t>
            </a:r>
            <a:r>
              <a:rPr lang="en-US" altLang="zh-CN" b="1" dirty="0"/>
              <a:t>  </a:t>
            </a:r>
            <a:r>
              <a:rPr lang="zh-CN" altLang="en-US" b="1" dirty="0"/>
              <a:t>扇入</a:t>
            </a:r>
          </a:p>
          <a:p>
            <a:pPr algn="just">
              <a:buNone/>
            </a:pPr>
            <a:r>
              <a:rPr lang="en-US" altLang="zh-CN" b="1" dirty="0"/>
              <a:t>fan + out </a:t>
            </a:r>
            <a:r>
              <a:rPr lang="en-US" altLang="zh-CN" b="1" dirty="0">
                <a:sym typeface="Symbol" panose="05050102010706020507" pitchFamily="18" charset="2"/>
              </a:rPr>
              <a:t></a:t>
            </a:r>
            <a:r>
              <a:rPr lang="en-US" altLang="zh-CN" b="1" dirty="0"/>
              <a:t> </a:t>
            </a:r>
            <a:r>
              <a:rPr lang="en-US" altLang="zh-CN" b="1" dirty="0" err="1"/>
              <a:t>fanout</a:t>
            </a:r>
            <a:r>
              <a:rPr lang="en-US" altLang="zh-CN" b="1" dirty="0"/>
              <a:t>  </a:t>
            </a:r>
            <a:r>
              <a:rPr lang="zh-CN" altLang="en-US" b="1" dirty="0"/>
              <a:t>扇出</a:t>
            </a:r>
          </a:p>
          <a:p>
            <a:pPr algn="just">
              <a:buNone/>
            </a:pPr>
            <a:r>
              <a:rPr lang="en-US" altLang="zh-CN" b="1" dirty="0"/>
              <a:t>out + come </a:t>
            </a:r>
            <a:r>
              <a:rPr lang="en-US" altLang="zh-CN" b="1" dirty="0">
                <a:sym typeface="Symbol" panose="05050102010706020507" pitchFamily="18" charset="2"/>
              </a:rPr>
              <a:t></a:t>
            </a:r>
            <a:r>
              <a:rPr lang="en-US" altLang="zh-CN" b="1" dirty="0"/>
              <a:t> outcome  </a:t>
            </a:r>
            <a:r>
              <a:rPr lang="zh-CN" altLang="en-US" b="1" dirty="0"/>
              <a:t>结果</a:t>
            </a:r>
          </a:p>
          <a:p>
            <a:pPr algn="just">
              <a:buNone/>
            </a:pPr>
            <a:r>
              <a:rPr lang="en-US" altLang="zh-CN" b="1" dirty="0"/>
              <a:t>on + line </a:t>
            </a:r>
            <a:r>
              <a:rPr lang="en-US" altLang="zh-CN" b="1" dirty="0">
                <a:sym typeface="Symbol" panose="05050102010706020507" pitchFamily="18" charset="2"/>
              </a:rPr>
              <a:t></a:t>
            </a:r>
            <a:r>
              <a:rPr lang="en-US" altLang="zh-CN" b="1" dirty="0"/>
              <a:t> online  </a:t>
            </a:r>
            <a:r>
              <a:rPr lang="zh-CN" altLang="en-US" b="1" dirty="0"/>
              <a:t>在线</a:t>
            </a:r>
            <a:endParaRPr lang="en-US" altLang="zh-CN" b="1" dirty="0"/>
          </a:p>
          <a:p>
            <a:pPr algn="just">
              <a:buNone/>
            </a:pPr>
            <a:r>
              <a:rPr lang="en-US" altLang="zh-CN" b="1" dirty="0" err="1"/>
              <a:t>key+board</a:t>
            </a:r>
            <a:r>
              <a:rPr lang="en-US" altLang="zh-CN" b="1" dirty="0">
                <a:sym typeface="Symbol" panose="05050102010706020507" pitchFamily="18" charset="2"/>
              </a:rPr>
              <a:t> keyboard</a:t>
            </a:r>
          </a:p>
          <a:p>
            <a:pPr algn="just">
              <a:buNone/>
            </a:pPr>
            <a:r>
              <a:rPr lang="zh-CN" altLang="en-US" b="1" dirty="0">
                <a:sym typeface="Symbol" panose="05050102010706020507" pitchFamily="18" charset="2"/>
              </a:rPr>
              <a:t>类似：</a:t>
            </a:r>
            <a:r>
              <a:rPr lang="en-US" altLang="zh-CN" b="1" dirty="0">
                <a:sym typeface="Symbol" panose="05050102010706020507" pitchFamily="18" charset="2"/>
              </a:rPr>
              <a:t>download  upload videotape</a:t>
            </a:r>
            <a:endParaRPr lang="zh-CN" altLang="en-US" b="1" dirty="0"/>
          </a:p>
          <a:p>
            <a:pPr algn="just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5596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Derivative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three elements of word formation: prefixes, roots, and suffixes</a:t>
            </a:r>
          </a:p>
          <a:p>
            <a:r>
              <a:rPr lang="en-US" altLang="zh-CN" dirty="0"/>
              <a:t>noun affixes such as inter-, sub-, in-, </a:t>
            </a:r>
            <a:r>
              <a:rPr lang="en-US" altLang="zh-CN" dirty="0" err="1"/>
              <a:t>tele</a:t>
            </a:r>
            <a:r>
              <a:rPr lang="en-US" altLang="zh-CN" dirty="0"/>
              <a:t>-, micro-, etc.</a:t>
            </a:r>
          </a:p>
          <a:p>
            <a:r>
              <a:rPr lang="en-US" altLang="zh-CN" dirty="0"/>
              <a:t>adjectives, affixes, such as </a:t>
            </a:r>
            <a:r>
              <a:rPr lang="en-US" altLang="zh-CN" dirty="0" err="1"/>
              <a:t>im</a:t>
            </a:r>
            <a:r>
              <a:rPr lang="en-US" altLang="zh-CN" dirty="0"/>
              <a:t>-, un-, etc.</a:t>
            </a:r>
          </a:p>
          <a:p>
            <a:r>
              <a:rPr lang="en-US" altLang="zh-CN" dirty="0"/>
              <a:t> verb affixes such as re-, under-, de-, con-, etc.</a:t>
            </a:r>
          </a:p>
          <a:p>
            <a:endParaRPr lang="en-US" altLang="zh-CN" dirty="0"/>
          </a:p>
          <a:p>
            <a:r>
              <a:rPr lang="en-US" altLang="zh-CN" dirty="0"/>
              <a:t>Suffixes</a:t>
            </a:r>
            <a:r>
              <a:rPr lang="zh-CN" altLang="en-US" dirty="0"/>
              <a:t>：</a:t>
            </a:r>
            <a:r>
              <a:rPr lang="en-US" altLang="zh-CN" dirty="0"/>
              <a:t> -able</a:t>
            </a:r>
            <a:r>
              <a:rPr lang="zh-CN" altLang="en-US" dirty="0"/>
              <a:t>，</a:t>
            </a:r>
            <a:r>
              <a:rPr lang="en-US" altLang="zh-CN" dirty="0"/>
              <a:t>-al</a:t>
            </a:r>
            <a:r>
              <a:rPr lang="zh-CN" altLang="en-US" dirty="0"/>
              <a:t>，</a:t>
            </a:r>
            <a:r>
              <a:rPr lang="en-US" altLang="zh-CN" dirty="0"/>
              <a:t>-</a:t>
            </a:r>
            <a:r>
              <a:rPr lang="en-US" altLang="zh-CN" dirty="0" err="1"/>
              <a:t>ing</a:t>
            </a:r>
            <a:r>
              <a:rPr lang="zh-CN" altLang="en-US" dirty="0"/>
              <a:t>，</a:t>
            </a:r>
            <a:r>
              <a:rPr lang="en-US" altLang="zh-CN" dirty="0"/>
              <a:t>-</a:t>
            </a:r>
            <a:r>
              <a:rPr lang="en-US" altLang="zh-CN" dirty="0" err="1"/>
              <a:t>ed</a:t>
            </a:r>
            <a:r>
              <a:rPr lang="zh-CN" altLang="en-US" dirty="0"/>
              <a:t>，</a:t>
            </a:r>
            <a:r>
              <a:rPr lang="en-US" altLang="zh-CN" dirty="0"/>
              <a:t>-meter</a:t>
            </a:r>
            <a:r>
              <a:rPr lang="zh-CN" altLang="en-US" dirty="0"/>
              <a:t>，</a:t>
            </a:r>
            <a:r>
              <a:rPr lang="en-US" altLang="zh-CN" dirty="0"/>
              <a:t>-ware</a:t>
            </a:r>
            <a:r>
              <a:rPr lang="zh-CN" altLang="en-US" dirty="0"/>
              <a:t>，</a:t>
            </a:r>
            <a:r>
              <a:rPr lang="en-US" altLang="zh-CN" dirty="0"/>
              <a:t>-en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2393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7915"/>
          </a:xfrm>
        </p:spPr>
        <p:txBody>
          <a:bodyPr/>
          <a:lstStyle/>
          <a:p>
            <a:r>
              <a:rPr lang="en-US" altLang="zh-CN" dirty="0"/>
              <a:t>derivative words</a:t>
            </a:r>
            <a:endParaRPr lang="zh-CN" alt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4"/>
            <a:ext cx="8634984" cy="4672711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000" b="1"/>
              <a:t>（</a:t>
            </a:r>
            <a:r>
              <a:rPr lang="en-US" altLang="zh-CN" sz="2000" b="1"/>
              <a:t>1</a:t>
            </a:r>
            <a:r>
              <a:rPr lang="zh-CN" altLang="en-US" sz="2000" b="1"/>
              <a:t>）</a:t>
            </a:r>
            <a:r>
              <a:rPr lang="en-US" altLang="zh-CN" sz="2000" b="1"/>
              <a:t>multi</a:t>
            </a:r>
            <a:r>
              <a:rPr lang="en-US" altLang="zh-CN" sz="2000" b="1">
                <a:latin typeface="宋体" panose="02010600030101010101" pitchFamily="2" charset="-122"/>
              </a:rPr>
              <a:t>-  </a:t>
            </a:r>
            <a:r>
              <a:rPr lang="zh-CN" altLang="en-US" sz="2000" b="1"/>
              <a:t>多，多的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000" b="1"/>
              <a:t>multimedia  </a:t>
            </a:r>
            <a:r>
              <a:rPr lang="zh-CN" altLang="en-US" sz="2000" b="1"/>
              <a:t>多媒体                     </a:t>
            </a:r>
            <a:r>
              <a:rPr lang="en-US" altLang="zh-CN" sz="2000" b="1"/>
              <a:t>multiprocessor  </a:t>
            </a:r>
            <a:r>
              <a:rPr lang="zh-CN" altLang="en-US" sz="2000" b="1"/>
              <a:t>多处理器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000" b="1"/>
              <a:t>multiprogram  </a:t>
            </a:r>
            <a:r>
              <a:rPr lang="zh-CN" altLang="en-US" sz="2000" b="1"/>
              <a:t>多道程序            </a:t>
            </a:r>
            <a:r>
              <a:rPr lang="en-US" altLang="zh-CN" sz="2000" b="1"/>
              <a:t>multiplex  </a:t>
            </a:r>
            <a:r>
              <a:rPr lang="zh-CN" altLang="en-US" sz="2000" b="1"/>
              <a:t>多路复用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000" b="1"/>
              <a:t>（</a:t>
            </a:r>
            <a:r>
              <a:rPr lang="en-US" altLang="zh-CN" sz="2000" b="1"/>
              <a:t>2</a:t>
            </a:r>
            <a:r>
              <a:rPr lang="zh-CN" altLang="en-US" sz="2000" b="1"/>
              <a:t>）</a:t>
            </a:r>
            <a:r>
              <a:rPr lang="en-US" altLang="zh-CN" sz="2000" b="1"/>
              <a:t>hyper-  </a:t>
            </a:r>
            <a:r>
              <a:rPr lang="zh-CN" altLang="en-US" sz="2000" b="1"/>
              <a:t>超级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000" b="1"/>
              <a:t>hypertext  </a:t>
            </a:r>
            <a:r>
              <a:rPr lang="zh-CN" altLang="en-US" sz="2000" b="1"/>
              <a:t>超文本                        </a:t>
            </a:r>
            <a:r>
              <a:rPr lang="en-US" altLang="zh-CN" sz="2000" b="1"/>
              <a:t>hypermedia  </a:t>
            </a:r>
            <a:r>
              <a:rPr lang="zh-CN" altLang="en-US" sz="2000" b="1"/>
              <a:t>超媒体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000" b="1"/>
              <a:t>hyperswitch  </a:t>
            </a:r>
            <a:r>
              <a:rPr lang="zh-CN" altLang="en-US" sz="2000" b="1"/>
              <a:t>超级交换机            </a:t>
            </a:r>
            <a:r>
              <a:rPr lang="en-US" altLang="zh-CN" sz="2000" b="1"/>
              <a:t>hypersonic  </a:t>
            </a:r>
            <a:r>
              <a:rPr lang="zh-CN" altLang="en-US" sz="2000" b="1"/>
              <a:t>超音速的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000" b="1"/>
              <a:t>（</a:t>
            </a:r>
            <a:r>
              <a:rPr lang="en-US" altLang="zh-CN" sz="2000" b="1"/>
              <a:t>3</a:t>
            </a:r>
            <a:r>
              <a:rPr lang="zh-CN" altLang="en-US" sz="2000" b="1"/>
              <a:t>）</a:t>
            </a:r>
            <a:r>
              <a:rPr lang="en-US" altLang="zh-CN" sz="2000" b="1"/>
              <a:t>super-  </a:t>
            </a:r>
            <a:r>
              <a:rPr lang="zh-CN" altLang="en-US" sz="2000" b="1"/>
              <a:t>超级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000" b="1"/>
              <a:t>supertanker  </a:t>
            </a:r>
            <a:r>
              <a:rPr lang="zh-CN" altLang="en-US" sz="2000" b="1"/>
              <a:t>超级油轮                </a:t>
            </a:r>
            <a:r>
              <a:rPr lang="en-US" altLang="zh-CN" sz="2000" b="1"/>
              <a:t>superstate  </a:t>
            </a:r>
            <a:r>
              <a:rPr lang="zh-CN" altLang="en-US" sz="2000" b="1"/>
              <a:t>超级大国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000" b="1"/>
              <a:t>superstructure  </a:t>
            </a:r>
            <a:r>
              <a:rPr lang="zh-CN" altLang="en-US" sz="2000" b="1"/>
              <a:t>上层建筑            </a:t>
            </a:r>
            <a:r>
              <a:rPr lang="en-US" altLang="zh-CN" sz="2000" b="1"/>
              <a:t>superuser  </a:t>
            </a:r>
            <a:r>
              <a:rPr lang="zh-CN" altLang="en-US" sz="2000" b="1"/>
              <a:t>超级用户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000" b="1"/>
              <a:t>（</a:t>
            </a:r>
            <a:r>
              <a:rPr lang="en-US" altLang="zh-CN" sz="2000" b="1"/>
              <a:t>4</a:t>
            </a:r>
            <a:r>
              <a:rPr lang="zh-CN" altLang="en-US" sz="2000" b="1"/>
              <a:t>）</a:t>
            </a:r>
            <a:r>
              <a:rPr lang="en-US" altLang="zh-CN" sz="2000" b="1"/>
              <a:t>tele-  </a:t>
            </a:r>
            <a:r>
              <a:rPr lang="zh-CN" altLang="en-US" sz="2000" b="1"/>
              <a:t>远程的， 电的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000" b="1"/>
              <a:t>telephone  </a:t>
            </a:r>
            <a:r>
              <a:rPr lang="zh-CN" altLang="en-US" sz="2000" b="1"/>
              <a:t>电话                             </a:t>
            </a:r>
            <a:r>
              <a:rPr lang="en-US" altLang="zh-CN" sz="2000" b="1"/>
              <a:t>teleconference  </a:t>
            </a:r>
            <a:r>
              <a:rPr lang="zh-CN" altLang="en-US" sz="2000" b="1"/>
              <a:t>远程会议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000" b="1"/>
              <a:t>telescope  </a:t>
            </a:r>
            <a:r>
              <a:rPr lang="zh-CN" altLang="en-US" sz="2000" b="1"/>
              <a:t>望远镜                          </a:t>
            </a:r>
            <a:r>
              <a:rPr lang="en-US" altLang="zh-CN" sz="2000" b="1"/>
              <a:t>telegraph  </a:t>
            </a:r>
            <a:r>
              <a:rPr lang="zh-CN" altLang="en-US" sz="2000" b="1"/>
              <a:t>电报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867696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146048" y="1572768"/>
            <a:ext cx="9192768" cy="462076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Tx/>
              <a:buNone/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5</a:t>
            </a:r>
            <a:r>
              <a:rPr lang="zh-CN" altLang="en-US" sz="2000" b="1" dirty="0"/>
              <a:t>）</a:t>
            </a:r>
            <a:r>
              <a:rPr lang="en-US" altLang="zh-CN" sz="2000" b="1" dirty="0"/>
              <a:t>micro-  </a:t>
            </a:r>
            <a:r>
              <a:rPr lang="zh-CN" altLang="en-US" sz="2000" b="1" dirty="0"/>
              <a:t>微型</a:t>
            </a:r>
          </a:p>
          <a:p>
            <a:pPr algn="just">
              <a:buFontTx/>
              <a:buNone/>
            </a:pPr>
            <a:r>
              <a:rPr lang="en-US" altLang="zh-CN" sz="2000" b="1" dirty="0"/>
              <a:t>microprocessor  </a:t>
            </a:r>
            <a:r>
              <a:rPr lang="zh-CN" altLang="en-US" sz="2000" b="1" dirty="0"/>
              <a:t>微处理器             </a:t>
            </a:r>
            <a:r>
              <a:rPr lang="en-US" altLang="zh-CN" sz="2000" b="1" dirty="0"/>
              <a:t>microcode  </a:t>
            </a:r>
            <a:r>
              <a:rPr lang="zh-CN" altLang="en-US" sz="2000" b="1" dirty="0"/>
              <a:t>微代码</a:t>
            </a:r>
          </a:p>
          <a:p>
            <a:pPr algn="just">
              <a:buFontTx/>
              <a:buNone/>
            </a:pPr>
            <a:r>
              <a:rPr lang="en-US" altLang="zh-CN" sz="2000" b="1" dirty="0"/>
              <a:t>microcomputer  </a:t>
            </a:r>
            <a:r>
              <a:rPr lang="zh-CN" altLang="en-US" sz="2000" b="1" dirty="0"/>
              <a:t>微型计算机         </a:t>
            </a:r>
            <a:r>
              <a:rPr lang="en-US" altLang="zh-CN" sz="2000" b="1" dirty="0"/>
              <a:t>microwave  </a:t>
            </a:r>
            <a:r>
              <a:rPr lang="zh-CN" altLang="en-US" sz="2000" b="1" dirty="0"/>
              <a:t>微波</a:t>
            </a:r>
          </a:p>
          <a:p>
            <a:pPr algn="just">
              <a:buFontTx/>
              <a:buNone/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6</a:t>
            </a:r>
            <a:r>
              <a:rPr lang="zh-CN" altLang="en-US" sz="2000" b="1" dirty="0"/>
              <a:t>）</a:t>
            </a:r>
            <a:r>
              <a:rPr lang="en-US" altLang="zh-CN" sz="2000" b="1" dirty="0"/>
              <a:t>inter-  </a:t>
            </a:r>
            <a:r>
              <a:rPr lang="zh-CN" altLang="en-US" sz="2000" b="1" dirty="0"/>
              <a:t>相互，在 </a:t>
            </a:r>
            <a:r>
              <a:rPr lang="en-US" altLang="zh-CN" sz="2000" b="1" dirty="0"/>
              <a:t>……</a:t>
            </a:r>
            <a:r>
              <a:rPr lang="en-US" altLang="zh-CN" sz="2000" b="1" dirty="0">
                <a:latin typeface="宋体" panose="02010600030101010101" pitchFamily="2" charset="-122"/>
              </a:rPr>
              <a:t> </a:t>
            </a:r>
            <a:r>
              <a:rPr lang="zh-CN" altLang="en-US" sz="2000" b="1" dirty="0"/>
              <a:t>之间</a:t>
            </a:r>
          </a:p>
          <a:p>
            <a:pPr algn="just">
              <a:buFontTx/>
              <a:buNone/>
            </a:pPr>
            <a:r>
              <a:rPr lang="en-US" altLang="zh-CN" sz="2000" b="1" dirty="0"/>
              <a:t>interface  </a:t>
            </a:r>
            <a:r>
              <a:rPr lang="zh-CN" altLang="en-US" sz="2000" b="1" dirty="0"/>
              <a:t>接口                                 </a:t>
            </a:r>
            <a:r>
              <a:rPr lang="en-US" altLang="zh-CN" sz="2000" b="1" dirty="0"/>
              <a:t>internet  </a:t>
            </a:r>
            <a:r>
              <a:rPr lang="zh-CN" altLang="en-US" sz="2000" b="1" dirty="0"/>
              <a:t>互联网</a:t>
            </a:r>
          </a:p>
          <a:p>
            <a:pPr algn="just">
              <a:buFontTx/>
              <a:buNone/>
            </a:pPr>
            <a:r>
              <a:rPr lang="en-US" altLang="zh-CN" sz="2000" b="1" dirty="0"/>
              <a:t>interlace  </a:t>
            </a:r>
            <a:r>
              <a:rPr lang="zh-CN" altLang="en-US" sz="2000" b="1" dirty="0"/>
              <a:t>隔行扫描                         </a:t>
            </a:r>
            <a:r>
              <a:rPr lang="en-US" altLang="zh-CN" sz="2000" b="1" dirty="0"/>
              <a:t>interlock  </a:t>
            </a:r>
            <a:r>
              <a:rPr lang="zh-CN" altLang="en-US" sz="2000" b="1" dirty="0"/>
              <a:t>联锁</a:t>
            </a:r>
          </a:p>
          <a:p>
            <a:pPr algn="just">
              <a:buFontTx/>
              <a:buNone/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7</a:t>
            </a:r>
            <a:r>
              <a:rPr lang="zh-CN" altLang="en-US" sz="2000" b="1" dirty="0"/>
              <a:t>）</a:t>
            </a:r>
            <a:r>
              <a:rPr lang="en-US" altLang="zh-CN" sz="2000" b="1" dirty="0"/>
              <a:t>re-  </a:t>
            </a:r>
            <a:r>
              <a:rPr lang="zh-CN" altLang="en-US" sz="2000" b="1" dirty="0"/>
              <a:t>再，重新</a:t>
            </a:r>
          </a:p>
          <a:p>
            <a:pPr algn="just">
              <a:buFontTx/>
              <a:buNone/>
            </a:pPr>
            <a:r>
              <a:rPr lang="en-US" altLang="zh-CN" sz="2000" b="1" dirty="0"/>
              <a:t>rerun  </a:t>
            </a:r>
            <a:r>
              <a:rPr lang="zh-CN" altLang="en-US" sz="2000" b="1" dirty="0"/>
              <a:t>重新运行                             </a:t>
            </a:r>
            <a:r>
              <a:rPr lang="en-US" altLang="zh-CN" sz="2000" b="1" dirty="0"/>
              <a:t>rewrite  </a:t>
            </a:r>
            <a:r>
              <a:rPr lang="zh-CN" altLang="en-US" sz="2000" b="1" dirty="0"/>
              <a:t>改写</a:t>
            </a:r>
          </a:p>
          <a:p>
            <a:pPr algn="just">
              <a:buFontTx/>
              <a:buNone/>
            </a:pPr>
            <a:r>
              <a:rPr lang="en-US" altLang="zh-CN" sz="2000" b="1" dirty="0" err="1"/>
              <a:t>resetup</a:t>
            </a:r>
            <a:r>
              <a:rPr lang="en-US" altLang="zh-CN" sz="2000" b="1" dirty="0"/>
              <a:t>  </a:t>
            </a:r>
            <a:r>
              <a:rPr lang="zh-CN" altLang="en-US" sz="2000" b="1" dirty="0"/>
              <a:t>重新设置                          </a:t>
            </a:r>
            <a:r>
              <a:rPr lang="en-US" altLang="zh-CN" sz="2000" b="1" dirty="0"/>
              <a:t>reprint  </a:t>
            </a:r>
            <a:r>
              <a:rPr lang="zh-CN" altLang="en-US" sz="2000" b="1" dirty="0"/>
              <a:t>重新打印</a:t>
            </a:r>
          </a:p>
          <a:p>
            <a:pPr algn="just">
              <a:buFontTx/>
              <a:buNone/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8</a:t>
            </a:r>
            <a:r>
              <a:rPr lang="zh-CN" altLang="en-US" sz="2000" b="1" dirty="0"/>
              <a:t>）</a:t>
            </a:r>
            <a:r>
              <a:rPr lang="en-US" altLang="zh-CN" sz="2000" b="1" dirty="0"/>
              <a:t>semi-  </a:t>
            </a:r>
            <a:r>
              <a:rPr lang="zh-CN" altLang="en-US" sz="2000" b="1" dirty="0"/>
              <a:t>半</a:t>
            </a:r>
          </a:p>
          <a:p>
            <a:pPr algn="just">
              <a:buFontTx/>
              <a:buNone/>
            </a:pPr>
            <a:r>
              <a:rPr lang="en-US" altLang="zh-CN" sz="2000" b="1" dirty="0"/>
              <a:t>semiconductor</a:t>
            </a:r>
            <a:r>
              <a:rPr lang="zh-CN" altLang="en-US" sz="2000" b="1" dirty="0"/>
              <a:t>半导体                    </a:t>
            </a:r>
            <a:r>
              <a:rPr lang="en-US" altLang="zh-CN" sz="2000" b="1" dirty="0"/>
              <a:t>semiautomatic  </a:t>
            </a:r>
            <a:r>
              <a:rPr lang="zh-CN" altLang="en-US" sz="2000" b="1" dirty="0"/>
              <a:t>半自动的</a:t>
            </a:r>
          </a:p>
          <a:p>
            <a:pPr algn="just">
              <a:buFontTx/>
              <a:buNone/>
            </a:pPr>
            <a:r>
              <a:rPr lang="en-US" altLang="zh-CN" sz="2000" b="1" dirty="0" err="1"/>
              <a:t>semidiameter</a:t>
            </a:r>
            <a:r>
              <a:rPr lang="en-US" altLang="zh-CN" sz="2000" b="1" dirty="0"/>
              <a:t>  </a:t>
            </a:r>
            <a:r>
              <a:rPr lang="zh-CN" altLang="en-US" sz="2000" b="1" dirty="0"/>
              <a:t>半径                        </a:t>
            </a:r>
            <a:r>
              <a:rPr lang="en-US" altLang="zh-CN" sz="2000" b="1" dirty="0"/>
              <a:t>semicircular  </a:t>
            </a:r>
            <a:r>
              <a:rPr lang="zh-CN" altLang="en-US" sz="2000" b="1" dirty="0"/>
              <a:t>半圆的</a:t>
            </a:r>
          </a:p>
        </p:txBody>
      </p:sp>
    </p:spTree>
    <p:extLst>
      <p:ext uri="{BB962C8B-B14F-4D97-AF65-F5344CB8AC3E}">
        <p14:creationId xmlns:p14="http://schemas.microsoft.com/office/powerpoint/2010/main" val="3592973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Borrowed words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Borrowing words refers to the use of words in public English and everyday expressions to express professional meanings.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520952" y="2952839"/>
            <a:ext cx="7940040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dirty="0"/>
              <a:t>cache  </a:t>
            </a:r>
            <a:r>
              <a:rPr lang="zh-CN" altLang="en-US" sz="2400" b="1" dirty="0"/>
              <a:t>高速缓存                   </a:t>
            </a:r>
            <a:r>
              <a:rPr lang="en-US" altLang="zh-CN" sz="2400" b="1" dirty="0"/>
              <a:t>semaphore  </a:t>
            </a:r>
            <a:r>
              <a:rPr lang="zh-CN" altLang="en-US" sz="2400" b="1" dirty="0"/>
              <a:t>信号量</a:t>
            </a:r>
          </a:p>
          <a:p>
            <a:pPr algn="just">
              <a:lnSpc>
                <a:spcPct val="150000"/>
              </a:lnSpc>
            </a:pPr>
            <a:r>
              <a:rPr lang="en-US" altLang="zh-CN" sz="2400" b="1" dirty="0"/>
              <a:t>firewall  </a:t>
            </a:r>
            <a:r>
              <a:rPr lang="zh-CN" altLang="en-US" sz="2400" b="1" dirty="0"/>
              <a:t>防火墙                   </a:t>
            </a:r>
            <a:r>
              <a:rPr lang="en-US" altLang="zh-CN" sz="2400" b="1" dirty="0" err="1"/>
              <a:t>mailbomb</a:t>
            </a:r>
            <a:r>
              <a:rPr lang="en-US" altLang="zh-CN" sz="2400" b="1" dirty="0"/>
              <a:t>  </a:t>
            </a:r>
            <a:r>
              <a:rPr lang="zh-CN" altLang="en-US" sz="2400" b="1" dirty="0"/>
              <a:t>邮件炸弹</a:t>
            </a:r>
          </a:p>
          <a:p>
            <a:pPr algn="just">
              <a:lnSpc>
                <a:spcPct val="150000"/>
              </a:lnSpc>
            </a:pPr>
            <a:r>
              <a:rPr lang="en-US" altLang="zh-CN" sz="2400" b="1" dirty="0"/>
              <a:t>flag  </a:t>
            </a:r>
            <a:r>
              <a:rPr lang="zh-CN" altLang="en-US" sz="2400" b="1" dirty="0"/>
              <a:t>标志，状态</a:t>
            </a:r>
          </a:p>
          <a:p>
            <a:pPr algn="just">
              <a:lnSpc>
                <a:spcPct val="150000"/>
              </a:lnSpc>
            </a:pPr>
            <a:r>
              <a:rPr lang="en-US" altLang="zh-CN" sz="2400" b="1" dirty="0"/>
              <a:t>register  </a:t>
            </a:r>
            <a:r>
              <a:rPr lang="zh-CN" altLang="en-US" sz="2400" b="1" dirty="0"/>
              <a:t>寄存器                   </a:t>
            </a:r>
            <a:r>
              <a:rPr lang="en-US" altLang="zh-CN" sz="2400" b="1" dirty="0"/>
              <a:t>router   </a:t>
            </a:r>
            <a:r>
              <a:rPr lang="zh-CN" altLang="en-US" sz="2400" b="1" dirty="0"/>
              <a:t>路由器</a:t>
            </a:r>
          </a:p>
          <a:p>
            <a:pPr algn="just">
              <a:lnSpc>
                <a:spcPct val="150000"/>
              </a:lnSpc>
            </a:pPr>
            <a:r>
              <a:rPr lang="en-US" altLang="zh-CN" sz="2400" b="1" dirty="0"/>
              <a:t>sector   </a:t>
            </a:r>
            <a:r>
              <a:rPr lang="zh-CN" altLang="en-US" sz="2400" b="1" dirty="0"/>
              <a:t>扇区                         </a:t>
            </a:r>
            <a:r>
              <a:rPr lang="en-US" altLang="zh-CN" sz="2400" b="1" dirty="0"/>
              <a:t>package  </a:t>
            </a:r>
            <a:r>
              <a:rPr lang="zh-CN" altLang="en-US" sz="2400" b="1" dirty="0"/>
              <a:t>软件包</a:t>
            </a:r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52938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Conversion</a:t>
            </a:r>
            <a:r>
              <a:rPr lang="zh-CN" altLang="en-US" b="1" dirty="0">
                <a:latin typeface="宋体" panose="02010600030101010101" pitchFamily="2" charset="-122"/>
              </a:rPr>
              <a:t> </a:t>
            </a:r>
            <a:r>
              <a:rPr lang="zh-CN" altLang="en-US" b="1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Convert from one class of expression to another</a:t>
            </a:r>
          </a:p>
          <a:p>
            <a:endParaRPr lang="en-US" altLang="zh-CN" dirty="0"/>
          </a:p>
          <a:p>
            <a:r>
              <a:rPr lang="en-US" altLang="zh-CN" dirty="0"/>
              <a:t>Nouns to verbs</a:t>
            </a:r>
          </a:p>
          <a:p>
            <a:pPr algn="just">
              <a:buNone/>
            </a:pPr>
            <a:r>
              <a:rPr lang="en-US" altLang="zh-CN" b="1" dirty="0"/>
              <a:t>    use </a:t>
            </a:r>
            <a:r>
              <a:rPr lang="zh-CN" altLang="en-US" b="1" dirty="0"/>
              <a:t>用途 </a:t>
            </a:r>
            <a:r>
              <a:rPr lang="zh-CN" altLang="en-US" b="1" dirty="0">
                <a:sym typeface="Symbol" panose="05050102010706020507" pitchFamily="18" charset="2"/>
              </a:rPr>
              <a:t></a:t>
            </a:r>
            <a:r>
              <a:rPr lang="zh-CN" altLang="en-US" b="1" dirty="0"/>
              <a:t>  </a:t>
            </a:r>
            <a:r>
              <a:rPr lang="en-US" altLang="zh-CN" b="1" dirty="0"/>
              <a:t>to use </a:t>
            </a:r>
            <a:r>
              <a:rPr lang="zh-CN" altLang="en-US" b="1" dirty="0"/>
              <a:t>使用</a:t>
            </a:r>
          </a:p>
          <a:p>
            <a:pPr algn="just">
              <a:buNone/>
            </a:pPr>
            <a:r>
              <a:rPr lang="zh-CN" altLang="en-US" b="1" dirty="0"/>
              <a:t>     </a:t>
            </a:r>
            <a:r>
              <a:rPr lang="en-US" altLang="zh-CN" b="1" dirty="0"/>
              <a:t>time </a:t>
            </a:r>
            <a:r>
              <a:rPr lang="zh-CN" altLang="en-US" b="1" dirty="0"/>
              <a:t>时间 </a:t>
            </a:r>
            <a:r>
              <a:rPr lang="zh-CN" altLang="en-US" b="1" dirty="0">
                <a:sym typeface="Symbol" panose="05050102010706020507" pitchFamily="18" charset="2"/>
              </a:rPr>
              <a:t></a:t>
            </a:r>
            <a:r>
              <a:rPr lang="zh-CN" altLang="en-US" b="1" dirty="0"/>
              <a:t> </a:t>
            </a:r>
            <a:r>
              <a:rPr lang="en-US" altLang="zh-CN" b="1" dirty="0"/>
              <a:t>to time </a:t>
            </a:r>
            <a:r>
              <a:rPr lang="zh-CN" altLang="en-US" b="1" dirty="0"/>
              <a:t>计时，定时</a:t>
            </a:r>
          </a:p>
          <a:p>
            <a:pPr algn="just">
              <a:buNone/>
            </a:pPr>
            <a:r>
              <a:rPr lang="zh-CN" altLang="en-US" b="1" dirty="0"/>
              <a:t>     </a:t>
            </a:r>
            <a:r>
              <a:rPr lang="en-US" altLang="zh-CN" b="1" dirty="0"/>
              <a:t>format </a:t>
            </a:r>
            <a:r>
              <a:rPr lang="zh-CN" altLang="en-US" b="1" dirty="0"/>
              <a:t>格式 </a:t>
            </a:r>
            <a:r>
              <a:rPr lang="zh-CN" altLang="en-US" b="1" dirty="0">
                <a:sym typeface="Symbol" panose="05050102010706020507" pitchFamily="18" charset="2"/>
              </a:rPr>
              <a:t></a:t>
            </a:r>
            <a:r>
              <a:rPr lang="zh-CN" altLang="en-US" b="1" dirty="0"/>
              <a:t> </a:t>
            </a:r>
            <a:r>
              <a:rPr lang="en-US" altLang="zh-CN" b="1" dirty="0"/>
              <a:t>to format </a:t>
            </a:r>
            <a:r>
              <a:rPr lang="zh-CN" altLang="en-US" b="1" dirty="0"/>
              <a:t>格式化</a:t>
            </a:r>
            <a:endParaRPr lang="en-US" altLang="zh-CN" b="1" dirty="0"/>
          </a:p>
          <a:p>
            <a:pPr algn="just">
              <a:buNone/>
            </a:pPr>
            <a:r>
              <a:rPr lang="en-US" altLang="zh-CN" b="1" dirty="0"/>
              <a:t>     program</a:t>
            </a:r>
            <a:r>
              <a:rPr lang="zh-CN" altLang="en-US" b="1" dirty="0"/>
              <a:t>程序</a:t>
            </a:r>
            <a:r>
              <a:rPr lang="zh-CN" altLang="en-US" b="1" dirty="0">
                <a:sym typeface="Symbol" panose="05050102010706020507" pitchFamily="18" charset="2"/>
              </a:rPr>
              <a:t></a:t>
            </a:r>
            <a:r>
              <a:rPr lang="en-US" altLang="zh-CN" b="1" dirty="0">
                <a:sym typeface="Symbol" panose="05050102010706020507" pitchFamily="18" charset="2"/>
              </a:rPr>
              <a:t>to program </a:t>
            </a:r>
            <a:r>
              <a:rPr lang="zh-CN" altLang="en-US" b="1" dirty="0">
                <a:sym typeface="Symbol" panose="05050102010706020507" pitchFamily="18" charset="2"/>
              </a:rPr>
              <a:t>编程</a:t>
            </a:r>
            <a:endParaRPr lang="zh-CN" altLang="en-US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6737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Sentence composition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Subject</a:t>
            </a:r>
          </a:p>
          <a:p>
            <a:r>
              <a:rPr lang="en-US" altLang="zh-CN" dirty="0"/>
              <a:t> Predicate </a:t>
            </a:r>
          </a:p>
          <a:p>
            <a:r>
              <a:rPr lang="en-US" altLang="zh-CN" dirty="0"/>
              <a:t>Object </a:t>
            </a:r>
          </a:p>
          <a:p>
            <a:r>
              <a:rPr lang="en-US" altLang="zh-CN" dirty="0"/>
              <a:t>Objective complete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5425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zh-CN" altLang="en-US" b="1" dirty="0"/>
              <a:t>   </a:t>
            </a:r>
            <a:endParaRPr lang="en-US" altLang="zh-CN" b="1" dirty="0"/>
          </a:p>
          <a:p>
            <a:pPr algn="just">
              <a:buNone/>
            </a:pPr>
            <a:r>
              <a:rPr lang="en-US" altLang="zh-CN" b="1" dirty="0"/>
              <a:t>Adjectives to nouns</a:t>
            </a:r>
          </a:p>
          <a:p>
            <a:pPr algn="just">
              <a:buNone/>
            </a:pPr>
            <a:r>
              <a:rPr lang="en-US" altLang="zh-CN" b="1" dirty="0"/>
              <a:t>   mineral </a:t>
            </a:r>
            <a:r>
              <a:rPr lang="zh-CN" altLang="en-US" b="1" dirty="0"/>
              <a:t>矿物的 </a:t>
            </a:r>
            <a:r>
              <a:rPr lang="zh-CN" altLang="en-US" b="1" dirty="0">
                <a:sym typeface="Symbol" panose="05050102010706020507" pitchFamily="18" charset="2"/>
              </a:rPr>
              <a:t></a:t>
            </a:r>
            <a:r>
              <a:rPr lang="zh-CN" altLang="en-US" b="1" dirty="0"/>
              <a:t> </a:t>
            </a:r>
            <a:r>
              <a:rPr lang="en-US" altLang="zh-CN" b="1" dirty="0"/>
              <a:t>mineral </a:t>
            </a:r>
            <a:r>
              <a:rPr lang="zh-CN" altLang="en-US" b="1" dirty="0"/>
              <a:t>矿物质</a:t>
            </a:r>
          </a:p>
          <a:p>
            <a:pPr algn="just">
              <a:buNone/>
            </a:pPr>
            <a:r>
              <a:rPr lang="zh-CN" altLang="en-US" b="1" dirty="0"/>
              <a:t>     </a:t>
            </a:r>
            <a:r>
              <a:rPr lang="en-US" altLang="zh-CN" b="1" dirty="0"/>
              <a:t>good </a:t>
            </a:r>
            <a:r>
              <a:rPr lang="zh-CN" altLang="en-US" b="1" dirty="0"/>
              <a:t>好的 </a:t>
            </a:r>
            <a:r>
              <a:rPr lang="zh-CN" altLang="en-US" b="1" dirty="0">
                <a:sym typeface="Symbol" panose="05050102010706020507" pitchFamily="18" charset="2"/>
              </a:rPr>
              <a:t></a:t>
            </a:r>
            <a:r>
              <a:rPr lang="zh-CN" altLang="en-US" b="1" dirty="0"/>
              <a:t> </a:t>
            </a:r>
            <a:r>
              <a:rPr lang="en-US" altLang="zh-CN" b="1" dirty="0"/>
              <a:t>good </a:t>
            </a:r>
            <a:r>
              <a:rPr lang="zh-CN" altLang="en-US" b="1" dirty="0"/>
              <a:t>益处</a:t>
            </a:r>
          </a:p>
          <a:p>
            <a:pPr algn="just">
              <a:buNone/>
            </a:pPr>
            <a:r>
              <a:rPr lang="zh-CN" altLang="en-US" b="1" dirty="0"/>
              <a:t>     </a:t>
            </a:r>
            <a:r>
              <a:rPr lang="en-US" altLang="zh-CN" b="1" dirty="0"/>
              <a:t>final </a:t>
            </a:r>
            <a:r>
              <a:rPr lang="zh-CN" altLang="en-US" b="1" dirty="0"/>
              <a:t>最后的 </a:t>
            </a:r>
            <a:r>
              <a:rPr lang="zh-CN" altLang="en-US" b="1" dirty="0">
                <a:sym typeface="Symbol" panose="05050102010706020507" pitchFamily="18" charset="2"/>
              </a:rPr>
              <a:t></a:t>
            </a:r>
            <a:r>
              <a:rPr lang="zh-CN" altLang="en-US" b="1" dirty="0"/>
              <a:t> </a:t>
            </a:r>
            <a:r>
              <a:rPr lang="en-US" altLang="zh-CN" b="1" dirty="0"/>
              <a:t>final </a:t>
            </a:r>
            <a:r>
              <a:rPr lang="zh-CN" altLang="en-US" b="1" dirty="0"/>
              <a:t>决赛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7197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Abbreviation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1" dirty="0" err="1"/>
              <a:t>maths</a:t>
            </a:r>
            <a:r>
              <a:rPr lang="en-US" altLang="zh-CN" b="1" dirty="0"/>
              <a:t>——mathematics</a:t>
            </a:r>
            <a:r>
              <a:rPr lang="zh-CN" altLang="en-US" b="1" dirty="0"/>
              <a:t>，</a:t>
            </a:r>
            <a:r>
              <a:rPr lang="en-US" altLang="zh-CN" b="1" dirty="0"/>
              <a:t>ad——advertisement</a:t>
            </a:r>
            <a:r>
              <a:rPr lang="zh-CN" altLang="en-US" b="1" dirty="0"/>
              <a:t>，</a:t>
            </a:r>
            <a:r>
              <a:rPr lang="en-US" altLang="zh-CN" b="1" dirty="0"/>
              <a:t>kilo——kilogram</a:t>
            </a:r>
            <a:r>
              <a:rPr lang="zh-CN" altLang="en-US" b="1" dirty="0"/>
              <a:t>，</a:t>
            </a:r>
            <a:r>
              <a:rPr lang="en-US" altLang="zh-CN" b="1" dirty="0" err="1"/>
              <a:t>dir</a:t>
            </a:r>
            <a:r>
              <a:rPr lang="en-US" altLang="zh-CN" b="1" dirty="0"/>
              <a:t>——directory</a:t>
            </a:r>
          </a:p>
          <a:p>
            <a:r>
              <a:rPr lang="en-US" altLang="zh-CN" b="1" dirty="0"/>
              <a:t>CAD</a:t>
            </a:r>
          </a:p>
          <a:p>
            <a:r>
              <a:rPr lang="en-US" altLang="zh-CN" b="1" dirty="0"/>
              <a:t>CPU</a:t>
            </a:r>
          </a:p>
          <a:p>
            <a:r>
              <a:rPr lang="en-US" altLang="zh-CN" b="1" dirty="0"/>
              <a:t>DBMS</a:t>
            </a:r>
          </a:p>
          <a:p>
            <a:r>
              <a:rPr lang="en-US" altLang="zh-CN" b="1" dirty="0"/>
              <a:t>BPEL</a:t>
            </a:r>
          </a:p>
          <a:p>
            <a:r>
              <a:rPr lang="en-US" altLang="zh-CN" b="1" dirty="0"/>
              <a:t>SOAP</a:t>
            </a:r>
          </a:p>
          <a:p>
            <a:r>
              <a:rPr lang="en-US" altLang="zh-CN" b="1" dirty="0"/>
              <a:t>COBOL</a:t>
            </a:r>
          </a:p>
          <a:p>
            <a:r>
              <a:rPr lang="en-US" altLang="zh-CN" b="1" dirty="0"/>
              <a:t>SMTP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767072" y="2666853"/>
            <a:ext cx="55351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CAD——Computer Aided Design</a:t>
            </a:r>
          </a:p>
          <a:p>
            <a:r>
              <a:rPr lang="en-US" altLang="zh-CN" b="1" dirty="0"/>
              <a:t>CPU——Central Process Unit</a:t>
            </a:r>
          </a:p>
          <a:p>
            <a:r>
              <a:rPr lang="en-US" altLang="zh-CN" b="1" dirty="0"/>
              <a:t>DBMS——</a:t>
            </a:r>
            <a:r>
              <a:rPr lang="en-US" altLang="zh-CN" b="1" dirty="0" err="1"/>
              <a:t>DataBase</a:t>
            </a:r>
            <a:r>
              <a:rPr lang="en-US" altLang="zh-CN" b="1" dirty="0"/>
              <a:t> Management System</a:t>
            </a:r>
          </a:p>
          <a:p>
            <a:r>
              <a:rPr lang="en-US" altLang="zh-CN" b="1" dirty="0"/>
              <a:t>BPEL —— Business Process Execution Language</a:t>
            </a:r>
          </a:p>
          <a:p>
            <a:r>
              <a:rPr lang="en-US" altLang="zh-CN" b="1" dirty="0"/>
              <a:t>SOAP —— Simple Object Access Protocol</a:t>
            </a:r>
          </a:p>
          <a:p>
            <a:r>
              <a:rPr lang="en-US" altLang="zh-CN" b="1" dirty="0"/>
              <a:t>COBOL——Common Business Oriented Language</a:t>
            </a:r>
          </a:p>
          <a:p>
            <a:r>
              <a:rPr lang="en-US" altLang="zh-CN" b="1" dirty="0"/>
              <a:t>SMTP ——</a:t>
            </a:r>
            <a:r>
              <a:rPr lang="zh-CN" altLang="en-US" b="1" dirty="0"/>
              <a:t> </a:t>
            </a:r>
            <a:r>
              <a:rPr lang="en-US" altLang="zh-CN" b="1" dirty="0"/>
              <a:t>Simple Mail Transfer Protocol</a:t>
            </a:r>
            <a:endParaRPr lang="zh-CN" altLang="en-US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4372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Special terminology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02920" y="1981200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2400" b="1" dirty="0"/>
              <a:t>TELNET </a:t>
            </a:r>
            <a:endParaRPr lang="zh-CN" altLang="en-US" sz="2400" b="1" dirty="0"/>
          </a:p>
          <a:p>
            <a:pPr algn="just"/>
            <a:r>
              <a:rPr lang="en-US" altLang="zh-CN" sz="2400" b="1" dirty="0"/>
              <a:t>HTTP</a:t>
            </a:r>
            <a:r>
              <a:rPr lang="zh-CN" altLang="en-US" sz="2400" b="1" dirty="0"/>
              <a:t>：</a:t>
            </a:r>
            <a:r>
              <a:rPr lang="en-US" altLang="zh-CN" sz="2400" b="1" dirty="0"/>
              <a:t>Hypertext Transfer Protocol </a:t>
            </a:r>
            <a:endParaRPr lang="zh-CN" altLang="en-US" sz="2400" b="1" dirty="0"/>
          </a:p>
          <a:p>
            <a:pPr algn="just"/>
            <a:r>
              <a:rPr lang="en-US" altLang="zh-CN" sz="2400" b="1" dirty="0"/>
              <a:t>SNMP</a:t>
            </a:r>
            <a:r>
              <a:rPr lang="zh-CN" altLang="en-US" sz="2400" b="1" dirty="0"/>
              <a:t>：</a:t>
            </a:r>
            <a:r>
              <a:rPr lang="en-US" altLang="zh-CN" sz="2400" b="1" dirty="0"/>
              <a:t>Simple Network management Protocol</a:t>
            </a:r>
            <a:r>
              <a:rPr lang="zh-CN" altLang="en-US" sz="2400" b="1" dirty="0"/>
              <a:t> </a:t>
            </a:r>
          </a:p>
          <a:p>
            <a:pPr algn="just"/>
            <a:r>
              <a:rPr lang="en-US" altLang="zh-CN" sz="2400" b="1" dirty="0"/>
              <a:t>TFTP</a:t>
            </a:r>
            <a:r>
              <a:rPr lang="zh-CN" altLang="en-US" sz="2400" b="1" dirty="0"/>
              <a:t>：</a:t>
            </a:r>
            <a:r>
              <a:rPr lang="en-US" altLang="zh-CN" sz="2400" b="1" dirty="0"/>
              <a:t>Trivial File Transfer Protocol</a:t>
            </a:r>
          </a:p>
          <a:p>
            <a:pPr algn="just"/>
            <a:r>
              <a:rPr lang="en-US" altLang="zh-CN" sz="2400" b="1" dirty="0"/>
              <a:t>NFS</a:t>
            </a:r>
            <a:r>
              <a:rPr lang="zh-CN" altLang="en-US" sz="2400" b="1" dirty="0"/>
              <a:t>： </a:t>
            </a:r>
            <a:r>
              <a:rPr lang="en-US" altLang="zh-CN" sz="2400" b="1" dirty="0"/>
              <a:t>Network File System</a:t>
            </a:r>
            <a:r>
              <a:rPr lang="zh-CN" altLang="en-US" sz="2400" b="1" dirty="0"/>
              <a:t> </a:t>
            </a:r>
          </a:p>
          <a:p>
            <a:pPr algn="just"/>
            <a:r>
              <a:rPr lang="en-US" altLang="zh-CN" sz="2400" b="1" dirty="0"/>
              <a:t>UDP</a:t>
            </a:r>
            <a:r>
              <a:rPr lang="zh-CN" altLang="en-US" sz="2400" b="1" dirty="0"/>
              <a:t>： </a:t>
            </a:r>
            <a:r>
              <a:rPr lang="en-US" altLang="zh-CN" sz="2400" b="1" dirty="0"/>
              <a:t>User Datagram Protocol</a:t>
            </a:r>
            <a:r>
              <a:rPr lang="zh-CN" altLang="en-US" sz="2400" b="1" dirty="0"/>
              <a:t> </a:t>
            </a:r>
          </a:p>
          <a:p>
            <a:pPr algn="just"/>
            <a:r>
              <a:rPr lang="en-US" altLang="zh-CN" sz="2400" b="1" dirty="0"/>
              <a:t>ARP</a:t>
            </a:r>
            <a:r>
              <a:rPr lang="zh-CN" altLang="en-US" sz="2400" b="1" dirty="0"/>
              <a:t>： </a:t>
            </a:r>
            <a:r>
              <a:rPr lang="en-US" altLang="zh-CN" sz="2400" b="1" dirty="0"/>
              <a:t>Address Resolution Protocol </a:t>
            </a:r>
            <a:endParaRPr lang="zh-CN" altLang="en-US" sz="2400" b="1" dirty="0"/>
          </a:p>
          <a:p>
            <a:pPr algn="just"/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063390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37" y="2039746"/>
            <a:ext cx="7038975" cy="3519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7546848" y="2170176"/>
            <a:ext cx="293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LTS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7477887" y="3886108"/>
            <a:ext cx="2938272" cy="595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LTS labelled transition system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477887" y="2693396"/>
            <a:ext cx="2438400" cy="1060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逻辑理论专家系统</a:t>
            </a:r>
            <a:endParaRPr lang="en-US" altLang="zh-CN" dirty="0"/>
          </a:p>
          <a:p>
            <a:r>
              <a:rPr lang="zh-CN" altLang="en-US" dirty="0"/>
              <a:t>最小截平方和</a:t>
            </a:r>
            <a:endParaRPr lang="en-US" altLang="zh-CN" dirty="0"/>
          </a:p>
          <a:p>
            <a:r>
              <a:rPr lang="zh-CN" altLang="en-US" dirty="0"/>
              <a:t>三烯</a:t>
            </a:r>
          </a:p>
        </p:txBody>
      </p:sp>
      <p:sp>
        <p:nvSpPr>
          <p:cNvPr id="8" name="矩形 7"/>
          <p:cNvSpPr/>
          <p:nvPr/>
        </p:nvSpPr>
        <p:spPr>
          <a:xfrm>
            <a:off x="438912" y="2328672"/>
            <a:ext cx="2706624" cy="364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157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Domain name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264920" y="1981200"/>
            <a:ext cx="7010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Tx/>
              <a:buNone/>
            </a:pPr>
            <a:r>
              <a:rPr lang="en-US" altLang="zh-CN" sz="2400" b="1"/>
              <a:t>cn  </a:t>
            </a:r>
            <a:r>
              <a:rPr lang="zh-CN" altLang="en-US" sz="2400" b="1"/>
              <a:t>中国                         </a:t>
            </a:r>
            <a:r>
              <a:rPr lang="en-US" altLang="zh-CN" sz="2400" b="1"/>
              <a:t>ca  </a:t>
            </a:r>
            <a:r>
              <a:rPr lang="zh-CN" altLang="en-US" sz="2400" b="1"/>
              <a:t>加拿大</a:t>
            </a:r>
          </a:p>
          <a:p>
            <a:pPr algn="just">
              <a:buFontTx/>
              <a:buNone/>
            </a:pPr>
            <a:r>
              <a:rPr lang="en-US" altLang="zh-CN" sz="2400" b="1"/>
              <a:t>us  </a:t>
            </a:r>
            <a:r>
              <a:rPr lang="zh-CN" altLang="en-US" sz="2400" b="1"/>
              <a:t>美国                         </a:t>
            </a:r>
            <a:r>
              <a:rPr lang="en-US" altLang="zh-CN" sz="2400" b="1"/>
              <a:t>au  </a:t>
            </a:r>
            <a:r>
              <a:rPr lang="zh-CN" altLang="en-US" sz="2400" b="1"/>
              <a:t>澳大利亚</a:t>
            </a:r>
          </a:p>
          <a:p>
            <a:pPr algn="just">
              <a:buFontTx/>
              <a:buNone/>
            </a:pPr>
            <a:r>
              <a:rPr lang="en-US" altLang="zh-CN" sz="2400" b="1"/>
              <a:t>gb  </a:t>
            </a:r>
            <a:r>
              <a:rPr lang="zh-CN" altLang="en-US" sz="2400" b="1"/>
              <a:t>英国（官方）        </a:t>
            </a:r>
            <a:r>
              <a:rPr lang="en-US" altLang="zh-CN" sz="2400" b="1"/>
              <a:t>uk  </a:t>
            </a:r>
            <a:r>
              <a:rPr lang="zh-CN" altLang="en-US" sz="2400" b="1"/>
              <a:t>英国（通用）</a:t>
            </a:r>
          </a:p>
          <a:p>
            <a:pPr algn="just">
              <a:buFontTx/>
              <a:buNone/>
            </a:pPr>
            <a:r>
              <a:rPr lang="en-US" altLang="zh-CN" sz="2400" b="1"/>
              <a:t>tw  </a:t>
            </a:r>
            <a:r>
              <a:rPr lang="zh-CN" altLang="en-US" sz="2400" b="1"/>
              <a:t>中国台湾                </a:t>
            </a:r>
            <a:r>
              <a:rPr lang="en-US" altLang="zh-CN" sz="2400" b="1"/>
              <a:t>hk  </a:t>
            </a:r>
            <a:r>
              <a:rPr lang="zh-CN" altLang="en-US" sz="2400" b="1"/>
              <a:t>中国香港</a:t>
            </a:r>
          </a:p>
          <a:p>
            <a:pPr algn="just">
              <a:buFontTx/>
              <a:buNone/>
            </a:pPr>
            <a:r>
              <a:rPr lang="en-US" altLang="zh-CN" sz="2400" b="1"/>
              <a:t>fr  </a:t>
            </a:r>
            <a:r>
              <a:rPr lang="zh-CN" altLang="en-US" sz="2400" b="1"/>
              <a:t>法国                         </a:t>
            </a:r>
            <a:r>
              <a:rPr lang="en-US" altLang="zh-CN" sz="2400" b="1"/>
              <a:t>un  </a:t>
            </a:r>
            <a:r>
              <a:rPr lang="zh-CN" altLang="en-US" sz="2400" b="1"/>
              <a:t>联合国</a:t>
            </a:r>
          </a:p>
          <a:p>
            <a:pPr algn="just">
              <a:buFontTx/>
              <a:buNone/>
            </a:pPr>
            <a:r>
              <a:rPr lang="en-US" altLang="zh-CN" sz="2400" b="1"/>
              <a:t>nz  </a:t>
            </a:r>
            <a:r>
              <a:rPr lang="zh-CN" altLang="en-US" sz="2400" b="1"/>
              <a:t>新西兰                    </a:t>
            </a:r>
            <a:r>
              <a:rPr lang="en-US" altLang="zh-CN" sz="2400" b="1"/>
              <a:t>dk  </a:t>
            </a:r>
            <a:r>
              <a:rPr lang="zh-CN" altLang="en-US" sz="2400" b="1"/>
              <a:t>丹麦</a:t>
            </a:r>
          </a:p>
          <a:p>
            <a:pPr algn="just">
              <a:buFontTx/>
              <a:buNone/>
            </a:pPr>
            <a:r>
              <a:rPr lang="en-US" altLang="zh-CN" sz="2400" b="1"/>
              <a:t>ch  </a:t>
            </a:r>
            <a:r>
              <a:rPr lang="zh-CN" altLang="en-US" sz="2400" b="1"/>
              <a:t>瑞士                        </a:t>
            </a:r>
            <a:r>
              <a:rPr lang="en-US" altLang="zh-CN" sz="2400" b="1"/>
              <a:t>de  </a:t>
            </a:r>
            <a:r>
              <a:rPr lang="zh-CN" altLang="en-US" sz="2400" b="1"/>
              <a:t>德国</a:t>
            </a:r>
          </a:p>
          <a:p>
            <a:pPr algn="just">
              <a:buFontTx/>
              <a:buNone/>
            </a:pPr>
            <a:r>
              <a:rPr lang="en-US" altLang="zh-CN" sz="2400" b="1"/>
              <a:t>jp  </a:t>
            </a:r>
            <a:r>
              <a:rPr lang="zh-CN" altLang="en-US" sz="2400" b="1"/>
              <a:t>日本                         </a:t>
            </a:r>
            <a:r>
              <a:rPr lang="en-US" altLang="zh-CN" sz="2400" b="1"/>
              <a:t>sg  </a:t>
            </a:r>
            <a:r>
              <a:rPr lang="zh-CN" altLang="en-US" sz="2400" b="1"/>
              <a:t>新加坡</a:t>
            </a:r>
          </a:p>
          <a:p>
            <a:pPr algn="just">
              <a:buFontTx/>
              <a:buNone/>
            </a:pPr>
            <a:r>
              <a:rPr lang="en-US" altLang="zh-CN" sz="2400" b="1"/>
              <a:t>aq  </a:t>
            </a:r>
            <a:r>
              <a:rPr lang="zh-CN" altLang="en-US" sz="2400" b="1"/>
              <a:t>南极洲                     </a:t>
            </a:r>
            <a:r>
              <a:rPr lang="en-US" altLang="zh-CN" sz="2400" b="1"/>
              <a:t>it  </a:t>
            </a:r>
            <a:r>
              <a:rPr lang="zh-CN" altLang="en-US" sz="2400" b="1"/>
              <a:t>意大利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83464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Relational operator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altLang="zh-CN" b="1" dirty="0"/>
              <a:t>a = b    a equals b, a is equal to </a:t>
            </a:r>
            <a:r>
              <a:rPr lang="en-US" altLang="zh-CN" b="1" dirty="0" err="1"/>
              <a:t>b,a</a:t>
            </a:r>
            <a:r>
              <a:rPr lang="en-US" altLang="zh-CN" b="1" dirty="0"/>
              <a:t> is b</a:t>
            </a:r>
          </a:p>
          <a:p>
            <a:pPr marL="0" indent="0" algn="just">
              <a:buNone/>
            </a:pPr>
            <a:r>
              <a:rPr lang="en-US" altLang="zh-CN" b="1" dirty="0"/>
              <a:t>a </a:t>
            </a:r>
            <a:r>
              <a:rPr lang="en-US" altLang="zh-CN" b="1" dirty="0">
                <a:sym typeface="Symbol" panose="05050102010706020507" pitchFamily="18" charset="2"/>
              </a:rPr>
              <a:t></a:t>
            </a:r>
            <a:r>
              <a:rPr lang="en-US" altLang="zh-CN" b="1" dirty="0"/>
              <a:t> b    a is approximately equal to b</a:t>
            </a:r>
          </a:p>
          <a:p>
            <a:pPr marL="0" indent="0" algn="just">
              <a:buNone/>
            </a:pPr>
            <a:r>
              <a:rPr lang="en-US" altLang="zh-CN" b="1" dirty="0"/>
              <a:t>a </a:t>
            </a:r>
            <a:r>
              <a:rPr lang="en-US" altLang="zh-CN" b="1" dirty="0">
                <a:sym typeface="Symbol" panose="05050102010706020507" pitchFamily="18" charset="2"/>
              </a:rPr>
              <a:t></a:t>
            </a:r>
            <a:r>
              <a:rPr lang="en-US" altLang="zh-CN" b="1" dirty="0"/>
              <a:t> b    a is not equal to b, a is not b</a:t>
            </a:r>
          </a:p>
          <a:p>
            <a:pPr marL="0" indent="0" algn="just">
              <a:buNone/>
            </a:pPr>
            <a:r>
              <a:rPr lang="en-US" altLang="zh-CN" b="1" dirty="0"/>
              <a:t>a </a:t>
            </a:r>
            <a:r>
              <a:rPr lang="en-US" altLang="zh-CN" b="1" dirty="0">
                <a:sym typeface="Symbol" panose="05050102010706020507" pitchFamily="18" charset="2"/>
              </a:rPr>
              <a:t></a:t>
            </a:r>
            <a:r>
              <a:rPr lang="en-US" altLang="zh-CN" b="1" dirty="0"/>
              <a:t> b    a is less than or equal to b</a:t>
            </a:r>
          </a:p>
          <a:p>
            <a:pPr marL="0" indent="0" algn="just">
              <a:buNone/>
            </a:pPr>
            <a:r>
              <a:rPr lang="en-US" altLang="zh-CN" b="1" dirty="0"/>
              <a:t>a </a:t>
            </a:r>
            <a:r>
              <a:rPr lang="en-US" altLang="zh-CN" b="1" dirty="0">
                <a:sym typeface="Symbol" panose="05050102010706020507" pitchFamily="18" charset="2"/>
              </a:rPr>
              <a:t></a:t>
            </a:r>
            <a:r>
              <a:rPr lang="en-US" altLang="zh-CN" b="1" dirty="0"/>
              <a:t> b    a is more than or equal to b</a:t>
            </a:r>
          </a:p>
          <a:p>
            <a:pPr marL="0" indent="0" algn="just">
              <a:buNone/>
            </a:pPr>
            <a:r>
              <a:rPr lang="en-US" altLang="zh-CN" b="1" dirty="0"/>
              <a:t>a </a:t>
            </a:r>
            <a:r>
              <a:rPr lang="en-US" altLang="zh-CN" b="1" dirty="0">
                <a:sym typeface="Symbol" panose="05050102010706020507" pitchFamily="18" charset="2"/>
              </a:rPr>
              <a:t></a:t>
            </a:r>
            <a:r>
              <a:rPr lang="en-US" altLang="zh-CN" b="1" dirty="0"/>
              <a:t> b    a is less than b</a:t>
            </a:r>
          </a:p>
          <a:p>
            <a:pPr marL="0" indent="0" algn="just">
              <a:buNone/>
            </a:pPr>
            <a:r>
              <a:rPr lang="en-US" altLang="zh-CN" b="1" dirty="0"/>
              <a:t>a </a:t>
            </a:r>
            <a:r>
              <a:rPr lang="en-US" altLang="zh-CN" b="1" dirty="0">
                <a:sym typeface="Symbol" panose="05050102010706020507" pitchFamily="18" charset="2"/>
              </a:rPr>
              <a:t></a:t>
            </a:r>
            <a:r>
              <a:rPr lang="en-US" altLang="zh-CN" b="1" dirty="0"/>
              <a:t> b    a is greater than b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6709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463" y="1932854"/>
            <a:ext cx="6779295" cy="395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8630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06BA46-8E30-40F8-9F7B-D66A639B9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C60E78-202B-4FE6-9385-918B6216D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CCFF743-8C30-4DD5-A43C-0ED1D6FAC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914" y="1896727"/>
            <a:ext cx="8281997" cy="111918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C28F42E-FD5C-4EEF-AC39-0F7A1C383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914" y="3154944"/>
            <a:ext cx="9011168" cy="323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29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362" y="2098675"/>
            <a:ext cx="8607425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2"/>
          <p:cNvSpPr txBox="1">
            <a:spLocks noChangeArrowheads="1"/>
          </p:cNvSpPr>
          <p:nvPr/>
        </p:nvSpPr>
        <p:spPr bwMode="auto">
          <a:xfrm>
            <a:off x="3217164" y="5191887"/>
            <a:ext cx="7058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Aharoni" panose="02010803020104030203" pitchFamily="2" charset="-79"/>
                <a:cs typeface="Aharoni" panose="02010803020104030203" pitchFamily="2" charset="-79"/>
              </a:rPr>
              <a:t>------”Domain Theory”  Samson </a:t>
            </a:r>
            <a:r>
              <a:rPr lang="en-US" altLang="zh-CN" sz="1800" dirty="0" err="1">
                <a:latin typeface="Aharoni" panose="02010803020104030203" pitchFamily="2" charset="-79"/>
                <a:cs typeface="Aharoni" panose="02010803020104030203" pitchFamily="2" charset="-79"/>
              </a:rPr>
              <a:t>Abramsky</a:t>
            </a:r>
            <a:r>
              <a:rPr lang="en-US" altLang="zh-CN" sz="1800" dirty="0">
                <a:latin typeface="Aharoni" panose="02010803020104030203" pitchFamily="2" charset="-79"/>
                <a:cs typeface="Aharoni" panose="02010803020104030203" pitchFamily="2" charset="-79"/>
              </a:rPr>
              <a:t>  and  </a:t>
            </a:r>
            <a:r>
              <a:rPr lang="en-US" altLang="zh-CN" sz="1800" dirty="0" err="1">
                <a:latin typeface="Aharoni" panose="02010803020104030203" pitchFamily="2" charset="-79"/>
                <a:cs typeface="Aharoni" panose="02010803020104030203" pitchFamily="2" charset="-79"/>
              </a:rPr>
              <a:t>Achim</a:t>
            </a:r>
            <a:r>
              <a:rPr lang="en-US" altLang="zh-CN" sz="1800" dirty="0">
                <a:latin typeface="Aharoni" panose="02010803020104030203" pitchFamily="2" charset="-79"/>
                <a:cs typeface="Aharoni" panose="02010803020104030203" pitchFamily="2" charset="-79"/>
              </a:rPr>
              <a:t> Jung</a:t>
            </a:r>
            <a:endParaRPr lang="zh-CN" altLang="en-US" sz="1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599513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2"/>
          <p:cNvSpPr txBox="1">
            <a:spLocks noChangeArrowheads="1"/>
          </p:cNvSpPr>
          <p:nvPr/>
        </p:nvSpPr>
        <p:spPr bwMode="auto">
          <a:xfrm>
            <a:off x="3685794" y="6176963"/>
            <a:ext cx="70564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latin typeface="Aharoni" panose="02010803020104030203" pitchFamily="2" charset="-79"/>
                <a:cs typeface="Aharoni" panose="02010803020104030203" pitchFamily="2" charset="-79"/>
              </a:rPr>
              <a:t>------”Denotational Semantics”  Glynn Winskel</a:t>
            </a:r>
            <a:endParaRPr lang="zh-CN" altLang="en-US" sz="180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129" y="1346201"/>
            <a:ext cx="6914959" cy="465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4823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Appositive</a:t>
            </a:r>
            <a:r>
              <a:rPr lang="zh-CN" altLang="en-US" b="1" dirty="0">
                <a:latin typeface="宋体" panose="02010600030101010101" pitchFamily="2" charset="-122"/>
              </a:rPr>
              <a:t>同位语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Supplement and explain</a:t>
            </a:r>
          </a:p>
          <a:p>
            <a:endParaRPr lang="en-US" altLang="zh-CN" b="1" dirty="0"/>
          </a:p>
          <a:p>
            <a:r>
              <a:rPr lang="en-US" altLang="zh-CN" b="1" dirty="0"/>
              <a:t>Our teacher, Mr. Smith, has developed a kind of new software.</a:t>
            </a:r>
          </a:p>
          <a:p>
            <a:r>
              <a:rPr lang="en-US" altLang="zh-CN" b="1" dirty="0"/>
              <a:t>We Chinese are working hard to make our country rich and strong.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98040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1374587882"/>
              </p:ext>
            </p:extLst>
          </p:nvPr>
        </p:nvGraphicFramePr>
        <p:xfrm>
          <a:off x="2389632" y="2006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25998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Aharoni" panose="02010803020104030203" pitchFamily="2" charset="-79"/>
                <a:cs typeface="Aharoni" panose="02010803020104030203" pitchFamily="2" charset="-79"/>
              </a:rPr>
              <a:t>We need to understand</a:t>
            </a:r>
            <a:endParaRPr lang="zh-CN" altLang="en-US" dirty="0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idx="1"/>
          </p:nvPr>
        </p:nvSpPr>
        <p:spPr bwMode="auto">
          <a:xfrm>
            <a:off x="573024" y="1825624"/>
            <a:ext cx="10780776" cy="9731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 eaLnBrk="1" hangingPunct="1">
              <a:buFont typeface="Wingdings" panose="05000000000000000000" pitchFamily="2" charset="2"/>
              <a:buChar char="ü"/>
              <a:defRPr/>
            </a:pPr>
            <a:r>
              <a:rPr lang="en-US" altLang="zh-CN" sz="3200" b="1" dirty="0">
                <a:latin typeface="Aharoni" panose="02010803020104030203" pitchFamily="2" charset="-79"/>
                <a:cs typeface="Aharoni" panose="02010803020104030203" pitchFamily="2" charset="-79"/>
              </a:rPr>
              <a:t>How many times are needed to understand one paper?</a:t>
            </a:r>
          </a:p>
          <a:p>
            <a:pPr marL="0" indent="0" eaLnBrk="1" hangingPunct="1">
              <a:buNone/>
              <a:defRPr/>
            </a:pPr>
            <a:endParaRPr lang="en-US" altLang="zh-CN" sz="3200" b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9144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CN" sz="3200" b="1" dirty="0">
                <a:latin typeface="Aharoni" panose="02010803020104030203" pitchFamily="2" charset="-79"/>
                <a:cs typeface="Aharoni" panose="02010803020104030203" pitchFamily="2" charset="-79"/>
              </a:rPr>
              <a:t>First: to know </a:t>
            </a:r>
            <a:r>
              <a:rPr lang="en-US" altLang="zh-CN" sz="3200" b="1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structure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CN" sz="3200" b="1" dirty="0">
                <a:latin typeface="Aharoni" panose="02010803020104030203" pitchFamily="2" charset="-79"/>
                <a:cs typeface="Aharoni" panose="02010803020104030203" pitchFamily="2" charset="-79"/>
              </a:rPr>
              <a:t>Second: to confirm </a:t>
            </a:r>
            <a:r>
              <a:rPr lang="en-US" altLang="zh-CN" sz="3200" b="1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keywords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CN" sz="3200" b="1" dirty="0">
                <a:latin typeface="Aharoni" panose="02010803020104030203" pitchFamily="2" charset="-79"/>
                <a:cs typeface="Aharoni" panose="02010803020104030203" pitchFamily="2" charset="-79"/>
              </a:rPr>
              <a:t>Third: to grasp </a:t>
            </a:r>
            <a:r>
              <a:rPr lang="en-US" altLang="zh-CN" sz="3200" b="1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idea 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CN" sz="3200" b="1" dirty="0">
                <a:latin typeface="Aharoni" panose="02010803020104030203" pitchFamily="2" charset="-79"/>
                <a:cs typeface="Aharoni" panose="02010803020104030203" pitchFamily="2" charset="-79"/>
              </a:rPr>
              <a:t>Fourth : to understand </a:t>
            </a:r>
            <a:r>
              <a:rPr lang="en-US" altLang="zh-CN" sz="3200" b="1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detail 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CN" sz="3200" b="1" dirty="0">
                <a:latin typeface="Aharoni" panose="02010803020104030203" pitchFamily="2" charset="-79"/>
                <a:cs typeface="Aharoni" panose="02010803020104030203" pitchFamily="2" charset="-79"/>
              </a:rPr>
              <a:t>Fifth: to read </a:t>
            </a:r>
            <a:r>
              <a:rPr lang="en-US" altLang="zh-CN" sz="3200" b="1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paragraph, session, chapter, paper, book…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pPr marL="457200" indent="-457200" eaLnBrk="1" hangingPunct="1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endParaRPr lang="en-US" altLang="zh-CN" sz="3200" b="1" dirty="0"/>
          </a:p>
          <a:p>
            <a:pPr marL="457200" indent="-457200" eaLnBrk="1" hangingPunct="1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endParaRPr lang="en-US" altLang="zh-CN" sz="3200" b="1" dirty="0"/>
          </a:p>
          <a:p>
            <a:pPr marL="457200" indent="-457200" eaLnBrk="1" hangingPunct="1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endParaRPr lang="en-US" altLang="zh-CN" sz="3200" b="1" dirty="0"/>
          </a:p>
          <a:p>
            <a:pPr marL="457200" indent="-457200" eaLnBrk="1" hangingPunct="1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endParaRPr lang="en-US" altLang="zh-CN" sz="3200" b="1" dirty="0"/>
          </a:p>
          <a:p>
            <a:pPr marL="457200" indent="-457200" eaLnBrk="1" hangingPunct="1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endParaRPr lang="en-US" altLang="zh-CN" sz="3200" b="1" dirty="0"/>
          </a:p>
          <a:p>
            <a:pPr marL="457200" indent="-457200" eaLnBrk="1" hangingPunct="1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endParaRPr 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1779133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07950" y="274638"/>
            <a:ext cx="8496300" cy="147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600" b="1" dirty="0">
                <a:latin typeface="Aharoni" panose="02010803020104030203" pitchFamily="2" charset="-79"/>
                <a:cs typeface="Aharoni" panose="02010803020104030203" pitchFamily="2" charset="-79"/>
              </a:rPr>
              <a:t>The structure of the paragraph?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(Computer Science)</a:t>
            </a:r>
            <a:endParaRPr lang="zh-CN" altLang="zh-CN" sz="2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07950" y="1605598"/>
            <a:ext cx="8964613" cy="341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24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Simple! </a:t>
            </a:r>
            <a:endParaRPr lang="en-US" altLang="zh-CN" sz="2400" dirty="0">
              <a:solidFill>
                <a:srgbClr val="C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zh-CN" sz="2400" dirty="0">
              <a:solidFill>
                <a:srgbClr val="C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zh-CN" sz="2400" dirty="0">
              <a:solidFill>
                <a:srgbClr val="C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zh-CN" sz="2400" dirty="0">
              <a:solidFill>
                <a:srgbClr val="C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zh-CN" sz="2400" dirty="0">
              <a:solidFill>
                <a:srgbClr val="C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zh-CN" sz="2400" dirty="0">
              <a:solidFill>
                <a:srgbClr val="C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zh-CN" sz="2400" dirty="0">
              <a:solidFill>
                <a:srgbClr val="C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zh-CN" sz="2400" dirty="0">
              <a:solidFill>
                <a:srgbClr val="C00000"/>
              </a:solidFill>
            </a:endParaRPr>
          </a:p>
        </p:txBody>
      </p:sp>
      <p:pic>
        <p:nvPicPr>
          <p:cNvPr id="6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888" y="2299018"/>
            <a:ext cx="8132762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3093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1"/>
          <p:cNvSpPr txBox="1">
            <a:spLocks noChangeArrowheads="1"/>
          </p:cNvSpPr>
          <p:nvPr/>
        </p:nvSpPr>
        <p:spPr bwMode="auto">
          <a:xfrm>
            <a:off x="1200912" y="2001330"/>
            <a:ext cx="8507413" cy="353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p"/>
            </a:pPr>
            <a:r>
              <a:rPr lang="en-US" altLang="zh-CN" sz="2800" dirty="0">
                <a:latin typeface="Aharoni" panose="02010803020104030203" pitchFamily="2" charset="-79"/>
                <a:cs typeface="Aharoni" panose="02010803020104030203" pitchFamily="2" charset="-79"/>
              </a:rPr>
              <a:t> a compiler </a:t>
            </a:r>
            <a:r>
              <a:rPr lang="en-US" altLang="zh-CN" sz="28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as</a:t>
            </a:r>
            <a:r>
              <a:rPr lang="en-US" altLang="zh-CN" sz="2800" dirty="0">
                <a:latin typeface="Aharoni" panose="02010803020104030203" pitchFamily="2" charset="-79"/>
                <a:cs typeface="Aharoni" panose="02010803020104030203" pitchFamily="2" charset="-79"/>
              </a:rPr>
              <a:t> a single box </a:t>
            </a:r>
            <a:r>
              <a:rPr lang="en-US" altLang="zh-CN" sz="28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that</a:t>
            </a:r>
            <a:r>
              <a:rPr lang="en-US" altLang="zh-CN" sz="2800" dirty="0">
                <a:latin typeface="Aharoni" panose="02010803020104030203" pitchFamily="2" charset="-79"/>
                <a:cs typeface="Aharoni" panose="02010803020104030203" pitchFamily="2" charset="-79"/>
              </a:rPr>
              <a:t>…</a:t>
            </a:r>
          </a:p>
          <a:p>
            <a:pPr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p"/>
            </a:pPr>
            <a:r>
              <a:rPr lang="en-US" altLang="zh-CN" sz="28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If </a:t>
            </a:r>
            <a:r>
              <a:rPr lang="en-US" altLang="zh-CN" sz="2800" dirty="0">
                <a:latin typeface="Aharoni" panose="02010803020104030203" pitchFamily="2" charset="-79"/>
                <a:cs typeface="Aharoni" panose="02010803020104030203" pitchFamily="2" charset="-79"/>
              </a:rPr>
              <a:t>we …., we see that there are two parts…</a:t>
            </a:r>
          </a:p>
          <a:p>
            <a:pPr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p"/>
            </a:pPr>
            <a:r>
              <a:rPr lang="en-US" altLang="zh-CN" sz="2800" dirty="0">
                <a:latin typeface="Aharoni" panose="02010803020104030203" pitchFamily="2" charset="-79"/>
                <a:cs typeface="Aharoni" panose="02010803020104030203" pitchFamily="2" charset="-79"/>
              </a:rPr>
              <a:t> The analysis part….. The synthesis part…</a:t>
            </a:r>
          </a:p>
          <a:p>
            <a:pPr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p"/>
            </a:pPr>
            <a:r>
              <a:rPr lang="en-US" altLang="zh-CN" sz="2800" dirty="0">
                <a:latin typeface="Aharoni" panose="02010803020104030203" pitchFamily="2" charset="-79"/>
                <a:cs typeface="Aharoni" panose="02010803020104030203" pitchFamily="2" charset="-79"/>
              </a:rPr>
              <a:t>…called symbol table, </a:t>
            </a:r>
            <a:r>
              <a:rPr lang="en-US" altLang="zh-CN" sz="28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which is … </a:t>
            </a:r>
            <a:endParaRPr lang="zh-CN" altLang="en-US" sz="2800" dirty="0">
              <a:solidFill>
                <a:srgbClr val="FF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513314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Aharoni" panose="02010803020104030203" pitchFamily="2" charset="-79"/>
                <a:cs typeface="Aharoni" panose="02010803020104030203" pitchFamily="2" charset="-79"/>
              </a:rPr>
              <a:t>From where are the ideas? 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 6"/>
          <p:cNvSpPr txBox="1">
            <a:spLocks noChangeArrowheads="1"/>
          </p:cNvSpPr>
          <p:nvPr/>
        </p:nvSpPr>
        <p:spPr bwMode="auto">
          <a:xfrm>
            <a:off x="1187450" y="2081036"/>
            <a:ext cx="5194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 the first </a:t>
            </a:r>
            <a:r>
              <a:rPr lang="en-US" altLang="zh-CN" sz="2400" dirty="0" err="1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begining</a:t>
            </a:r>
            <a:r>
              <a:rPr lang="en-US" altLang="zh-CN" sz="24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sentences!</a:t>
            </a:r>
            <a:endParaRPr lang="zh-CN" altLang="en-US" sz="2400" dirty="0">
              <a:solidFill>
                <a:srgbClr val="C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文本框 1"/>
          <p:cNvSpPr txBox="1">
            <a:spLocks noChangeArrowheads="1"/>
          </p:cNvSpPr>
          <p:nvPr/>
        </p:nvSpPr>
        <p:spPr bwMode="auto">
          <a:xfrm>
            <a:off x="1701800" y="3451049"/>
            <a:ext cx="7345363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Aharoni" panose="02010803020104030203" pitchFamily="2" charset="-79"/>
                <a:cs typeface="Aharoni" panose="02010803020104030203" pitchFamily="2" charset="-79"/>
              </a:rPr>
              <a:t>Upon to this point we  have treated a complier as  a single box that maps a source program into a  semantically equivalent target program.</a:t>
            </a:r>
            <a:endParaRPr lang="zh-CN" altLang="en-U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254833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12435" y="274638"/>
            <a:ext cx="7464426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600" b="1">
                <a:latin typeface="Aharoni" panose="02010803020104030203" pitchFamily="2" charset="-79"/>
                <a:cs typeface="Aharoni" panose="02010803020104030203" pitchFamily="2" charset="-79"/>
              </a:rPr>
              <a:t>How to follow the details</a:t>
            </a:r>
            <a:endParaRPr lang="zh-CN" altLang="zh-CN" sz="2000" b="1">
              <a:solidFill>
                <a:srgbClr val="FF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882775"/>
            <a:ext cx="8132763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椭圆形标注 5"/>
          <p:cNvSpPr/>
          <p:nvPr/>
        </p:nvSpPr>
        <p:spPr>
          <a:xfrm>
            <a:off x="4932363" y="920750"/>
            <a:ext cx="1727200" cy="952500"/>
          </a:xfrm>
          <a:prstGeom prst="wedgeEllipseCallout">
            <a:avLst>
              <a:gd name="adj1" fmla="val -54466"/>
              <a:gd name="adj2" fmla="val 8407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This is the idea!</a:t>
            </a:r>
            <a:r>
              <a:rPr lang="en-US" altLang="zh-CN" dirty="0">
                <a:latin typeface="Aharoni" panose="02010803020104030203" pitchFamily="2" charset="-79"/>
                <a:cs typeface="Aharoni" panose="02010803020104030203" pitchFamily="2" charset="-79"/>
              </a:rPr>
              <a:t>!</a:t>
            </a:r>
            <a:endParaRPr lang="zh-CN" alt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椭圆形标注 6"/>
          <p:cNvSpPr/>
          <p:nvPr/>
        </p:nvSpPr>
        <p:spPr>
          <a:xfrm>
            <a:off x="2687638" y="1712913"/>
            <a:ext cx="2879725" cy="901700"/>
          </a:xfrm>
          <a:prstGeom prst="wedgeEllipseCallout">
            <a:avLst>
              <a:gd name="adj1" fmla="val -54466"/>
              <a:gd name="adj2" fmla="val 8407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Simple structure more important!</a:t>
            </a:r>
            <a:r>
              <a:rPr lang="en-US" altLang="zh-CN" dirty="0">
                <a:latin typeface="Aharoni" panose="02010803020104030203" pitchFamily="2" charset="-79"/>
                <a:cs typeface="Aharoni" panose="02010803020104030203" pitchFamily="2" charset="-79"/>
              </a:rPr>
              <a:t>!</a:t>
            </a:r>
            <a:endParaRPr lang="zh-CN" alt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椭圆形标注 7"/>
          <p:cNvSpPr/>
          <p:nvPr/>
        </p:nvSpPr>
        <p:spPr>
          <a:xfrm>
            <a:off x="5940425" y="2609850"/>
            <a:ext cx="3482975" cy="1211263"/>
          </a:xfrm>
          <a:prstGeom prst="wedgeEllipseCallout">
            <a:avLst>
              <a:gd name="adj1" fmla="val -44292"/>
              <a:gd name="adj2" fmla="val 9754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words followed by attributive clause</a:t>
            </a:r>
            <a:r>
              <a:rPr lang="en-US" altLang="zh-CN" dirty="0">
                <a:latin typeface="Aharoni" panose="02010803020104030203" pitchFamily="2" charset="-79"/>
                <a:cs typeface="Aharoni" panose="02010803020104030203" pitchFamily="2" charset="-79"/>
              </a:rPr>
              <a:t>!</a:t>
            </a:r>
            <a:endParaRPr lang="zh-CN" alt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9723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5"/>
          <p:cNvSpPr txBox="1">
            <a:spLocks noChangeArrowheads="1"/>
          </p:cNvSpPr>
          <p:nvPr/>
        </p:nvSpPr>
        <p:spPr bwMode="auto">
          <a:xfrm>
            <a:off x="457200" y="1482725"/>
            <a:ext cx="5194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To mark ideas</a:t>
            </a:r>
            <a:endParaRPr lang="zh-CN" altLang="en-US" sz="2400" dirty="0">
              <a:solidFill>
                <a:srgbClr val="C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0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2193925"/>
            <a:ext cx="8134350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785283" y="280193"/>
            <a:ext cx="7488238" cy="107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sz="3200" b="1" dirty="0">
                <a:latin typeface="Aharoni" panose="02010803020104030203" pitchFamily="2" charset="-79"/>
                <a:cs typeface="Aharoni" panose="02010803020104030203" pitchFamily="2" charset="-79"/>
              </a:rPr>
              <a:t>Fifth: to read </a:t>
            </a:r>
            <a:r>
              <a:rPr lang="en-US" altLang="zh-CN" sz="3200" b="1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paragraph, session, chapter, paper, book…</a:t>
            </a:r>
            <a:endParaRPr lang="en-US" altLang="zh-CN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0249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85095" y="252061"/>
            <a:ext cx="5327650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600" b="1">
                <a:latin typeface="Aharoni" panose="02010803020104030203" pitchFamily="2" charset="-79"/>
                <a:cs typeface="Aharoni" panose="02010803020104030203" pitchFamily="2" charset="-79"/>
              </a:rPr>
              <a:t>Your case!</a:t>
            </a:r>
            <a:endParaRPr lang="zh-CN" altLang="zh-CN" sz="2000" b="1">
              <a:solidFill>
                <a:srgbClr val="FF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5" name="组合 5"/>
          <p:cNvGrpSpPr>
            <a:grpSpLocks/>
          </p:cNvGrpSpPr>
          <p:nvPr/>
        </p:nvGrpSpPr>
        <p:grpSpPr bwMode="auto">
          <a:xfrm>
            <a:off x="1190978" y="1670541"/>
            <a:ext cx="8002588" cy="3960813"/>
            <a:chOff x="899592" y="1772816"/>
            <a:chExt cx="6572298" cy="2985572"/>
          </a:xfrm>
        </p:grpSpPr>
        <p:pic>
          <p:nvPicPr>
            <p:cNvPr id="6" name="图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1772816"/>
              <a:ext cx="6572298" cy="928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图片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4841" y="2686685"/>
              <a:ext cx="6534198" cy="20717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893179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25450" y="410105"/>
            <a:ext cx="5327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600" b="1" dirty="0">
                <a:latin typeface="Aharoni" panose="02010803020104030203" pitchFamily="2" charset="-79"/>
                <a:cs typeface="Aharoni" panose="02010803020104030203" pitchFamily="2" charset="-79"/>
              </a:rPr>
              <a:t>Read paths</a:t>
            </a:r>
            <a:endParaRPr lang="zh-CN" altLang="zh-CN" sz="2000" b="1" dirty="0">
              <a:solidFill>
                <a:srgbClr val="FF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矩形 1"/>
          <p:cNvSpPr>
            <a:spLocks noChangeArrowheads="1"/>
          </p:cNvSpPr>
          <p:nvPr/>
        </p:nvSpPr>
        <p:spPr bwMode="auto">
          <a:xfrm>
            <a:off x="1498953" y="2180873"/>
            <a:ext cx="7885113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Aharoni" panose="02010803020104030203" pitchFamily="2" charset="-79"/>
                <a:cs typeface="Aharoni" panose="02010803020104030203" pitchFamily="2" charset="-79"/>
              </a:rPr>
              <a:t>First: to know </a:t>
            </a:r>
            <a:r>
              <a:rPr lang="en-US" altLang="zh-CN" sz="3200" b="1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structure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Aharoni" panose="02010803020104030203" pitchFamily="2" charset="-79"/>
                <a:cs typeface="Aharoni" panose="02010803020104030203" pitchFamily="2" charset="-79"/>
              </a:rPr>
              <a:t>Second: to confirm </a:t>
            </a:r>
            <a:r>
              <a:rPr lang="en-US" altLang="zh-CN" sz="3200" b="1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keywords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Aharoni" panose="02010803020104030203" pitchFamily="2" charset="-79"/>
                <a:cs typeface="Aharoni" panose="02010803020104030203" pitchFamily="2" charset="-79"/>
              </a:rPr>
              <a:t>Third: to grasp </a:t>
            </a:r>
            <a:r>
              <a:rPr lang="en-US" altLang="zh-CN" sz="3200" b="1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idea 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Aharoni" panose="02010803020104030203" pitchFamily="2" charset="-79"/>
                <a:cs typeface="Aharoni" panose="02010803020104030203" pitchFamily="2" charset="-79"/>
              </a:rPr>
              <a:t>Fourth : to understand </a:t>
            </a:r>
            <a:r>
              <a:rPr lang="en-US" altLang="zh-CN" sz="3200" b="1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detail 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Aharoni" panose="02010803020104030203" pitchFamily="2" charset="-79"/>
                <a:cs typeface="Aharoni" panose="02010803020104030203" pitchFamily="2" charset="-79"/>
              </a:rPr>
              <a:t>Fifth: to read </a:t>
            </a:r>
            <a:r>
              <a:rPr lang="en-US" altLang="zh-CN" sz="3200" b="1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paragraph, session, chapter, paper, book…</a:t>
            </a:r>
            <a:endParaRPr lang="en-US" altLang="zh-CN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8264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97983" y="218193"/>
            <a:ext cx="5327650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600" b="1" dirty="0">
                <a:latin typeface="Aharoni" panose="02010803020104030203" pitchFamily="2" charset="-79"/>
                <a:cs typeface="Aharoni" panose="02010803020104030203" pitchFamily="2" charset="-79"/>
              </a:rPr>
              <a:t>Structures?</a:t>
            </a:r>
            <a:endParaRPr lang="zh-CN" altLang="zh-CN" sz="2000" b="1" dirty="0">
              <a:solidFill>
                <a:srgbClr val="FF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1633890" y="1676752"/>
            <a:ext cx="7632700" cy="406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Aharoni" panose="02010803020104030203" pitchFamily="2" charset="-79"/>
                <a:cs typeface="Aharoni" panose="02010803020104030203" pitchFamily="2" charset="-79"/>
              </a:rPr>
              <a:t>  ..</a:t>
            </a:r>
            <a:r>
              <a:rPr lang="en-US" altLang="zh-CN" sz="24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Is </a:t>
            </a:r>
            <a:r>
              <a:rPr lang="en-US" altLang="zh-CN" sz="2400" dirty="0">
                <a:latin typeface="Aharoni" panose="02010803020104030203" pitchFamily="2" charset="-79"/>
                <a:cs typeface="Aharoni" panose="02010803020104030203" pitchFamily="2" charset="-79"/>
              </a:rPr>
              <a:t>called …</a:t>
            </a:r>
          </a:p>
          <a:p>
            <a:pPr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Aharoni" panose="02010803020104030203" pitchFamily="2" charset="-79"/>
                <a:cs typeface="Aharoni" panose="02010803020104030203" pitchFamily="2" charset="-79"/>
              </a:rPr>
              <a:t> The lexical analyzer  </a:t>
            </a:r>
            <a:r>
              <a:rPr lang="en-US" altLang="zh-CN" sz="24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reads</a:t>
            </a:r>
            <a:r>
              <a:rPr lang="en-US" altLang="zh-CN" sz="2400" dirty="0">
                <a:latin typeface="Aharoni" panose="02010803020104030203" pitchFamily="2" charset="-79"/>
                <a:cs typeface="Aharoni" panose="02010803020104030203" pitchFamily="2" charset="-79"/>
              </a:rPr>
              <a:t>…</a:t>
            </a:r>
          </a:p>
          <a:p>
            <a:pPr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Aharoni" panose="02010803020104030203" pitchFamily="2" charset="-79"/>
                <a:cs typeface="Aharoni" panose="02010803020104030203" pitchFamily="2" charset="-79"/>
              </a:rPr>
              <a:t>The lexical analyzer </a:t>
            </a:r>
            <a:r>
              <a:rPr lang="en-US" altLang="zh-CN" sz="24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produces</a:t>
            </a:r>
            <a:r>
              <a:rPr lang="en-US" altLang="zh-CN" sz="2400" dirty="0">
                <a:latin typeface="Aharoni" panose="02010803020104030203" pitchFamily="2" charset="-79"/>
                <a:cs typeface="Aharoni" panose="02010803020104030203" pitchFamily="2" charset="-79"/>
              </a:rPr>
              <a:t>… the form that is …</a:t>
            </a:r>
          </a:p>
          <a:p>
            <a:pPr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Aharoni" panose="02010803020104030203" pitchFamily="2" charset="-79"/>
                <a:cs typeface="Aharoni" panose="02010803020104030203" pitchFamily="2" charset="-79"/>
              </a:rPr>
              <a:t> the first  component  token-name </a:t>
            </a:r>
            <a:r>
              <a:rPr lang="en-US" altLang="zh-CN" sz="24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is</a:t>
            </a:r>
            <a:r>
              <a:rPr lang="en-US" altLang="zh-CN" sz="2400" dirty="0">
                <a:latin typeface="Aharoni" panose="02010803020104030203" pitchFamily="2" charset="-79"/>
                <a:cs typeface="Aharoni" panose="02010803020104030203" pitchFamily="2" charset="-79"/>
              </a:rPr>
              <a:t> …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p"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128577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宋体" panose="02010600030101010101" pitchFamily="2" charset="-122"/>
              </a:rPr>
              <a:t>Parenthesis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Make some additional explanations </a:t>
            </a:r>
          </a:p>
          <a:p>
            <a:r>
              <a:rPr lang="en-US" altLang="zh-CN" b="1" dirty="0"/>
              <a:t>I think</a:t>
            </a:r>
            <a:r>
              <a:rPr lang="zh-CN" altLang="en-US" b="1" dirty="0"/>
              <a:t>，</a:t>
            </a:r>
            <a:r>
              <a:rPr lang="en-US" altLang="zh-CN" b="1" dirty="0"/>
              <a:t>I hope</a:t>
            </a:r>
            <a:r>
              <a:rPr lang="zh-CN" altLang="en-US" b="1" dirty="0"/>
              <a:t>，</a:t>
            </a:r>
            <a:r>
              <a:rPr lang="en-US" altLang="zh-CN" b="1" dirty="0"/>
              <a:t>I suppose</a:t>
            </a:r>
            <a:r>
              <a:rPr lang="zh-CN" altLang="en-US" b="1" dirty="0"/>
              <a:t>，</a:t>
            </a:r>
            <a:r>
              <a:rPr lang="en-US" altLang="zh-CN" b="1" dirty="0"/>
              <a:t>I guess</a:t>
            </a:r>
            <a:r>
              <a:rPr lang="zh-CN" altLang="en-US" b="1" dirty="0"/>
              <a:t>，</a:t>
            </a:r>
            <a:r>
              <a:rPr lang="en-US" altLang="zh-CN" b="1" dirty="0"/>
              <a:t>you know</a:t>
            </a:r>
            <a:r>
              <a:rPr lang="zh-CN" altLang="en-US" b="1" dirty="0"/>
              <a:t>，</a:t>
            </a:r>
            <a:r>
              <a:rPr lang="en-US" altLang="zh-CN" b="1" dirty="0"/>
              <a:t>don’t you think</a:t>
            </a:r>
            <a:r>
              <a:rPr lang="zh-CN" altLang="en-US" b="1" dirty="0"/>
              <a:t>，</a:t>
            </a:r>
            <a:r>
              <a:rPr lang="en-US" altLang="zh-CN" b="1" dirty="0"/>
              <a:t>it seems</a:t>
            </a:r>
            <a:r>
              <a:rPr lang="zh-CN" altLang="en-US" b="1" dirty="0"/>
              <a:t>，</a:t>
            </a:r>
            <a:r>
              <a:rPr lang="en-US" altLang="zh-CN" b="1" dirty="0"/>
              <a:t>you see</a:t>
            </a:r>
            <a:r>
              <a:rPr lang="zh-CN" altLang="en-US" b="1" dirty="0"/>
              <a:t>，</a:t>
            </a:r>
            <a:r>
              <a:rPr lang="en-US" altLang="zh-CN" b="1" dirty="0"/>
              <a:t>it is said</a:t>
            </a:r>
            <a:r>
              <a:rPr lang="zh-CN" altLang="en-US" b="1" dirty="0"/>
              <a:t>，</a:t>
            </a:r>
            <a:r>
              <a:rPr lang="en-US" altLang="zh-CN" b="1" dirty="0"/>
              <a:t>it is suggested</a:t>
            </a:r>
          </a:p>
          <a:p>
            <a:endParaRPr lang="en-US" altLang="zh-CN" b="1" dirty="0"/>
          </a:p>
          <a:p>
            <a:r>
              <a:rPr lang="en-US" altLang="zh-CN" b="1" dirty="0"/>
              <a:t>Her design, I think, is the best of all.</a:t>
            </a:r>
          </a:p>
          <a:p>
            <a:r>
              <a:rPr lang="en-US" altLang="zh-CN" b="1" dirty="0"/>
              <a:t>This is the best printer in this company, I suppose.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339072" y="1072896"/>
            <a:ext cx="1414272" cy="617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宋体" panose="02010600030101010101" pitchFamily="2" charset="-122"/>
              </a:rPr>
              <a:t>插入语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492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60917" y="342371"/>
            <a:ext cx="5327650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600" b="1">
                <a:latin typeface="Aharoni" panose="02010803020104030203" pitchFamily="2" charset="-79"/>
                <a:cs typeface="Aharoni" panose="02010803020104030203" pitchFamily="2" charset="-79"/>
              </a:rPr>
              <a:t>Keywords!</a:t>
            </a:r>
            <a:endParaRPr lang="zh-CN" altLang="zh-CN" sz="2000" b="1">
              <a:solidFill>
                <a:srgbClr val="FF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1577446" y="1733197"/>
            <a:ext cx="7632700" cy="406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Aharoni" panose="02010803020104030203" pitchFamily="2" charset="-79"/>
                <a:cs typeface="Aharoni" panose="02010803020104030203" pitchFamily="2" charset="-79"/>
              </a:rPr>
              <a:t>  </a:t>
            </a:r>
            <a:r>
              <a:rPr lang="en-US" altLang="zh-CN" sz="2400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first phase of a compiler </a:t>
            </a:r>
            <a:r>
              <a:rPr lang="en-US" altLang="zh-CN" sz="24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is </a:t>
            </a:r>
            <a:r>
              <a:rPr lang="en-US" altLang="zh-CN" sz="2400" dirty="0">
                <a:latin typeface="Aharoni" panose="02010803020104030203" pitchFamily="2" charset="-79"/>
                <a:cs typeface="Aharoni" panose="02010803020104030203" pitchFamily="2" charset="-79"/>
              </a:rPr>
              <a:t>called …</a:t>
            </a:r>
          </a:p>
          <a:p>
            <a:pPr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zh-CN" sz="2400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lexical analyzer  </a:t>
            </a:r>
            <a:r>
              <a:rPr lang="en-US" altLang="zh-CN" sz="24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reads</a:t>
            </a:r>
            <a:r>
              <a:rPr lang="en-US" altLang="zh-CN" sz="2400" dirty="0">
                <a:latin typeface="Aharoni" panose="02010803020104030203" pitchFamily="2" charset="-79"/>
                <a:cs typeface="Aharoni" panose="02010803020104030203" pitchFamily="2" charset="-79"/>
              </a:rPr>
              <a:t>…</a:t>
            </a:r>
          </a:p>
          <a:p>
            <a:pPr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lexical analyzer </a:t>
            </a:r>
            <a:r>
              <a:rPr lang="en-US" altLang="zh-CN" sz="24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produces</a:t>
            </a:r>
            <a:r>
              <a:rPr lang="en-US" altLang="zh-CN" sz="2400" dirty="0">
                <a:latin typeface="Aharoni" panose="02010803020104030203" pitchFamily="2" charset="-79"/>
                <a:cs typeface="Aharoni" panose="02010803020104030203" pitchFamily="2" charset="-79"/>
              </a:rPr>
              <a:t>… the form that is …</a:t>
            </a:r>
          </a:p>
          <a:p>
            <a:pPr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zh-CN" sz="2400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first  component  token-name </a:t>
            </a:r>
            <a:r>
              <a:rPr lang="en-US" altLang="zh-CN" sz="24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is</a:t>
            </a:r>
            <a:r>
              <a:rPr lang="en-US" altLang="zh-CN" sz="2400" dirty="0">
                <a:latin typeface="Aharoni" panose="02010803020104030203" pitchFamily="2" charset="-79"/>
                <a:cs typeface="Aharoni" panose="02010803020104030203" pitchFamily="2" charset="-79"/>
              </a:rPr>
              <a:t> …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p"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801164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23850" y="274638"/>
            <a:ext cx="5327650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600" b="1">
                <a:latin typeface="Aharoni" panose="02010803020104030203" pitchFamily="2" charset="-79"/>
                <a:cs typeface="Aharoni" panose="02010803020104030203" pitchFamily="2" charset="-79"/>
              </a:rPr>
              <a:t>Details!</a:t>
            </a:r>
            <a:endParaRPr lang="zh-CN" altLang="zh-CN" sz="2000" b="1">
              <a:solidFill>
                <a:srgbClr val="FF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5" name="组合 5"/>
          <p:cNvGrpSpPr>
            <a:grpSpLocks/>
          </p:cNvGrpSpPr>
          <p:nvPr/>
        </p:nvGrpSpPr>
        <p:grpSpPr bwMode="auto">
          <a:xfrm>
            <a:off x="457200" y="1844675"/>
            <a:ext cx="8002588" cy="3960813"/>
            <a:chOff x="899592" y="1772816"/>
            <a:chExt cx="6572298" cy="2985572"/>
          </a:xfrm>
        </p:grpSpPr>
        <p:pic>
          <p:nvPicPr>
            <p:cNvPr id="6" name="图片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1772816"/>
              <a:ext cx="6572298" cy="928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4841" y="2686685"/>
              <a:ext cx="6534198" cy="20717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椭圆形标注 7"/>
          <p:cNvSpPr/>
          <p:nvPr/>
        </p:nvSpPr>
        <p:spPr>
          <a:xfrm>
            <a:off x="4716463" y="1155700"/>
            <a:ext cx="1727200" cy="952500"/>
          </a:xfrm>
          <a:prstGeom prst="wedgeEllipseCallout">
            <a:avLst>
              <a:gd name="adj1" fmla="val -54466"/>
              <a:gd name="adj2" fmla="val 84078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This is the idea!</a:t>
            </a:r>
            <a:r>
              <a:rPr lang="en-US" altLang="zh-CN" dirty="0">
                <a:latin typeface="Aharoni" panose="02010803020104030203" pitchFamily="2" charset="-79"/>
                <a:cs typeface="Aharoni" panose="02010803020104030203" pitchFamily="2" charset="-79"/>
              </a:rPr>
              <a:t>!</a:t>
            </a:r>
            <a:endParaRPr lang="zh-CN" alt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椭圆形标注 8"/>
          <p:cNvSpPr/>
          <p:nvPr/>
        </p:nvSpPr>
        <p:spPr>
          <a:xfrm>
            <a:off x="6038850" y="4060825"/>
            <a:ext cx="2881313" cy="903288"/>
          </a:xfrm>
          <a:prstGeom prst="wedgeEllipseCallout">
            <a:avLst>
              <a:gd name="adj1" fmla="val -54466"/>
              <a:gd name="adj2" fmla="val 84078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Simple structure more important!</a:t>
            </a:r>
            <a:r>
              <a:rPr lang="en-US" altLang="zh-CN" dirty="0">
                <a:latin typeface="Aharoni" panose="02010803020104030203" pitchFamily="2" charset="-79"/>
                <a:cs typeface="Aharoni" panose="02010803020104030203" pitchFamily="2" charset="-79"/>
              </a:rPr>
              <a:t>!</a:t>
            </a:r>
            <a:endParaRPr lang="zh-CN" alt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椭圆形标注 9"/>
          <p:cNvSpPr/>
          <p:nvPr/>
        </p:nvSpPr>
        <p:spPr>
          <a:xfrm>
            <a:off x="1116013" y="3124200"/>
            <a:ext cx="2879725" cy="901700"/>
          </a:xfrm>
          <a:prstGeom prst="wedgeEllipseCallout">
            <a:avLst>
              <a:gd name="adj1" fmla="val -54466"/>
              <a:gd name="adj2" fmla="val 84078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Simple structure more important!</a:t>
            </a:r>
            <a:r>
              <a:rPr lang="en-US" altLang="zh-CN" dirty="0">
                <a:latin typeface="Aharoni" panose="02010803020104030203" pitchFamily="2" charset="-79"/>
                <a:cs typeface="Aharoni" panose="02010803020104030203" pitchFamily="2" charset="-79"/>
              </a:rPr>
              <a:t>!</a:t>
            </a:r>
            <a:endParaRPr lang="zh-CN" alt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88433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vocabulary features of computer science English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Vocabulary is the element of a sentence</a:t>
            </a:r>
          </a:p>
          <a:p>
            <a:r>
              <a:rPr lang="en-US" altLang="zh-CN" dirty="0"/>
              <a:t>Vocabulary is the basis of reading, translation and writing.</a:t>
            </a:r>
          </a:p>
          <a:p>
            <a:r>
              <a:rPr lang="en-US" altLang="zh-CN" dirty="0"/>
              <a:t>New terms, concepts, new theories and new products are emerging. with the development of science and technology.</a:t>
            </a:r>
          </a:p>
          <a:p>
            <a:r>
              <a:rPr lang="en-US" altLang="zh-CN" dirty="0"/>
              <a:t>The increase in acronyms is especially rapid, and the technical vocabulary is increasing with the specialized segmentation.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9811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Vocabulary classification 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1825625"/>
            <a:ext cx="10515600" cy="4351338"/>
          </a:xfrm>
        </p:spPr>
        <p:txBody>
          <a:bodyPr/>
          <a:lstStyle/>
          <a:p>
            <a:pPr algn="just"/>
            <a:r>
              <a:rPr lang="en-US" altLang="zh-CN" b="1" dirty="0"/>
              <a:t>technical words</a:t>
            </a:r>
            <a:endParaRPr lang="zh-CN" altLang="en-US" b="1" dirty="0"/>
          </a:p>
          <a:p>
            <a:pPr algn="just"/>
            <a:r>
              <a:rPr lang="en-US" altLang="zh-CN" b="1" dirty="0"/>
              <a:t>sub-technical words</a:t>
            </a:r>
            <a:endParaRPr lang="zh-CN" altLang="en-US" b="1" dirty="0"/>
          </a:p>
          <a:p>
            <a:pPr algn="just"/>
            <a:r>
              <a:rPr lang="en-US" altLang="zh-CN" b="1" dirty="0"/>
              <a:t>function words</a:t>
            </a:r>
            <a:endParaRPr lang="zh-CN" altLang="en-US" b="1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217664" y="2062766"/>
            <a:ext cx="2060448" cy="1619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zh-CN" altLang="en-US" b="1" dirty="0"/>
              <a:t>技术词汇</a:t>
            </a:r>
            <a:r>
              <a:rPr lang="en-US" altLang="zh-CN" b="1" dirty="0"/>
              <a:t>  </a:t>
            </a:r>
            <a:endParaRPr lang="zh-CN" altLang="en-US" b="1" dirty="0"/>
          </a:p>
          <a:p>
            <a:pPr algn="just">
              <a:lnSpc>
                <a:spcPct val="150000"/>
              </a:lnSpc>
            </a:pPr>
            <a:r>
              <a:rPr lang="zh-CN" altLang="en-US" b="1" dirty="0"/>
              <a:t>次技术词汇</a:t>
            </a:r>
            <a:r>
              <a:rPr lang="en-US" altLang="zh-CN" b="1" dirty="0"/>
              <a:t> </a:t>
            </a:r>
            <a:endParaRPr lang="zh-CN" altLang="en-US" b="1" dirty="0"/>
          </a:p>
          <a:p>
            <a:pPr algn="just">
              <a:lnSpc>
                <a:spcPct val="150000"/>
              </a:lnSpc>
            </a:pPr>
            <a:r>
              <a:rPr lang="zh-CN" altLang="en-US" b="1" dirty="0"/>
              <a:t>功能词</a:t>
            </a:r>
            <a:r>
              <a:rPr lang="en-US" altLang="zh-CN" b="1" dirty="0"/>
              <a:t> 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446667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Professional</a:t>
            </a:r>
            <a:endParaRPr lang="en-US" altLang="zh-CN" dirty="0"/>
          </a:p>
          <a:p>
            <a:r>
              <a:rPr lang="en-US" altLang="zh-CN" dirty="0"/>
              <a:t>These </a:t>
            </a:r>
            <a:r>
              <a:rPr lang="zh-CN" altLang="en-US" dirty="0"/>
              <a:t>words are generally longer and longer, meaning narrower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Bandwidth, flip-flop, superconductivity,</a:t>
            </a:r>
          </a:p>
          <a:p>
            <a:r>
              <a:rPr lang="en-US" altLang="zh-CN" b="1" dirty="0" err="1"/>
              <a:t>hexadecimal,amplifier,etc</a:t>
            </a:r>
            <a:r>
              <a:rPr lang="en-US" altLang="zh-CN" b="1" dirty="0"/>
              <a:t>.</a:t>
            </a:r>
            <a:endParaRPr lang="zh-CN" altLang="en-US" b="1" dirty="0"/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754112" y="3475167"/>
            <a:ext cx="4084320" cy="1877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/>
              <a:t>bandwidth</a:t>
            </a:r>
            <a:r>
              <a:rPr lang="zh-CN" altLang="en-US" b="1" dirty="0"/>
              <a:t>（带宽）</a:t>
            </a:r>
            <a:endParaRPr lang="en-US" altLang="zh-CN" b="1" dirty="0"/>
          </a:p>
          <a:p>
            <a:r>
              <a:rPr lang="en-US" altLang="zh-CN" b="1" dirty="0"/>
              <a:t>flip-flop</a:t>
            </a:r>
            <a:r>
              <a:rPr lang="zh-CN" altLang="en-US" b="1" dirty="0"/>
              <a:t>（触发器）</a:t>
            </a:r>
            <a:endParaRPr lang="en-US" altLang="zh-CN" b="1" dirty="0"/>
          </a:p>
          <a:p>
            <a:r>
              <a:rPr lang="en-US" altLang="zh-CN" b="1" dirty="0"/>
              <a:t>superconductivity</a:t>
            </a:r>
            <a:r>
              <a:rPr lang="zh-CN" altLang="en-US" b="1" dirty="0"/>
              <a:t>（超导性），</a:t>
            </a:r>
            <a:r>
              <a:rPr lang="en-US" altLang="zh-CN" b="1" dirty="0"/>
              <a:t>hexadecimal</a:t>
            </a:r>
            <a:r>
              <a:rPr lang="zh-CN" altLang="en-US" b="1" dirty="0"/>
              <a:t>（十六进制）</a:t>
            </a:r>
            <a:endParaRPr lang="en-US" altLang="zh-CN" b="1" dirty="0"/>
          </a:p>
          <a:p>
            <a:r>
              <a:rPr lang="en-US" altLang="zh-CN" b="1" dirty="0"/>
              <a:t>amplifier</a:t>
            </a:r>
            <a:r>
              <a:rPr lang="zh-CN" altLang="en-US" b="1" dirty="0"/>
              <a:t>（放大器）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86240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These words tend to have different meanings in different majors .</a:t>
            </a:r>
          </a:p>
          <a:p>
            <a:endParaRPr lang="en-US" altLang="zh-CN" b="1" dirty="0"/>
          </a:p>
          <a:p>
            <a:r>
              <a:rPr lang="en-US" altLang="zh-CN" b="1" dirty="0"/>
              <a:t>Register</a:t>
            </a:r>
          </a:p>
          <a:p>
            <a:endParaRPr lang="en-US" altLang="zh-CN" b="1" dirty="0"/>
          </a:p>
          <a:p>
            <a:r>
              <a:rPr lang="en-US" altLang="zh-CN" dirty="0"/>
              <a:t>counter, recorder, instruments</a:t>
            </a:r>
          </a:p>
          <a:p>
            <a:r>
              <a:rPr lang="en-US" altLang="zh-CN" dirty="0"/>
              <a:t>in daily life, register, register, the registered letter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668512" y="4328160"/>
            <a:ext cx="1889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登记簿、名册、挂号信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583424" y="3614360"/>
            <a:ext cx="2974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寄存器，计数器、记录器，在乐器中表示音区</a:t>
            </a:r>
          </a:p>
        </p:txBody>
      </p:sp>
    </p:spTree>
    <p:extLst>
      <p:ext uri="{BB962C8B-B14F-4D97-AF65-F5344CB8AC3E}">
        <p14:creationId xmlns:p14="http://schemas.microsoft.com/office/powerpoint/2010/main" val="329051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Prepositions, conjunctions, articles, pronouns</a:t>
            </a:r>
          </a:p>
          <a:p>
            <a:r>
              <a:rPr lang="en-US" altLang="zh-CN" dirty="0"/>
              <a:t>Sentence structure</a:t>
            </a:r>
          </a:p>
          <a:p>
            <a:endParaRPr lang="en-US" altLang="zh-CN" dirty="0"/>
          </a:p>
          <a:p>
            <a:r>
              <a:rPr lang="en-US" altLang="zh-CN" dirty="0"/>
              <a:t>The most frequently occurring words of  functional words: the, of, in, and, to, is, that, for, are, be</a:t>
            </a:r>
          </a:p>
          <a:p>
            <a:endParaRPr lang="en-US" altLang="zh-CN" dirty="0"/>
          </a:p>
          <a:p>
            <a:r>
              <a:rPr lang="en-US" altLang="zh-CN" b="1" dirty="0"/>
              <a:t>When the recorder is operated in the record mode, previous recordings are automatically erased.</a:t>
            </a:r>
          </a:p>
          <a:p>
            <a:r>
              <a:rPr lang="en-US" altLang="zh-CN" dirty="0"/>
              <a:t>Five function words</a:t>
            </a:r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839200" y="5596128"/>
            <a:ext cx="2231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当录音机工作在录音模式时，以前的录音被自动擦除。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4174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1592</Words>
  <Application>Microsoft Office PowerPoint</Application>
  <PresentationFormat>宽屏</PresentationFormat>
  <Paragraphs>288</Paragraphs>
  <Slides>41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9" baseType="lpstr">
      <vt:lpstr>宋体</vt:lpstr>
      <vt:lpstr>Aharoni</vt:lpstr>
      <vt:lpstr>Arial</vt:lpstr>
      <vt:lpstr>Calibri</vt:lpstr>
      <vt:lpstr>Calibri Light</vt:lpstr>
      <vt:lpstr>Symbol</vt:lpstr>
      <vt:lpstr>Wingdings</vt:lpstr>
      <vt:lpstr>Office 主题</vt:lpstr>
      <vt:lpstr>Professional English</vt:lpstr>
      <vt:lpstr>Sentence composition</vt:lpstr>
      <vt:lpstr>Appositive同位语</vt:lpstr>
      <vt:lpstr>Parenthesis</vt:lpstr>
      <vt:lpstr>vocabulary features of computer science English</vt:lpstr>
      <vt:lpstr>Vocabulary classification  </vt:lpstr>
      <vt:lpstr>PowerPoint 演示文稿</vt:lpstr>
      <vt:lpstr>PowerPoint 演示文稿</vt:lpstr>
      <vt:lpstr>PowerPoint 演示文稿</vt:lpstr>
      <vt:lpstr>Word-building of computer science English </vt:lpstr>
      <vt:lpstr>PowerPoint 演示文稿</vt:lpstr>
      <vt:lpstr>PowerPoint 演示文稿</vt:lpstr>
      <vt:lpstr>The constituent parts of a compound word : separated</vt:lpstr>
      <vt:lpstr>independent word</vt:lpstr>
      <vt:lpstr>Derivative</vt:lpstr>
      <vt:lpstr>derivative words</vt:lpstr>
      <vt:lpstr>PowerPoint 演示文稿</vt:lpstr>
      <vt:lpstr>Borrowed words</vt:lpstr>
      <vt:lpstr>Conversion  </vt:lpstr>
      <vt:lpstr>PowerPoint 演示文稿</vt:lpstr>
      <vt:lpstr>Abbreviation</vt:lpstr>
      <vt:lpstr>Special terminology</vt:lpstr>
      <vt:lpstr>PowerPoint 演示文稿</vt:lpstr>
      <vt:lpstr>Domain name</vt:lpstr>
      <vt:lpstr>Relational operator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We need to understand</vt:lpstr>
      <vt:lpstr>PowerPoint 演示文稿</vt:lpstr>
      <vt:lpstr>PowerPoint 演示文稿</vt:lpstr>
      <vt:lpstr>From where are the ideas?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ecnu</dc:creator>
  <cp:lastModifiedBy>CHENG Peng</cp:lastModifiedBy>
  <cp:revision>36</cp:revision>
  <dcterms:created xsi:type="dcterms:W3CDTF">2017-09-21T00:42:48Z</dcterms:created>
  <dcterms:modified xsi:type="dcterms:W3CDTF">2019-10-10T02:52:14Z</dcterms:modified>
</cp:coreProperties>
</file>