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5c870371b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5c870371b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5c870371b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5c870371b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5c870371b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5c870371b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5c870371b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5c870371b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c87037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c87037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c870371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c870371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c870371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c870371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5c870371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5c870371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c870371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c870371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5c870371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5c870371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c870371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5c870371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c870371b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c870371b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r.wikipedia.org/wiki/Environnement_d%27ex%C3%A9cution" TargetMode="External"/><Relationship Id="rId4" Type="http://schemas.openxmlformats.org/officeDocument/2006/relationships/hyperlink" Target="https://fr.wikipedia.org/wiki/JavaScript" TargetMode="External"/><Relationship Id="rId11" Type="http://schemas.openxmlformats.org/officeDocument/2006/relationships/image" Target="../media/image12.png"/><Relationship Id="rId10" Type="http://schemas.openxmlformats.org/officeDocument/2006/relationships/image" Target="../media/image15.png"/><Relationship Id="rId12" Type="http://schemas.openxmlformats.org/officeDocument/2006/relationships/image" Target="../media/image1.png"/><Relationship Id="rId9" Type="http://schemas.openxmlformats.org/officeDocument/2006/relationships/hyperlink" Target="https://fr.wikipedia.org/wiki/Langages_de_programmation" TargetMode="External"/><Relationship Id="rId5" Type="http://schemas.openxmlformats.org/officeDocument/2006/relationships/hyperlink" Target="https://fr.wikipedia.org/wiki/TypeScript" TargetMode="External"/><Relationship Id="rId6" Type="http://schemas.openxmlformats.org/officeDocument/2006/relationships/hyperlink" Target="https://fr.wikipedia.org/wiki/V8_(moteur_JavaScript)" TargetMode="External"/><Relationship Id="rId7" Type="http://schemas.openxmlformats.org/officeDocument/2006/relationships/hyperlink" Target="https://fr.wikipedia.org/wiki/Rust_(langage)" TargetMode="External"/><Relationship Id="rId8" Type="http://schemas.openxmlformats.org/officeDocument/2006/relationships/hyperlink" Target="https://fr.wikipedia.org/wiki/JavaScript_Object_Nota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139346"/>
            <a:ext cx="53613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Pierre-Yves Landuré, Sylvia Penfeunteun, Gwenn Leroch,</a:t>
            </a:r>
            <a:br>
              <a:rPr lang="fr"/>
            </a:br>
            <a:r>
              <a:rPr lang="fr"/>
              <a:t>Kevin Boucly, Morgan Corlay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0" y="469025"/>
            <a:ext cx="205740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courbe d’apprentissage très progressive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62" y="1495437"/>
            <a:ext cx="6992926" cy="31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communauté active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Langage le plus populaire au monde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N°1 des technologies les plus utilisées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Beaucoup de frameworks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Ressources presque infinies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Plus populaire grâce à NodeJS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Simplifié par la gestion des packages et des dépendances par NPM</a:t>
            </a:r>
            <a:endParaRPr sz="1800"/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JavaScript est un choix pérenne pour une application IA en frontend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langage largement </a:t>
            </a:r>
            <a:r>
              <a:rPr lang="fr"/>
              <a:t>répandu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langage réactif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Une communauté très impliquée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De nombreuses bibliothèques IA disponibles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Une forte capacité à gérer les interactions avec l’utilisateur</a:t>
            </a:r>
            <a:br>
              <a:rPr lang="fr"/>
            </a:br>
            <a:r>
              <a:rPr lang="fr"/>
              <a:t>	(interaction visuelle</a:t>
            </a:r>
            <a:r>
              <a:rPr lang="fr"/>
              <a:t> à l’aide</a:t>
            </a:r>
            <a:r>
              <a:rPr lang="fr"/>
              <a:t> d’HTML, CSS &amp; Canvas)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/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62000" y="50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285875"/>
            <a:ext cx="75057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Histoire du langage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Avantages de JS pour l’IA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Inconvénients de JS pour l’IA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Pourquoi choisir Javascript pour un projet IA ?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License : libre ou propriétaire 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Quelles bibliothèques IA pour JS 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Performances face aux autres langages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Une courbe d’apprentissage très progressive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Une communauté active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Conclusion</a:t>
            </a:r>
            <a:endParaRPr sz="1700"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215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Historique de JavaScript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908225" y="792150"/>
            <a:ext cx="7505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Créé en 1995 par Brendan Eich. Standardisé sous ECMAScript en juin 1997 par ECMA International (ECMA-262).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 2009, Ryan Dahl a écrit Node.js, ne prenant en charge que Mac OS X et Linux. La dernière mise à jour à eu lieu en juin 2020.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Deno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est un 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runtime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pour 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TypeScript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basé sur le moteur JavaScript 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V8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 le langage de programmation </a:t>
            </a:r>
            <a:r>
              <a:rPr lang="fr" sz="105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Rust</a:t>
            </a:r>
            <a:r>
              <a:rPr lang="fr">
                <a:solidFill>
                  <a:srgbClr val="202122"/>
                </a:solidFill>
              </a:rPr>
              <a:t>.</a:t>
            </a:r>
            <a:endParaRPr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05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 Object Notation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est un format utilisant la notation des objets JavaScript pour transmettre de l'information structurée, d'une façon plus compacte et plus proche des 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langages de programmation</a:t>
            </a:r>
            <a:r>
              <a:rPr lang="fr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que XML.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8225" y="3014050"/>
            <a:ext cx="2338625" cy="14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67548" y="3014048"/>
            <a:ext cx="1584850" cy="15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404375" y="2803000"/>
            <a:ext cx="2009550" cy="2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 de JS pour l’IA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85025" y="1631950"/>
            <a:ext cx="75057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0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654"/>
              <a:t>Bonne documentation</a:t>
            </a:r>
            <a:endParaRPr sz="1654"/>
          </a:p>
          <a:p>
            <a:pPr indent="-310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654"/>
              <a:t>Communauté très importante et active</a:t>
            </a:r>
            <a:endParaRPr sz="1654"/>
          </a:p>
          <a:p>
            <a:pPr indent="-31003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654"/>
              <a:t>Outillage diversifié:</a:t>
            </a:r>
            <a:endParaRPr sz="1654"/>
          </a:p>
          <a:p>
            <a:pPr indent="-310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1654"/>
              <a:t>TensorFlow</a:t>
            </a:r>
            <a:endParaRPr sz="1654"/>
          </a:p>
          <a:p>
            <a:pPr indent="-310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1654"/>
              <a:t>TensorBoard</a:t>
            </a:r>
            <a:endParaRPr sz="1654"/>
          </a:p>
          <a:p>
            <a:pPr indent="-310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1654"/>
              <a:t>TensorFlow Extended</a:t>
            </a:r>
            <a:endParaRPr sz="1654"/>
          </a:p>
          <a:p>
            <a:pPr indent="-310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 sz="1654"/>
              <a:t>Il peut fonctionner sur une variété de CPU et de GPU</a:t>
            </a:r>
            <a:endParaRPr sz="165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4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505"/>
              <a:buChar char="●"/>
            </a:pPr>
            <a:r>
              <a:rPr lang="fr" sz="1614">
                <a:solidFill>
                  <a:srgbClr val="000000"/>
                </a:solidFill>
              </a:rPr>
              <a:t>Grâce au soutien de Google, le déploiement et l’utilisation de TensorFlow sont facilités</a:t>
            </a:r>
            <a:endParaRPr sz="1614">
              <a:solidFill>
                <a:srgbClr val="000000"/>
              </a:solidFill>
            </a:endParaRPr>
          </a:p>
          <a:p>
            <a:pPr indent="-3080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fr" sz="1614">
                <a:solidFill>
                  <a:srgbClr val="000000"/>
                </a:solidFill>
              </a:rPr>
              <a:t>Un autre avantage est son caractère open source, personnalisable, et modulaire.</a:t>
            </a:r>
            <a:endParaRPr sz="1614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Inconvénients de JS pour l’IA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800200"/>
            <a:ext cx="75057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Requiert des connaissances en calculs avancés et en algèbre linéaire ainsi qu’une importante compréhension du Machine Learning.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lang="fr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temps d’apprentissage du langage plus élevé. 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lang="fr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temps de relecture BEAUCOUP plus élevé .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lang="fr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temps de débogage plus long également.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lang="fr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 des erreurs plus nombreuses car le JS est très permissif. Bref, c’est un langage très improductif si on le compare à Ruby, Python ou même à PHP.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150"/>
              <a:buFont typeface="Roboto"/>
              <a:buChar char="●"/>
            </a:pPr>
            <a:r>
              <a:rPr lang="fr" sz="11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Comparé à d’autres frameworks, il fonctionne lentement.</a:t>
            </a:r>
            <a:endParaRPr sz="11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075" y="3333750"/>
            <a:ext cx="14179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388550" y="1903050"/>
            <a:ext cx="6366900" cy="13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choisir JavaScript pour un projet IA ?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Licence : libre ou propriétaire ?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990725"/>
            <a:ext cx="5159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JS est implémenté à partir du standard ECMAScript.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JS est donc “libre” mais les normes qui l’encadrent sont gérées par un ensemble d’entreprises.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JS est donc considéré comme fermé 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Moteurs open-source créés par les entreprises.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Le code exécuté peut être non libre.</a:t>
            </a:r>
            <a:endParaRPr sz="1800"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337" y="2683745"/>
            <a:ext cx="443983" cy="46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091" y="3299275"/>
            <a:ext cx="1813660" cy="6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148" y="2072924"/>
            <a:ext cx="1538363" cy="46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6914" y="1462100"/>
            <a:ext cx="1098831" cy="46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9225" y="787387"/>
            <a:ext cx="1974188" cy="6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8912" y="4036726"/>
            <a:ext cx="2234850" cy="61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Quelles bibliothèques IA pour JS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746275" y="1858272"/>
            <a:ext cx="22461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Neural networks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Computer vision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Pattern recognition</a:t>
            </a:r>
            <a:endParaRPr/>
          </a:p>
        </p:txBody>
      </p:sp>
      <p:sp>
        <p:nvSpPr>
          <p:cNvPr id="188" name="Google Shape;18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3484125"/>
            <a:ext cx="1438264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425" y="3558553"/>
            <a:ext cx="722650" cy="8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125" y="1707013"/>
            <a:ext cx="2075349" cy="17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1030438" y="4274275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mind.js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2252150" y="4274275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ConvNetJS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3848" y="3651687"/>
            <a:ext cx="1625899" cy="61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1225" y="3259100"/>
            <a:ext cx="1105200" cy="11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5581225" y="4364300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Brain.js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2175" y="3092563"/>
            <a:ext cx="143827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7188713" y="4364300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Neuro</a:t>
            </a:r>
            <a:r>
              <a:rPr lang="fr">
                <a:latin typeface="Calibri"/>
                <a:ea typeface="Calibri"/>
                <a:cs typeface="Calibri"/>
                <a:sym typeface="Calibri"/>
              </a:rPr>
              <a:t>.js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5581225" y="1969083"/>
            <a:ext cx="2246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Chatbots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 face aux autres langages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819150" y="1990725"/>
            <a:ext cx="2089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Javascript est un langage interprété qui trouve sa force dans les applications nécessitant une forte réactivité.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Il trouve sa force dans les applications nécessitant une interaction avec l’utilisateur.</a:t>
            </a:r>
            <a:endParaRPr/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801" y="1800200"/>
            <a:ext cx="4629898" cy="2652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2908800" y="3301475"/>
            <a:ext cx="666000" cy="5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1"/>
          <p:cNvCxnSpPr/>
          <p:nvPr/>
        </p:nvCxnSpPr>
        <p:spPr>
          <a:xfrm rot="10800000">
            <a:off x="6225100" y="1533625"/>
            <a:ext cx="0" cy="3032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