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5e7e7094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5e7e7094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5e7e7094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5e7e7094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MariaDB a été f</a:t>
            </a:r>
            <a:r>
              <a:rPr lang="fr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ondée en octobre 2009 à la suite du rachat de MySQL par Sun Microsystem puis de Sun par Oracle Corporation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Le fondateur Michael Widenius de MySQL démissionne pour lancer MariaDB sous licence GPL et qui reste compatible avec MySQL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Pour l’histoire, il nomme ce système de gestion de BDD MariaDB du nom de sa 2ème fille (MySQL étant du nom de sa 1ère fille)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La raison de la création du fork : c’était la crainte de perdre un outil performant et gratuit.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et l’idée c’était aussi de garder le projet ouvert et communautaire (et dont le développement est ouvert comme sa licence)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il s’agit donc d’un fork plus communautaire et complètement compatible avec MySQL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Peu de temps après le fork, de nombreux développeurs MySQL originaux ont quitté le navire pour rejoindre le projet MariaDB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Fin 2012, la fondation MariaDB a été créée pour superviser le développement de la base de données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on voit sur le graphique l’intérêt croissant pour MariaDB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5e7e7094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5e7e7094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5e7e70943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5e7e70943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5e7e70943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5e7e70943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5e7e7094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5e7e7094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5e7e7094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5e7e7094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5e7e70943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5e7e70943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909550" y="3252375"/>
            <a:ext cx="42555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fr" sz="1460"/>
              <a:t>Présenté par :</a:t>
            </a:r>
            <a:endParaRPr i="1" sz="14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60"/>
              <a:t>Perrine</a:t>
            </a:r>
            <a:endParaRPr i="1" sz="14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60"/>
              <a:t>Maïna</a:t>
            </a:r>
            <a:endParaRPr i="1" sz="14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60"/>
              <a:t>Gwenn</a:t>
            </a:r>
            <a:endParaRPr i="1" sz="14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60"/>
              <a:t>Bertrand</a:t>
            </a:r>
            <a:endParaRPr i="1" sz="14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60"/>
              <a:t>Fabio</a:t>
            </a:r>
            <a:endParaRPr i="1" sz="146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50" y="1118400"/>
            <a:ext cx="6121876" cy="15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420550" y="1528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Bref historique du SGBD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Description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Avantages face à MySQL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Inconvénients face à MySQL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Des exemples d'entreprises</a:t>
            </a:r>
            <a:endParaRPr b="1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Une conclusion</a:t>
            </a:r>
            <a:endParaRPr b="1" sz="1600"/>
          </a:p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759050"/>
            <a:ext cx="70305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</a:t>
            </a:r>
            <a:r>
              <a:rPr lang="fr"/>
              <a:t>ref historique du SGBD</a:t>
            </a:r>
            <a:endParaRPr/>
          </a:p>
        </p:txBody>
      </p:sp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2" name="Google Shape;292;p15"/>
          <p:cNvSpPr/>
          <p:nvPr/>
        </p:nvSpPr>
        <p:spPr>
          <a:xfrm flipH="1" rot="5400000">
            <a:off x="4023050" y="802175"/>
            <a:ext cx="1205700" cy="3589200"/>
          </a:xfrm>
          <a:prstGeom prst="bentUpArrow">
            <a:avLst>
              <a:gd fmla="val 25000" name="adj1"/>
              <a:gd fmla="val 19269" name="adj2"/>
              <a:gd fmla="val 2201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2773575" y="3185400"/>
            <a:ext cx="9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octobre 2009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1883200" y="2573300"/>
            <a:ext cx="4732500" cy="8415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4153950" y="2792675"/>
            <a:ext cx="9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MySQL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4145150" y="2044325"/>
            <a:ext cx="9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MariaDB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150" y="2644950"/>
            <a:ext cx="1094395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796600"/>
            <a:ext cx="6265574" cy="21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734075"/>
            <a:ext cx="70305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</a:t>
            </a:r>
            <a:r>
              <a:rPr lang="fr"/>
              <a:t>escription</a:t>
            </a:r>
            <a:endParaRPr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1303800" y="1289875"/>
            <a:ext cx="70305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F</a:t>
            </a:r>
            <a:r>
              <a:rPr b="1" lang="fr" sz="1400"/>
              <a:t>ork </a:t>
            </a:r>
            <a:r>
              <a:rPr lang="fr" sz="1400"/>
              <a:t>de MySQL 5.1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Même noyau logiciel</a:t>
            </a:r>
            <a:r>
              <a:rPr lang="fr" sz="1400"/>
              <a:t> </a:t>
            </a:r>
            <a:r>
              <a:rPr lang="fr" sz="1400"/>
              <a:t>de MySQL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E</a:t>
            </a:r>
            <a:r>
              <a:rPr lang="fr" sz="1400"/>
              <a:t>ffectuer un </a:t>
            </a:r>
            <a:r>
              <a:rPr b="1" lang="fr" sz="1400"/>
              <a:t>remplacement immédiat</a:t>
            </a:r>
            <a:r>
              <a:rPr lang="fr" sz="1400"/>
              <a:t> entre MySQL vers MariaDB ou l’inverse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Interfaces bdd normalisées</a:t>
            </a:r>
            <a:r>
              <a:rPr lang="fr" sz="1400"/>
              <a:t> (ODBC ou JDBC)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SGBD relationnel, devenu  </a:t>
            </a:r>
            <a:r>
              <a:rPr b="1" lang="fr" sz="1400"/>
              <a:t>autonome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Tâches d’administration et de sauvegarde : </a:t>
            </a:r>
            <a:r>
              <a:rPr b="1" lang="fr" sz="1400"/>
              <a:t>utilitaires de ligne de commande</a:t>
            </a:r>
            <a:r>
              <a:rPr lang="fr" sz="1400"/>
              <a:t> (mysqldump, mysqladmin, … 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Faire correspondre du </a:t>
            </a:r>
            <a:r>
              <a:rPr b="1" lang="fr" sz="1400"/>
              <a:t>code source du fork 1x/mois</a:t>
            </a:r>
            <a:r>
              <a:rPr lang="fr" sz="1400"/>
              <a:t> au code MySQL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Fin de compatibilité</a:t>
            </a:r>
            <a:r>
              <a:rPr lang="fr" sz="1400"/>
              <a:t> : </a:t>
            </a:r>
            <a:r>
              <a:rPr b="1" lang="fr" sz="1400"/>
              <a:t>Nouveau dictionnaire</a:t>
            </a:r>
            <a:r>
              <a:rPr lang="fr" sz="1400"/>
              <a:t> de données transactionnel de MySQL 8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-"/>
            </a:pPr>
            <a:r>
              <a:rPr lang="fr" sz="1400"/>
              <a:t>2 projets open source dans des </a:t>
            </a:r>
            <a:r>
              <a:rPr b="1" lang="fr" sz="1400"/>
              <a:t>directions différentes</a:t>
            </a:r>
            <a:endParaRPr sz="1400"/>
          </a:p>
        </p:txBody>
      </p:sp>
      <p:sp>
        <p:nvSpPr>
          <p:cNvPr id="305" name="Google Shape;30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771525"/>
            <a:ext cx="70305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Avantages face à MySQL</a:t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425" y="1848725"/>
            <a:ext cx="4546075" cy="24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464950" y="1597863"/>
            <a:ext cx="3461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licence GPL 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plus de moteurs de stockage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meilleurs performances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Colonne invisibles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introduction des µs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Interrogation uniquement des tables nécessaires</a:t>
            </a: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4" name="Google Shape;314;p17"/>
          <p:cNvSpPr txBox="1"/>
          <p:nvPr/>
        </p:nvSpPr>
        <p:spPr>
          <a:xfrm>
            <a:off x="7147000" y="4337775"/>
            <a:ext cx="16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Nunito"/>
                <a:ea typeface="Nunito"/>
                <a:cs typeface="Nunito"/>
                <a:sym typeface="Nunito"/>
              </a:rPr>
              <a:t>copyright : kinsta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1303800" y="759050"/>
            <a:ext cx="70305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Inconvénients face à MySQL</a:t>
            </a:r>
            <a:endParaRPr/>
          </a:p>
        </p:txBody>
      </p:sp>
      <p:sp>
        <p:nvSpPr>
          <p:cNvPr id="320" name="Google Shape;32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1" name="Google Shape;32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fr" sz="1600"/>
              <a:t>Compatibilité avec MySQL limitée au fur et à mesure des mises à jour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fr" sz="1600"/>
              <a:t>Une prise en charge du format JSON tardive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fr" sz="1600"/>
              <a:t>Mise en cache peu performante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fr" sz="1600"/>
              <a:t>Le fichier journal a tendance à devenir volumineux après une utilisation prolongée</a:t>
            </a:r>
            <a:endParaRPr b="1" sz="1600"/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84"/>
            <a:ext cx="9144003" cy="294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1303800" y="771525"/>
            <a:ext cx="7030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exemples d'entreprises</a:t>
            </a:r>
            <a:endParaRPr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713225" y="1899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Un </a:t>
            </a:r>
            <a:r>
              <a:rPr b="1" lang="fr" sz="1500"/>
              <a:t>rayon d'action très large et des secteurs variés  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fr" sz="1500"/>
              <a:t>Cloud (Alibaba, Tencent, ServiceNow….)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fr" sz="1500"/>
              <a:t>Banque (DBS, Deutsche Bank)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fr" sz="1500"/>
              <a:t>Booking.com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fr" sz="1500"/>
              <a:t>Microsoft, IBM, Mozilla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fr" sz="1500"/>
              <a:t>Google, Wikimedia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fr" sz="1500"/>
              <a:t>Visma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fr" sz="1500"/>
              <a:t>Verizon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fr" sz="1500"/>
              <a:t>Automattic (Wordpress)</a:t>
            </a:r>
            <a:endParaRPr b="1" sz="1500"/>
          </a:p>
        </p:txBody>
      </p:sp>
      <p:sp>
        <p:nvSpPr>
          <p:cNvPr id="329" name="Google Shape;32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0" name="Google Shape;3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100" y="1417850"/>
            <a:ext cx="1003848" cy="100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2548" y="1722975"/>
            <a:ext cx="197570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3725" y="2322162"/>
            <a:ext cx="1003849" cy="103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2850" y="4050825"/>
            <a:ext cx="1575398" cy="68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3796" y="2555150"/>
            <a:ext cx="211575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6484" y="3358405"/>
            <a:ext cx="2257232" cy="4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type="title"/>
          </p:nvPr>
        </p:nvSpPr>
        <p:spPr>
          <a:xfrm>
            <a:off x="1303800" y="734075"/>
            <a:ext cx="70305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conclusion</a:t>
            </a:r>
            <a:endParaRPr/>
          </a:p>
        </p:txBody>
      </p:sp>
      <p:sp>
        <p:nvSpPr>
          <p:cNvPr id="341" name="Google Shape;34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fr" sz="1600"/>
              <a:t>Licence libre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-"/>
            </a:pPr>
            <a:r>
              <a:rPr b="1" lang="fr" sz="1600"/>
              <a:t>Bonnes performances</a:t>
            </a:r>
            <a:endParaRPr b="1" sz="1600"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-"/>
            </a:pPr>
            <a:r>
              <a:rPr b="1" lang="fr" sz="1600"/>
              <a:t>Compatibilité avec MySQL</a:t>
            </a:r>
            <a:endParaRPr b="1" sz="16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-"/>
            </a:pPr>
            <a:r>
              <a:rPr b="1" lang="fr" sz="1600"/>
              <a:t>Une communauté active</a:t>
            </a:r>
            <a:endParaRPr b="1" sz="1600"/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idx="1" type="body"/>
          </p:nvPr>
        </p:nvSpPr>
        <p:spPr>
          <a:xfrm>
            <a:off x="1316275" y="829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 sz="2300"/>
              <a:t>Merci pour votre attention </a:t>
            </a:r>
            <a:endParaRPr/>
          </a:p>
        </p:txBody>
      </p:sp>
      <p:sp>
        <p:nvSpPr>
          <p:cNvPr id="348" name="Google Shape;34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9" name="Google Shape;3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333" y="1432350"/>
            <a:ext cx="4647333" cy="34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