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Traitement_de_l%27information" TargetMode="External"/><Relationship Id="rId3" Type="http://schemas.openxmlformats.org/officeDocument/2006/relationships/hyperlink" Target="https://fr.wikipedia.org/wiki/M%C3%A9thode_de_travail" TargetMode="External"/><Relationship Id="rId4" Type="http://schemas.openxmlformats.org/officeDocument/2006/relationships/hyperlink" Target="https://fr.wikipedia.org/wiki/Informatiqu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Traitement_de_l%27information" TargetMode="External"/><Relationship Id="rId3" Type="http://schemas.openxmlformats.org/officeDocument/2006/relationships/hyperlink" Target="https://fr.wikipedia.org/wiki/M%C3%A9thode_de_travail" TargetMode="External"/><Relationship Id="rId4" Type="http://schemas.openxmlformats.org/officeDocument/2006/relationships/hyperlink" Target="https://fr.wikipedia.org/wiki/Informatiqu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Traitement_de_l%27information" TargetMode="External"/><Relationship Id="rId3" Type="http://schemas.openxmlformats.org/officeDocument/2006/relationships/hyperlink" Target="https://fr.wikipedia.org/wiki/M%C3%A9thode_de_travail" TargetMode="External"/><Relationship Id="rId4" Type="http://schemas.openxmlformats.org/officeDocument/2006/relationships/hyperlink" Target="https://fr.wikipedia.org/wiki/Informatiqu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Traitement_de_l%27information" TargetMode="External"/><Relationship Id="rId3" Type="http://schemas.openxmlformats.org/officeDocument/2006/relationships/hyperlink" Target="https://fr.wikipedia.org/wiki/M%C3%A9thode_de_travail" TargetMode="External"/><Relationship Id="rId4" Type="http://schemas.openxmlformats.org/officeDocument/2006/relationships/hyperlink" Target="https://fr.wikipedia.org/wiki/Informatiqu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7031d31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7031d3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7031d31d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7031d3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7031d31d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7031d31d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67031d31d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67031d31d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7031d31d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7031d31d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67031d31d_7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67031d31d_7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7031d31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67031d31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7031d31d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7031d31d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7031d31d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7031d31d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7031d31d_7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7031d31d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fr" sz="1050">
                <a:solidFill>
                  <a:srgbClr val="202122"/>
                </a:solidFill>
                <a:highlight>
                  <a:srgbClr val="FFFFFF"/>
                </a:highlight>
              </a:rPr>
              <a:t>Les données sont, avec les </a:t>
            </a:r>
            <a:r>
              <a:rPr lang="fr" sz="1050">
                <a:solidFill>
                  <a:srgbClr val="0645AD"/>
                </a:solidFill>
                <a:highlight>
                  <a:srgbClr val="FFFFFF"/>
                </a:highlight>
                <a:uFill>
                  <a:noFill/>
                </a:uFill>
                <a:hlinkClick r:id="rId2">
                  <a:extLst>
                    <a:ext uri="{A12FA001-AC4F-418D-AE19-62706E023703}">
                      <ahyp:hlinkClr val="tx"/>
                    </a:ext>
                  </a:extLst>
                </a:hlinkClick>
              </a:rPr>
              <a:t>traitements</a:t>
            </a:r>
            <a:r>
              <a:rPr lang="fr" sz="1050">
                <a:solidFill>
                  <a:srgbClr val="202122"/>
                </a:solidFill>
                <a:highlight>
                  <a:srgbClr val="FFFFFF"/>
                </a:highlight>
              </a:rPr>
              <a:t>, l'un des deux piliers sur lesquels repose toute </a:t>
            </a:r>
            <a:r>
              <a:rPr lang="fr" sz="1050">
                <a:solidFill>
                  <a:srgbClr val="0645AD"/>
                </a:solidFill>
                <a:highlight>
                  <a:srgbClr val="FFFFFF"/>
                </a:highlight>
                <a:uFill>
                  <a:noFill/>
                </a:uFill>
                <a:hlinkClick r:id="rId3">
                  <a:extLst>
                    <a:ext uri="{A12FA001-AC4F-418D-AE19-62706E023703}">
                      <ahyp:hlinkClr val="tx"/>
                    </a:ext>
                  </a:extLst>
                </a:hlinkClick>
              </a:rPr>
              <a:t>méthode</a:t>
            </a:r>
            <a:r>
              <a:rPr lang="fr" sz="1050">
                <a:solidFill>
                  <a:srgbClr val="202122"/>
                </a:solidFill>
                <a:highlight>
                  <a:srgbClr val="FFFFFF"/>
                </a:highlight>
              </a:rPr>
              <a:t> en </a:t>
            </a:r>
            <a:r>
              <a:rPr lang="fr" sz="1050">
                <a:solidFill>
                  <a:srgbClr val="0645AD"/>
                </a:solidFill>
                <a:highlight>
                  <a:srgbClr val="FFFFFF"/>
                </a:highlight>
                <a:uFill>
                  <a:noFill/>
                </a:uFill>
                <a:hlinkClick r:id="rId4">
                  <a:extLst>
                    <a:ext uri="{A12FA001-AC4F-418D-AE19-62706E023703}">
                      <ahyp:hlinkClr val="tx"/>
                    </a:ext>
                  </a:extLst>
                </a:hlinkClick>
              </a:rPr>
              <a:t>informatique</a:t>
            </a:r>
            <a:r>
              <a:rPr lang="fr"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fr" sz="1050">
                <a:solidFill>
                  <a:srgbClr val="202122"/>
                </a:solidFill>
                <a:highlight>
                  <a:srgbClr val="FFFFFF"/>
                </a:highlight>
              </a:rPr>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réciproquement.</a:t>
            </a:r>
            <a:endParaRPr sz="1500">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7031d31d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67031d31d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67031d31d_7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67031d31d_7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7031d31d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67031d31d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7031d31d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67031d31d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67031d31d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67031d31d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67031d31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67031d31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7031d31d_7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7031d31d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fr" sz="1050">
                <a:solidFill>
                  <a:srgbClr val="202122"/>
                </a:solidFill>
                <a:highlight>
                  <a:srgbClr val="FFFFFF"/>
                </a:highlight>
              </a:rPr>
              <a:t>Les données sont, avec les </a:t>
            </a:r>
            <a:r>
              <a:rPr lang="fr" sz="1050">
                <a:solidFill>
                  <a:srgbClr val="0645AD"/>
                </a:solidFill>
                <a:highlight>
                  <a:srgbClr val="FFFFFF"/>
                </a:highlight>
                <a:uFill>
                  <a:noFill/>
                </a:uFill>
                <a:hlinkClick r:id="rId2">
                  <a:extLst>
                    <a:ext uri="{A12FA001-AC4F-418D-AE19-62706E023703}">
                      <ahyp:hlinkClr val="tx"/>
                    </a:ext>
                  </a:extLst>
                </a:hlinkClick>
              </a:rPr>
              <a:t>traitements</a:t>
            </a:r>
            <a:r>
              <a:rPr lang="fr" sz="1050">
                <a:solidFill>
                  <a:srgbClr val="202122"/>
                </a:solidFill>
                <a:highlight>
                  <a:srgbClr val="FFFFFF"/>
                </a:highlight>
              </a:rPr>
              <a:t>, l'un des deux piliers sur lesquels repose toute </a:t>
            </a:r>
            <a:r>
              <a:rPr lang="fr" sz="1050">
                <a:solidFill>
                  <a:srgbClr val="0645AD"/>
                </a:solidFill>
                <a:highlight>
                  <a:srgbClr val="FFFFFF"/>
                </a:highlight>
                <a:uFill>
                  <a:noFill/>
                </a:uFill>
                <a:hlinkClick r:id="rId3">
                  <a:extLst>
                    <a:ext uri="{A12FA001-AC4F-418D-AE19-62706E023703}">
                      <ahyp:hlinkClr val="tx"/>
                    </a:ext>
                  </a:extLst>
                </a:hlinkClick>
              </a:rPr>
              <a:t>méthode</a:t>
            </a:r>
            <a:r>
              <a:rPr lang="fr" sz="1050">
                <a:solidFill>
                  <a:srgbClr val="202122"/>
                </a:solidFill>
                <a:highlight>
                  <a:srgbClr val="FFFFFF"/>
                </a:highlight>
              </a:rPr>
              <a:t> en </a:t>
            </a:r>
            <a:r>
              <a:rPr lang="fr" sz="1050">
                <a:solidFill>
                  <a:srgbClr val="0645AD"/>
                </a:solidFill>
                <a:highlight>
                  <a:srgbClr val="FFFFFF"/>
                </a:highlight>
                <a:uFill>
                  <a:noFill/>
                </a:uFill>
                <a:hlinkClick r:id="rId4">
                  <a:extLst>
                    <a:ext uri="{A12FA001-AC4F-418D-AE19-62706E023703}">
                      <ahyp:hlinkClr val="tx"/>
                    </a:ext>
                  </a:extLst>
                </a:hlinkClick>
              </a:rPr>
              <a:t>informatique</a:t>
            </a:r>
            <a:r>
              <a:rPr lang="fr"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None/>
            </a:pPr>
            <a:r>
              <a:rPr lang="fr" sz="1050">
                <a:solidFill>
                  <a:srgbClr val="202122"/>
                </a:solidFill>
                <a:highlight>
                  <a:srgbClr val="FFFFFF"/>
                </a:highlight>
              </a:rPr>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réciproquement.</a:t>
            </a:r>
            <a:endParaRPr sz="1500">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7031d31d_7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7031d31d_7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fr" sz="1050">
                <a:solidFill>
                  <a:srgbClr val="202122"/>
                </a:solidFill>
                <a:highlight>
                  <a:srgbClr val="FFFFFF"/>
                </a:highlight>
              </a:rPr>
              <a:t>Les données sont, avec les </a:t>
            </a:r>
            <a:r>
              <a:rPr lang="fr" sz="1050">
                <a:solidFill>
                  <a:srgbClr val="0645AD"/>
                </a:solidFill>
                <a:highlight>
                  <a:srgbClr val="FFFFFF"/>
                </a:highlight>
                <a:uFill>
                  <a:noFill/>
                </a:uFill>
                <a:hlinkClick r:id="rId2">
                  <a:extLst>
                    <a:ext uri="{A12FA001-AC4F-418D-AE19-62706E023703}">
                      <ahyp:hlinkClr val="tx"/>
                    </a:ext>
                  </a:extLst>
                </a:hlinkClick>
              </a:rPr>
              <a:t>traitements</a:t>
            </a:r>
            <a:r>
              <a:rPr lang="fr" sz="1050">
                <a:solidFill>
                  <a:srgbClr val="202122"/>
                </a:solidFill>
                <a:highlight>
                  <a:srgbClr val="FFFFFF"/>
                </a:highlight>
              </a:rPr>
              <a:t>, l'un des deux piliers sur lesquels repose toute </a:t>
            </a:r>
            <a:r>
              <a:rPr lang="fr" sz="1050">
                <a:solidFill>
                  <a:srgbClr val="0645AD"/>
                </a:solidFill>
                <a:highlight>
                  <a:srgbClr val="FFFFFF"/>
                </a:highlight>
                <a:uFill>
                  <a:noFill/>
                </a:uFill>
                <a:hlinkClick r:id="rId3">
                  <a:extLst>
                    <a:ext uri="{A12FA001-AC4F-418D-AE19-62706E023703}">
                      <ahyp:hlinkClr val="tx"/>
                    </a:ext>
                  </a:extLst>
                </a:hlinkClick>
              </a:rPr>
              <a:t>méthode</a:t>
            </a:r>
            <a:r>
              <a:rPr lang="fr" sz="1050">
                <a:solidFill>
                  <a:srgbClr val="202122"/>
                </a:solidFill>
                <a:highlight>
                  <a:srgbClr val="FFFFFF"/>
                </a:highlight>
              </a:rPr>
              <a:t> en </a:t>
            </a:r>
            <a:r>
              <a:rPr lang="fr" sz="1050">
                <a:solidFill>
                  <a:srgbClr val="0645AD"/>
                </a:solidFill>
                <a:highlight>
                  <a:srgbClr val="FFFFFF"/>
                </a:highlight>
                <a:uFill>
                  <a:noFill/>
                </a:uFill>
                <a:hlinkClick r:id="rId4">
                  <a:extLst>
                    <a:ext uri="{A12FA001-AC4F-418D-AE19-62706E023703}">
                      <ahyp:hlinkClr val="tx"/>
                    </a:ext>
                  </a:extLst>
                </a:hlinkClick>
              </a:rPr>
              <a:t>informatique</a:t>
            </a:r>
            <a:r>
              <a:rPr lang="fr"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None/>
            </a:pPr>
            <a:r>
              <a:rPr lang="fr" sz="1050">
                <a:solidFill>
                  <a:srgbClr val="202122"/>
                </a:solidFill>
                <a:highlight>
                  <a:srgbClr val="FFFFFF"/>
                </a:highlight>
              </a:rPr>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réciproquement.</a:t>
            </a:r>
            <a:endParaRPr sz="1500">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7031d31d_7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7031d31d_7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fr" sz="1050">
                <a:solidFill>
                  <a:srgbClr val="202122"/>
                </a:solidFill>
                <a:highlight>
                  <a:srgbClr val="FFFFFF"/>
                </a:highlight>
              </a:rPr>
              <a:t>Les données sont, avec les </a:t>
            </a:r>
            <a:r>
              <a:rPr lang="fr" sz="1050">
                <a:solidFill>
                  <a:srgbClr val="0645AD"/>
                </a:solidFill>
                <a:highlight>
                  <a:srgbClr val="FFFFFF"/>
                </a:highlight>
                <a:uFill>
                  <a:noFill/>
                </a:uFill>
                <a:hlinkClick r:id="rId2">
                  <a:extLst>
                    <a:ext uri="{A12FA001-AC4F-418D-AE19-62706E023703}">
                      <ahyp:hlinkClr val="tx"/>
                    </a:ext>
                  </a:extLst>
                </a:hlinkClick>
              </a:rPr>
              <a:t>traitements</a:t>
            </a:r>
            <a:r>
              <a:rPr lang="fr" sz="1050">
                <a:solidFill>
                  <a:srgbClr val="202122"/>
                </a:solidFill>
                <a:highlight>
                  <a:srgbClr val="FFFFFF"/>
                </a:highlight>
              </a:rPr>
              <a:t>, l'un des deux piliers sur lesquels repose toute </a:t>
            </a:r>
            <a:r>
              <a:rPr lang="fr" sz="1050">
                <a:solidFill>
                  <a:srgbClr val="0645AD"/>
                </a:solidFill>
                <a:highlight>
                  <a:srgbClr val="FFFFFF"/>
                </a:highlight>
                <a:uFill>
                  <a:noFill/>
                </a:uFill>
                <a:hlinkClick r:id="rId3">
                  <a:extLst>
                    <a:ext uri="{A12FA001-AC4F-418D-AE19-62706E023703}">
                      <ahyp:hlinkClr val="tx"/>
                    </a:ext>
                  </a:extLst>
                </a:hlinkClick>
              </a:rPr>
              <a:t>méthode</a:t>
            </a:r>
            <a:r>
              <a:rPr lang="fr" sz="1050">
                <a:solidFill>
                  <a:srgbClr val="202122"/>
                </a:solidFill>
                <a:highlight>
                  <a:srgbClr val="FFFFFF"/>
                </a:highlight>
              </a:rPr>
              <a:t> en </a:t>
            </a:r>
            <a:r>
              <a:rPr lang="fr" sz="1050">
                <a:solidFill>
                  <a:srgbClr val="0645AD"/>
                </a:solidFill>
                <a:highlight>
                  <a:srgbClr val="FFFFFF"/>
                </a:highlight>
                <a:uFill>
                  <a:noFill/>
                </a:uFill>
                <a:hlinkClick r:id="rId4">
                  <a:extLst>
                    <a:ext uri="{A12FA001-AC4F-418D-AE19-62706E023703}">
                      <ahyp:hlinkClr val="tx"/>
                    </a:ext>
                  </a:extLst>
                </a:hlinkClick>
              </a:rPr>
              <a:t>informatique</a:t>
            </a:r>
            <a:r>
              <a:rPr lang="fr"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None/>
            </a:pPr>
            <a:r>
              <a:rPr lang="fr" sz="1050">
                <a:solidFill>
                  <a:srgbClr val="202122"/>
                </a:solidFill>
                <a:highlight>
                  <a:srgbClr val="FFFFFF"/>
                </a:highlight>
              </a:rPr>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réciproquement.</a:t>
            </a:r>
            <a:endParaRPr sz="1500">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7031d31d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7031d3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gi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1" Type="http://schemas.openxmlformats.org/officeDocument/2006/relationships/hyperlink" Target="https://fr.wikipedia.org/wiki/Interaction" TargetMode="External"/><Relationship Id="rId10" Type="http://schemas.openxmlformats.org/officeDocument/2006/relationships/hyperlink" Target="https://fr.wikipedia.org/wiki/Entit%C3%A9" TargetMode="External"/><Relationship Id="rId13" Type="http://schemas.openxmlformats.org/officeDocument/2006/relationships/hyperlink" Target="https://fr.wikipedia.org/wiki/Programmation_%C3%A9v%C3%A9nementielle" TargetMode="External"/><Relationship Id="rId12" Type="http://schemas.openxmlformats.org/officeDocument/2006/relationships/hyperlink" Target="https://fr.wikipedia.org/wiki/Transaction_informatique"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fr.wikipedia.org/wiki/Informatique" TargetMode="External"/><Relationship Id="rId4" Type="http://schemas.openxmlformats.org/officeDocument/2006/relationships/hyperlink" Target="https://fr.wikipedia.org/wiki/Repr%C3%A9sentation" TargetMode="External"/><Relationship Id="rId9" Type="http://schemas.openxmlformats.org/officeDocument/2006/relationships/hyperlink" Target="https://fr.wikipedia.org/wiki/Logiciel" TargetMode="External"/><Relationship Id="rId15" Type="http://schemas.openxmlformats.org/officeDocument/2006/relationships/hyperlink" Target="https://fr.wikipedia.org/wiki/Texte" TargetMode="External"/><Relationship Id="rId14" Type="http://schemas.openxmlformats.org/officeDocument/2006/relationships/hyperlink" Target="https://fr.wikipedia.org/wiki/Syst%C3%A8me" TargetMode="External"/><Relationship Id="rId17" Type="http://schemas.openxmlformats.org/officeDocument/2006/relationships/hyperlink" Target="https://fr.wikipedia.org/wiki/Num%C3%A9riques" TargetMode="External"/><Relationship Id="rId16" Type="http://schemas.openxmlformats.org/officeDocument/2006/relationships/hyperlink" Target="https://fr.wikipedia.org/wiki/Cha%C3%AEne_de_caract%C3%A8res" TargetMode="External"/><Relationship Id="rId5" Type="http://schemas.openxmlformats.org/officeDocument/2006/relationships/hyperlink" Target="https://fr.wikipedia.org/wiki/Information" TargetMode="External"/><Relationship Id="rId19" Type="http://schemas.openxmlformats.org/officeDocument/2006/relationships/hyperlink" Target="https://fr.wikipedia.org/wiki/Son_(physique)" TargetMode="External"/><Relationship Id="rId6" Type="http://schemas.openxmlformats.org/officeDocument/2006/relationships/hyperlink" Target="https://fr.wikipedia.org/wiki/Programme_informatique" TargetMode="External"/><Relationship Id="rId18" Type="http://schemas.openxmlformats.org/officeDocument/2006/relationships/hyperlink" Target="https://fr.wikipedia.org/wiki/Image" TargetMode="External"/><Relationship Id="rId7" Type="http://schemas.openxmlformats.org/officeDocument/2006/relationships/hyperlink" Target="https://fr.wikipedia.org/wiki/Ex%C3%A9cution_(informatique)" TargetMode="External"/><Relationship Id="rId8" Type="http://schemas.openxmlformats.org/officeDocument/2006/relationships/hyperlink" Target="https://fr.wikipedia.org/wiki/Codage_de_l%27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20.png"/><Relationship Id="rId5" Type="http://schemas.openxmlformats.org/officeDocument/2006/relationships/image" Target="../media/image2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Mathématique </a:t>
            </a:r>
            <a:endParaRPr sz="2800"/>
          </a:p>
          <a:p>
            <a:pPr indent="0" lvl="0" marL="0" rtl="0" algn="l">
              <a:spcBef>
                <a:spcPts val="0"/>
              </a:spcBef>
              <a:spcAft>
                <a:spcPts val="0"/>
              </a:spcAft>
              <a:buNone/>
            </a:pPr>
            <a:r>
              <a:rPr lang="fr" sz="2800"/>
              <a:t>pour le machine</a:t>
            </a:r>
            <a:r>
              <a:rPr lang="fr"/>
              <a:t> </a:t>
            </a:r>
            <a:r>
              <a:rPr lang="fr" sz="2800"/>
              <a:t>learning</a:t>
            </a:r>
            <a:r>
              <a:rPr lang="fr" sz="2800"/>
              <a:t> :</a:t>
            </a:r>
            <a:br>
              <a:rPr lang="fr"/>
            </a:br>
            <a:r>
              <a:rPr lang="fr"/>
              <a:t>Algèbre Linéaire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700"/>
              <a:t>Loïc Plessis</a:t>
            </a:r>
            <a:r>
              <a:rPr lang="fr" sz="1700"/>
              <a:t> </a:t>
            </a:r>
            <a:r>
              <a:rPr lang="fr" sz="1700"/>
              <a:t>• Franky Tanguy • Gwenn Le Roch • Victor Lannurien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Equations linéaires</a:t>
            </a:r>
            <a:endParaRPr>
              <a:solidFill>
                <a:schemeClr val="dk1"/>
              </a:solidFill>
            </a:endParaRPr>
          </a:p>
        </p:txBody>
      </p:sp>
      <p:sp>
        <p:nvSpPr>
          <p:cNvPr id="149" name="Google Shape;149;p22"/>
          <p:cNvSpPr txBox="1"/>
          <p:nvPr>
            <p:ph idx="1" type="body"/>
          </p:nvPr>
        </p:nvSpPr>
        <p:spPr>
          <a:xfrm>
            <a:off x="440076" y="1211350"/>
            <a:ext cx="8282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1600">
                <a:latin typeface="Arial"/>
                <a:ea typeface="Arial"/>
                <a:cs typeface="Arial"/>
                <a:sym typeface="Arial"/>
              </a:rPr>
              <a:t>Voici à quoi elle ressemble :</a:t>
            </a:r>
            <a:endParaRPr sz="1600">
              <a:latin typeface="Arial"/>
              <a:ea typeface="Arial"/>
              <a:cs typeface="Arial"/>
              <a:sym typeface="Arial"/>
            </a:endParaRPr>
          </a:p>
          <a:p>
            <a:pPr indent="0" lvl="0" marL="457200" rtl="0" algn="l">
              <a:spcBef>
                <a:spcPts val="0"/>
              </a:spcBef>
              <a:spcAft>
                <a:spcPts val="1200"/>
              </a:spcAft>
              <a:buNone/>
            </a:pPr>
            <a:r>
              <a:t/>
            </a:r>
            <a:endParaRPr sz="1600"/>
          </a:p>
        </p:txBody>
      </p:sp>
      <p:pic>
        <p:nvPicPr>
          <p:cNvPr id="150" name="Google Shape;150;p22"/>
          <p:cNvPicPr preferRelativeResize="0"/>
          <p:nvPr/>
        </p:nvPicPr>
        <p:blipFill>
          <a:blip r:embed="rId3">
            <a:alphaModFix/>
          </a:blip>
          <a:stretch>
            <a:fillRect/>
          </a:stretch>
        </p:blipFill>
        <p:spPr>
          <a:xfrm>
            <a:off x="3255675" y="1287000"/>
            <a:ext cx="3242300" cy="3242300"/>
          </a:xfrm>
          <a:prstGeom prst="rect">
            <a:avLst/>
          </a:prstGeom>
          <a:noFill/>
          <a:ln>
            <a:noFill/>
          </a:ln>
        </p:spPr>
      </p:pic>
      <p:sp>
        <p:nvSpPr>
          <p:cNvPr id="151" name="Google Shape;15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Equations linéaires</a:t>
            </a:r>
            <a:endParaRPr>
              <a:solidFill>
                <a:schemeClr val="dk1"/>
              </a:solidFill>
            </a:endParaRPr>
          </a:p>
        </p:txBody>
      </p:sp>
      <p:sp>
        <p:nvSpPr>
          <p:cNvPr id="157" name="Google Shape;157;p23"/>
          <p:cNvSpPr txBox="1"/>
          <p:nvPr>
            <p:ph idx="1" type="body"/>
          </p:nvPr>
        </p:nvSpPr>
        <p:spPr>
          <a:xfrm>
            <a:off x="440076" y="1211350"/>
            <a:ext cx="8282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fr" sz="1600">
                <a:latin typeface="Arial"/>
                <a:ea typeface="Arial"/>
                <a:cs typeface="Arial"/>
                <a:sym typeface="Arial"/>
              </a:rPr>
              <a:t>Contre exemple : 	</a:t>
            </a:r>
            <a:endParaRPr sz="1600">
              <a:latin typeface="Arial"/>
              <a:ea typeface="Arial"/>
              <a:cs typeface="Arial"/>
              <a:sym typeface="Arial"/>
            </a:endParaRPr>
          </a:p>
          <a:p>
            <a:pPr indent="0" lvl="0" marL="0" rtl="0" algn="l">
              <a:lnSpc>
                <a:spcPct val="100000"/>
              </a:lnSpc>
              <a:spcBef>
                <a:spcPts val="1200"/>
              </a:spcBef>
              <a:spcAft>
                <a:spcPts val="0"/>
              </a:spcAft>
              <a:buNone/>
            </a:pPr>
            <a:r>
              <a:t/>
            </a:r>
            <a:endParaRPr sz="1600">
              <a:latin typeface="Arial"/>
              <a:ea typeface="Arial"/>
              <a:cs typeface="Arial"/>
              <a:sym typeface="Arial"/>
            </a:endParaRPr>
          </a:p>
          <a:p>
            <a:pPr indent="0" lvl="0" marL="0" rtl="0" algn="l">
              <a:lnSpc>
                <a:spcPct val="100000"/>
              </a:lnSpc>
              <a:spcBef>
                <a:spcPts val="1200"/>
              </a:spcBef>
              <a:spcAft>
                <a:spcPts val="0"/>
              </a:spcAft>
              <a:buNone/>
            </a:pPr>
            <a:r>
              <a:rPr lang="fr" sz="1600">
                <a:latin typeface="Arial"/>
                <a:ea typeface="Arial"/>
                <a:cs typeface="Arial"/>
                <a:sym typeface="Arial"/>
              </a:rPr>
              <a:t>Voici à quoi elle ressemble : </a:t>
            </a:r>
            <a:endParaRPr sz="1600">
              <a:latin typeface="Arial"/>
              <a:ea typeface="Arial"/>
              <a:cs typeface="Arial"/>
              <a:sym typeface="Arial"/>
            </a:endParaRPr>
          </a:p>
          <a:p>
            <a:pPr indent="0" lvl="0" marL="457200" rtl="0" algn="l">
              <a:spcBef>
                <a:spcPts val="0"/>
              </a:spcBef>
              <a:spcAft>
                <a:spcPts val="1200"/>
              </a:spcAft>
              <a:buNone/>
            </a:pPr>
            <a:r>
              <a:t/>
            </a:r>
            <a:endParaRPr sz="1600"/>
          </a:p>
        </p:txBody>
      </p:sp>
      <p:pic>
        <p:nvPicPr>
          <p:cNvPr id="158" name="Google Shape;158;p23"/>
          <p:cNvPicPr preferRelativeResize="0"/>
          <p:nvPr/>
        </p:nvPicPr>
        <p:blipFill>
          <a:blip r:embed="rId3">
            <a:alphaModFix/>
          </a:blip>
          <a:stretch>
            <a:fillRect/>
          </a:stretch>
        </p:blipFill>
        <p:spPr>
          <a:xfrm>
            <a:off x="3137350" y="2038925"/>
            <a:ext cx="2566025" cy="2566025"/>
          </a:xfrm>
          <a:prstGeom prst="rect">
            <a:avLst/>
          </a:prstGeom>
          <a:noFill/>
          <a:ln>
            <a:noFill/>
          </a:ln>
        </p:spPr>
      </p:pic>
      <p:sp>
        <p:nvSpPr>
          <p:cNvPr id="159" name="Google Shape;159;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0" name="Google Shape;160;p23"/>
          <p:cNvPicPr preferRelativeResize="0"/>
          <p:nvPr/>
        </p:nvPicPr>
        <p:blipFill>
          <a:blip r:embed="rId4">
            <a:alphaModFix/>
          </a:blip>
          <a:stretch>
            <a:fillRect/>
          </a:stretch>
        </p:blipFill>
        <p:spPr>
          <a:xfrm>
            <a:off x="2148713" y="1211343"/>
            <a:ext cx="1867980" cy="63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Les </a:t>
            </a:r>
            <a:r>
              <a:rPr lang="fr">
                <a:solidFill>
                  <a:schemeClr val="dk1"/>
                </a:solidFill>
              </a:rPr>
              <a:t>Vecteurs</a:t>
            </a:r>
            <a:endParaRPr>
              <a:solidFill>
                <a:schemeClr val="dk1"/>
              </a:solidFill>
            </a:endParaRPr>
          </a:p>
        </p:txBody>
      </p:sp>
      <p:sp>
        <p:nvSpPr>
          <p:cNvPr id="166" name="Google Shape;166;p24"/>
          <p:cNvSpPr txBox="1"/>
          <p:nvPr>
            <p:ph idx="1" type="body"/>
          </p:nvPr>
        </p:nvSpPr>
        <p:spPr>
          <a:xfrm>
            <a:off x="2400248" y="1211350"/>
            <a:ext cx="59682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sz="1900">
              <a:latin typeface="Arial"/>
              <a:ea typeface="Arial"/>
              <a:cs typeface="Arial"/>
              <a:sym typeface="Arial"/>
            </a:endParaRPr>
          </a:p>
          <a:p>
            <a:pPr indent="0" lvl="0" marL="0" rtl="0" algn="l">
              <a:lnSpc>
                <a:spcPct val="100000"/>
              </a:lnSpc>
              <a:spcBef>
                <a:spcPts val="1200"/>
              </a:spcBef>
              <a:spcAft>
                <a:spcPts val="0"/>
              </a:spcAft>
              <a:buNone/>
            </a:pPr>
            <a:r>
              <a:t/>
            </a:r>
            <a:endParaRPr sz="1500">
              <a:latin typeface="Arial"/>
              <a:ea typeface="Arial"/>
              <a:cs typeface="Arial"/>
              <a:sym typeface="Arial"/>
            </a:endParaRPr>
          </a:p>
        </p:txBody>
      </p:sp>
      <p:sp>
        <p:nvSpPr>
          <p:cNvPr id="167" name="Google Shape;167;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8" name="Google Shape;168;p24"/>
          <p:cNvPicPr preferRelativeResize="0"/>
          <p:nvPr/>
        </p:nvPicPr>
        <p:blipFill>
          <a:blip r:embed="rId3">
            <a:alphaModFix/>
          </a:blip>
          <a:stretch>
            <a:fillRect/>
          </a:stretch>
        </p:blipFill>
        <p:spPr>
          <a:xfrm>
            <a:off x="5104675" y="1298775"/>
            <a:ext cx="2606349" cy="2211050"/>
          </a:xfrm>
          <a:prstGeom prst="rect">
            <a:avLst/>
          </a:prstGeom>
          <a:noFill/>
          <a:ln>
            <a:noFill/>
          </a:ln>
        </p:spPr>
      </p:pic>
      <p:pic>
        <p:nvPicPr>
          <p:cNvPr id="169" name="Google Shape;169;p24"/>
          <p:cNvPicPr preferRelativeResize="0"/>
          <p:nvPr/>
        </p:nvPicPr>
        <p:blipFill>
          <a:blip r:embed="rId4">
            <a:alphaModFix/>
          </a:blip>
          <a:stretch>
            <a:fillRect/>
          </a:stretch>
        </p:blipFill>
        <p:spPr>
          <a:xfrm>
            <a:off x="1116475" y="1364275"/>
            <a:ext cx="2402547" cy="2080050"/>
          </a:xfrm>
          <a:prstGeom prst="rect">
            <a:avLst/>
          </a:prstGeom>
          <a:noFill/>
          <a:ln>
            <a:noFill/>
          </a:ln>
        </p:spPr>
      </p:pic>
      <p:sp>
        <p:nvSpPr>
          <p:cNvPr id="170" name="Google Shape;170;p24"/>
          <p:cNvSpPr txBox="1"/>
          <p:nvPr/>
        </p:nvSpPr>
        <p:spPr>
          <a:xfrm>
            <a:off x="5138125" y="3727850"/>
            <a:ext cx="26064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Lato"/>
                <a:ea typeface="Lato"/>
                <a:cs typeface="Lato"/>
                <a:sym typeface="Lato"/>
              </a:rPr>
              <a:t>Représentation de Deux vecteurs u → et v → et le vecteur somme.</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1" name="Google Shape;171;p24"/>
          <p:cNvSpPr txBox="1"/>
          <p:nvPr/>
        </p:nvSpPr>
        <p:spPr>
          <a:xfrm>
            <a:off x="542250" y="3110000"/>
            <a:ext cx="38424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rPr lang="fr" sz="1600">
                <a:solidFill>
                  <a:schemeClr val="dk2"/>
                </a:solidFill>
              </a:rPr>
              <a:t>Deux vecteurs sont </a:t>
            </a:r>
            <a:r>
              <a:rPr b="1" lang="fr" sz="1600">
                <a:solidFill>
                  <a:schemeClr val="dk2"/>
                </a:solidFill>
              </a:rPr>
              <a:t>équipollents </a:t>
            </a:r>
            <a:r>
              <a:rPr lang="fr" sz="1600">
                <a:solidFill>
                  <a:schemeClr val="dk2"/>
                </a:solidFill>
              </a:rPr>
              <a:t>(ou </a:t>
            </a:r>
            <a:r>
              <a:rPr b="1" lang="fr" sz="1600">
                <a:solidFill>
                  <a:schemeClr val="dk2"/>
                </a:solidFill>
              </a:rPr>
              <a:t>égaux</a:t>
            </a:r>
            <a:r>
              <a:rPr lang="fr" sz="1600">
                <a:solidFill>
                  <a:schemeClr val="dk2"/>
                </a:solidFill>
              </a:rPr>
              <a:t>) lorsqu'ils ont la même norme (longueur ), la même direction et le même sens. </a:t>
            </a:r>
            <a:endParaRPr sz="1900">
              <a:latin typeface="Lato"/>
              <a:ea typeface="Lato"/>
              <a:cs typeface="Lato"/>
              <a:sym typeface="Lato"/>
            </a:endParaRPr>
          </a:p>
        </p:txBody>
      </p:sp>
      <p:sp>
        <p:nvSpPr>
          <p:cNvPr id="172" name="Google Shape;172;p24"/>
          <p:cNvSpPr txBox="1"/>
          <p:nvPr/>
        </p:nvSpPr>
        <p:spPr>
          <a:xfrm>
            <a:off x="2146775" y="4444100"/>
            <a:ext cx="73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277900" y="575950"/>
            <a:ext cx="6444000" cy="11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R</a:t>
            </a:r>
            <a:r>
              <a:rPr lang="fr">
                <a:solidFill>
                  <a:schemeClr val="dk1"/>
                </a:solidFill>
              </a:rPr>
              <a:t>eprésentation</a:t>
            </a:r>
            <a:r>
              <a:rPr lang="fr">
                <a:solidFill>
                  <a:schemeClr val="dk1"/>
                </a:solidFill>
              </a:rPr>
              <a:t> d’un espace vectoriel</a:t>
            </a:r>
            <a:endParaRPr>
              <a:solidFill>
                <a:schemeClr val="dk1"/>
              </a:solidFill>
            </a:endParaRPr>
          </a:p>
        </p:txBody>
      </p:sp>
      <p:sp>
        <p:nvSpPr>
          <p:cNvPr id="178" name="Google Shape;178;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79" name="Google Shape;179;p25"/>
          <p:cNvPicPr preferRelativeResize="0"/>
          <p:nvPr/>
        </p:nvPicPr>
        <p:blipFill>
          <a:blip r:embed="rId3">
            <a:alphaModFix/>
          </a:blip>
          <a:stretch>
            <a:fillRect/>
          </a:stretch>
        </p:blipFill>
        <p:spPr>
          <a:xfrm>
            <a:off x="3376764" y="1761874"/>
            <a:ext cx="2231776" cy="1619774"/>
          </a:xfrm>
          <a:prstGeom prst="rect">
            <a:avLst/>
          </a:prstGeom>
          <a:noFill/>
          <a:ln>
            <a:noFill/>
          </a:ln>
        </p:spPr>
      </p:pic>
      <p:sp>
        <p:nvSpPr>
          <p:cNvPr id="180" name="Google Shape;180;p25"/>
          <p:cNvSpPr txBox="1"/>
          <p:nvPr/>
        </p:nvSpPr>
        <p:spPr>
          <a:xfrm>
            <a:off x="2138675" y="3549650"/>
            <a:ext cx="44295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fr" sz="1600">
                <a:solidFill>
                  <a:schemeClr val="dk2"/>
                </a:solidFill>
              </a:rPr>
              <a:t>Exemple d’espace vectoriel de dimension 3. Les droites et plans qui passent par l'origine sont des sous-espaces vectoriels.</a:t>
            </a:r>
            <a:endParaRPr sz="1600">
              <a:solidFill>
                <a:schemeClr val="dk2"/>
              </a:solidFill>
            </a:endParaRPr>
          </a:p>
          <a:p>
            <a:pPr indent="0" lvl="0" marL="0" rtl="0" algn="l">
              <a:spcBef>
                <a:spcPts val="0"/>
              </a:spcBef>
              <a:spcAft>
                <a:spcPts val="0"/>
              </a:spcAft>
              <a:buNone/>
            </a:pPr>
            <a:r>
              <a:t/>
            </a:r>
            <a:endParaRPr>
              <a:latin typeface="Lato"/>
              <a:ea typeface="Lato"/>
              <a:cs typeface="Lato"/>
              <a:sym typeface="Lato"/>
            </a:endParaRPr>
          </a:p>
        </p:txBody>
      </p:sp>
      <p:pic>
        <p:nvPicPr>
          <p:cNvPr id="181" name="Google Shape;181;p25"/>
          <p:cNvPicPr preferRelativeResize="0"/>
          <p:nvPr/>
        </p:nvPicPr>
        <p:blipFill>
          <a:blip r:embed="rId4">
            <a:alphaModFix/>
          </a:blip>
          <a:stretch>
            <a:fillRect/>
          </a:stretch>
        </p:blipFill>
        <p:spPr>
          <a:xfrm>
            <a:off x="7048550" y="2093663"/>
            <a:ext cx="2095450" cy="22164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Matrices </a:t>
            </a:r>
            <a:endParaRPr>
              <a:solidFill>
                <a:schemeClr val="dk1"/>
              </a:solidFill>
            </a:endParaRPr>
          </a:p>
        </p:txBody>
      </p:sp>
      <p:pic>
        <p:nvPicPr>
          <p:cNvPr id="187" name="Google Shape;187;p26"/>
          <p:cNvPicPr preferRelativeResize="0"/>
          <p:nvPr/>
        </p:nvPicPr>
        <p:blipFill>
          <a:blip r:embed="rId3">
            <a:alphaModFix/>
          </a:blip>
          <a:stretch>
            <a:fillRect/>
          </a:stretch>
        </p:blipFill>
        <p:spPr>
          <a:xfrm>
            <a:off x="2445150" y="1211350"/>
            <a:ext cx="4253700" cy="3445492"/>
          </a:xfrm>
          <a:prstGeom prst="rect">
            <a:avLst/>
          </a:prstGeom>
          <a:noFill/>
          <a:ln>
            <a:noFill/>
          </a:ln>
        </p:spPr>
      </p:pic>
      <p:sp>
        <p:nvSpPr>
          <p:cNvPr id="188" name="Google Shape;188;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Matrices </a:t>
            </a:r>
            <a:endParaRPr>
              <a:solidFill>
                <a:schemeClr val="dk1"/>
              </a:solidFill>
            </a:endParaRPr>
          </a:p>
        </p:txBody>
      </p:sp>
      <p:sp>
        <p:nvSpPr>
          <p:cNvPr id="194" name="Google Shape;194;p27"/>
          <p:cNvSpPr txBox="1"/>
          <p:nvPr>
            <p:ph idx="1" type="body"/>
          </p:nvPr>
        </p:nvSpPr>
        <p:spPr>
          <a:xfrm>
            <a:off x="1283975" y="1211350"/>
            <a:ext cx="1649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Cas particuliers</a:t>
            </a:r>
            <a:endParaRPr/>
          </a:p>
        </p:txBody>
      </p:sp>
      <p:pic>
        <p:nvPicPr>
          <p:cNvPr id="195" name="Google Shape;195;p27"/>
          <p:cNvPicPr preferRelativeResize="0"/>
          <p:nvPr/>
        </p:nvPicPr>
        <p:blipFill>
          <a:blip r:embed="rId3">
            <a:alphaModFix/>
          </a:blip>
          <a:stretch>
            <a:fillRect/>
          </a:stretch>
        </p:blipFill>
        <p:spPr>
          <a:xfrm>
            <a:off x="1307175" y="1513100"/>
            <a:ext cx="1204325" cy="1655950"/>
          </a:xfrm>
          <a:prstGeom prst="rect">
            <a:avLst/>
          </a:prstGeom>
          <a:noFill/>
          <a:ln>
            <a:noFill/>
          </a:ln>
        </p:spPr>
      </p:pic>
      <p:sp>
        <p:nvSpPr>
          <p:cNvPr id="196" name="Google Shape;196;p27"/>
          <p:cNvSpPr txBox="1"/>
          <p:nvPr/>
        </p:nvSpPr>
        <p:spPr>
          <a:xfrm>
            <a:off x="1569575" y="3285175"/>
            <a:ext cx="107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Vecteur</a:t>
            </a:r>
            <a:endParaRPr>
              <a:latin typeface="Lato"/>
              <a:ea typeface="Lato"/>
              <a:cs typeface="Lato"/>
              <a:sym typeface="Lato"/>
            </a:endParaRPr>
          </a:p>
        </p:txBody>
      </p:sp>
      <p:pic>
        <p:nvPicPr>
          <p:cNvPr id="197" name="Google Shape;197;p27"/>
          <p:cNvPicPr preferRelativeResize="0"/>
          <p:nvPr/>
        </p:nvPicPr>
        <p:blipFill>
          <a:blip r:embed="rId4">
            <a:alphaModFix/>
          </a:blip>
          <a:stretch>
            <a:fillRect/>
          </a:stretch>
        </p:blipFill>
        <p:spPr>
          <a:xfrm>
            <a:off x="3273444" y="1775350"/>
            <a:ext cx="1649656" cy="1319725"/>
          </a:xfrm>
          <a:prstGeom prst="rect">
            <a:avLst/>
          </a:prstGeom>
          <a:noFill/>
          <a:ln>
            <a:noFill/>
          </a:ln>
        </p:spPr>
      </p:pic>
      <p:sp>
        <p:nvSpPr>
          <p:cNvPr id="198" name="Google Shape;198;p27"/>
          <p:cNvSpPr txBox="1"/>
          <p:nvPr/>
        </p:nvSpPr>
        <p:spPr>
          <a:xfrm>
            <a:off x="3616300" y="3277575"/>
            <a:ext cx="130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Matrice unité</a:t>
            </a:r>
            <a:endParaRPr>
              <a:latin typeface="Lato"/>
              <a:ea typeface="Lato"/>
              <a:cs typeface="Lato"/>
              <a:sym typeface="Lato"/>
            </a:endParaRPr>
          </a:p>
        </p:txBody>
      </p:sp>
      <p:pic>
        <p:nvPicPr>
          <p:cNvPr id="199" name="Google Shape;199;p27"/>
          <p:cNvPicPr preferRelativeResize="0"/>
          <p:nvPr/>
        </p:nvPicPr>
        <p:blipFill>
          <a:blip r:embed="rId5">
            <a:alphaModFix/>
          </a:blip>
          <a:stretch>
            <a:fillRect/>
          </a:stretch>
        </p:blipFill>
        <p:spPr>
          <a:xfrm>
            <a:off x="5440525" y="1769575"/>
            <a:ext cx="2419496" cy="1319725"/>
          </a:xfrm>
          <a:prstGeom prst="rect">
            <a:avLst/>
          </a:prstGeom>
          <a:noFill/>
          <a:ln>
            <a:noFill/>
          </a:ln>
        </p:spPr>
      </p:pic>
      <p:sp>
        <p:nvSpPr>
          <p:cNvPr id="200" name="Google Shape;200;p27"/>
          <p:cNvSpPr txBox="1"/>
          <p:nvPr/>
        </p:nvSpPr>
        <p:spPr>
          <a:xfrm>
            <a:off x="6142000" y="3285175"/>
            <a:ext cx="16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Matrice diagonale</a:t>
            </a:r>
            <a:endParaRPr>
              <a:latin typeface="Lato"/>
              <a:ea typeface="Lato"/>
              <a:cs typeface="Lato"/>
              <a:sym typeface="Lato"/>
            </a:endParaRPr>
          </a:p>
        </p:txBody>
      </p:sp>
      <p:sp>
        <p:nvSpPr>
          <p:cNvPr id="201" name="Google Shape;201;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Matrices </a:t>
            </a:r>
            <a:endParaRPr>
              <a:solidFill>
                <a:schemeClr val="dk1"/>
              </a:solidFill>
            </a:endParaRPr>
          </a:p>
        </p:txBody>
      </p:sp>
      <p:sp>
        <p:nvSpPr>
          <p:cNvPr id="207" name="Google Shape;207;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8" name="Google Shape;208;p28"/>
          <p:cNvPicPr preferRelativeResize="0"/>
          <p:nvPr/>
        </p:nvPicPr>
        <p:blipFill>
          <a:blip r:embed="rId3">
            <a:alphaModFix/>
          </a:blip>
          <a:stretch>
            <a:fillRect/>
          </a:stretch>
        </p:blipFill>
        <p:spPr>
          <a:xfrm>
            <a:off x="367425" y="2005175"/>
            <a:ext cx="3859775" cy="1910900"/>
          </a:xfrm>
          <a:prstGeom prst="rect">
            <a:avLst/>
          </a:prstGeom>
          <a:noFill/>
          <a:ln>
            <a:noFill/>
          </a:ln>
        </p:spPr>
      </p:pic>
      <p:sp>
        <p:nvSpPr>
          <p:cNvPr id="209" name="Google Shape;209;p28"/>
          <p:cNvSpPr txBox="1"/>
          <p:nvPr/>
        </p:nvSpPr>
        <p:spPr>
          <a:xfrm>
            <a:off x="4227200" y="1356150"/>
            <a:ext cx="4392600" cy="184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fr" sz="1700">
                <a:solidFill>
                  <a:srgbClr val="202122"/>
                </a:solidFill>
                <a:highlight>
                  <a:srgbClr val="FFFFFF"/>
                </a:highlight>
              </a:rPr>
              <a:t>Ce système peut s'écrire sous la forme matricielle :</a:t>
            </a:r>
            <a:endParaRPr sz="1700">
              <a:solidFill>
                <a:srgbClr val="202122"/>
              </a:solidFill>
              <a:highlight>
                <a:srgbClr val="FFFFFF"/>
              </a:highlight>
            </a:endParaRPr>
          </a:p>
          <a:p>
            <a:pPr indent="0" lvl="0" marL="215900" rtl="0" algn="l">
              <a:lnSpc>
                <a:spcPct val="115000"/>
              </a:lnSpc>
              <a:spcBef>
                <a:spcPts val="500"/>
              </a:spcBef>
              <a:spcAft>
                <a:spcPts val="0"/>
              </a:spcAft>
              <a:buNone/>
            </a:pPr>
            <a:r>
              <a:rPr lang="fr" sz="1700">
                <a:solidFill>
                  <a:srgbClr val="202122"/>
                </a:solidFill>
                <a:highlight>
                  <a:srgbClr val="FFFFFF"/>
                </a:highlight>
              </a:rPr>
              <a:t> Ax=b</a:t>
            </a:r>
            <a:endParaRPr sz="1700">
              <a:solidFill>
                <a:srgbClr val="202122"/>
              </a:solidFill>
              <a:highlight>
                <a:srgbClr val="FFFFFF"/>
              </a:highlight>
            </a:endParaRPr>
          </a:p>
          <a:p>
            <a:pPr indent="0" lvl="0" marL="215900" rtl="0" algn="l">
              <a:lnSpc>
                <a:spcPct val="115000"/>
              </a:lnSpc>
              <a:spcBef>
                <a:spcPts val="700"/>
              </a:spcBef>
              <a:spcAft>
                <a:spcPts val="0"/>
              </a:spcAft>
              <a:buNone/>
            </a:pPr>
            <a:r>
              <a:rPr lang="fr" sz="1700">
                <a:solidFill>
                  <a:srgbClr val="202122"/>
                </a:solidFill>
                <a:highlight>
                  <a:srgbClr val="FFFFFF"/>
                </a:highlight>
              </a:rPr>
              <a:t>avec :</a:t>
            </a:r>
            <a:endParaRPr sz="1700">
              <a:solidFill>
                <a:srgbClr val="202122"/>
              </a:solidFill>
              <a:highlight>
                <a:srgbClr val="FFFFFF"/>
              </a:highlight>
            </a:endParaRPr>
          </a:p>
          <a:p>
            <a:pPr indent="0" lvl="0" marL="0" rtl="0" algn="l">
              <a:spcBef>
                <a:spcPts val="700"/>
              </a:spcBef>
              <a:spcAft>
                <a:spcPts val="0"/>
              </a:spcAft>
              <a:buNone/>
            </a:pPr>
            <a:r>
              <a:t/>
            </a:r>
            <a:endParaRPr>
              <a:latin typeface="Lato"/>
              <a:ea typeface="Lato"/>
              <a:cs typeface="Lato"/>
              <a:sym typeface="Lato"/>
            </a:endParaRPr>
          </a:p>
        </p:txBody>
      </p:sp>
      <p:pic>
        <p:nvPicPr>
          <p:cNvPr id="210" name="Google Shape;210;p28"/>
          <p:cNvPicPr preferRelativeResize="0"/>
          <p:nvPr/>
        </p:nvPicPr>
        <p:blipFill>
          <a:blip r:embed="rId4">
            <a:alphaModFix/>
          </a:blip>
          <a:stretch>
            <a:fillRect/>
          </a:stretch>
        </p:blipFill>
        <p:spPr>
          <a:xfrm>
            <a:off x="4261325" y="2798575"/>
            <a:ext cx="4785375" cy="9513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Opérations matricielles </a:t>
            </a:r>
            <a:endParaRPr>
              <a:solidFill>
                <a:schemeClr val="dk1"/>
              </a:solidFill>
            </a:endParaRPr>
          </a:p>
        </p:txBody>
      </p:sp>
      <p:pic>
        <p:nvPicPr>
          <p:cNvPr id="216" name="Google Shape;216;p29"/>
          <p:cNvPicPr preferRelativeResize="0"/>
          <p:nvPr/>
        </p:nvPicPr>
        <p:blipFill>
          <a:blip r:embed="rId3">
            <a:alphaModFix/>
          </a:blip>
          <a:stretch>
            <a:fillRect/>
          </a:stretch>
        </p:blipFill>
        <p:spPr>
          <a:xfrm>
            <a:off x="4297325" y="1907029"/>
            <a:ext cx="4424525" cy="1913444"/>
          </a:xfrm>
          <a:prstGeom prst="rect">
            <a:avLst/>
          </a:prstGeom>
          <a:noFill/>
          <a:ln>
            <a:noFill/>
          </a:ln>
        </p:spPr>
      </p:pic>
      <p:sp>
        <p:nvSpPr>
          <p:cNvPr id="217" name="Google Shape;217;p29"/>
          <p:cNvSpPr txBox="1"/>
          <p:nvPr/>
        </p:nvSpPr>
        <p:spPr>
          <a:xfrm>
            <a:off x="1019575" y="1430125"/>
            <a:ext cx="28629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1200"/>
              </a:spcAft>
              <a:buNone/>
            </a:pPr>
            <a:r>
              <a:rPr lang="fr" sz="1600"/>
              <a:t>L'addition et la soustraction des matrices se font terme à terme. Les matrices doivent avoir les mêmes dimensions :</a:t>
            </a:r>
            <a:endParaRPr sz="1600"/>
          </a:p>
        </p:txBody>
      </p:sp>
      <p:sp>
        <p:nvSpPr>
          <p:cNvPr id="218" name="Google Shape;218;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fr">
                <a:solidFill>
                  <a:schemeClr val="dk1"/>
                </a:solidFill>
              </a:rPr>
              <a:t>Opérations matricielles </a:t>
            </a:r>
            <a:endParaRPr/>
          </a:p>
        </p:txBody>
      </p:sp>
      <p:pic>
        <p:nvPicPr>
          <p:cNvPr id="224" name="Google Shape;224;p30"/>
          <p:cNvPicPr preferRelativeResize="0"/>
          <p:nvPr/>
        </p:nvPicPr>
        <p:blipFill>
          <a:blip r:embed="rId3">
            <a:alphaModFix/>
          </a:blip>
          <a:stretch>
            <a:fillRect/>
          </a:stretch>
        </p:blipFill>
        <p:spPr>
          <a:xfrm>
            <a:off x="4323125" y="2265725"/>
            <a:ext cx="3972850" cy="1036400"/>
          </a:xfrm>
          <a:prstGeom prst="rect">
            <a:avLst/>
          </a:prstGeom>
          <a:noFill/>
          <a:ln>
            <a:noFill/>
          </a:ln>
        </p:spPr>
      </p:pic>
      <p:sp>
        <p:nvSpPr>
          <p:cNvPr id="225" name="Google Shape;225;p30"/>
          <p:cNvSpPr txBox="1"/>
          <p:nvPr/>
        </p:nvSpPr>
        <p:spPr>
          <a:xfrm>
            <a:off x="875050" y="1526025"/>
            <a:ext cx="3000000" cy="2515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1200"/>
              </a:spcAft>
              <a:buNone/>
            </a:pPr>
            <a:r>
              <a:rPr lang="fr" sz="1600"/>
              <a:t>Chaque terme de la matrice est multiplié par le nombre :</a:t>
            </a:r>
            <a:endParaRPr sz="1600"/>
          </a:p>
        </p:txBody>
      </p:sp>
      <p:sp>
        <p:nvSpPr>
          <p:cNvPr id="226" name="Google Shape;226;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fr">
                <a:solidFill>
                  <a:schemeClr val="dk1"/>
                </a:solidFill>
              </a:rPr>
              <a:t>Opérations matricielles </a:t>
            </a:r>
            <a:endParaRPr/>
          </a:p>
        </p:txBody>
      </p:sp>
      <p:pic>
        <p:nvPicPr>
          <p:cNvPr id="232" name="Google Shape;232;p31"/>
          <p:cNvPicPr preferRelativeResize="0"/>
          <p:nvPr/>
        </p:nvPicPr>
        <p:blipFill>
          <a:blip r:embed="rId3">
            <a:alphaModFix/>
          </a:blip>
          <a:stretch>
            <a:fillRect/>
          </a:stretch>
        </p:blipFill>
        <p:spPr>
          <a:xfrm>
            <a:off x="4914300" y="2018038"/>
            <a:ext cx="3691425" cy="1107428"/>
          </a:xfrm>
          <a:prstGeom prst="rect">
            <a:avLst/>
          </a:prstGeom>
          <a:noFill/>
          <a:ln>
            <a:noFill/>
          </a:ln>
        </p:spPr>
      </p:pic>
      <p:sp>
        <p:nvSpPr>
          <p:cNvPr id="233" name="Google Shape;233;p31"/>
          <p:cNvSpPr txBox="1"/>
          <p:nvPr/>
        </p:nvSpPr>
        <p:spPr>
          <a:xfrm>
            <a:off x="1261000" y="1694400"/>
            <a:ext cx="25221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600">
                <a:solidFill>
                  <a:schemeClr val="dk2"/>
                </a:solidFill>
                <a:highlight>
                  <a:schemeClr val="lt1"/>
                </a:highlight>
              </a:rPr>
              <a:t>La transposée </a:t>
            </a:r>
            <a:r>
              <a:rPr b="1" lang="fr" sz="1600">
                <a:solidFill>
                  <a:schemeClr val="dk2"/>
                </a:solidFill>
                <a:highlight>
                  <a:schemeClr val="lt1"/>
                </a:highlight>
              </a:rPr>
              <a:t>A</a:t>
            </a:r>
            <a:r>
              <a:rPr baseline="30000" lang="fr" sz="1600">
                <a:solidFill>
                  <a:schemeClr val="dk2"/>
                </a:solidFill>
                <a:highlight>
                  <a:schemeClr val="lt1"/>
                </a:highlight>
              </a:rPr>
              <a:t>T</a:t>
            </a:r>
            <a:r>
              <a:rPr lang="fr" sz="1600">
                <a:solidFill>
                  <a:schemeClr val="dk2"/>
                </a:solidFill>
                <a:highlight>
                  <a:schemeClr val="lt1"/>
                </a:highlight>
              </a:rPr>
              <a:t> (aussi notée </a:t>
            </a:r>
            <a:r>
              <a:rPr b="1" lang="fr" sz="1600">
                <a:solidFill>
                  <a:schemeClr val="dk2"/>
                </a:solidFill>
                <a:highlight>
                  <a:schemeClr val="lt1"/>
                </a:highlight>
              </a:rPr>
              <a:t>A</a:t>
            </a:r>
            <a:r>
              <a:rPr lang="fr" sz="1600">
                <a:solidFill>
                  <a:schemeClr val="dk2"/>
                </a:solidFill>
                <a:highlight>
                  <a:schemeClr val="lt1"/>
                </a:highlight>
              </a:rPr>
              <a:t>') d'une matrice </a:t>
            </a:r>
            <a:r>
              <a:rPr b="1" lang="fr" sz="1600">
                <a:solidFill>
                  <a:schemeClr val="dk2"/>
                </a:solidFill>
                <a:highlight>
                  <a:schemeClr val="lt1"/>
                </a:highlight>
              </a:rPr>
              <a:t>A</a:t>
            </a:r>
            <a:r>
              <a:rPr lang="fr" sz="1600">
                <a:solidFill>
                  <a:schemeClr val="dk2"/>
                </a:solidFill>
                <a:highlight>
                  <a:schemeClr val="lt1"/>
                </a:highlight>
              </a:rPr>
              <a:t> est la matrice obtenue en échangeant les lignes et les colonnes de </a:t>
            </a:r>
            <a:r>
              <a:rPr b="1" lang="fr" sz="1600">
                <a:solidFill>
                  <a:schemeClr val="dk2"/>
                </a:solidFill>
                <a:highlight>
                  <a:schemeClr val="lt1"/>
                </a:highlight>
              </a:rPr>
              <a:t>A</a:t>
            </a:r>
            <a:r>
              <a:rPr lang="fr" sz="1600">
                <a:solidFill>
                  <a:schemeClr val="dk2"/>
                </a:solidFill>
                <a:highlight>
                  <a:schemeClr val="lt1"/>
                </a:highlight>
              </a:rPr>
              <a:t> :</a:t>
            </a:r>
            <a:endParaRPr sz="1900">
              <a:highlight>
                <a:schemeClr val="lt1"/>
              </a:highlight>
              <a:latin typeface="Lato"/>
              <a:ea typeface="Lato"/>
              <a:cs typeface="Lato"/>
              <a:sym typeface="Lato"/>
            </a:endParaRPr>
          </a:p>
        </p:txBody>
      </p:sp>
      <p:sp>
        <p:nvSpPr>
          <p:cNvPr id="234" name="Google Shape;234;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1411200" y="59250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1"/>
                </a:solidFill>
              </a:rPr>
              <a:t>Données</a:t>
            </a:r>
            <a:endParaRPr>
              <a:solidFill>
                <a:schemeClr val="dk1"/>
              </a:solidFill>
            </a:endParaRPr>
          </a:p>
        </p:txBody>
      </p:sp>
      <p:sp>
        <p:nvSpPr>
          <p:cNvPr id="79" name="Google Shape;79;p14"/>
          <p:cNvSpPr txBox="1"/>
          <p:nvPr>
            <p:ph idx="1" type="body"/>
          </p:nvPr>
        </p:nvSpPr>
        <p:spPr>
          <a:xfrm>
            <a:off x="628651" y="1227900"/>
            <a:ext cx="7886700" cy="30024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lang="fr" sz="1600">
                <a:highlight>
                  <a:srgbClr val="FFFFFF"/>
                </a:highlight>
                <a:latin typeface="Arial"/>
                <a:ea typeface="Arial"/>
                <a:cs typeface="Arial"/>
                <a:sym typeface="Arial"/>
              </a:rPr>
              <a:t>En </a:t>
            </a:r>
            <a:r>
              <a:rPr lang="fr" sz="1600">
                <a:highlight>
                  <a:srgbClr val="FFFFFF"/>
                </a:highlight>
                <a:uFill>
                  <a:noFill/>
                </a:uFill>
                <a:latin typeface="Arial"/>
                <a:ea typeface="Arial"/>
                <a:cs typeface="Arial"/>
                <a:sym typeface="Arial"/>
                <a:hlinkClick r:id="rId3"/>
              </a:rPr>
              <a:t>informatique</a:t>
            </a:r>
            <a:r>
              <a:rPr lang="fr" sz="1600">
                <a:highlight>
                  <a:srgbClr val="FFFFFF"/>
                </a:highlight>
                <a:latin typeface="Arial"/>
                <a:ea typeface="Arial"/>
                <a:cs typeface="Arial"/>
                <a:sym typeface="Arial"/>
              </a:rPr>
              <a:t>, une </a:t>
            </a:r>
            <a:r>
              <a:rPr b="1" lang="fr" sz="1600">
                <a:solidFill>
                  <a:schemeClr val="dk1"/>
                </a:solidFill>
                <a:highlight>
                  <a:srgbClr val="FFFFFF"/>
                </a:highlight>
                <a:latin typeface="Arial"/>
                <a:ea typeface="Arial"/>
                <a:cs typeface="Arial"/>
                <a:sym typeface="Arial"/>
              </a:rPr>
              <a:t>donnée</a:t>
            </a:r>
            <a:r>
              <a:rPr lang="fr" sz="1600">
                <a:highlight>
                  <a:srgbClr val="FFFFFF"/>
                </a:highlight>
                <a:latin typeface="Arial"/>
                <a:ea typeface="Arial"/>
                <a:cs typeface="Arial"/>
                <a:sym typeface="Arial"/>
              </a:rPr>
              <a:t> est la </a:t>
            </a:r>
            <a:r>
              <a:rPr b="1" lang="fr" sz="1600">
                <a:solidFill>
                  <a:schemeClr val="dk1"/>
                </a:solidFill>
                <a:highlight>
                  <a:srgbClr val="FFFFFF"/>
                </a:highlight>
                <a:uFill>
                  <a:noFill/>
                </a:uFill>
                <a:latin typeface="Arial"/>
                <a:ea typeface="Arial"/>
                <a:cs typeface="Arial"/>
                <a:sym typeface="Arial"/>
                <a:hlinkClick r:id="rId4">
                  <a:extLst>
                    <a:ext uri="{A12FA001-AC4F-418D-AE19-62706E023703}">
                      <ahyp:hlinkClr val="tx"/>
                    </a:ext>
                  </a:extLst>
                </a:hlinkClick>
              </a:rPr>
              <a:t>représentation</a:t>
            </a:r>
            <a:r>
              <a:rPr b="1" lang="fr" sz="1600">
                <a:solidFill>
                  <a:schemeClr val="dk1"/>
                </a:solidFill>
                <a:highlight>
                  <a:srgbClr val="FFFFFF"/>
                </a:highlight>
                <a:latin typeface="Arial"/>
                <a:ea typeface="Arial"/>
                <a:cs typeface="Arial"/>
                <a:sym typeface="Arial"/>
              </a:rPr>
              <a:t> d'une </a:t>
            </a:r>
            <a:r>
              <a:rPr b="1" lang="fr" sz="160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information</a:t>
            </a:r>
            <a:r>
              <a:rPr lang="fr" sz="1600">
                <a:highlight>
                  <a:srgbClr val="FFFFFF"/>
                </a:highlight>
                <a:latin typeface="Arial"/>
                <a:ea typeface="Arial"/>
                <a:cs typeface="Arial"/>
                <a:sym typeface="Arial"/>
              </a:rPr>
              <a:t> dans un </a:t>
            </a:r>
            <a:r>
              <a:rPr lang="fr" sz="1600">
                <a:highlight>
                  <a:srgbClr val="FFFFFF"/>
                </a:highlight>
                <a:uFill>
                  <a:noFill/>
                </a:uFill>
                <a:latin typeface="Arial"/>
                <a:ea typeface="Arial"/>
                <a:cs typeface="Arial"/>
                <a:sym typeface="Arial"/>
                <a:hlinkClick r:id="rId6"/>
              </a:rPr>
              <a:t>programme</a:t>
            </a:r>
            <a:r>
              <a:rPr lang="fr" sz="1600">
                <a:highlight>
                  <a:srgbClr val="FFFFFF"/>
                </a:highlight>
                <a:latin typeface="Arial"/>
                <a:ea typeface="Arial"/>
                <a:cs typeface="Arial"/>
                <a:sym typeface="Arial"/>
              </a:rPr>
              <a:t> : soit dans le texte du programme (</a:t>
            </a:r>
            <a:r>
              <a:rPr i="1" lang="fr" sz="1600">
                <a:highlight>
                  <a:srgbClr val="FFFFFF"/>
                </a:highlight>
                <a:latin typeface="Arial"/>
                <a:ea typeface="Arial"/>
                <a:cs typeface="Arial"/>
                <a:sym typeface="Arial"/>
              </a:rPr>
              <a:t>code source</a:t>
            </a:r>
            <a:r>
              <a:rPr lang="fr" sz="1600">
                <a:highlight>
                  <a:srgbClr val="FFFFFF"/>
                </a:highlight>
                <a:latin typeface="Arial"/>
                <a:ea typeface="Arial"/>
                <a:cs typeface="Arial"/>
                <a:sym typeface="Arial"/>
              </a:rPr>
              <a:t>), soit en mémoire durant l'</a:t>
            </a:r>
            <a:r>
              <a:rPr lang="fr" sz="1600">
                <a:highlight>
                  <a:srgbClr val="FFFFFF"/>
                </a:highlight>
                <a:uFill>
                  <a:noFill/>
                </a:uFill>
                <a:latin typeface="Arial"/>
                <a:ea typeface="Arial"/>
                <a:cs typeface="Arial"/>
                <a:sym typeface="Arial"/>
                <a:hlinkClick r:id="rId7"/>
              </a:rPr>
              <a:t>exécution</a:t>
            </a:r>
            <a:r>
              <a:rPr lang="fr" sz="1600">
                <a:highlight>
                  <a:srgbClr val="FFFFFF"/>
                </a:highlight>
                <a:latin typeface="Arial"/>
                <a:ea typeface="Arial"/>
                <a:cs typeface="Arial"/>
                <a:sym typeface="Arial"/>
              </a:rPr>
              <a:t>. </a:t>
            </a:r>
            <a:endParaRPr sz="1600">
              <a:highlight>
                <a:srgbClr val="FFFFFF"/>
              </a:highlight>
              <a:latin typeface="Arial"/>
              <a:ea typeface="Arial"/>
              <a:cs typeface="Arial"/>
              <a:sym typeface="Arial"/>
            </a:endParaRPr>
          </a:p>
          <a:p>
            <a:pPr indent="0" lvl="0" marL="0" rtl="0" algn="just">
              <a:spcBef>
                <a:spcPts val="500"/>
              </a:spcBef>
              <a:spcAft>
                <a:spcPts val="0"/>
              </a:spcAft>
              <a:buNone/>
            </a:pPr>
            <a:r>
              <a:t/>
            </a:r>
            <a:endParaRPr sz="1600">
              <a:highlight>
                <a:srgbClr val="FFFFFF"/>
              </a:highlight>
              <a:latin typeface="Arial"/>
              <a:ea typeface="Arial"/>
              <a:cs typeface="Arial"/>
              <a:sym typeface="Arial"/>
            </a:endParaRPr>
          </a:p>
          <a:p>
            <a:pPr indent="0" lvl="0" marL="0" rtl="0" algn="just">
              <a:spcBef>
                <a:spcPts val="500"/>
              </a:spcBef>
              <a:spcAft>
                <a:spcPts val="0"/>
              </a:spcAft>
              <a:buNone/>
            </a:pPr>
            <a:r>
              <a:rPr lang="fr" sz="1600">
                <a:highlight>
                  <a:srgbClr val="FFFFFF"/>
                </a:highlight>
                <a:latin typeface="Arial"/>
                <a:ea typeface="Arial"/>
                <a:cs typeface="Arial"/>
                <a:sym typeface="Arial"/>
              </a:rPr>
              <a:t>Les données, souvent </a:t>
            </a:r>
            <a:r>
              <a:rPr lang="fr" sz="1600">
                <a:highlight>
                  <a:srgbClr val="FFFFFF"/>
                </a:highlight>
                <a:uFill>
                  <a:noFill/>
                </a:uFill>
                <a:latin typeface="Arial"/>
                <a:ea typeface="Arial"/>
                <a:cs typeface="Arial"/>
                <a:sym typeface="Arial"/>
                <a:hlinkClick r:id="rId8"/>
              </a:rPr>
              <a:t>codées</a:t>
            </a:r>
            <a:r>
              <a:rPr lang="fr" sz="1600">
                <a:highlight>
                  <a:srgbClr val="FFFFFF"/>
                </a:highlight>
                <a:latin typeface="Arial"/>
                <a:ea typeface="Arial"/>
                <a:cs typeface="Arial"/>
                <a:sym typeface="Arial"/>
              </a:rPr>
              <a:t>, décrivent les éléments du </a:t>
            </a:r>
            <a:r>
              <a:rPr lang="fr" sz="1600">
                <a:highlight>
                  <a:srgbClr val="FFFFFF"/>
                </a:highlight>
                <a:uFill>
                  <a:noFill/>
                </a:uFill>
                <a:latin typeface="Arial"/>
                <a:ea typeface="Arial"/>
                <a:cs typeface="Arial"/>
                <a:sym typeface="Arial"/>
                <a:hlinkClick r:id="rId9"/>
              </a:rPr>
              <a:t>logiciel</a:t>
            </a:r>
            <a:r>
              <a:rPr lang="fr" sz="1600">
                <a:highlight>
                  <a:srgbClr val="FFFFFF"/>
                </a:highlight>
                <a:latin typeface="Arial"/>
                <a:ea typeface="Arial"/>
                <a:cs typeface="Arial"/>
                <a:sym typeface="Arial"/>
              </a:rPr>
              <a:t> tels qu'une </a:t>
            </a:r>
            <a:r>
              <a:rPr lang="fr" sz="1600">
                <a:highlight>
                  <a:srgbClr val="FFFFFF"/>
                </a:highlight>
                <a:uFill>
                  <a:noFill/>
                </a:uFill>
                <a:latin typeface="Arial"/>
                <a:ea typeface="Arial"/>
                <a:cs typeface="Arial"/>
                <a:sym typeface="Arial"/>
                <a:hlinkClick r:id="rId10"/>
              </a:rPr>
              <a:t>entité</a:t>
            </a:r>
            <a:r>
              <a:rPr lang="fr" sz="1600">
                <a:highlight>
                  <a:srgbClr val="FFFFFF"/>
                </a:highlight>
                <a:latin typeface="Arial"/>
                <a:ea typeface="Arial"/>
                <a:cs typeface="Arial"/>
                <a:sym typeface="Arial"/>
              </a:rPr>
              <a:t> (chose), une </a:t>
            </a:r>
            <a:r>
              <a:rPr lang="fr" sz="1600">
                <a:highlight>
                  <a:srgbClr val="FFFFFF"/>
                </a:highlight>
                <a:uFill>
                  <a:noFill/>
                </a:uFill>
                <a:latin typeface="Arial"/>
                <a:ea typeface="Arial"/>
                <a:cs typeface="Arial"/>
                <a:sym typeface="Arial"/>
                <a:hlinkClick r:id="rId11"/>
              </a:rPr>
              <a:t>interaction</a:t>
            </a:r>
            <a:r>
              <a:rPr lang="fr" sz="1600">
                <a:highlight>
                  <a:srgbClr val="FFFFFF"/>
                </a:highlight>
                <a:latin typeface="Arial"/>
                <a:ea typeface="Arial"/>
                <a:cs typeface="Arial"/>
                <a:sym typeface="Arial"/>
              </a:rPr>
              <a:t>, une </a:t>
            </a:r>
            <a:r>
              <a:rPr lang="fr" sz="1600">
                <a:highlight>
                  <a:srgbClr val="FFFFFF"/>
                </a:highlight>
                <a:uFill>
                  <a:noFill/>
                </a:uFill>
                <a:latin typeface="Arial"/>
                <a:ea typeface="Arial"/>
                <a:cs typeface="Arial"/>
                <a:sym typeface="Arial"/>
                <a:hlinkClick r:id="rId12"/>
              </a:rPr>
              <a:t>transaction</a:t>
            </a:r>
            <a:r>
              <a:rPr lang="fr" sz="1600">
                <a:highlight>
                  <a:srgbClr val="FFFFFF"/>
                </a:highlight>
                <a:latin typeface="Arial"/>
                <a:ea typeface="Arial"/>
                <a:cs typeface="Arial"/>
                <a:sym typeface="Arial"/>
              </a:rPr>
              <a:t>, un </a:t>
            </a:r>
            <a:r>
              <a:rPr lang="fr" sz="1600">
                <a:highlight>
                  <a:srgbClr val="FFFFFF"/>
                </a:highlight>
                <a:uFill>
                  <a:noFill/>
                </a:uFill>
                <a:latin typeface="Arial"/>
                <a:ea typeface="Arial"/>
                <a:cs typeface="Arial"/>
                <a:sym typeface="Arial"/>
                <a:hlinkClick r:id="rId13"/>
              </a:rPr>
              <a:t>évènement</a:t>
            </a:r>
            <a:r>
              <a:rPr lang="fr" sz="1600">
                <a:highlight>
                  <a:srgbClr val="FFFFFF"/>
                </a:highlight>
                <a:latin typeface="Arial"/>
                <a:ea typeface="Arial"/>
                <a:cs typeface="Arial"/>
                <a:sym typeface="Arial"/>
              </a:rPr>
              <a:t>, un sous-</a:t>
            </a:r>
            <a:r>
              <a:rPr lang="fr" sz="1600">
                <a:highlight>
                  <a:srgbClr val="FFFFFF"/>
                </a:highlight>
                <a:uFill>
                  <a:noFill/>
                </a:uFill>
                <a:latin typeface="Arial"/>
                <a:ea typeface="Arial"/>
                <a:cs typeface="Arial"/>
                <a:sym typeface="Arial"/>
                <a:hlinkClick r:id="rId14"/>
              </a:rPr>
              <a:t>système</a:t>
            </a:r>
            <a:r>
              <a:rPr lang="fr" sz="1600">
                <a:highlight>
                  <a:srgbClr val="FFFFFF"/>
                </a:highlight>
                <a:latin typeface="Arial"/>
                <a:ea typeface="Arial"/>
                <a:cs typeface="Arial"/>
                <a:sym typeface="Arial"/>
              </a:rPr>
              <a:t>, etc.</a:t>
            </a:r>
            <a:endParaRPr sz="1600">
              <a:highlight>
                <a:srgbClr val="FFFFFF"/>
              </a:highlight>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t/>
            </a:r>
            <a:endParaRPr sz="1600">
              <a:highlight>
                <a:srgbClr val="FFFFFF"/>
              </a:highlight>
              <a:latin typeface="Arial"/>
              <a:ea typeface="Arial"/>
              <a:cs typeface="Arial"/>
              <a:sym typeface="Arial"/>
            </a:endParaRPr>
          </a:p>
          <a:p>
            <a:pPr indent="0" lvl="0" marL="0" rtl="0" algn="just">
              <a:spcBef>
                <a:spcPts val="500"/>
              </a:spcBef>
              <a:spcAft>
                <a:spcPts val="0"/>
              </a:spcAft>
              <a:buClr>
                <a:schemeClr val="dk2"/>
              </a:buClr>
              <a:buSzPts val="1100"/>
              <a:buFont typeface="Arial"/>
              <a:buNone/>
            </a:pPr>
            <a:r>
              <a:rPr lang="fr" sz="1600">
                <a:highlight>
                  <a:srgbClr val="FFFFFF"/>
                </a:highlight>
                <a:latin typeface="Arial"/>
                <a:ea typeface="Arial"/>
                <a:cs typeface="Arial"/>
                <a:sym typeface="Arial"/>
              </a:rPr>
              <a:t>Les données peuvent être conservées et classées sous différentes formes : </a:t>
            </a:r>
            <a:r>
              <a:rPr lang="fr" sz="1600">
                <a:highlight>
                  <a:srgbClr val="FFFFFF"/>
                </a:highlight>
                <a:uFill>
                  <a:noFill/>
                </a:uFill>
                <a:latin typeface="Arial"/>
                <a:ea typeface="Arial"/>
                <a:cs typeface="Arial"/>
                <a:sym typeface="Arial"/>
                <a:hlinkClick r:id="rId15"/>
              </a:rPr>
              <a:t>textuelles</a:t>
            </a:r>
            <a:r>
              <a:rPr lang="fr" sz="1600">
                <a:highlight>
                  <a:srgbClr val="FFFFFF"/>
                </a:highlight>
                <a:latin typeface="Arial"/>
                <a:ea typeface="Arial"/>
                <a:cs typeface="Arial"/>
                <a:sym typeface="Arial"/>
              </a:rPr>
              <a:t> (</a:t>
            </a:r>
            <a:r>
              <a:rPr lang="fr" sz="1600">
                <a:highlight>
                  <a:srgbClr val="FFFFFF"/>
                </a:highlight>
                <a:uFill>
                  <a:noFill/>
                </a:uFill>
                <a:latin typeface="Arial"/>
                <a:ea typeface="Arial"/>
                <a:cs typeface="Arial"/>
                <a:sym typeface="Arial"/>
                <a:hlinkClick r:id="rId16"/>
              </a:rPr>
              <a:t>chaîne</a:t>
            </a:r>
            <a:r>
              <a:rPr lang="fr" sz="1600">
                <a:highlight>
                  <a:srgbClr val="FFFFFF"/>
                </a:highlight>
                <a:latin typeface="Arial"/>
                <a:ea typeface="Arial"/>
                <a:cs typeface="Arial"/>
                <a:sym typeface="Arial"/>
              </a:rPr>
              <a:t>), </a:t>
            </a:r>
            <a:r>
              <a:rPr lang="fr" sz="1600">
                <a:highlight>
                  <a:srgbClr val="FFFFFF"/>
                </a:highlight>
                <a:uFill>
                  <a:noFill/>
                </a:uFill>
                <a:latin typeface="Arial"/>
                <a:ea typeface="Arial"/>
                <a:cs typeface="Arial"/>
                <a:sym typeface="Arial"/>
                <a:hlinkClick r:id="rId17"/>
              </a:rPr>
              <a:t>numériques</a:t>
            </a:r>
            <a:r>
              <a:rPr lang="fr" sz="1600">
                <a:highlight>
                  <a:srgbClr val="FFFFFF"/>
                </a:highlight>
                <a:latin typeface="Arial"/>
                <a:ea typeface="Arial"/>
                <a:cs typeface="Arial"/>
                <a:sym typeface="Arial"/>
              </a:rPr>
              <a:t>, </a:t>
            </a:r>
            <a:r>
              <a:rPr lang="fr" sz="1600">
                <a:highlight>
                  <a:srgbClr val="FFFFFF"/>
                </a:highlight>
                <a:uFill>
                  <a:noFill/>
                </a:uFill>
                <a:latin typeface="Arial"/>
                <a:ea typeface="Arial"/>
                <a:cs typeface="Arial"/>
                <a:sym typeface="Arial"/>
                <a:hlinkClick r:id="rId18"/>
              </a:rPr>
              <a:t>images</a:t>
            </a:r>
            <a:r>
              <a:rPr lang="fr" sz="1600">
                <a:highlight>
                  <a:srgbClr val="FFFFFF"/>
                </a:highlight>
                <a:latin typeface="Arial"/>
                <a:ea typeface="Arial"/>
                <a:cs typeface="Arial"/>
                <a:sym typeface="Arial"/>
              </a:rPr>
              <a:t>, </a:t>
            </a:r>
            <a:r>
              <a:rPr lang="fr" sz="1600">
                <a:highlight>
                  <a:srgbClr val="FFFFFF"/>
                </a:highlight>
                <a:uFill>
                  <a:noFill/>
                </a:uFill>
                <a:latin typeface="Arial"/>
                <a:ea typeface="Arial"/>
                <a:cs typeface="Arial"/>
                <a:sym typeface="Arial"/>
                <a:hlinkClick r:id="rId19"/>
              </a:rPr>
              <a:t>sons</a:t>
            </a:r>
            <a:r>
              <a:rPr lang="fr" sz="1600">
                <a:highlight>
                  <a:srgbClr val="FFFFFF"/>
                </a:highlight>
                <a:latin typeface="Arial"/>
                <a:ea typeface="Arial"/>
                <a:cs typeface="Arial"/>
                <a:sym typeface="Arial"/>
              </a:rPr>
              <a:t>, etc.</a:t>
            </a:r>
            <a:endParaRPr sz="1600">
              <a:highlight>
                <a:srgbClr val="FFFFFF"/>
              </a:highlight>
              <a:latin typeface="Arial"/>
              <a:ea typeface="Arial"/>
              <a:cs typeface="Arial"/>
              <a:sym typeface="Arial"/>
            </a:endParaRPr>
          </a:p>
          <a:p>
            <a:pPr indent="0" lvl="0" marL="0" rtl="0" algn="just">
              <a:spcBef>
                <a:spcPts val="500"/>
              </a:spcBef>
              <a:spcAft>
                <a:spcPts val="500"/>
              </a:spcAft>
              <a:buNone/>
            </a:pPr>
            <a:r>
              <a:t/>
            </a:r>
            <a:endParaRPr sz="1500">
              <a:latin typeface="Arial"/>
              <a:ea typeface="Arial"/>
              <a:cs typeface="Arial"/>
              <a:sym typeface="Arial"/>
            </a:endParaRPr>
          </a:p>
        </p:txBody>
      </p:sp>
      <p:sp>
        <p:nvSpPr>
          <p:cNvPr id="80" name="Google Shape;8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Opérations matricielles </a:t>
            </a:r>
            <a:r>
              <a:rPr lang="fr"/>
              <a:t> </a:t>
            </a:r>
            <a:endParaRPr/>
          </a:p>
        </p:txBody>
      </p:sp>
      <p:pic>
        <p:nvPicPr>
          <p:cNvPr id="240" name="Google Shape;240;p32"/>
          <p:cNvPicPr preferRelativeResize="0"/>
          <p:nvPr/>
        </p:nvPicPr>
        <p:blipFill>
          <a:blip r:embed="rId3">
            <a:alphaModFix/>
          </a:blip>
          <a:stretch>
            <a:fillRect/>
          </a:stretch>
        </p:blipFill>
        <p:spPr>
          <a:xfrm>
            <a:off x="4432750" y="2976925"/>
            <a:ext cx="4584675" cy="1528225"/>
          </a:xfrm>
          <a:prstGeom prst="rect">
            <a:avLst/>
          </a:prstGeom>
          <a:noFill/>
          <a:ln>
            <a:noFill/>
          </a:ln>
        </p:spPr>
      </p:pic>
      <p:pic>
        <p:nvPicPr>
          <p:cNvPr id="241" name="Google Shape;241;p32"/>
          <p:cNvPicPr preferRelativeResize="0"/>
          <p:nvPr/>
        </p:nvPicPr>
        <p:blipFill>
          <a:blip r:embed="rId4">
            <a:alphaModFix/>
          </a:blip>
          <a:stretch>
            <a:fillRect/>
          </a:stretch>
        </p:blipFill>
        <p:spPr>
          <a:xfrm>
            <a:off x="5266625" y="1661450"/>
            <a:ext cx="2781325" cy="1001275"/>
          </a:xfrm>
          <a:prstGeom prst="rect">
            <a:avLst/>
          </a:prstGeom>
          <a:noFill/>
          <a:ln>
            <a:noFill/>
          </a:ln>
        </p:spPr>
      </p:pic>
      <p:pic>
        <p:nvPicPr>
          <p:cNvPr id="242" name="Google Shape;242;p32"/>
          <p:cNvPicPr preferRelativeResize="0"/>
          <p:nvPr/>
        </p:nvPicPr>
        <p:blipFill>
          <a:blip r:embed="rId5">
            <a:alphaModFix/>
          </a:blip>
          <a:stretch>
            <a:fillRect/>
          </a:stretch>
        </p:blipFill>
        <p:spPr>
          <a:xfrm>
            <a:off x="238625" y="1211354"/>
            <a:ext cx="4194125" cy="740150"/>
          </a:xfrm>
          <a:prstGeom prst="rect">
            <a:avLst/>
          </a:prstGeom>
          <a:noFill/>
          <a:ln>
            <a:noFill/>
          </a:ln>
        </p:spPr>
      </p:pic>
      <p:sp>
        <p:nvSpPr>
          <p:cNvPr id="243" name="Google Shape;243;p32"/>
          <p:cNvSpPr txBox="1"/>
          <p:nvPr/>
        </p:nvSpPr>
        <p:spPr>
          <a:xfrm>
            <a:off x="238625" y="1505150"/>
            <a:ext cx="37638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fr" sz="1600"/>
              <a:t>L</a:t>
            </a:r>
            <a:r>
              <a:rPr lang="fr" sz="1600"/>
              <a:t>e produit de la matrice </a:t>
            </a:r>
            <a:r>
              <a:rPr b="1" lang="fr" sz="1600"/>
              <a:t>A</a:t>
            </a:r>
            <a:r>
              <a:rPr lang="fr" sz="1600"/>
              <a:t> (n × m) par la matrice </a:t>
            </a:r>
            <a:r>
              <a:rPr b="1" lang="fr" sz="1600"/>
              <a:t>B</a:t>
            </a:r>
            <a:r>
              <a:rPr lang="fr" sz="1600"/>
              <a:t> (m × p) est la matrice </a:t>
            </a:r>
            <a:r>
              <a:rPr b="1" lang="fr" sz="1600"/>
              <a:t>C</a:t>
            </a:r>
            <a:r>
              <a:rPr lang="fr" sz="1600"/>
              <a:t> (n × p) telle que l'élément C</a:t>
            </a:r>
            <a:r>
              <a:rPr baseline="-25000" lang="fr" sz="1600"/>
              <a:t>ij</a:t>
            </a:r>
            <a:r>
              <a:rPr lang="fr" sz="1600"/>
              <a:t> est égal au produit scalaire de la ligne i de la matrice </a:t>
            </a:r>
            <a:r>
              <a:rPr b="1" lang="fr" sz="1600"/>
              <a:t>A</a:t>
            </a:r>
            <a:r>
              <a:rPr lang="fr" sz="1600"/>
              <a:t> par la colonne j de la matrice </a:t>
            </a:r>
            <a:r>
              <a:rPr b="1" lang="fr" sz="1600"/>
              <a:t>B</a:t>
            </a:r>
            <a:r>
              <a:rPr lang="fr" sz="1600"/>
              <a:t>.</a:t>
            </a:r>
            <a:endParaRPr sz="1600"/>
          </a:p>
        </p:txBody>
      </p:sp>
      <p:sp>
        <p:nvSpPr>
          <p:cNvPr id="244" name="Google Shape;244;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fr">
                <a:solidFill>
                  <a:schemeClr val="dk1"/>
                </a:solidFill>
              </a:rPr>
              <a:t>Opérations matricielles </a:t>
            </a:r>
            <a:endParaRPr/>
          </a:p>
        </p:txBody>
      </p:sp>
      <p:sp>
        <p:nvSpPr>
          <p:cNvPr id="250" name="Google Shape;250;p33"/>
          <p:cNvSpPr txBox="1"/>
          <p:nvPr/>
        </p:nvSpPr>
        <p:spPr>
          <a:xfrm>
            <a:off x="842550" y="1720025"/>
            <a:ext cx="7458900" cy="202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fr" sz="1600">
                <a:solidFill>
                  <a:srgbClr val="009900"/>
                </a:solidFill>
              </a:rPr>
              <a:t> </a:t>
            </a:r>
            <a:r>
              <a:rPr b="1" lang="fr" sz="1600">
                <a:solidFill>
                  <a:srgbClr val="202122"/>
                </a:solidFill>
              </a:rPr>
              <a:t>Inversion des matrices carrées</a:t>
            </a:r>
            <a:endParaRPr b="1" sz="1600">
              <a:solidFill>
                <a:srgbClr val="202122"/>
              </a:solidFill>
            </a:endParaRPr>
          </a:p>
          <a:p>
            <a:pPr indent="0" lvl="0" marL="0" rtl="0" algn="just">
              <a:lnSpc>
                <a:spcPct val="115000"/>
              </a:lnSpc>
              <a:spcBef>
                <a:spcPts val="1200"/>
              </a:spcBef>
              <a:spcAft>
                <a:spcPts val="0"/>
              </a:spcAft>
              <a:buNone/>
            </a:pPr>
            <a:r>
              <a:rPr lang="fr" sz="1600">
                <a:solidFill>
                  <a:schemeClr val="dk2"/>
                </a:solidFill>
              </a:rPr>
              <a:t>Une matrice carrée </a:t>
            </a:r>
            <a:r>
              <a:rPr b="1" lang="fr" sz="1600">
                <a:solidFill>
                  <a:schemeClr val="dk2"/>
                </a:solidFill>
              </a:rPr>
              <a:t>A</a:t>
            </a:r>
            <a:r>
              <a:rPr lang="fr" sz="1600">
                <a:solidFill>
                  <a:schemeClr val="dk2"/>
                </a:solidFill>
              </a:rPr>
              <a:t> est dite </a:t>
            </a:r>
            <a:r>
              <a:rPr i="1" lang="fr" sz="1600">
                <a:solidFill>
                  <a:schemeClr val="dk2"/>
                </a:solidFill>
              </a:rPr>
              <a:t>inversible</a:t>
            </a:r>
            <a:r>
              <a:rPr lang="fr" sz="1600">
                <a:solidFill>
                  <a:schemeClr val="dk2"/>
                </a:solidFill>
              </a:rPr>
              <a:t> ou </a:t>
            </a:r>
            <a:r>
              <a:rPr i="1" lang="fr" sz="1600">
                <a:solidFill>
                  <a:schemeClr val="dk2"/>
                </a:solidFill>
              </a:rPr>
              <a:t>régulière</a:t>
            </a:r>
            <a:r>
              <a:rPr lang="fr" sz="1600">
                <a:solidFill>
                  <a:schemeClr val="dk2"/>
                </a:solidFill>
              </a:rPr>
              <a:t> s'il existe une matrice carrée </a:t>
            </a:r>
            <a:r>
              <a:rPr b="1" lang="fr" sz="1600">
                <a:solidFill>
                  <a:schemeClr val="dk2"/>
                </a:solidFill>
              </a:rPr>
              <a:t>A</a:t>
            </a:r>
            <a:r>
              <a:rPr baseline="30000" lang="fr" sz="1600">
                <a:solidFill>
                  <a:schemeClr val="dk2"/>
                </a:solidFill>
              </a:rPr>
              <a:t>-1</a:t>
            </a:r>
            <a:r>
              <a:rPr lang="fr" sz="1600">
                <a:solidFill>
                  <a:schemeClr val="dk2"/>
                </a:solidFill>
              </a:rPr>
              <a:t> (appelée </a:t>
            </a:r>
            <a:r>
              <a:rPr i="1" lang="fr" sz="1600">
                <a:solidFill>
                  <a:schemeClr val="dk2"/>
                </a:solidFill>
              </a:rPr>
              <a:t>matrice inverse</a:t>
            </a:r>
            <a:r>
              <a:rPr lang="fr" sz="1600">
                <a:solidFill>
                  <a:schemeClr val="dk2"/>
                </a:solidFill>
              </a:rPr>
              <a:t>) telle que :</a:t>
            </a:r>
            <a:endParaRPr sz="1600">
              <a:solidFill>
                <a:schemeClr val="dk2"/>
              </a:solidFill>
            </a:endParaRPr>
          </a:p>
          <a:p>
            <a:pPr indent="0" lvl="0" marL="0" rtl="0" algn="just">
              <a:lnSpc>
                <a:spcPct val="115000"/>
              </a:lnSpc>
              <a:spcBef>
                <a:spcPts val="1200"/>
              </a:spcBef>
              <a:spcAft>
                <a:spcPts val="0"/>
              </a:spcAft>
              <a:buNone/>
            </a:pPr>
            <a:r>
              <a:rPr b="1" lang="fr" sz="1600">
                <a:solidFill>
                  <a:schemeClr val="dk2"/>
                </a:solidFill>
              </a:rPr>
              <a:t>A</a:t>
            </a:r>
            <a:r>
              <a:rPr lang="fr" sz="1600">
                <a:solidFill>
                  <a:schemeClr val="dk2"/>
                </a:solidFill>
              </a:rPr>
              <a:t> × </a:t>
            </a:r>
            <a:r>
              <a:rPr b="1" lang="fr" sz="1600">
                <a:solidFill>
                  <a:schemeClr val="dk2"/>
                </a:solidFill>
              </a:rPr>
              <a:t>A</a:t>
            </a:r>
            <a:r>
              <a:rPr baseline="30000" lang="fr" sz="1600">
                <a:solidFill>
                  <a:schemeClr val="dk2"/>
                </a:solidFill>
              </a:rPr>
              <a:t>-1</a:t>
            </a:r>
            <a:r>
              <a:rPr lang="fr" sz="1600">
                <a:solidFill>
                  <a:schemeClr val="dk2"/>
                </a:solidFill>
              </a:rPr>
              <a:t> = </a:t>
            </a:r>
            <a:r>
              <a:rPr b="1" lang="fr" sz="1600">
                <a:solidFill>
                  <a:schemeClr val="dk2"/>
                </a:solidFill>
              </a:rPr>
              <a:t>A</a:t>
            </a:r>
            <a:r>
              <a:rPr baseline="30000" lang="fr" sz="1600">
                <a:solidFill>
                  <a:schemeClr val="dk2"/>
                </a:solidFill>
              </a:rPr>
              <a:t>-1</a:t>
            </a:r>
            <a:r>
              <a:rPr lang="fr" sz="1600">
                <a:solidFill>
                  <a:schemeClr val="dk2"/>
                </a:solidFill>
              </a:rPr>
              <a:t> × </a:t>
            </a:r>
            <a:r>
              <a:rPr b="1" lang="fr" sz="1600">
                <a:solidFill>
                  <a:schemeClr val="dk2"/>
                </a:solidFill>
              </a:rPr>
              <a:t>A</a:t>
            </a:r>
            <a:r>
              <a:rPr lang="fr" sz="1600">
                <a:solidFill>
                  <a:schemeClr val="dk2"/>
                </a:solidFill>
              </a:rPr>
              <a:t> = </a:t>
            </a:r>
            <a:r>
              <a:rPr b="1" lang="fr" sz="1600">
                <a:solidFill>
                  <a:schemeClr val="dk2"/>
                </a:solidFill>
              </a:rPr>
              <a:t>I</a:t>
            </a:r>
            <a:endParaRPr b="1" sz="1600">
              <a:solidFill>
                <a:schemeClr val="dk2"/>
              </a:solidFill>
            </a:endParaRPr>
          </a:p>
          <a:p>
            <a:pPr indent="0" lvl="0" marL="0" rtl="0" algn="just">
              <a:lnSpc>
                <a:spcPct val="115000"/>
              </a:lnSpc>
              <a:spcBef>
                <a:spcPts val="1200"/>
              </a:spcBef>
              <a:spcAft>
                <a:spcPts val="1200"/>
              </a:spcAft>
              <a:buNone/>
            </a:pPr>
            <a:r>
              <a:rPr lang="fr" sz="1600">
                <a:solidFill>
                  <a:schemeClr val="dk2"/>
                </a:solidFill>
              </a:rPr>
              <a:t>Si </a:t>
            </a:r>
            <a:r>
              <a:rPr b="1" lang="fr" sz="1600">
                <a:solidFill>
                  <a:schemeClr val="dk2"/>
                </a:solidFill>
              </a:rPr>
              <a:t>A</a:t>
            </a:r>
            <a:r>
              <a:rPr baseline="30000" lang="fr" sz="1600">
                <a:solidFill>
                  <a:schemeClr val="dk2"/>
                </a:solidFill>
              </a:rPr>
              <a:t>-1</a:t>
            </a:r>
            <a:r>
              <a:rPr lang="fr" sz="1600">
                <a:solidFill>
                  <a:schemeClr val="dk2"/>
                </a:solidFill>
              </a:rPr>
              <a:t> n'existe pas, la matrice </a:t>
            </a:r>
            <a:r>
              <a:rPr b="1" lang="fr" sz="1600">
                <a:solidFill>
                  <a:schemeClr val="dk2"/>
                </a:solidFill>
              </a:rPr>
              <a:t>A</a:t>
            </a:r>
            <a:r>
              <a:rPr lang="fr" sz="1600">
                <a:solidFill>
                  <a:schemeClr val="dk2"/>
                </a:solidFill>
              </a:rPr>
              <a:t> est dite </a:t>
            </a:r>
            <a:r>
              <a:rPr i="1" lang="fr" sz="1600">
                <a:solidFill>
                  <a:schemeClr val="dk2"/>
                </a:solidFill>
              </a:rPr>
              <a:t>singulière</a:t>
            </a:r>
            <a:endParaRPr i="1" sz="1600">
              <a:solidFill>
                <a:schemeClr val="dk2"/>
              </a:solidFill>
            </a:endParaRPr>
          </a:p>
        </p:txBody>
      </p:sp>
      <p:sp>
        <p:nvSpPr>
          <p:cNvPr id="251" name="Google Shape;251;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fr">
                <a:solidFill>
                  <a:schemeClr val="dk1"/>
                </a:solidFill>
              </a:rPr>
              <a:t>Opérations matricielles </a:t>
            </a:r>
            <a:endParaRPr/>
          </a:p>
        </p:txBody>
      </p:sp>
      <p:sp>
        <p:nvSpPr>
          <p:cNvPr id="257" name="Google Shape;257;p34"/>
          <p:cNvSpPr txBox="1"/>
          <p:nvPr/>
        </p:nvSpPr>
        <p:spPr>
          <a:xfrm>
            <a:off x="956300" y="2050800"/>
            <a:ext cx="7541700" cy="143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fr" sz="1600">
                <a:solidFill>
                  <a:schemeClr val="dk2"/>
                </a:solidFill>
                <a:highlight>
                  <a:schemeClr val="lt1"/>
                </a:highlight>
              </a:rPr>
              <a:t>Le produit matriciel est :</a:t>
            </a:r>
            <a:endParaRPr sz="1600">
              <a:solidFill>
                <a:schemeClr val="dk2"/>
              </a:solidFill>
              <a:highlight>
                <a:schemeClr val="lt1"/>
              </a:highlight>
            </a:endParaRPr>
          </a:p>
          <a:p>
            <a:pPr indent="-330200" lvl="0" marL="457200" rtl="0" algn="just">
              <a:lnSpc>
                <a:spcPct val="115000"/>
              </a:lnSpc>
              <a:spcBef>
                <a:spcPts val="1200"/>
              </a:spcBef>
              <a:spcAft>
                <a:spcPts val="0"/>
              </a:spcAft>
              <a:buClr>
                <a:schemeClr val="dk2"/>
              </a:buClr>
              <a:buSzPts val="1600"/>
              <a:buChar char="●"/>
            </a:pPr>
            <a:r>
              <a:rPr i="1" lang="fr" sz="1600">
                <a:solidFill>
                  <a:schemeClr val="dk2"/>
                </a:solidFill>
                <a:highlight>
                  <a:schemeClr val="lt1"/>
                </a:highlight>
              </a:rPr>
              <a:t>associatif</a:t>
            </a:r>
            <a:r>
              <a:rPr lang="fr" sz="1600">
                <a:solidFill>
                  <a:schemeClr val="dk2"/>
                </a:solidFill>
                <a:highlight>
                  <a:schemeClr val="lt1"/>
                </a:highlight>
              </a:rPr>
              <a:t> : </a:t>
            </a:r>
            <a:r>
              <a:rPr b="1" lang="fr" sz="1600">
                <a:solidFill>
                  <a:schemeClr val="dk2"/>
                </a:solidFill>
                <a:highlight>
                  <a:schemeClr val="lt1"/>
                </a:highlight>
              </a:rPr>
              <a:t>ABC</a:t>
            </a:r>
            <a:r>
              <a:rPr lang="fr" sz="1600">
                <a:solidFill>
                  <a:schemeClr val="dk2"/>
                </a:solidFill>
                <a:highlight>
                  <a:schemeClr val="lt1"/>
                </a:highlight>
              </a:rPr>
              <a:t> = (</a:t>
            </a:r>
            <a:r>
              <a:rPr b="1" lang="fr" sz="1600">
                <a:solidFill>
                  <a:schemeClr val="dk2"/>
                </a:solidFill>
                <a:highlight>
                  <a:schemeClr val="lt1"/>
                </a:highlight>
              </a:rPr>
              <a:t>AB</a:t>
            </a:r>
            <a:r>
              <a:rPr lang="fr" sz="1600">
                <a:solidFill>
                  <a:schemeClr val="dk2"/>
                </a:solidFill>
                <a:highlight>
                  <a:schemeClr val="lt1"/>
                </a:highlight>
              </a:rPr>
              <a:t>)</a:t>
            </a:r>
            <a:r>
              <a:rPr b="1" lang="fr" sz="1600">
                <a:solidFill>
                  <a:schemeClr val="dk2"/>
                </a:solidFill>
                <a:highlight>
                  <a:schemeClr val="lt1"/>
                </a:highlight>
              </a:rPr>
              <a:t>C</a:t>
            </a:r>
            <a:r>
              <a:rPr lang="fr" sz="1600">
                <a:solidFill>
                  <a:schemeClr val="dk2"/>
                </a:solidFill>
                <a:highlight>
                  <a:schemeClr val="lt1"/>
                </a:highlight>
              </a:rPr>
              <a:t> = </a:t>
            </a:r>
            <a:r>
              <a:rPr b="1" lang="fr" sz="1600">
                <a:solidFill>
                  <a:schemeClr val="dk2"/>
                </a:solidFill>
                <a:highlight>
                  <a:schemeClr val="lt1"/>
                </a:highlight>
              </a:rPr>
              <a:t>A</a:t>
            </a:r>
            <a:r>
              <a:rPr lang="fr" sz="1600">
                <a:solidFill>
                  <a:schemeClr val="dk2"/>
                </a:solidFill>
                <a:highlight>
                  <a:schemeClr val="lt1"/>
                </a:highlight>
              </a:rPr>
              <a:t>(</a:t>
            </a:r>
            <a:r>
              <a:rPr b="1" lang="fr" sz="1600">
                <a:solidFill>
                  <a:schemeClr val="dk2"/>
                </a:solidFill>
                <a:highlight>
                  <a:schemeClr val="lt1"/>
                </a:highlight>
              </a:rPr>
              <a:t>BC</a:t>
            </a:r>
            <a:r>
              <a:rPr lang="fr" sz="1600">
                <a:solidFill>
                  <a:schemeClr val="dk2"/>
                </a:solidFill>
                <a:highlight>
                  <a:schemeClr val="lt1"/>
                </a:highlight>
              </a:rPr>
              <a:t>)</a:t>
            </a:r>
            <a:endParaRPr sz="1600">
              <a:solidFill>
                <a:schemeClr val="dk2"/>
              </a:solidFill>
              <a:highlight>
                <a:schemeClr val="lt1"/>
              </a:highlight>
            </a:endParaRPr>
          </a:p>
          <a:p>
            <a:pPr indent="-330200" lvl="0" marL="457200" rtl="0" algn="just">
              <a:lnSpc>
                <a:spcPct val="115000"/>
              </a:lnSpc>
              <a:spcBef>
                <a:spcPts val="0"/>
              </a:spcBef>
              <a:spcAft>
                <a:spcPts val="0"/>
              </a:spcAft>
              <a:buClr>
                <a:schemeClr val="dk2"/>
              </a:buClr>
              <a:buSzPts val="1600"/>
              <a:buChar char="●"/>
            </a:pPr>
            <a:r>
              <a:rPr i="1" lang="fr" sz="1600">
                <a:solidFill>
                  <a:schemeClr val="dk2"/>
                </a:solidFill>
                <a:highlight>
                  <a:schemeClr val="lt1"/>
                </a:highlight>
              </a:rPr>
              <a:t>distributif par rapport à l'addition</a:t>
            </a:r>
            <a:r>
              <a:rPr lang="fr" sz="1600">
                <a:solidFill>
                  <a:schemeClr val="dk2"/>
                </a:solidFill>
                <a:highlight>
                  <a:schemeClr val="lt1"/>
                </a:highlight>
              </a:rPr>
              <a:t> : </a:t>
            </a:r>
            <a:r>
              <a:rPr b="1" lang="fr" sz="1600">
                <a:solidFill>
                  <a:schemeClr val="dk2"/>
                </a:solidFill>
                <a:highlight>
                  <a:schemeClr val="lt1"/>
                </a:highlight>
              </a:rPr>
              <a:t>A</a:t>
            </a:r>
            <a:r>
              <a:rPr lang="fr" sz="1600">
                <a:solidFill>
                  <a:schemeClr val="dk2"/>
                </a:solidFill>
                <a:highlight>
                  <a:schemeClr val="lt1"/>
                </a:highlight>
              </a:rPr>
              <a:t>(</a:t>
            </a:r>
            <a:r>
              <a:rPr b="1" lang="fr" sz="1600">
                <a:solidFill>
                  <a:schemeClr val="dk2"/>
                </a:solidFill>
                <a:highlight>
                  <a:schemeClr val="lt1"/>
                </a:highlight>
              </a:rPr>
              <a:t>B</a:t>
            </a:r>
            <a:r>
              <a:rPr lang="fr" sz="1600">
                <a:solidFill>
                  <a:schemeClr val="dk2"/>
                </a:solidFill>
                <a:highlight>
                  <a:schemeClr val="lt1"/>
                </a:highlight>
              </a:rPr>
              <a:t> + </a:t>
            </a:r>
            <a:r>
              <a:rPr b="1" lang="fr" sz="1600">
                <a:solidFill>
                  <a:schemeClr val="dk2"/>
                </a:solidFill>
                <a:highlight>
                  <a:schemeClr val="lt1"/>
                </a:highlight>
              </a:rPr>
              <a:t>C</a:t>
            </a:r>
            <a:r>
              <a:rPr lang="fr" sz="1600">
                <a:solidFill>
                  <a:schemeClr val="dk2"/>
                </a:solidFill>
                <a:highlight>
                  <a:schemeClr val="lt1"/>
                </a:highlight>
              </a:rPr>
              <a:t>) = </a:t>
            </a:r>
            <a:r>
              <a:rPr b="1" lang="fr" sz="1600">
                <a:solidFill>
                  <a:schemeClr val="dk2"/>
                </a:solidFill>
                <a:highlight>
                  <a:schemeClr val="lt1"/>
                </a:highlight>
              </a:rPr>
              <a:t>AB</a:t>
            </a:r>
            <a:r>
              <a:rPr lang="fr" sz="1600">
                <a:solidFill>
                  <a:schemeClr val="dk2"/>
                </a:solidFill>
                <a:highlight>
                  <a:schemeClr val="lt1"/>
                </a:highlight>
              </a:rPr>
              <a:t> + </a:t>
            </a:r>
            <a:r>
              <a:rPr b="1" lang="fr" sz="1600">
                <a:solidFill>
                  <a:schemeClr val="dk2"/>
                </a:solidFill>
                <a:highlight>
                  <a:schemeClr val="lt1"/>
                </a:highlight>
              </a:rPr>
              <a:t>AC</a:t>
            </a:r>
            <a:endParaRPr b="1" sz="1600">
              <a:solidFill>
                <a:schemeClr val="dk2"/>
              </a:solidFill>
              <a:highlight>
                <a:schemeClr val="lt1"/>
              </a:highlight>
            </a:endParaRPr>
          </a:p>
          <a:p>
            <a:pPr indent="-330200" lvl="0" marL="457200" rtl="0" algn="just">
              <a:lnSpc>
                <a:spcPct val="115000"/>
              </a:lnSpc>
              <a:spcBef>
                <a:spcPts val="0"/>
              </a:spcBef>
              <a:spcAft>
                <a:spcPts val="0"/>
              </a:spcAft>
              <a:buClr>
                <a:schemeClr val="dk2"/>
              </a:buClr>
              <a:buSzPts val="1600"/>
              <a:buChar char="●"/>
            </a:pPr>
            <a:r>
              <a:rPr i="1" lang="fr" sz="1600">
                <a:solidFill>
                  <a:schemeClr val="dk2"/>
                </a:solidFill>
                <a:highlight>
                  <a:schemeClr val="lt1"/>
                </a:highlight>
              </a:rPr>
              <a:t>non commutatif</a:t>
            </a:r>
            <a:r>
              <a:rPr lang="fr" sz="1600">
                <a:solidFill>
                  <a:schemeClr val="dk2"/>
                </a:solidFill>
                <a:highlight>
                  <a:schemeClr val="lt1"/>
                </a:highlight>
              </a:rPr>
              <a:t> : </a:t>
            </a:r>
            <a:r>
              <a:rPr b="1" lang="fr" sz="1600">
                <a:solidFill>
                  <a:schemeClr val="dk2"/>
                </a:solidFill>
                <a:highlight>
                  <a:schemeClr val="lt1"/>
                </a:highlight>
              </a:rPr>
              <a:t>AB</a:t>
            </a:r>
            <a:r>
              <a:rPr lang="fr" sz="1600">
                <a:solidFill>
                  <a:schemeClr val="dk2"/>
                </a:solidFill>
                <a:highlight>
                  <a:schemeClr val="lt1"/>
                </a:highlight>
              </a:rPr>
              <a:t> n'est pas égal à </a:t>
            </a:r>
            <a:r>
              <a:rPr b="1" lang="fr" sz="1600">
                <a:solidFill>
                  <a:schemeClr val="dk2"/>
                </a:solidFill>
                <a:highlight>
                  <a:schemeClr val="lt1"/>
                </a:highlight>
              </a:rPr>
              <a:t>BA</a:t>
            </a:r>
            <a:r>
              <a:rPr lang="fr" sz="1600">
                <a:solidFill>
                  <a:schemeClr val="dk2"/>
                </a:solidFill>
                <a:highlight>
                  <a:schemeClr val="lt1"/>
                </a:highlight>
              </a:rPr>
              <a:t> en général.</a:t>
            </a:r>
            <a:endParaRPr sz="1600">
              <a:solidFill>
                <a:schemeClr val="dk2"/>
              </a:solidFill>
              <a:highlight>
                <a:schemeClr val="lt1"/>
              </a:highlight>
            </a:endParaRPr>
          </a:p>
        </p:txBody>
      </p:sp>
      <p:pic>
        <p:nvPicPr>
          <p:cNvPr id="258" name="Google Shape;258;p34"/>
          <p:cNvPicPr preferRelativeResize="0"/>
          <p:nvPr/>
        </p:nvPicPr>
        <p:blipFill>
          <a:blip r:embed="rId3">
            <a:alphaModFix/>
          </a:blip>
          <a:stretch>
            <a:fillRect/>
          </a:stretch>
        </p:blipFill>
        <p:spPr>
          <a:xfrm>
            <a:off x="575900" y="3105000"/>
            <a:ext cx="380401" cy="380401"/>
          </a:xfrm>
          <a:prstGeom prst="rect">
            <a:avLst/>
          </a:prstGeom>
          <a:noFill/>
          <a:ln>
            <a:noFill/>
          </a:ln>
        </p:spPr>
      </p:pic>
      <p:sp>
        <p:nvSpPr>
          <p:cNvPr id="259" name="Google Shape;259;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Valeurs propres et vecteurs propres</a:t>
            </a:r>
            <a:r>
              <a:rPr lang="fr"/>
              <a:t> </a:t>
            </a:r>
            <a:endParaRPr/>
          </a:p>
        </p:txBody>
      </p:sp>
      <p:sp>
        <p:nvSpPr>
          <p:cNvPr id="265" name="Google Shape;265;p35"/>
          <p:cNvSpPr txBox="1"/>
          <p:nvPr>
            <p:ph idx="1" type="body"/>
          </p:nvPr>
        </p:nvSpPr>
        <p:spPr>
          <a:xfrm>
            <a:off x="2400247" y="1602675"/>
            <a:ext cx="61575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600" u="sng"/>
              <a:t>Définitions :</a:t>
            </a:r>
            <a:endParaRPr sz="1600" u="sng"/>
          </a:p>
          <a:p>
            <a:pPr indent="457200" lvl="0" marL="0" rtl="0" algn="just">
              <a:spcBef>
                <a:spcPts val="1600"/>
              </a:spcBef>
              <a:spcAft>
                <a:spcPts val="0"/>
              </a:spcAft>
              <a:buNone/>
            </a:pPr>
            <a:r>
              <a:rPr lang="fr" sz="1600"/>
              <a:t>Si l’on considère un espace vectoriel et une application linéaire f de cet espace dans lui-même, un vecteur propre est un vecteur dont la direction est inchangée par l'application f :  f(X) = ƛX</a:t>
            </a:r>
            <a:endParaRPr sz="1600"/>
          </a:p>
          <a:p>
            <a:pPr indent="457200" lvl="0" marL="0" rtl="0" algn="just">
              <a:spcBef>
                <a:spcPts val="1600"/>
              </a:spcBef>
              <a:spcAft>
                <a:spcPts val="1600"/>
              </a:spcAft>
              <a:buNone/>
            </a:pPr>
            <a:r>
              <a:rPr lang="fr" sz="1600"/>
              <a:t>La valeur de ƛ est appelée valeur propre associée au vecteur X.</a:t>
            </a:r>
            <a:endParaRPr sz="1600"/>
          </a:p>
        </p:txBody>
      </p:sp>
      <p:pic>
        <p:nvPicPr>
          <p:cNvPr id="266" name="Google Shape;266;p35"/>
          <p:cNvPicPr preferRelativeResize="0"/>
          <p:nvPr/>
        </p:nvPicPr>
        <p:blipFill>
          <a:blip r:embed="rId3">
            <a:alphaModFix/>
          </a:blip>
          <a:stretch>
            <a:fillRect/>
          </a:stretch>
        </p:blipFill>
        <p:spPr>
          <a:xfrm>
            <a:off x="145175" y="1675650"/>
            <a:ext cx="2095500" cy="2462475"/>
          </a:xfrm>
          <a:prstGeom prst="rect">
            <a:avLst/>
          </a:prstGeom>
          <a:noFill/>
          <a:ln>
            <a:noFill/>
          </a:ln>
        </p:spPr>
      </p:pic>
      <p:sp>
        <p:nvSpPr>
          <p:cNvPr id="267" name="Google Shape;267;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600" u="sng"/>
              <a:t>Principe :</a:t>
            </a:r>
            <a:endParaRPr sz="1600" u="sng"/>
          </a:p>
          <a:p>
            <a:pPr indent="0" lvl="0" marL="0" rtl="0" algn="just">
              <a:spcBef>
                <a:spcPts val="1600"/>
              </a:spcBef>
              <a:spcAft>
                <a:spcPts val="0"/>
              </a:spcAft>
              <a:buNone/>
            </a:pPr>
            <a:r>
              <a:rPr lang="fr" sz="1600" u="sng"/>
              <a:t>	</a:t>
            </a:r>
            <a:r>
              <a:rPr lang="fr" sz="1600"/>
              <a:t>Les matrices permettent d’effectuer des calculs à partir de nombreuses données mais peuvent entraîner des calculs lourds lors de la transformation de celles-ci.</a:t>
            </a:r>
            <a:endParaRPr sz="1600"/>
          </a:p>
          <a:p>
            <a:pPr indent="0" lvl="0" marL="0" rtl="0" algn="just">
              <a:spcBef>
                <a:spcPts val="1600"/>
              </a:spcBef>
              <a:spcAft>
                <a:spcPts val="1600"/>
              </a:spcAft>
              <a:buNone/>
            </a:pPr>
            <a:r>
              <a:rPr lang="fr" sz="1600"/>
              <a:t>	On peut alors changer de base de l’espace vectoriel afin de se retrouver dans une situation ou un maximum de vecteurs n’auront pas leur direction modifiée par la transformation.</a:t>
            </a:r>
            <a:endParaRPr sz="1600"/>
          </a:p>
        </p:txBody>
      </p:sp>
      <p:sp>
        <p:nvSpPr>
          <p:cNvPr id="273" name="Google Shape;273;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Valeurs propres et vecteurs propres </a:t>
            </a:r>
            <a:endParaRPr>
              <a:solidFill>
                <a:schemeClr val="dk1"/>
              </a:solidFill>
            </a:endParaRPr>
          </a:p>
        </p:txBody>
      </p:sp>
      <p:pic>
        <p:nvPicPr>
          <p:cNvPr id="274" name="Google Shape;274;p36"/>
          <p:cNvPicPr preferRelativeResize="0"/>
          <p:nvPr/>
        </p:nvPicPr>
        <p:blipFill>
          <a:blip r:embed="rId3">
            <a:alphaModFix/>
          </a:blip>
          <a:stretch>
            <a:fillRect/>
          </a:stretch>
        </p:blipFill>
        <p:spPr>
          <a:xfrm>
            <a:off x="125975" y="723825"/>
            <a:ext cx="2095450" cy="3695850"/>
          </a:xfrm>
          <a:prstGeom prst="rect">
            <a:avLst/>
          </a:prstGeom>
          <a:noFill/>
          <a:ln>
            <a:noFill/>
          </a:ln>
        </p:spPr>
      </p:pic>
      <p:sp>
        <p:nvSpPr>
          <p:cNvPr id="275" name="Google Shape;275;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idx="1" type="body"/>
          </p:nvPr>
        </p:nvSpPr>
        <p:spPr>
          <a:xfrm>
            <a:off x="441975" y="1602675"/>
            <a:ext cx="8280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u="sng"/>
              <a:t>Application :</a:t>
            </a:r>
            <a:endParaRPr sz="1600" u="sng"/>
          </a:p>
          <a:p>
            <a:pPr indent="0" lvl="0" marL="0" rtl="0" algn="l">
              <a:spcBef>
                <a:spcPts val="1600"/>
              </a:spcBef>
              <a:spcAft>
                <a:spcPts val="0"/>
              </a:spcAft>
              <a:buNone/>
            </a:pPr>
            <a:r>
              <a:t/>
            </a:r>
            <a:endParaRPr sz="1600" u="sng"/>
          </a:p>
          <a:p>
            <a:pPr indent="0" lvl="0" marL="0" rtl="0" algn="l">
              <a:spcBef>
                <a:spcPts val="1600"/>
              </a:spcBef>
              <a:spcAft>
                <a:spcPts val="0"/>
              </a:spcAft>
              <a:buNone/>
            </a:pPr>
            <a:r>
              <a:t/>
            </a:r>
            <a:endParaRPr sz="1600" u="sng"/>
          </a:p>
          <a:p>
            <a:pPr indent="0" lvl="0" marL="0" rtl="0" algn="l">
              <a:spcBef>
                <a:spcPts val="1600"/>
              </a:spcBef>
              <a:spcAft>
                <a:spcPts val="0"/>
              </a:spcAft>
              <a:buNone/>
            </a:pPr>
            <a:r>
              <a:rPr lang="fr" sz="1600"/>
              <a:t>	Diagonalisation :                                                                       Trigonalisation : </a:t>
            </a:r>
            <a:endParaRPr sz="1600"/>
          </a:p>
          <a:p>
            <a:pPr indent="0" lvl="0" marL="0" rtl="0" algn="l">
              <a:spcBef>
                <a:spcPts val="1600"/>
              </a:spcBef>
              <a:spcAft>
                <a:spcPts val="1600"/>
              </a:spcAft>
              <a:buNone/>
            </a:pPr>
            <a:r>
              <a:rPr lang="fr" sz="1600"/>
              <a:t>	</a:t>
            </a:r>
            <a:endParaRPr sz="1600"/>
          </a:p>
        </p:txBody>
      </p:sp>
      <p:sp>
        <p:nvSpPr>
          <p:cNvPr id="281" name="Google Shape;281;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Valeurs propres et vecteurs propres </a:t>
            </a:r>
            <a:endParaRPr>
              <a:solidFill>
                <a:schemeClr val="dk1"/>
              </a:solidFill>
            </a:endParaRPr>
          </a:p>
        </p:txBody>
      </p:sp>
      <p:pic>
        <p:nvPicPr>
          <p:cNvPr id="282" name="Google Shape;282;p37"/>
          <p:cNvPicPr preferRelativeResize="0"/>
          <p:nvPr/>
        </p:nvPicPr>
        <p:blipFill>
          <a:blip r:embed="rId3">
            <a:alphaModFix/>
          </a:blip>
          <a:stretch>
            <a:fillRect/>
          </a:stretch>
        </p:blipFill>
        <p:spPr>
          <a:xfrm>
            <a:off x="1512441" y="3566850"/>
            <a:ext cx="1805397" cy="1038225"/>
          </a:xfrm>
          <a:prstGeom prst="rect">
            <a:avLst/>
          </a:prstGeom>
          <a:noFill/>
          <a:ln>
            <a:noFill/>
          </a:ln>
        </p:spPr>
      </p:pic>
      <p:pic>
        <p:nvPicPr>
          <p:cNvPr id="283" name="Google Shape;283;p37"/>
          <p:cNvPicPr preferRelativeResize="0"/>
          <p:nvPr/>
        </p:nvPicPr>
        <p:blipFill>
          <a:blip r:embed="rId4">
            <a:alphaModFix/>
          </a:blip>
          <a:stretch>
            <a:fillRect/>
          </a:stretch>
        </p:blipFill>
        <p:spPr>
          <a:xfrm>
            <a:off x="5563153" y="3566850"/>
            <a:ext cx="2143125" cy="1038225"/>
          </a:xfrm>
          <a:prstGeom prst="rect">
            <a:avLst/>
          </a:prstGeom>
          <a:noFill/>
          <a:ln>
            <a:noFill/>
          </a:ln>
        </p:spPr>
      </p:pic>
      <p:sp>
        <p:nvSpPr>
          <p:cNvPr id="284" name="Google Shape;284;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85" name="Google Shape;285;p37"/>
          <p:cNvPicPr preferRelativeResize="0"/>
          <p:nvPr/>
        </p:nvPicPr>
        <p:blipFill>
          <a:blip r:embed="rId5">
            <a:alphaModFix/>
          </a:blip>
          <a:stretch>
            <a:fillRect/>
          </a:stretch>
        </p:blipFill>
        <p:spPr>
          <a:xfrm>
            <a:off x="2121235" y="1710457"/>
            <a:ext cx="4901525" cy="12036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Merci </a:t>
            </a:r>
            <a:r>
              <a:rPr lang="fr"/>
              <a:t>pour </a:t>
            </a:r>
            <a:r>
              <a:rPr lang="fr"/>
              <a:t>votre attention !</a:t>
            </a:r>
            <a:endParaRPr/>
          </a:p>
        </p:txBody>
      </p:sp>
      <p:sp>
        <p:nvSpPr>
          <p:cNvPr id="291" name="Google Shape;291;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1411200" y="69172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1"/>
                </a:solidFill>
              </a:rPr>
              <a:t>Données</a:t>
            </a:r>
            <a:endParaRPr>
              <a:solidFill>
                <a:schemeClr val="dk1"/>
              </a:solidFill>
            </a:endParaRPr>
          </a:p>
        </p:txBody>
      </p:sp>
      <p:sp>
        <p:nvSpPr>
          <p:cNvPr id="86" name="Google Shape;86;p15"/>
          <p:cNvSpPr txBox="1"/>
          <p:nvPr/>
        </p:nvSpPr>
        <p:spPr>
          <a:xfrm>
            <a:off x="205800" y="2071025"/>
            <a:ext cx="4366200" cy="2077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fr" sz="1600">
                <a:solidFill>
                  <a:schemeClr val="dk2"/>
                </a:solidFill>
                <a:highlight>
                  <a:schemeClr val="lt1"/>
                </a:highlight>
              </a:rPr>
              <a:t>Les </a:t>
            </a:r>
            <a:r>
              <a:rPr b="1" lang="fr" sz="1600">
                <a:solidFill>
                  <a:schemeClr val="dk1"/>
                </a:solidFill>
                <a:highlight>
                  <a:schemeClr val="lt1"/>
                </a:highlight>
              </a:rPr>
              <a:t>variables quantitatives </a:t>
            </a:r>
            <a:r>
              <a:rPr lang="fr" sz="1600">
                <a:solidFill>
                  <a:schemeClr val="dk2"/>
                </a:solidFill>
                <a:highlight>
                  <a:schemeClr val="lt1"/>
                </a:highlight>
              </a:rPr>
              <a:t>mesurent donc des « quantités » comme :</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Le poids d’un porte-avion, en kilogrammes.</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Le temps de réalisation d’une </a:t>
            </a:r>
            <a:r>
              <a:rPr lang="fr" sz="1600">
                <a:solidFill>
                  <a:schemeClr val="dk2"/>
                </a:solidFill>
                <a:highlight>
                  <a:schemeClr val="lt1"/>
                </a:highlight>
              </a:rPr>
              <a:t>tâche</a:t>
            </a:r>
            <a:r>
              <a:rPr lang="fr" sz="1600">
                <a:solidFill>
                  <a:schemeClr val="dk2"/>
                </a:solidFill>
                <a:highlight>
                  <a:schemeClr val="lt1"/>
                </a:highlight>
              </a:rPr>
              <a:t> en secondes.</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Le nombre de tâches </a:t>
            </a:r>
            <a:r>
              <a:rPr lang="fr" sz="1600">
                <a:solidFill>
                  <a:schemeClr val="dk2"/>
                </a:solidFill>
                <a:highlight>
                  <a:schemeClr val="lt1"/>
                </a:highlight>
              </a:rPr>
              <a:t>réussies</a:t>
            </a:r>
            <a:r>
              <a:rPr lang="fr" sz="1600">
                <a:solidFill>
                  <a:schemeClr val="dk2"/>
                </a:solidFill>
                <a:highlight>
                  <a:schemeClr val="lt1"/>
                </a:highlight>
              </a:rPr>
              <a:t>.</a:t>
            </a:r>
            <a:endParaRPr sz="1600">
              <a:solidFill>
                <a:schemeClr val="dk2"/>
              </a:solidFill>
              <a:highlight>
                <a:schemeClr val="lt1"/>
              </a:highlight>
            </a:endParaRPr>
          </a:p>
          <a:p>
            <a:pPr indent="0" lvl="0" marL="0" rtl="0" algn="just">
              <a:lnSpc>
                <a:spcPct val="100000"/>
              </a:lnSpc>
              <a:spcBef>
                <a:spcPts val="0"/>
              </a:spcBef>
              <a:spcAft>
                <a:spcPts val="0"/>
              </a:spcAft>
              <a:buNone/>
            </a:pPr>
            <a:r>
              <a:t/>
            </a:r>
            <a:endParaRPr sz="1100">
              <a:solidFill>
                <a:srgbClr val="3F3F3F"/>
              </a:solidFill>
              <a:highlight>
                <a:srgbClr val="F2F2F2"/>
              </a:highlight>
              <a:latin typeface="Georgia"/>
              <a:ea typeface="Georgia"/>
              <a:cs typeface="Georgia"/>
              <a:sym typeface="Georgia"/>
            </a:endParaRPr>
          </a:p>
        </p:txBody>
      </p:sp>
      <p:sp>
        <p:nvSpPr>
          <p:cNvPr id="87" name="Google Shape;87;p15"/>
          <p:cNvSpPr txBox="1"/>
          <p:nvPr/>
        </p:nvSpPr>
        <p:spPr>
          <a:xfrm>
            <a:off x="4722700" y="2047913"/>
            <a:ext cx="4366200" cy="21240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fr" sz="1600">
                <a:solidFill>
                  <a:schemeClr val="dk2"/>
                </a:solidFill>
                <a:highlight>
                  <a:schemeClr val="lt1"/>
                </a:highlight>
              </a:rPr>
              <a:t>Les </a:t>
            </a:r>
            <a:r>
              <a:rPr b="1" lang="fr" sz="1600">
                <a:solidFill>
                  <a:schemeClr val="dk1"/>
                </a:solidFill>
                <a:highlight>
                  <a:schemeClr val="lt1"/>
                </a:highlight>
              </a:rPr>
              <a:t>variables catégorielles</a:t>
            </a:r>
            <a:r>
              <a:rPr lang="fr" sz="1600">
                <a:solidFill>
                  <a:schemeClr val="dk2"/>
                </a:solidFill>
                <a:highlight>
                  <a:schemeClr val="lt1"/>
                </a:highlight>
              </a:rPr>
              <a:t> (ou qualitatives) mesurent juste des « états », des catégories. Il n’y a pas d’échelle de valeurs :</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Oui ou non.</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Homme ou femme.</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Code postal.</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Numéro de carte bancaire.</a:t>
            </a:r>
            <a:endParaRPr sz="1600">
              <a:solidFill>
                <a:schemeClr val="dk2"/>
              </a:solidFill>
              <a:highlight>
                <a:schemeClr val="lt1"/>
              </a:highlight>
            </a:endParaRPr>
          </a:p>
          <a:p>
            <a:pPr indent="0" lvl="0" marL="0" rtl="0" algn="just">
              <a:lnSpc>
                <a:spcPct val="180000"/>
              </a:lnSpc>
              <a:spcBef>
                <a:spcPts val="0"/>
              </a:spcBef>
              <a:spcAft>
                <a:spcPts val="2300"/>
              </a:spcAft>
              <a:buClr>
                <a:schemeClr val="dk2"/>
              </a:buClr>
              <a:buSzPts val="1100"/>
              <a:buFont typeface="Arial"/>
              <a:buNone/>
            </a:pPr>
            <a:r>
              <a:t/>
            </a:r>
            <a:endParaRPr>
              <a:latin typeface="Lato"/>
              <a:ea typeface="Lato"/>
              <a:cs typeface="Lato"/>
              <a:sym typeface="Lato"/>
            </a:endParaRPr>
          </a:p>
        </p:txBody>
      </p:sp>
      <p:sp>
        <p:nvSpPr>
          <p:cNvPr id="88" name="Google Shape;88;p15"/>
          <p:cNvSpPr txBox="1"/>
          <p:nvPr/>
        </p:nvSpPr>
        <p:spPr>
          <a:xfrm>
            <a:off x="1876200" y="1327125"/>
            <a:ext cx="5391600" cy="100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0"/>
              </a:spcAft>
              <a:buClr>
                <a:schemeClr val="dk2"/>
              </a:buClr>
              <a:buSzPts val="1100"/>
              <a:buFont typeface="Arial"/>
              <a:buNone/>
            </a:pPr>
            <a:r>
              <a:rPr b="1" lang="fr" sz="1700">
                <a:solidFill>
                  <a:schemeClr val="dk2"/>
                </a:solidFill>
                <a:highlight>
                  <a:schemeClr val="lt1"/>
                </a:highlight>
              </a:rPr>
              <a:t>Quantitative</a:t>
            </a:r>
            <a:r>
              <a:rPr b="1" lang="fr" sz="1700">
                <a:solidFill>
                  <a:schemeClr val="dk2"/>
                </a:solidFill>
                <a:highlight>
                  <a:schemeClr val="lt1"/>
                </a:highlight>
              </a:rPr>
              <a:t> ou qualitative ?</a:t>
            </a:r>
            <a:endParaRPr b="1" sz="1700">
              <a:solidFill>
                <a:schemeClr val="dk2"/>
              </a:solidFill>
              <a:highlight>
                <a:schemeClr val="lt1"/>
              </a:highlight>
            </a:endParaRPr>
          </a:p>
          <a:p>
            <a:pPr indent="0" lvl="0" marL="0" rtl="0" algn="l">
              <a:spcBef>
                <a:spcPts val="2400"/>
              </a:spcBef>
              <a:spcAft>
                <a:spcPts val="0"/>
              </a:spcAft>
              <a:buNone/>
            </a:pPr>
            <a:r>
              <a:t/>
            </a:r>
            <a:endParaRPr>
              <a:latin typeface="Lato"/>
              <a:ea typeface="Lato"/>
              <a:cs typeface="Lato"/>
              <a:sym typeface="Lato"/>
            </a:endParaRPr>
          </a:p>
        </p:txBody>
      </p:sp>
      <p:sp>
        <p:nvSpPr>
          <p:cNvPr id="89" name="Google Shape;89;p15"/>
          <p:cNvSpPr txBox="1"/>
          <p:nvPr/>
        </p:nvSpPr>
        <p:spPr>
          <a:xfrm>
            <a:off x="1516950" y="4085025"/>
            <a:ext cx="1538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solidFill>
                  <a:schemeClr val="lt1"/>
                </a:solidFill>
                <a:highlight>
                  <a:schemeClr val="dk1"/>
                </a:highlight>
              </a:rPr>
              <a:t>42</a:t>
            </a:r>
            <a:endParaRPr b="1" sz="1600">
              <a:solidFill>
                <a:schemeClr val="lt1"/>
              </a:solidFill>
              <a:highlight>
                <a:schemeClr val="dk1"/>
              </a:highlight>
            </a:endParaRPr>
          </a:p>
        </p:txBody>
      </p:sp>
      <p:sp>
        <p:nvSpPr>
          <p:cNvPr id="90" name="Google Shape;90;p15"/>
          <p:cNvSpPr txBox="1"/>
          <p:nvPr/>
        </p:nvSpPr>
        <p:spPr>
          <a:xfrm>
            <a:off x="5461300" y="4085025"/>
            <a:ext cx="1538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solidFill>
                  <a:schemeClr val="lt1"/>
                </a:solidFill>
                <a:highlight>
                  <a:schemeClr val="dk1"/>
                </a:highlight>
              </a:rPr>
              <a:t>False</a:t>
            </a:r>
            <a:endParaRPr b="1" sz="1600">
              <a:solidFill>
                <a:schemeClr val="lt1"/>
              </a:solidFill>
              <a:highlight>
                <a:schemeClr val="dk1"/>
              </a:highlight>
            </a:endParaRPr>
          </a:p>
        </p:txBody>
      </p:sp>
      <p:cxnSp>
        <p:nvCxnSpPr>
          <p:cNvPr id="91" name="Google Shape;91;p15"/>
          <p:cNvCxnSpPr/>
          <p:nvPr/>
        </p:nvCxnSpPr>
        <p:spPr>
          <a:xfrm>
            <a:off x="4647350" y="1968100"/>
            <a:ext cx="0" cy="2745600"/>
          </a:xfrm>
          <a:prstGeom prst="straightConnector1">
            <a:avLst/>
          </a:prstGeom>
          <a:noFill/>
          <a:ln cap="flat" cmpd="sng" w="38100">
            <a:solidFill>
              <a:schemeClr val="dk2"/>
            </a:solidFill>
            <a:prstDash val="solid"/>
            <a:round/>
            <a:headEnd len="med" w="med" type="none"/>
            <a:tailEnd len="med" w="med" type="none"/>
          </a:ln>
        </p:spPr>
      </p:cxnSp>
      <p:sp>
        <p:nvSpPr>
          <p:cNvPr id="92" name="Google Shape;9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1411200" y="69172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1"/>
                </a:solidFill>
              </a:rPr>
              <a:t>Données</a:t>
            </a:r>
            <a:endParaRPr>
              <a:solidFill>
                <a:schemeClr val="dk1"/>
              </a:solidFill>
            </a:endParaRPr>
          </a:p>
        </p:txBody>
      </p:sp>
      <p:sp>
        <p:nvSpPr>
          <p:cNvPr id="98" name="Google Shape;98;p16"/>
          <p:cNvSpPr txBox="1"/>
          <p:nvPr/>
        </p:nvSpPr>
        <p:spPr>
          <a:xfrm>
            <a:off x="0" y="1984650"/>
            <a:ext cx="4572000" cy="2324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fr" sz="1600">
                <a:solidFill>
                  <a:schemeClr val="dk2"/>
                </a:solidFill>
                <a:highlight>
                  <a:schemeClr val="lt1"/>
                </a:highlight>
              </a:rPr>
              <a:t>Une </a:t>
            </a:r>
            <a:r>
              <a:rPr b="1" lang="fr" sz="1600">
                <a:solidFill>
                  <a:schemeClr val="dk1"/>
                </a:solidFill>
                <a:highlight>
                  <a:schemeClr val="lt1"/>
                </a:highlight>
              </a:rPr>
              <a:t>variable continue</a:t>
            </a:r>
            <a:r>
              <a:rPr lang="fr" sz="1600">
                <a:solidFill>
                  <a:schemeClr val="dk2"/>
                </a:solidFill>
                <a:highlight>
                  <a:schemeClr val="lt1"/>
                </a:highlight>
              </a:rPr>
              <a:t> peut prendre, en théorie, une infinité des valeurs, formant un ensemble continu. </a:t>
            </a:r>
            <a:endParaRPr sz="1600">
              <a:solidFill>
                <a:schemeClr val="dk2"/>
              </a:solidFill>
              <a:highlight>
                <a:schemeClr val="lt1"/>
              </a:highlight>
            </a:endParaRPr>
          </a:p>
          <a:p>
            <a:pPr indent="0" lvl="0" marL="0" rtl="0" algn="just">
              <a:lnSpc>
                <a:spcPct val="100000"/>
              </a:lnSpc>
              <a:spcBef>
                <a:spcPts val="0"/>
              </a:spcBef>
              <a:spcAft>
                <a:spcPts val="0"/>
              </a:spcAft>
              <a:buNone/>
            </a:pPr>
            <a:r>
              <a:t/>
            </a:r>
            <a:endParaRPr sz="1600">
              <a:solidFill>
                <a:schemeClr val="dk2"/>
              </a:solidFill>
              <a:highlight>
                <a:schemeClr val="lt1"/>
              </a:highlight>
            </a:endParaRPr>
          </a:p>
          <a:p>
            <a:pPr indent="0" lvl="0" marL="0" rtl="0" algn="just">
              <a:lnSpc>
                <a:spcPct val="100000"/>
              </a:lnSpc>
              <a:spcBef>
                <a:spcPts val="0"/>
              </a:spcBef>
              <a:spcAft>
                <a:spcPts val="0"/>
              </a:spcAft>
              <a:buNone/>
            </a:pPr>
            <a:r>
              <a:rPr lang="fr" sz="1600">
                <a:solidFill>
                  <a:schemeClr val="dk2"/>
                </a:solidFill>
                <a:highlight>
                  <a:schemeClr val="lt1"/>
                </a:highlight>
              </a:rPr>
              <a:t>Des variables continues :</a:t>
            </a:r>
            <a:endParaRPr sz="1600">
              <a:solidFill>
                <a:schemeClr val="dk2"/>
              </a:solidFill>
              <a:highlight>
                <a:schemeClr val="lt1"/>
              </a:highlight>
            </a:endParaRPr>
          </a:p>
          <a:p>
            <a:pPr indent="-330200" lvl="0" marL="457200" rtl="0" algn="just">
              <a:spcBef>
                <a:spcPts val="0"/>
              </a:spcBef>
              <a:spcAft>
                <a:spcPts val="0"/>
              </a:spcAft>
              <a:buClr>
                <a:schemeClr val="dk2"/>
              </a:buClr>
              <a:buSzPts val="1600"/>
              <a:buFont typeface="Arial"/>
              <a:buChar char="●"/>
            </a:pPr>
            <a:r>
              <a:rPr lang="fr" sz="1600">
                <a:solidFill>
                  <a:schemeClr val="dk2"/>
                </a:solidFill>
                <a:highlight>
                  <a:schemeClr val="lt1"/>
                </a:highlight>
              </a:rPr>
              <a:t>Le temps de réalisation d’une tâche.</a:t>
            </a:r>
            <a:endParaRPr sz="1600">
              <a:solidFill>
                <a:schemeClr val="dk2"/>
              </a:solidFill>
              <a:highlight>
                <a:schemeClr val="lt1"/>
              </a:highlight>
            </a:endParaRPr>
          </a:p>
          <a:p>
            <a:pPr indent="-330200" lvl="0" marL="457200" rtl="0" algn="just">
              <a:spcBef>
                <a:spcPts val="0"/>
              </a:spcBef>
              <a:spcAft>
                <a:spcPts val="0"/>
              </a:spcAft>
              <a:buClr>
                <a:schemeClr val="dk2"/>
              </a:buClr>
              <a:buSzPts val="1600"/>
              <a:buFont typeface="Arial"/>
              <a:buChar char="●"/>
            </a:pPr>
            <a:r>
              <a:rPr lang="fr" sz="1600">
                <a:solidFill>
                  <a:schemeClr val="dk2"/>
                </a:solidFill>
                <a:highlight>
                  <a:schemeClr val="lt1"/>
                </a:highlight>
              </a:rPr>
              <a:t>La taille, le poids d’une personne.</a:t>
            </a:r>
            <a:endParaRPr sz="1600">
              <a:solidFill>
                <a:schemeClr val="dk2"/>
              </a:solidFill>
              <a:highlight>
                <a:schemeClr val="lt1"/>
              </a:highlight>
            </a:endParaRPr>
          </a:p>
          <a:p>
            <a:pPr indent="-330200" lvl="0" marL="457200" rtl="0" algn="just">
              <a:spcBef>
                <a:spcPts val="0"/>
              </a:spcBef>
              <a:spcAft>
                <a:spcPts val="0"/>
              </a:spcAft>
              <a:buClr>
                <a:schemeClr val="dk2"/>
              </a:buClr>
              <a:buSzPts val="1600"/>
              <a:buFont typeface="Arial"/>
              <a:buChar char="●"/>
            </a:pPr>
            <a:r>
              <a:rPr lang="fr" sz="1600">
                <a:solidFill>
                  <a:schemeClr val="dk2"/>
                </a:solidFill>
                <a:highlight>
                  <a:schemeClr val="lt1"/>
                </a:highlight>
              </a:rPr>
              <a:t>La vitesse d’une fusée.</a:t>
            </a:r>
            <a:endParaRPr sz="1600">
              <a:solidFill>
                <a:schemeClr val="dk2"/>
              </a:solidFill>
              <a:highlight>
                <a:schemeClr val="lt1"/>
              </a:highlight>
            </a:endParaRPr>
          </a:p>
          <a:p>
            <a:pPr indent="0" lvl="0" marL="0" rtl="0" algn="just">
              <a:lnSpc>
                <a:spcPct val="180000"/>
              </a:lnSpc>
              <a:spcBef>
                <a:spcPts val="0"/>
              </a:spcBef>
              <a:spcAft>
                <a:spcPts val="5100"/>
              </a:spcAft>
              <a:buNone/>
            </a:pPr>
            <a:r>
              <a:t/>
            </a:r>
            <a:endParaRPr sz="1100">
              <a:solidFill>
                <a:srgbClr val="3F3F3F"/>
              </a:solidFill>
              <a:highlight>
                <a:srgbClr val="F2F2F2"/>
              </a:highlight>
              <a:latin typeface="Georgia"/>
              <a:ea typeface="Georgia"/>
              <a:cs typeface="Georgia"/>
              <a:sym typeface="Georgia"/>
            </a:endParaRPr>
          </a:p>
        </p:txBody>
      </p:sp>
      <p:sp>
        <p:nvSpPr>
          <p:cNvPr id="99" name="Google Shape;99;p16"/>
          <p:cNvSpPr txBox="1"/>
          <p:nvPr/>
        </p:nvSpPr>
        <p:spPr>
          <a:xfrm>
            <a:off x="4572000" y="1984650"/>
            <a:ext cx="4498500" cy="3654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1600">
                <a:solidFill>
                  <a:schemeClr val="dk2"/>
                </a:solidFill>
                <a:highlight>
                  <a:schemeClr val="lt1"/>
                </a:highlight>
              </a:rPr>
              <a:t>Une </a:t>
            </a:r>
            <a:r>
              <a:rPr b="1" lang="fr" sz="1600">
                <a:solidFill>
                  <a:schemeClr val="dk1"/>
                </a:solidFill>
                <a:highlight>
                  <a:schemeClr val="lt1"/>
                </a:highlight>
              </a:rPr>
              <a:t>variable discrète</a:t>
            </a:r>
            <a:r>
              <a:rPr lang="fr" sz="1600">
                <a:solidFill>
                  <a:schemeClr val="dk2"/>
                </a:solidFill>
                <a:highlight>
                  <a:schemeClr val="lt1"/>
                </a:highlight>
              </a:rPr>
              <a:t> a une valeur finie. Il est possible de les énumérer ( » 1, 2, 3,… »).</a:t>
            </a:r>
            <a:endParaRPr sz="1600">
              <a:solidFill>
                <a:schemeClr val="dk2"/>
              </a:solidFill>
              <a:highlight>
                <a:schemeClr val="lt1"/>
              </a:highlight>
            </a:endParaRPr>
          </a:p>
          <a:p>
            <a:pPr indent="0" lvl="0" marL="0" rtl="0" algn="just">
              <a:lnSpc>
                <a:spcPct val="100000"/>
              </a:lnSpc>
              <a:spcBef>
                <a:spcPts val="0"/>
              </a:spcBef>
              <a:spcAft>
                <a:spcPts val="0"/>
              </a:spcAft>
              <a:buNone/>
            </a:pPr>
            <a:r>
              <a:t/>
            </a:r>
            <a:endParaRPr sz="1600">
              <a:solidFill>
                <a:schemeClr val="dk2"/>
              </a:solidFill>
              <a:highlight>
                <a:schemeClr val="lt1"/>
              </a:highlight>
            </a:endParaRPr>
          </a:p>
          <a:p>
            <a:pPr indent="0" lvl="0" marL="0" rtl="0" algn="just">
              <a:lnSpc>
                <a:spcPct val="100000"/>
              </a:lnSpc>
              <a:spcBef>
                <a:spcPts val="0"/>
              </a:spcBef>
              <a:spcAft>
                <a:spcPts val="0"/>
              </a:spcAft>
              <a:buNone/>
            </a:pPr>
            <a:r>
              <a:t/>
            </a:r>
            <a:endParaRPr sz="1600">
              <a:solidFill>
                <a:schemeClr val="dk2"/>
              </a:solidFill>
              <a:highlight>
                <a:schemeClr val="lt1"/>
              </a:highlight>
            </a:endParaRPr>
          </a:p>
          <a:p>
            <a:pPr indent="0" lvl="0" marL="0" rtl="0" algn="just">
              <a:lnSpc>
                <a:spcPct val="100000"/>
              </a:lnSpc>
              <a:spcBef>
                <a:spcPts val="0"/>
              </a:spcBef>
              <a:spcAft>
                <a:spcPts val="0"/>
              </a:spcAft>
              <a:buClr>
                <a:schemeClr val="dk2"/>
              </a:buClr>
              <a:buSzPts val="1100"/>
              <a:buFont typeface="Arial"/>
              <a:buNone/>
            </a:pPr>
            <a:r>
              <a:rPr lang="fr" sz="1600">
                <a:solidFill>
                  <a:schemeClr val="dk2"/>
                </a:solidFill>
                <a:highlight>
                  <a:schemeClr val="lt1"/>
                </a:highlight>
              </a:rPr>
              <a:t>Des variables discrètes :</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Le nombre d’items dans une liste.</a:t>
            </a:r>
            <a:endParaRPr sz="1600">
              <a:solidFill>
                <a:schemeClr val="dk2"/>
              </a:solidFill>
              <a:highlight>
                <a:schemeClr val="lt1"/>
              </a:highlight>
            </a:endParaRPr>
          </a:p>
          <a:p>
            <a:pPr indent="-330200" lvl="0" marL="457200" rtl="0" algn="just">
              <a:lnSpc>
                <a:spcPct val="100000"/>
              </a:lnSpc>
              <a:spcBef>
                <a:spcPts val="0"/>
              </a:spcBef>
              <a:spcAft>
                <a:spcPts val="0"/>
              </a:spcAft>
              <a:buClr>
                <a:schemeClr val="dk2"/>
              </a:buClr>
              <a:buSzPts val="1600"/>
              <a:buFont typeface="Arial"/>
              <a:buChar char="●"/>
            </a:pPr>
            <a:r>
              <a:rPr lang="fr" sz="1600">
                <a:solidFill>
                  <a:schemeClr val="dk2"/>
                </a:solidFill>
                <a:highlight>
                  <a:schemeClr val="lt1"/>
                </a:highlight>
              </a:rPr>
              <a:t>Le nombre de personnes dans une salle.</a:t>
            </a:r>
            <a:endParaRPr sz="1300">
              <a:solidFill>
                <a:schemeClr val="dk2"/>
              </a:solidFill>
              <a:highlight>
                <a:schemeClr val="lt1"/>
              </a:highlight>
            </a:endParaRPr>
          </a:p>
        </p:txBody>
      </p:sp>
      <p:sp>
        <p:nvSpPr>
          <p:cNvPr id="100" name="Google Shape;100;p16"/>
          <p:cNvSpPr txBox="1"/>
          <p:nvPr/>
        </p:nvSpPr>
        <p:spPr>
          <a:xfrm>
            <a:off x="1991950" y="1327125"/>
            <a:ext cx="5391600" cy="100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0"/>
              </a:spcAft>
              <a:buNone/>
            </a:pPr>
            <a:r>
              <a:rPr b="1" lang="fr" sz="1700">
                <a:solidFill>
                  <a:schemeClr val="dk2"/>
                </a:solidFill>
                <a:highlight>
                  <a:schemeClr val="lt1"/>
                </a:highlight>
              </a:rPr>
              <a:t>Continue</a:t>
            </a:r>
            <a:r>
              <a:rPr b="1" lang="fr" sz="1700">
                <a:solidFill>
                  <a:schemeClr val="dk2"/>
                </a:solidFill>
                <a:highlight>
                  <a:schemeClr val="lt1"/>
                </a:highlight>
              </a:rPr>
              <a:t> ou discrète ?</a:t>
            </a:r>
            <a:endParaRPr b="1" sz="1700">
              <a:solidFill>
                <a:schemeClr val="dk2"/>
              </a:solidFill>
              <a:highlight>
                <a:schemeClr val="lt1"/>
              </a:highlight>
            </a:endParaRPr>
          </a:p>
          <a:p>
            <a:pPr indent="0" lvl="0" marL="0" rtl="0" algn="ctr">
              <a:spcBef>
                <a:spcPts val="2400"/>
              </a:spcBef>
              <a:spcAft>
                <a:spcPts val="0"/>
              </a:spcAft>
              <a:buNone/>
            </a:pPr>
            <a:r>
              <a:t/>
            </a:r>
            <a:endParaRPr>
              <a:latin typeface="Lato"/>
              <a:ea typeface="Lato"/>
              <a:cs typeface="Lato"/>
              <a:sym typeface="Lato"/>
            </a:endParaRPr>
          </a:p>
        </p:txBody>
      </p:sp>
      <p:sp>
        <p:nvSpPr>
          <p:cNvPr id="101" name="Google Shape;101;p16"/>
          <p:cNvSpPr txBox="1"/>
          <p:nvPr/>
        </p:nvSpPr>
        <p:spPr>
          <a:xfrm>
            <a:off x="661550" y="4167725"/>
            <a:ext cx="304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solidFill>
                  <a:schemeClr val="lt1"/>
                </a:solidFill>
                <a:highlight>
                  <a:schemeClr val="dk1"/>
                </a:highlight>
              </a:rPr>
              <a:t>3.14159265359</a:t>
            </a:r>
            <a:endParaRPr b="1" sz="1600">
              <a:solidFill>
                <a:schemeClr val="lt1"/>
              </a:solidFill>
              <a:highlight>
                <a:schemeClr val="dk1"/>
              </a:highlight>
              <a:latin typeface="Lato"/>
              <a:ea typeface="Lato"/>
              <a:cs typeface="Lato"/>
              <a:sym typeface="Lato"/>
            </a:endParaRPr>
          </a:p>
        </p:txBody>
      </p:sp>
      <p:sp>
        <p:nvSpPr>
          <p:cNvPr id="102" name="Google Shape;10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3" name="Google Shape;103;p16"/>
          <p:cNvSpPr txBox="1"/>
          <p:nvPr/>
        </p:nvSpPr>
        <p:spPr>
          <a:xfrm>
            <a:off x="5113975" y="4167725"/>
            <a:ext cx="304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solidFill>
                  <a:schemeClr val="lt1"/>
                </a:solidFill>
                <a:highlight>
                  <a:schemeClr val="dk1"/>
                </a:highlight>
              </a:rPr>
              <a:t>1993</a:t>
            </a:r>
            <a:endParaRPr b="1" sz="1600">
              <a:solidFill>
                <a:schemeClr val="lt1"/>
              </a:solidFill>
              <a:highlight>
                <a:schemeClr val="dk1"/>
              </a:highlight>
              <a:latin typeface="Lato"/>
              <a:ea typeface="Lato"/>
              <a:cs typeface="Lato"/>
              <a:sym typeface="Lato"/>
            </a:endParaRPr>
          </a:p>
        </p:txBody>
      </p:sp>
      <p:cxnSp>
        <p:nvCxnSpPr>
          <p:cNvPr id="104" name="Google Shape;104;p16"/>
          <p:cNvCxnSpPr/>
          <p:nvPr/>
        </p:nvCxnSpPr>
        <p:spPr>
          <a:xfrm>
            <a:off x="4572000" y="1984650"/>
            <a:ext cx="0" cy="27456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411200" y="691725"/>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dk1"/>
                </a:solidFill>
              </a:rPr>
              <a:t>Données</a:t>
            </a:r>
            <a:endParaRPr>
              <a:solidFill>
                <a:schemeClr val="dk1"/>
              </a:solidFill>
            </a:endParaRPr>
          </a:p>
        </p:txBody>
      </p:sp>
      <p:sp>
        <p:nvSpPr>
          <p:cNvPr id="110" name="Google Shape;110;p17"/>
          <p:cNvSpPr txBox="1"/>
          <p:nvPr/>
        </p:nvSpPr>
        <p:spPr>
          <a:xfrm>
            <a:off x="75350" y="2117225"/>
            <a:ext cx="4572000" cy="21858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SzPts val="1400"/>
              <a:buChar char="●"/>
            </a:pPr>
            <a:r>
              <a:rPr lang="fr" sz="1600">
                <a:solidFill>
                  <a:schemeClr val="dk2"/>
                </a:solidFill>
                <a:highlight>
                  <a:schemeClr val="lt1"/>
                </a:highlight>
              </a:rPr>
              <a:t>Les </a:t>
            </a:r>
            <a:r>
              <a:rPr b="1" lang="fr" sz="1600">
                <a:solidFill>
                  <a:schemeClr val="dk1"/>
                </a:solidFill>
                <a:highlight>
                  <a:schemeClr val="lt1"/>
                </a:highlight>
              </a:rPr>
              <a:t>échelles nominales</a:t>
            </a:r>
            <a:r>
              <a:rPr lang="fr" sz="1350">
                <a:solidFill>
                  <a:schemeClr val="dk2"/>
                </a:solidFill>
                <a:highlight>
                  <a:srgbClr val="FFFFFF"/>
                </a:highlight>
              </a:rPr>
              <a:t> </a:t>
            </a:r>
            <a:r>
              <a:rPr lang="fr" sz="1700">
                <a:solidFill>
                  <a:schemeClr val="dk2"/>
                </a:solidFill>
                <a:highlight>
                  <a:srgbClr val="FFFFFF"/>
                </a:highlight>
              </a:rPr>
              <a:t>sont utilisées pour le marquage des variables, sans valeur quantitative. On n’a pas de notion de nombres ou de quantités.</a:t>
            </a:r>
            <a:endParaRPr sz="1700">
              <a:solidFill>
                <a:schemeClr val="dk2"/>
              </a:solidFill>
              <a:highlight>
                <a:srgbClr val="FFFFFF"/>
              </a:highlight>
            </a:endParaRPr>
          </a:p>
          <a:p>
            <a:pPr indent="0" lvl="0" marL="0" rtl="0" algn="just">
              <a:lnSpc>
                <a:spcPct val="100000"/>
              </a:lnSpc>
              <a:spcBef>
                <a:spcPts val="0"/>
              </a:spcBef>
              <a:spcAft>
                <a:spcPts val="0"/>
              </a:spcAft>
              <a:buNone/>
            </a:pPr>
            <a:r>
              <a:t/>
            </a:r>
            <a:endParaRPr sz="1700">
              <a:solidFill>
                <a:schemeClr val="dk2"/>
              </a:solidFill>
              <a:highlight>
                <a:srgbClr val="FFFFFF"/>
              </a:highlight>
            </a:endParaRPr>
          </a:p>
          <a:p>
            <a:pPr indent="-336550" lvl="0" marL="457200" rtl="0" algn="just">
              <a:lnSpc>
                <a:spcPct val="100000"/>
              </a:lnSpc>
              <a:spcBef>
                <a:spcPts val="0"/>
              </a:spcBef>
              <a:spcAft>
                <a:spcPts val="0"/>
              </a:spcAft>
              <a:buClr>
                <a:schemeClr val="dk2"/>
              </a:buClr>
              <a:buSzPts val="1700"/>
              <a:buChar char="●"/>
            </a:pPr>
            <a:r>
              <a:rPr lang="fr" sz="1700">
                <a:solidFill>
                  <a:schemeClr val="dk2"/>
                </a:solidFill>
                <a:highlight>
                  <a:srgbClr val="FFFFFF"/>
                </a:highlight>
              </a:rPr>
              <a:t>Exemple : Couleur des yeux (bleu, marron, etc.)</a:t>
            </a:r>
            <a:endParaRPr sz="1700">
              <a:solidFill>
                <a:schemeClr val="dk2"/>
              </a:solidFill>
              <a:highlight>
                <a:srgbClr val="FFFFFF"/>
              </a:highlight>
            </a:endParaRPr>
          </a:p>
          <a:p>
            <a:pPr indent="0" lvl="0" marL="0" rtl="0" algn="just">
              <a:lnSpc>
                <a:spcPct val="100000"/>
              </a:lnSpc>
              <a:spcBef>
                <a:spcPts val="0"/>
              </a:spcBef>
              <a:spcAft>
                <a:spcPts val="0"/>
              </a:spcAft>
              <a:buNone/>
            </a:pPr>
            <a:r>
              <a:t/>
            </a:r>
            <a:endParaRPr sz="1100">
              <a:solidFill>
                <a:srgbClr val="3F3F3F"/>
              </a:solidFill>
              <a:highlight>
                <a:srgbClr val="F2F2F2"/>
              </a:highlight>
              <a:latin typeface="Georgia"/>
              <a:ea typeface="Georgia"/>
              <a:cs typeface="Georgia"/>
              <a:sym typeface="Georgia"/>
            </a:endParaRPr>
          </a:p>
        </p:txBody>
      </p:sp>
      <p:sp>
        <p:nvSpPr>
          <p:cNvPr id="111" name="Google Shape;111;p17"/>
          <p:cNvSpPr txBox="1"/>
          <p:nvPr/>
        </p:nvSpPr>
        <p:spPr>
          <a:xfrm>
            <a:off x="4777800" y="2071025"/>
            <a:ext cx="4366200" cy="2277900"/>
          </a:xfrm>
          <a:prstGeom prst="rect">
            <a:avLst/>
          </a:prstGeom>
          <a:noFill/>
          <a:ln>
            <a:noFill/>
          </a:ln>
        </p:spPr>
        <p:txBody>
          <a:bodyPr anchorCtr="0" anchor="t" bIns="91425" lIns="91425" spcFirstLastPara="1" rIns="91425" wrap="square" tIns="91425">
            <a:spAutoFit/>
          </a:bodyPr>
          <a:lstStyle/>
          <a:p>
            <a:pPr indent="-336550" lvl="0" marL="457200" rtl="0" algn="just">
              <a:lnSpc>
                <a:spcPct val="100000"/>
              </a:lnSpc>
              <a:spcBef>
                <a:spcPts val="0"/>
              </a:spcBef>
              <a:spcAft>
                <a:spcPts val="0"/>
              </a:spcAft>
              <a:buClr>
                <a:schemeClr val="dk2"/>
              </a:buClr>
              <a:buSzPts val="1700"/>
              <a:buFont typeface="Arial"/>
              <a:buChar char="●"/>
            </a:pPr>
            <a:r>
              <a:rPr lang="fr" sz="1700">
                <a:solidFill>
                  <a:schemeClr val="dk2"/>
                </a:solidFill>
                <a:highlight>
                  <a:srgbClr val="FFFFFF"/>
                </a:highlight>
              </a:rPr>
              <a:t>Avec les </a:t>
            </a:r>
            <a:r>
              <a:rPr b="1" lang="fr" sz="1700">
                <a:solidFill>
                  <a:schemeClr val="dk1"/>
                </a:solidFill>
                <a:highlight>
                  <a:srgbClr val="FFFFFF"/>
                </a:highlight>
              </a:rPr>
              <a:t>échelles ordinales</a:t>
            </a:r>
            <a:r>
              <a:rPr lang="fr" sz="1700">
                <a:solidFill>
                  <a:schemeClr val="dk2"/>
                </a:solidFill>
                <a:highlight>
                  <a:srgbClr val="FFFFFF"/>
                </a:highlight>
              </a:rPr>
              <a:t>, c’est la demande de qualités qui est significative et énorme, cependant, les contrastes entre chacune d’elles ne sont pas généralement connus.</a:t>
            </a:r>
            <a:endParaRPr sz="1700">
              <a:solidFill>
                <a:schemeClr val="dk2"/>
              </a:solidFill>
              <a:highlight>
                <a:srgbClr val="FFFFFF"/>
              </a:highlight>
            </a:endParaRPr>
          </a:p>
          <a:p>
            <a:pPr indent="0" lvl="0" marL="457200" rtl="0" algn="just">
              <a:lnSpc>
                <a:spcPct val="100000"/>
              </a:lnSpc>
              <a:spcBef>
                <a:spcPts val="0"/>
              </a:spcBef>
              <a:spcAft>
                <a:spcPts val="0"/>
              </a:spcAft>
              <a:buNone/>
            </a:pPr>
            <a:r>
              <a:t/>
            </a:r>
            <a:endParaRPr sz="1700">
              <a:solidFill>
                <a:schemeClr val="dk2"/>
              </a:solidFill>
              <a:highlight>
                <a:srgbClr val="FFFFFF"/>
              </a:highlight>
            </a:endParaRPr>
          </a:p>
          <a:p>
            <a:pPr indent="-336550" lvl="0" marL="457200" rtl="0" algn="just">
              <a:lnSpc>
                <a:spcPct val="100000"/>
              </a:lnSpc>
              <a:spcBef>
                <a:spcPts val="0"/>
              </a:spcBef>
              <a:spcAft>
                <a:spcPts val="0"/>
              </a:spcAft>
              <a:buClr>
                <a:schemeClr val="dk2"/>
              </a:buClr>
              <a:buSzPts val="1700"/>
              <a:buFont typeface="Georgia"/>
              <a:buChar char="●"/>
            </a:pPr>
            <a:r>
              <a:rPr lang="fr" sz="1700">
                <a:solidFill>
                  <a:schemeClr val="dk2"/>
                </a:solidFill>
                <a:highlight>
                  <a:schemeClr val="lt1"/>
                </a:highlight>
              </a:rPr>
              <a:t>Exemple : questionnaire de satisfaction.</a:t>
            </a:r>
            <a:endParaRPr sz="1700">
              <a:solidFill>
                <a:schemeClr val="dk2"/>
              </a:solidFill>
              <a:highlight>
                <a:schemeClr val="lt1"/>
              </a:highlight>
            </a:endParaRPr>
          </a:p>
        </p:txBody>
      </p:sp>
      <p:sp>
        <p:nvSpPr>
          <p:cNvPr id="112" name="Google Shape;112;p17"/>
          <p:cNvSpPr txBox="1"/>
          <p:nvPr/>
        </p:nvSpPr>
        <p:spPr>
          <a:xfrm>
            <a:off x="1876200" y="1327125"/>
            <a:ext cx="5391600" cy="100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0"/>
              </a:spcAft>
              <a:buNone/>
            </a:pPr>
            <a:r>
              <a:rPr b="1" lang="fr" sz="1700">
                <a:solidFill>
                  <a:schemeClr val="dk2"/>
                </a:solidFill>
                <a:highlight>
                  <a:schemeClr val="lt1"/>
                </a:highlight>
              </a:rPr>
              <a:t>Nominal</a:t>
            </a:r>
            <a:r>
              <a:rPr b="1" lang="fr" sz="1700">
                <a:solidFill>
                  <a:schemeClr val="dk2"/>
                </a:solidFill>
                <a:highlight>
                  <a:schemeClr val="lt1"/>
                </a:highlight>
              </a:rPr>
              <a:t> ou ordinal ?</a:t>
            </a:r>
            <a:endParaRPr b="1" sz="1700">
              <a:solidFill>
                <a:schemeClr val="dk2"/>
              </a:solidFill>
              <a:highlight>
                <a:schemeClr val="lt1"/>
              </a:highlight>
            </a:endParaRPr>
          </a:p>
          <a:p>
            <a:pPr indent="0" lvl="0" marL="0" rtl="0" algn="l">
              <a:spcBef>
                <a:spcPts val="2400"/>
              </a:spcBef>
              <a:spcAft>
                <a:spcPts val="0"/>
              </a:spcAft>
              <a:buNone/>
            </a:pPr>
            <a:r>
              <a:t/>
            </a:r>
            <a:endParaRPr>
              <a:latin typeface="Lato"/>
              <a:ea typeface="Lato"/>
              <a:cs typeface="Lato"/>
              <a:sym typeface="Lato"/>
            </a:endParaRPr>
          </a:p>
        </p:txBody>
      </p:sp>
      <p:cxnSp>
        <p:nvCxnSpPr>
          <p:cNvPr id="113" name="Google Shape;113;p17"/>
          <p:cNvCxnSpPr/>
          <p:nvPr/>
        </p:nvCxnSpPr>
        <p:spPr>
          <a:xfrm>
            <a:off x="4647350" y="1968100"/>
            <a:ext cx="0" cy="2745600"/>
          </a:xfrm>
          <a:prstGeom prst="straightConnector1">
            <a:avLst/>
          </a:prstGeom>
          <a:noFill/>
          <a:ln cap="flat" cmpd="sng" w="38100">
            <a:solidFill>
              <a:schemeClr val="dk2"/>
            </a:solidFill>
            <a:prstDash val="solid"/>
            <a:round/>
            <a:headEnd len="med" w="med" type="none"/>
            <a:tailEnd len="med" w="med" type="none"/>
          </a:ln>
        </p:spPr>
      </p:cxnSp>
      <p:sp>
        <p:nvSpPr>
          <p:cNvPr id="114" name="Google Shape;114;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Algèbre Linéaire</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fr"/>
              <a:t>Définition</a:t>
            </a:r>
            <a:endParaRPr b="1"/>
          </a:p>
          <a:p>
            <a:pPr indent="-342900" lvl="0" marL="457200" rtl="0" algn="l">
              <a:lnSpc>
                <a:spcPct val="150000"/>
              </a:lnSpc>
              <a:spcBef>
                <a:spcPts val="0"/>
              </a:spcBef>
              <a:spcAft>
                <a:spcPts val="0"/>
              </a:spcAft>
              <a:buSzPts val="1800"/>
              <a:buChar char="●"/>
            </a:pPr>
            <a:r>
              <a:rPr b="1" lang="fr"/>
              <a:t>Equations Linéaires</a:t>
            </a:r>
            <a:endParaRPr b="1"/>
          </a:p>
          <a:p>
            <a:pPr indent="-342900" lvl="0" marL="457200" rtl="0" algn="l">
              <a:lnSpc>
                <a:spcPct val="150000"/>
              </a:lnSpc>
              <a:spcBef>
                <a:spcPts val="0"/>
              </a:spcBef>
              <a:spcAft>
                <a:spcPts val="0"/>
              </a:spcAft>
              <a:buSzPts val="1800"/>
              <a:buChar char="●"/>
            </a:pPr>
            <a:r>
              <a:rPr b="1" lang="fr"/>
              <a:t>Vecteurs</a:t>
            </a:r>
            <a:endParaRPr b="1"/>
          </a:p>
          <a:p>
            <a:pPr indent="-342900" lvl="0" marL="457200" rtl="0" algn="l">
              <a:lnSpc>
                <a:spcPct val="150000"/>
              </a:lnSpc>
              <a:spcBef>
                <a:spcPts val="0"/>
              </a:spcBef>
              <a:spcAft>
                <a:spcPts val="0"/>
              </a:spcAft>
              <a:buSzPts val="1800"/>
              <a:buChar char="●"/>
            </a:pPr>
            <a:r>
              <a:rPr b="1" lang="fr"/>
              <a:t>Matrices</a:t>
            </a:r>
            <a:endParaRPr b="1"/>
          </a:p>
          <a:p>
            <a:pPr indent="-342900" lvl="0" marL="457200" rtl="0" algn="l">
              <a:lnSpc>
                <a:spcPct val="150000"/>
              </a:lnSpc>
              <a:spcBef>
                <a:spcPts val="0"/>
              </a:spcBef>
              <a:spcAft>
                <a:spcPts val="0"/>
              </a:spcAft>
              <a:buSzPts val="1800"/>
              <a:buChar char="●"/>
            </a:pPr>
            <a:r>
              <a:rPr b="1" lang="fr"/>
              <a:t>Opérations matricielles</a:t>
            </a:r>
            <a:endParaRPr b="1"/>
          </a:p>
          <a:p>
            <a:pPr indent="-342900" lvl="0" marL="457200" rtl="0" algn="l">
              <a:lnSpc>
                <a:spcPct val="115000"/>
              </a:lnSpc>
              <a:spcBef>
                <a:spcPts val="0"/>
              </a:spcBef>
              <a:spcAft>
                <a:spcPts val="0"/>
              </a:spcAft>
              <a:buSzPts val="1800"/>
              <a:buChar char="●"/>
            </a:pPr>
            <a:r>
              <a:rPr b="1" lang="fr"/>
              <a:t>Valeurs propres </a:t>
            </a:r>
            <a:br>
              <a:rPr b="1" lang="fr"/>
            </a:br>
            <a:r>
              <a:rPr b="1" lang="fr"/>
              <a:t>et vecteurs propres</a:t>
            </a:r>
            <a:endParaRPr sz="1500"/>
          </a:p>
        </p:txBody>
      </p:sp>
      <p:sp>
        <p:nvSpPr>
          <p:cNvPr id="121" name="Google Shape;121;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400250" y="6758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Définition</a:t>
            </a:r>
            <a:endParaRPr>
              <a:solidFill>
                <a:schemeClr val="dk1"/>
              </a:solidFill>
            </a:endParaRPr>
          </a:p>
        </p:txBody>
      </p:sp>
      <p:sp>
        <p:nvSpPr>
          <p:cNvPr id="127" name="Google Shape;127;p19"/>
          <p:cNvSpPr txBox="1"/>
          <p:nvPr>
            <p:ph idx="1" type="body"/>
          </p:nvPr>
        </p:nvSpPr>
        <p:spPr>
          <a:xfrm>
            <a:off x="2400248" y="1486100"/>
            <a:ext cx="58809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600">
                <a:latin typeface="Arial"/>
                <a:ea typeface="Arial"/>
                <a:cs typeface="Arial"/>
                <a:sym typeface="Arial"/>
              </a:rPr>
              <a:t>L'algèbre linéaire permet de résoudre tout un ensemble d'équations dites linéaires utilisées non seulement en mathématiques ou en mécanique, mais dans de nombreuses autres branches comme les sciences naturelles ou les sciences sociales.</a:t>
            </a:r>
            <a:endParaRPr sz="1600">
              <a:latin typeface="Arial"/>
              <a:ea typeface="Arial"/>
              <a:cs typeface="Arial"/>
              <a:sym typeface="Arial"/>
            </a:endParaRPr>
          </a:p>
          <a:p>
            <a:pPr indent="0" lvl="0" marL="0" rtl="0" algn="just">
              <a:spcBef>
                <a:spcPts val="1200"/>
              </a:spcBef>
              <a:spcAft>
                <a:spcPts val="1200"/>
              </a:spcAft>
              <a:buNone/>
            </a:pPr>
            <a:r>
              <a:rPr lang="fr" sz="1600">
                <a:latin typeface="Arial"/>
                <a:ea typeface="Arial"/>
                <a:cs typeface="Arial"/>
                <a:sym typeface="Arial"/>
              </a:rPr>
              <a:t>L’algèbre linéaire consiste en l’étude d’</a:t>
            </a:r>
            <a:r>
              <a:rPr b="1" lang="fr" sz="1600">
                <a:solidFill>
                  <a:schemeClr val="dk1"/>
                </a:solidFill>
                <a:latin typeface="Arial"/>
                <a:ea typeface="Arial"/>
                <a:cs typeface="Arial"/>
                <a:sym typeface="Arial"/>
              </a:rPr>
              <a:t>espaces vectoriels</a:t>
            </a:r>
            <a:r>
              <a:rPr lang="fr" sz="1600">
                <a:solidFill>
                  <a:srgbClr val="00FFFF"/>
                </a:solidFill>
                <a:latin typeface="Arial"/>
                <a:ea typeface="Arial"/>
                <a:cs typeface="Arial"/>
                <a:sym typeface="Arial"/>
              </a:rPr>
              <a:t> </a:t>
            </a:r>
            <a:r>
              <a:rPr lang="fr" sz="1600">
                <a:latin typeface="Arial"/>
                <a:ea typeface="Arial"/>
                <a:cs typeface="Arial"/>
                <a:sym typeface="Arial"/>
              </a:rPr>
              <a:t>et d’</a:t>
            </a:r>
            <a:r>
              <a:rPr b="1" lang="fr" sz="1600">
                <a:solidFill>
                  <a:schemeClr val="dk1"/>
                </a:solidFill>
                <a:latin typeface="Arial"/>
                <a:ea typeface="Arial"/>
                <a:cs typeface="Arial"/>
                <a:sym typeface="Arial"/>
              </a:rPr>
              <a:t>applications linéaires</a:t>
            </a:r>
            <a:r>
              <a:rPr lang="fr" sz="1600">
                <a:solidFill>
                  <a:srgbClr val="FF0000"/>
                </a:solidFill>
                <a:latin typeface="Arial"/>
                <a:ea typeface="Arial"/>
                <a:cs typeface="Arial"/>
                <a:sym typeface="Arial"/>
              </a:rPr>
              <a:t> </a:t>
            </a:r>
            <a:r>
              <a:rPr lang="fr" sz="1600">
                <a:latin typeface="Arial"/>
                <a:ea typeface="Arial"/>
                <a:cs typeface="Arial"/>
                <a:sym typeface="Arial"/>
              </a:rPr>
              <a:t>entre espaces vectoriels.  </a:t>
            </a:r>
            <a:endParaRPr sz="1600">
              <a:latin typeface="Arial"/>
              <a:ea typeface="Arial"/>
              <a:cs typeface="Arial"/>
              <a:sym typeface="Arial"/>
            </a:endParaRPr>
          </a:p>
        </p:txBody>
      </p:sp>
      <p:sp>
        <p:nvSpPr>
          <p:cNvPr id="128" name="Google Shape;12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397000" y="4902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Equations </a:t>
            </a:r>
            <a:r>
              <a:rPr lang="fr">
                <a:solidFill>
                  <a:schemeClr val="dk1"/>
                </a:solidFill>
              </a:rPr>
              <a:t>linéaires</a:t>
            </a:r>
            <a:endParaRPr>
              <a:solidFill>
                <a:schemeClr val="dk1"/>
              </a:solidFill>
            </a:endParaRPr>
          </a:p>
        </p:txBody>
      </p:sp>
      <p:sp>
        <p:nvSpPr>
          <p:cNvPr id="134" name="Google Shape;134;p20"/>
          <p:cNvSpPr txBox="1"/>
          <p:nvPr>
            <p:ph idx="1" type="body"/>
          </p:nvPr>
        </p:nvSpPr>
        <p:spPr>
          <a:xfrm>
            <a:off x="425400" y="1125625"/>
            <a:ext cx="8293200" cy="34863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Char char="●"/>
            </a:pPr>
            <a:r>
              <a:rPr lang="fr" sz="1600">
                <a:latin typeface="Arial"/>
                <a:ea typeface="Arial"/>
                <a:cs typeface="Arial"/>
                <a:sym typeface="Arial"/>
              </a:rPr>
              <a:t>Une équation est linéaire si elle est sous la forme</a:t>
            </a:r>
            <a:r>
              <a:rPr lang="fr" sz="1600">
                <a:latin typeface="Arial"/>
                <a:ea typeface="Arial"/>
                <a:cs typeface="Arial"/>
                <a:sym typeface="Arial"/>
              </a:rPr>
              <a:t> :</a:t>
            </a:r>
            <a:endParaRPr sz="1600">
              <a:latin typeface="Arial"/>
              <a:ea typeface="Arial"/>
              <a:cs typeface="Arial"/>
              <a:sym typeface="Arial"/>
            </a:endParaRPr>
          </a:p>
          <a:p>
            <a:pPr indent="0" lvl="0" marL="457200" rtl="0" algn="just">
              <a:spcBef>
                <a:spcPts val="1200"/>
              </a:spcBef>
              <a:spcAft>
                <a:spcPts val="0"/>
              </a:spcAft>
              <a:buNone/>
            </a:pPr>
            <a:r>
              <a:rPr b="1" lang="fr" sz="1600">
                <a:solidFill>
                  <a:schemeClr val="dk1"/>
                </a:solidFill>
                <a:latin typeface="Arial"/>
                <a:ea typeface="Arial"/>
                <a:cs typeface="Arial"/>
                <a:sym typeface="Arial"/>
              </a:rPr>
              <a:t>f(x)=a</a:t>
            </a:r>
            <a:r>
              <a:rPr b="1" lang="fr" sz="1600">
                <a:solidFill>
                  <a:schemeClr val="dk1"/>
                </a:solidFill>
                <a:latin typeface="Arial"/>
                <a:ea typeface="Arial"/>
                <a:cs typeface="Arial"/>
                <a:sym typeface="Arial"/>
              </a:rPr>
              <a:t>x</a:t>
            </a:r>
            <a:r>
              <a:rPr lang="fr" sz="1600">
                <a:latin typeface="Arial"/>
                <a:ea typeface="Arial"/>
                <a:cs typeface="Arial"/>
                <a:sym typeface="Arial"/>
              </a:rPr>
              <a:t>		ou		</a:t>
            </a:r>
            <a:r>
              <a:rPr b="1" lang="fr" sz="1600">
                <a:solidFill>
                  <a:schemeClr val="dk1"/>
                </a:solidFill>
                <a:latin typeface="Arial"/>
                <a:ea typeface="Arial"/>
                <a:cs typeface="Arial"/>
                <a:sym typeface="Arial"/>
              </a:rPr>
              <a:t>f(x,y)=ax+by</a:t>
            </a:r>
            <a:r>
              <a:rPr lang="fr" sz="1600">
                <a:latin typeface="Arial"/>
                <a:ea typeface="Arial"/>
                <a:cs typeface="Arial"/>
                <a:sym typeface="Arial"/>
              </a:rPr>
              <a:t>,	lorsque qu’il y a plusieurs variables.</a:t>
            </a:r>
            <a:endParaRPr sz="1600">
              <a:latin typeface="Arial"/>
              <a:ea typeface="Arial"/>
              <a:cs typeface="Arial"/>
              <a:sym typeface="Arial"/>
            </a:endParaRPr>
          </a:p>
          <a:p>
            <a:pPr indent="0" lvl="0" marL="457200" rtl="0" algn="just">
              <a:spcBef>
                <a:spcPts val="1200"/>
              </a:spcBef>
              <a:spcAft>
                <a:spcPts val="0"/>
              </a:spcAft>
              <a:buNone/>
            </a:pPr>
            <a:r>
              <a:rPr lang="fr" sz="1600">
                <a:latin typeface="Arial"/>
                <a:ea typeface="Arial"/>
                <a:cs typeface="Arial"/>
                <a:sym typeface="Arial"/>
              </a:rPr>
              <a:t>x est l'inconnue, a et b sont deux nombres donnés</a:t>
            </a:r>
            <a:endParaRPr sz="1600">
              <a:latin typeface="Arial"/>
              <a:ea typeface="Arial"/>
              <a:cs typeface="Arial"/>
              <a:sym typeface="Arial"/>
            </a:endParaRPr>
          </a:p>
          <a:p>
            <a:pPr indent="0" lvl="0" marL="457200" rtl="0" algn="just">
              <a:spcBef>
                <a:spcPts val="1200"/>
              </a:spcBef>
              <a:spcAft>
                <a:spcPts val="0"/>
              </a:spcAft>
              <a:buNone/>
            </a:pPr>
            <a:r>
              <a:rPr lang="fr" sz="1600">
                <a:latin typeface="Arial"/>
                <a:ea typeface="Arial"/>
                <a:cs typeface="Arial"/>
                <a:sym typeface="Arial"/>
              </a:rPr>
              <a:t>En pratique, ces fonctions sont dans des espaces à </a:t>
            </a:r>
            <a:r>
              <a:rPr b="1" lang="fr" sz="1600">
                <a:solidFill>
                  <a:schemeClr val="dk1"/>
                </a:solidFill>
                <a:latin typeface="Arial"/>
                <a:ea typeface="Arial"/>
                <a:cs typeface="Arial"/>
                <a:sym typeface="Arial"/>
              </a:rPr>
              <a:t>m et n</a:t>
            </a:r>
            <a:r>
              <a:rPr lang="fr" sz="1600">
                <a:latin typeface="Arial"/>
                <a:ea typeface="Arial"/>
                <a:cs typeface="Arial"/>
                <a:sym typeface="Arial"/>
              </a:rPr>
              <a:t> dimensions, qu’on appelle plan ou espace vectoriel. Une fonction (ou transformation) dans le plan, va transformer le plan en quelque chose de différent. </a:t>
            </a:r>
            <a:endParaRPr sz="1600">
              <a:latin typeface="Arial"/>
              <a:ea typeface="Arial"/>
              <a:cs typeface="Arial"/>
              <a:sym typeface="Arial"/>
            </a:endParaRPr>
          </a:p>
          <a:p>
            <a:pPr indent="-330200" lvl="0" marL="457200" rtl="0" algn="just">
              <a:spcBef>
                <a:spcPts val="1200"/>
              </a:spcBef>
              <a:spcAft>
                <a:spcPts val="0"/>
              </a:spcAft>
              <a:buSzPts val="1600"/>
              <a:buFont typeface="Arial"/>
              <a:buChar char="●"/>
            </a:pPr>
            <a:r>
              <a:rPr lang="fr" sz="1600">
                <a:latin typeface="Arial"/>
                <a:ea typeface="Arial"/>
                <a:cs typeface="Arial"/>
                <a:sym typeface="Arial"/>
              </a:rPr>
              <a:t>On peut dire qu’une transformation est linéaire si elle vérifie deux propriétés :</a:t>
            </a:r>
            <a:endParaRPr sz="1600">
              <a:latin typeface="Arial"/>
              <a:ea typeface="Arial"/>
              <a:cs typeface="Arial"/>
              <a:sym typeface="Arial"/>
            </a:endParaRPr>
          </a:p>
          <a:p>
            <a:pPr indent="0" lvl="0" marL="457200" rtl="0" algn="just">
              <a:lnSpc>
                <a:spcPct val="100000"/>
              </a:lnSpc>
              <a:spcBef>
                <a:spcPts val="1200"/>
              </a:spcBef>
              <a:spcAft>
                <a:spcPts val="0"/>
              </a:spcAft>
              <a:buNone/>
            </a:pPr>
            <a:r>
              <a:rPr b="1" lang="fr" sz="1600">
                <a:solidFill>
                  <a:schemeClr val="dk1"/>
                </a:solidFill>
                <a:latin typeface="Arial"/>
                <a:ea typeface="Arial"/>
                <a:cs typeface="Arial"/>
                <a:sym typeface="Arial"/>
              </a:rPr>
              <a:t>Toutes les lignes restent des lignes</a:t>
            </a:r>
            <a:endParaRPr b="1" sz="1600">
              <a:solidFill>
                <a:schemeClr val="dk1"/>
              </a:solidFill>
              <a:latin typeface="Arial"/>
              <a:ea typeface="Arial"/>
              <a:cs typeface="Arial"/>
              <a:sym typeface="Arial"/>
            </a:endParaRPr>
          </a:p>
          <a:p>
            <a:pPr indent="0" lvl="0" marL="457200" rtl="0" algn="just">
              <a:lnSpc>
                <a:spcPct val="100000"/>
              </a:lnSpc>
              <a:spcBef>
                <a:spcPts val="1200"/>
              </a:spcBef>
              <a:spcAft>
                <a:spcPts val="1200"/>
              </a:spcAft>
              <a:buNone/>
            </a:pPr>
            <a:r>
              <a:rPr b="1" lang="fr" sz="1600">
                <a:solidFill>
                  <a:schemeClr val="dk1"/>
                </a:solidFill>
                <a:latin typeface="Arial"/>
                <a:ea typeface="Arial"/>
                <a:cs typeface="Arial"/>
                <a:sym typeface="Arial"/>
              </a:rPr>
              <a:t>L’origine reste à l’origine.</a:t>
            </a:r>
            <a:endParaRPr b="1" sz="1600">
              <a:solidFill>
                <a:schemeClr val="dk1"/>
              </a:solidFill>
              <a:latin typeface="Arial"/>
              <a:ea typeface="Arial"/>
              <a:cs typeface="Arial"/>
              <a:sym typeface="Arial"/>
            </a:endParaRPr>
          </a:p>
        </p:txBody>
      </p:sp>
      <p:sp>
        <p:nvSpPr>
          <p:cNvPr id="135" name="Google Shape;135;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Equations linéaires</a:t>
            </a:r>
            <a:endParaRPr>
              <a:solidFill>
                <a:schemeClr val="dk1"/>
              </a:solidFill>
            </a:endParaRPr>
          </a:p>
        </p:txBody>
      </p:sp>
      <p:sp>
        <p:nvSpPr>
          <p:cNvPr id="141" name="Google Shape;141;p21"/>
          <p:cNvSpPr txBox="1"/>
          <p:nvPr>
            <p:ph idx="1" type="body"/>
          </p:nvPr>
        </p:nvSpPr>
        <p:spPr>
          <a:xfrm>
            <a:off x="440076" y="1211350"/>
            <a:ext cx="8282100" cy="33936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fr" sz="1600">
                <a:latin typeface="Arial"/>
                <a:ea typeface="Arial"/>
                <a:cs typeface="Arial"/>
                <a:sym typeface="Arial"/>
              </a:rPr>
              <a:t>Exemple avec cette équation linéaire :  	</a:t>
            </a:r>
            <a:endParaRPr sz="1600">
              <a:latin typeface="Arial"/>
              <a:ea typeface="Arial"/>
              <a:cs typeface="Arial"/>
              <a:sym typeface="Arial"/>
            </a:endParaRPr>
          </a:p>
          <a:p>
            <a:pPr indent="0" lvl="0" marL="0" rtl="0" algn="just">
              <a:lnSpc>
                <a:spcPct val="100000"/>
              </a:lnSpc>
              <a:spcBef>
                <a:spcPts val="1200"/>
              </a:spcBef>
              <a:spcAft>
                <a:spcPts val="0"/>
              </a:spcAft>
              <a:buClr>
                <a:schemeClr val="dk2"/>
              </a:buClr>
              <a:buSzPts val="1100"/>
              <a:buFont typeface="Arial"/>
              <a:buNone/>
            </a:pPr>
            <a:r>
              <a:t/>
            </a:r>
            <a:endParaRPr sz="1600">
              <a:latin typeface="Arial"/>
              <a:ea typeface="Arial"/>
              <a:cs typeface="Arial"/>
              <a:sym typeface="Arial"/>
            </a:endParaRPr>
          </a:p>
          <a:p>
            <a:pPr indent="0" lvl="0" marL="0" rtl="0" algn="just">
              <a:lnSpc>
                <a:spcPct val="100000"/>
              </a:lnSpc>
              <a:spcBef>
                <a:spcPts val="1200"/>
              </a:spcBef>
              <a:spcAft>
                <a:spcPts val="0"/>
              </a:spcAft>
              <a:buNone/>
            </a:pPr>
            <a:r>
              <a:rPr lang="fr" sz="1600">
                <a:latin typeface="Arial"/>
                <a:ea typeface="Arial"/>
                <a:cs typeface="Arial"/>
                <a:sym typeface="Arial"/>
              </a:rPr>
              <a:t>Cette transformation va emmener le point (1,1) vers les coordonnées (3,2). Si on prend tous les points d’une ligne, alors ces points une fois transformés forment toujours une ligne.</a:t>
            </a:r>
            <a:endParaRPr sz="1600">
              <a:latin typeface="Arial"/>
              <a:ea typeface="Arial"/>
              <a:cs typeface="Arial"/>
              <a:sym typeface="Arial"/>
            </a:endParaRPr>
          </a:p>
          <a:p>
            <a:pPr indent="0" lvl="0" marL="0" rtl="0" algn="just">
              <a:lnSpc>
                <a:spcPct val="100000"/>
              </a:lnSpc>
              <a:spcBef>
                <a:spcPts val="1200"/>
              </a:spcBef>
              <a:spcAft>
                <a:spcPts val="0"/>
              </a:spcAft>
              <a:buNone/>
            </a:pPr>
            <a:r>
              <a:t/>
            </a:r>
            <a:endParaRPr sz="1600">
              <a:latin typeface="Arial"/>
              <a:ea typeface="Arial"/>
              <a:cs typeface="Arial"/>
              <a:sym typeface="Arial"/>
            </a:endParaRPr>
          </a:p>
          <a:p>
            <a:pPr indent="0" lvl="0" marL="0" rtl="0" algn="just">
              <a:lnSpc>
                <a:spcPct val="100000"/>
              </a:lnSpc>
              <a:spcBef>
                <a:spcPts val="1200"/>
              </a:spcBef>
              <a:spcAft>
                <a:spcPts val="0"/>
              </a:spcAft>
              <a:buClr>
                <a:schemeClr val="dk2"/>
              </a:buClr>
              <a:buSzPts val="1100"/>
              <a:buFont typeface="Arial"/>
              <a:buNone/>
            </a:pPr>
            <a:r>
              <a:rPr lang="fr" sz="1600">
                <a:latin typeface="Arial"/>
                <a:ea typeface="Arial"/>
                <a:cs typeface="Arial"/>
                <a:sym typeface="Arial"/>
              </a:rPr>
              <a:t>Et, comme elle garde l’origine (0,0) au même point (0,0), on en conclut que c’est une transformation linéaire.</a:t>
            </a:r>
            <a:endParaRPr sz="1600">
              <a:latin typeface="Arial"/>
              <a:ea typeface="Arial"/>
              <a:cs typeface="Arial"/>
              <a:sym typeface="Arial"/>
            </a:endParaRPr>
          </a:p>
          <a:p>
            <a:pPr indent="0" lvl="0" marL="457200" rtl="0" algn="just">
              <a:spcBef>
                <a:spcPts val="0"/>
              </a:spcBef>
              <a:spcAft>
                <a:spcPts val="1200"/>
              </a:spcAft>
              <a:buNone/>
            </a:pPr>
            <a:r>
              <a:t/>
            </a:r>
            <a:endParaRPr sz="1600"/>
          </a:p>
        </p:txBody>
      </p:sp>
      <p:sp>
        <p:nvSpPr>
          <p:cNvPr id="142" name="Google Shape;142;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43" name="Google Shape;143;p21"/>
          <p:cNvPicPr preferRelativeResize="0"/>
          <p:nvPr/>
        </p:nvPicPr>
        <p:blipFill>
          <a:blip r:embed="rId3">
            <a:alphaModFix/>
          </a:blip>
          <a:stretch>
            <a:fillRect/>
          </a:stretch>
        </p:blipFill>
        <p:spPr>
          <a:xfrm>
            <a:off x="3926200" y="1211350"/>
            <a:ext cx="2674625" cy="8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