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0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13/11/2012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13/11/2012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13/11/2012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13/11/2012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40283" y="62068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err="1" smtClean="0"/>
              <a:t>CGSGNode</a:t>
            </a:r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3700123" y="1844824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err="1" smtClean="0"/>
              <a:t>CGSGNode</a:t>
            </a:r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2403979" y="314096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err="1" smtClean="0"/>
              <a:t>CGSGNode</a:t>
            </a:r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5140283" y="1844824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err="1" smtClean="0"/>
              <a:t>CGSGNode</a:t>
            </a:r>
            <a:endParaRPr lang="fr-FR" sz="1400"/>
          </a:p>
        </p:txBody>
      </p:sp>
      <p:sp>
        <p:nvSpPr>
          <p:cNvPr id="8" name="Rectangle 7"/>
          <p:cNvSpPr/>
          <p:nvPr/>
        </p:nvSpPr>
        <p:spPr>
          <a:xfrm>
            <a:off x="6588224" y="1844824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err="1" smtClean="0"/>
              <a:t>CGSGNode</a:t>
            </a:r>
            <a:endParaRPr lang="fr-FR" sz="1400"/>
          </a:p>
        </p:txBody>
      </p:sp>
      <p:sp>
        <p:nvSpPr>
          <p:cNvPr id="9" name="Rectangle 8"/>
          <p:cNvSpPr/>
          <p:nvPr/>
        </p:nvSpPr>
        <p:spPr>
          <a:xfrm>
            <a:off x="3700123" y="314096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err="1" smtClean="0"/>
              <a:t>CGSGNode</a:t>
            </a:r>
            <a:endParaRPr lang="fr-FR" sz="1400"/>
          </a:p>
        </p:txBody>
      </p:sp>
      <p:sp>
        <p:nvSpPr>
          <p:cNvPr id="10" name="Rectangle 9"/>
          <p:cNvSpPr/>
          <p:nvPr/>
        </p:nvSpPr>
        <p:spPr>
          <a:xfrm>
            <a:off x="6588224" y="314096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err="1" smtClean="0"/>
              <a:t>CGSGNode</a:t>
            </a:r>
            <a:endParaRPr lang="fr-FR" sz="1400"/>
          </a:p>
        </p:txBody>
      </p:sp>
      <p:sp>
        <p:nvSpPr>
          <p:cNvPr id="11" name="Rectangle 10"/>
          <p:cNvSpPr/>
          <p:nvPr/>
        </p:nvSpPr>
        <p:spPr>
          <a:xfrm>
            <a:off x="6588224" y="4437112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err="1" smtClean="0"/>
              <a:t>CGSGNode</a:t>
            </a:r>
            <a:endParaRPr lang="fr-FR" sz="1400"/>
          </a:p>
        </p:txBody>
      </p:sp>
      <p:cxnSp>
        <p:nvCxnSpPr>
          <p:cNvPr id="13" name="Connecteur en angle 12"/>
          <p:cNvCxnSpPr>
            <a:stCxn id="4" idx="2"/>
            <a:endCxn id="5" idx="0"/>
          </p:cNvCxnSpPr>
          <p:nvPr/>
        </p:nvCxnSpPr>
        <p:spPr>
          <a:xfrm rot="5400000">
            <a:off x="4672231" y="908720"/>
            <a:ext cx="432048" cy="144016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4" idx="2"/>
            <a:endCxn id="8" idx="0"/>
          </p:cNvCxnSpPr>
          <p:nvPr/>
        </p:nvCxnSpPr>
        <p:spPr>
          <a:xfrm rot="16200000" flipH="1">
            <a:off x="6116281" y="904829"/>
            <a:ext cx="432048" cy="144794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4" idx="2"/>
            <a:endCxn id="7" idx="0"/>
          </p:cNvCxnSpPr>
          <p:nvPr/>
        </p:nvCxnSpPr>
        <p:spPr>
          <a:xfrm>
            <a:off x="5608335" y="1412776"/>
            <a:ext cx="0" cy="43204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8" idx="2"/>
            <a:endCxn id="10" idx="0"/>
          </p:cNvCxnSpPr>
          <p:nvPr/>
        </p:nvCxnSpPr>
        <p:spPr>
          <a:xfrm>
            <a:off x="7056276" y="2636912"/>
            <a:ext cx="0" cy="5040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0" idx="2"/>
            <a:endCxn id="11" idx="0"/>
          </p:cNvCxnSpPr>
          <p:nvPr/>
        </p:nvCxnSpPr>
        <p:spPr>
          <a:xfrm>
            <a:off x="7056276" y="3933056"/>
            <a:ext cx="0" cy="5040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5" idx="2"/>
            <a:endCxn id="9" idx="0"/>
          </p:cNvCxnSpPr>
          <p:nvPr/>
        </p:nvCxnSpPr>
        <p:spPr>
          <a:xfrm>
            <a:off x="4168175" y="2636912"/>
            <a:ext cx="0" cy="5040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5" idx="2"/>
            <a:endCxn id="6" idx="0"/>
          </p:cNvCxnSpPr>
          <p:nvPr/>
        </p:nvCxnSpPr>
        <p:spPr>
          <a:xfrm rot="5400000">
            <a:off x="3268075" y="2240868"/>
            <a:ext cx="504056" cy="129614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936470" y="332656"/>
            <a:ext cx="8239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err="1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Root</a:t>
            </a:r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 </a:t>
            </a:r>
            <a:r>
              <a:rPr lang="fr-FR" sz="1400" err="1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Node</a:t>
            </a:r>
            <a:endParaRPr lang="fr-FR" sz="1400">
              <a:solidFill>
                <a:schemeClr val="bg1"/>
              </a:solidFill>
              <a:latin typeface="Segoe UI Light" pitchFamily="34" charset="0"/>
              <a:cs typeface="Aharoni" pitchFamily="2" charset="-79"/>
            </a:endParaRPr>
          </a:p>
        </p:txBody>
      </p:sp>
      <p:cxnSp>
        <p:nvCxnSpPr>
          <p:cNvPr id="41" name="Connecteur droit avec flèche 40"/>
          <p:cNvCxnSpPr>
            <a:stCxn id="39" idx="2"/>
            <a:endCxn id="4" idx="1"/>
          </p:cNvCxnSpPr>
          <p:nvPr/>
        </p:nvCxnSpPr>
        <p:spPr>
          <a:xfrm>
            <a:off x="4348442" y="548100"/>
            <a:ext cx="791841" cy="4686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1500149" y="1722324"/>
            <a:ext cx="1551902" cy="936104"/>
            <a:chOff x="571826" y="1700808"/>
            <a:chExt cx="1551902" cy="936104"/>
          </a:xfrm>
        </p:grpSpPr>
        <p:sp>
          <p:nvSpPr>
            <p:cNvPr id="50" name="Accolade ouvrante 49"/>
            <p:cNvSpPr/>
            <p:nvPr/>
          </p:nvSpPr>
          <p:spPr>
            <a:xfrm>
              <a:off x="1835696" y="1700808"/>
              <a:ext cx="288032" cy="936104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71826" y="1956566"/>
              <a:ext cx="122896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1400" smtClean="0">
                  <a:solidFill>
                    <a:schemeClr val="bg1"/>
                  </a:solidFill>
                  <a:latin typeface="Segoe UI Light" pitchFamily="34" charset="0"/>
                  <a:cs typeface="Aharoni" pitchFamily="2" charset="-79"/>
                </a:rPr>
                <a:t>Children of the Root Node</a:t>
              </a:r>
              <a:endParaRPr lang="fr-FR" sz="140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endParaRPr>
            </a:p>
          </p:txBody>
        </p:sp>
      </p:grpSp>
      <p:grpSp>
        <p:nvGrpSpPr>
          <p:cNvPr id="53" name="Groupe 52"/>
          <p:cNvGrpSpPr/>
          <p:nvPr/>
        </p:nvGrpSpPr>
        <p:grpSpPr>
          <a:xfrm>
            <a:off x="611560" y="3068960"/>
            <a:ext cx="1551902" cy="936104"/>
            <a:chOff x="571826" y="1700808"/>
            <a:chExt cx="1551902" cy="936104"/>
          </a:xfrm>
        </p:grpSpPr>
        <p:sp>
          <p:nvSpPr>
            <p:cNvPr id="54" name="Accolade ouvrante 53"/>
            <p:cNvSpPr/>
            <p:nvPr/>
          </p:nvSpPr>
          <p:spPr>
            <a:xfrm>
              <a:off x="1835696" y="1700808"/>
              <a:ext cx="288032" cy="936104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71826" y="1956566"/>
              <a:ext cx="1228963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1400" smtClean="0">
                  <a:solidFill>
                    <a:schemeClr val="bg1"/>
                  </a:solidFill>
                  <a:latin typeface="Segoe UI Light" pitchFamily="34" charset="0"/>
                  <a:cs typeface="Aharoni" pitchFamily="2" charset="-79"/>
                </a:rPr>
                <a:t>Children of the child of the Root Node</a:t>
              </a:r>
              <a:endParaRPr lang="fr-FR" sz="140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40283" y="62068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</a:p>
          <a:p>
            <a:pPr algn="ctr"/>
            <a:r>
              <a:rPr lang="fr-FR" sz="1200" smtClean="0"/>
              <a:t>(S R T)</a:t>
            </a:r>
            <a:endParaRPr lang="fr-FR" sz="1200"/>
          </a:p>
        </p:txBody>
      </p:sp>
      <p:sp>
        <p:nvSpPr>
          <p:cNvPr id="5" name="Rectangle 4"/>
          <p:cNvSpPr/>
          <p:nvPr/>
        </p:nvSpPr>
        <p:spPr>
          <a:xfrm>
            <a:off x="3700123" y="1844824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</a:p>
          <a:p>
            <a:pPr algn="ctr"/>
            <a:r>
              <a:rPr lang="fr-FR" sz="1200" smtClean="0"/>
              <a:t>(S R </a:t>
            </a:r>
            <a:r>
              <a:rPr lang="fr-FR" sz="1200" smtClean="0"/>
              <a:t>T</a:t>
            </a:r>
            <a:r>
              <a:rPr lang="fr-FR" sz="1200" smtClean="0"/>
              <a:t>)</a:t>
            </a:r>
            <a:endParaRPr lang="fr-FR" sz="1200" smtClean="0"/>
          </a:p>
        </p:txBody>
      </p:sp>
      <p:sp>
        <p:nvSpPr>
          <p:cNvPr id="6" name="Rectangle 5"/>
          <p:cNvSpPr/>
          <p:nvPr/>
        </p:nvSpPr>
        <p:spPr>
          <a:xfrm>
            <a:off x="2403979" y="314096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  <a:endParaRPr lang="fr-FR" sz="1600" smtClean="0"/>
          </a:p>
          <a:p>
            <a:pPr algn="ctr"/>
            <a:r>
              <a:rPr lang="fr-FR" sz="1200" smtClean="0"/>
              <a:t>(S R T)</a:t>
            </a:r>
            <a:endParaRPr lang="fr-FR" sz="1200"/>
          </a:p>
        </p:txBody>
      </p:sp>
      <p:sp>
        <p:nvSpPr>
          <p:cNvPr id="7" name="Rectangle 6"/>
          <p:cNvSpPr/>
          <p:nvPr/>
        </p:nvSpPr>
        <p:spPr>
          <a:xfrm>
            <a:off x="5140283" y="1844824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  <a:endParaRPr lang="fr-FR" sz="1600" smtClean="0"/>
          </a:p>
          <a:p>
            <a:pPr algn="ctr"/>
            <a:r>
              <a:rPr lang="fr-FR" sz="1200" smtClean="0"/>
              <a:t>(S R T)</a:t>
            </a:r>
            <a:endParaRPr lang="fr-FR" sz="1200"/>
          </a:p>
        </p:txBody>
      </p:sp>
      <p:sp>
        <p:nvSpPr>
          <p:cNvPr id="8" name="Rectangle 7"/>
          <p:cNvSpPr/>
          <p:nvPr/>
        </p:nvSpPr>
        <p:spPr>
          <a:xfrm>
            <a:off x="6588224" y="1844824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  <a:endParaRPr lang="fr-FR" sz="1600" smtClean="0"/>
          </a:p>
          <a:p>
            <a:pPr algn="ctr"/>
            <a:r>
              <a:rPr lang="fr-FR" sz="1200" smtClean="0"/>
              <a:t>(S R T)</a:t>
            </a:r>
            <a:endParaRPr lang="fr-FR" sz="1200"/>
          </a:p>
        </p:txBody>
      </p:sp>
      <p:sp>
        <p:nvSpPr>
          <p:cNvPr id="9" name="Rectangle 8"/>
          <p:cNvSpPr/>
          <p:nvPr/>
        </p:nvSpPr>
        <p:spPr>
          <a:xfrm>
            <a:off x="3700123" y="314096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  <a:endParaRPr lang="fr-FR" sz="1600" smtClean="0"/>
          </a:p>
          <a:p>
            <a:pPr algn="ctr"/>
            <a:r>
              <a:rPr lang="fr-FR" sz="1200" smtClean="0"/>
              <a:t>(S R T)</a:t>
            </a:r>
            <a:endParaRPr lang="fr-FR" sz="1200"/>
          </a:p>
        </p:txBody>
      </p:sp>
      <p:sp>
        <p:nvSpPr>
          <p:cNvPr id="10" name="Rectangle 9"/>
          <p:cNvSpPr/>
          <p:nvPr/>
        </p:nvSpPr>
        <p:spPr>
          <a:xfrm>
            <a:off x="6588224" y="314096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  <a:endParaRPr lang="fr-FR" sz="1600" smtClean="0"/>
          </a:p>
          <a:p>
            <a:pPr algn="ctr"/>
            <a:r>
              <a:rPr lang="fr-FR" sz="1200" smtClean="0"/>
              <a:t>(S R T)</a:t>
            </a:r>
            <a:endParaRPr lang="fr-FR" sz="1200"/>
          </a:p>
        </p:txBody>
      </p:sp>
      <p:sp>
        <p:nvSpPr>
          <p:cNvPr id="11" name="Rectangle 10"/>
          <p:cNvSpPr/>
          <p:nvPr/>
        </p:nvSpPr>
        <p:spPr>
          <a:xfrm>
            <a:off x="6588224" y="4437112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  <a:endParaRPr lang="fr-FR" sz="1600" smtClean="0"/>
          </a:p>
          <a:p>
            <a:pPr algn="ctr"/>
            <a:r>
              <a:rPr lang="fr-FR" sz="1200" smtClean="0"/>
              <a:t>(S R T)</a:t>
            </a:r>
            <a:endParaRPr lang="fr-FR" sz="1200"/>
          </a:p>
        </p:txBody>
      </p:sp>
      <p:cxnSp>
        <p:nvCxnSpPr>
          <p:cNvPr id="13" name="Connecteur en angle 12"/>
          <p:cNvCxnSpPr>
            <a:stCxn id="4" idx="2"/>
            <a:endCxn id="5" idx="0"/>
          </p:cNvCxnSpPr>
          <p:nvPr/>
        </p:nvCxnSpPr>
        <p:spPr>
          <a:xfrm rot="5400000">
            <a:off x="4672231" y="908720"/>
            <a:ext cx="432048" cy="144016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4" idx="2"/>
            <a:endCxn id="8" idx="0"/>
          </p:cNvCxnSpPr>
          <p:nvPr/>
        </p:nvCxnSpPr>
        <p:spPr>
          <a:xfrm rot="16200000" flipH="1">
            <a:off x="6116281" y="904829"/>
            <a:ext cx="432048" cy="144794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4" idx="2"/>
            <a:endCxn id="7" idx="0"/>
          </p:cNvCxnSpPr>
          <p:nvPr/>
        </p:nvCxnSpPr>
        <p:spPr>
          <a:xfrm>
            <a:off x="5608335" y="1412776"/>
            <a:ext cx="0" cy="43204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8" idx="2"/>
            <a:endCxn id="10" idx="0"/>
          </p:cNvCxnSpPr>
          <p:nvPr/>
        </p:nvCxnSpPr>
        <p:spPr>
          <a:xfrm>
            <a:off x="7056276" y="2636912"/>
            <a:ext cx="0" cy="5040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0" idx="2"/>
            <a:endCxn id="11" idx="0"/>
          </p:cNvCxnSpPr>
          <p:nvPr/>
        </p:nvCxnSpPr>
        <p:spPr>
          <a:xfrm>
            <a:off x="7056276" y="3933056"/>
            <a:ext cx="0" cy="5040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5" idx="2"/>
            <a:endCxn id="9" idx="0"/>
          </p:cNvCxnSpPr>
          <p:nvPr/>
        </p:nvCxnSpPr>
        <p:spPr>
          <a:xfrm>
            <a:off x="4168175" y="2636912"/>
            <a:ext cx="0" cy="5040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5" idx="2"/>
            <a:endCxn id="6" idx="0"/>
          </p:cNvCxnSpPr>
          <p:nvPr/>
        </p:nvCxnSpPr>
        <p:spPr>
          <a:xfrm rot="5400000">
            <a:off x="3268075" y="2240868"/>
            <a:ext cx="504056" cy="129614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936470" y="332656"/>
            <a:ext cx="8239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err="1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Root</a:t>
            </a:r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 </a:t>
            </a:r>
            <a:r>
              <a:rPr lang="fr-FR" sz="1400" err="1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Node</a:t>
            </a:r>
            <a:endParaRPr lang="fr-FR" sz="1400">
              <a:solidFill>
                <a:schemeClr val="bg1"/>
              </a:solidFill>
              <a:latin typeface="Segoe UI Light" pitchFamily="34" charset="0"/>
              <a:cs typeface="Aharoni" pitchFamily="2" charset="-79"/>
            </a:endParaRPr>
          </a:p>
        </p:txBody>
      </p:sp>
      <p:cxnSp>
        <p:nvCxnSpPr>
          <p:cNvPr id="41" name="Connecteur droit avec flèche 40"/>
          <p:cNvCxnSpPr>
            <a:stCxn id="39" idx="2"/>
            <a:endCxn id="4" idx="1"/>
          </p:cNvCxnSpPr>
          <p:nvPr/>
        </p:nvCxnSpPr>
        <p:spPr>
          <a:xfrm>
            <a:off x="4348442" y="548100"/>
            <a:ext cx="791841" cy="4686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51"/>
          <p:cNvGrpSpPr/>
          <p:nvPr/>
        </p:nvGrpSpPr>
        <p:grpSpPr>
          <a:xfrm>
            <a:off x="1500149" y="1722324"/>
            <a:ext cx="1551902" cy="936104"/>
            <a:chOff x="571826" y="1700808"/>
            <a:chExt cx="1551902" cy="936104"/>
          </a:xfrm>
        </p:grpSpPr>
        <p:sp>
          <p:nvSpPr>
            <p:cNvPr id="50" name="Accolade ouvrante 49"/>
            <p:cNvSpPr/>
            <p:nvPr/>
          </p:nvSpPr>
          <p:spPr>
            <a:xfrm>
              <a:off x="1835696" y="1700808"/>
              <a:ext cx="288032" cy="936104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71826" y="1956566"/>
              <a:ext cx="122896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1400" smtClean="0">
                  <a:solidFill>
                    <a:schemeClr val="bg1"/>
                  </a:solidFill>
                  <a:latin typeface="Segoe UI Light" pitchFamily="34" charset="0"/>
                  <a:cs typeface="Aharoni" pitchFamily="2" charset="-79"/>
                </a:rPr>
                <a:t>Children of the Root Node</a:t>
              </a:r>
              <a:endParaRPr lang="fr-FR" sz="140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endParaRPr>
            </a:p>
          </p:txBody>
        </p:sp>
      </p:grpSp>
      <p:grpSp>
        <p:nvGrpSpPr>
          <p:cNvPr id="3" name="Groupe 52"/>
          <p:cNvGrpSpPr/>
          <p:nvPr/>
        </p:nvGrpSpPr>
        <p:grpSpPr>
          <a:xfrm>
            <a:off x="611560" y="3068960"/>
            <a:ext cx="1551902" cy="936104"/>
            <a:chOff x="571826" y="1700808"/>
            <a:chExt cx="1551902" cy="936104"/>
          </a:xfrm>
        </p:grpSpPr>
        <p:sp>
          <p:nvSpPr>
            <p:cNvPr id="54" name="Accolade ouvrante 53"/>
            <p:cNvSpPr/>
            <p:nvPr/>
          </p:nvSpPr>
          <p:spPr>
            <a:xfrm>
              <a:off x="1835696" y="1700808"/>
              <a:ext cx="288032" cy="936104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71826" y="1956566"/>
              <a:ext cx="1228963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1400" smtClean="0">
                  <a:solidFill>
                    <a:schemeClr val="bg1"/>
                  </a:solidFill>
                  <a:latin typeface="Segoe UI Light" pitchFamily="34" charset="0"/>
                  <a:cs typeface="Aharoni" pitchFamily="2" charset="-79"/>
                </a:rPr>
                <a:t>Children of the child of the Root Node</a:t>
              </a:r>
              <a:endParaRPr lang="fr-FR" sz="140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endParaRPr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4944930" y="5373216"/>
            <a:ext cx="27058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SRT = </a:t>
            </a:r>
            <a:r>
              <a:rPr lang="fr-FR" sz="1400" b="1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S</a:t>
            </a:r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cale – </a:t>
            </a:r>
            <a:r>
              <a:rPr lang="fr-FR" sz="1400" b="1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R</a:t>
            </a:r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otation </a:t>
            </a:r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– </a:t>
            </a:r>
            <a:r>
              <a:rPr lang="fr-FR" sz="1400" b="1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T</a:t>
            </a:r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ranslation</a:t>
            </a:r>
            <a:endParaRPr lang="fr-FR" sz="1400">
              <a:solidFill>
                <a:schemeClr val="bg1"/>
              </a:solidFill>
              <a:latin typeface="Segoe UI Light" pitchFamily="34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7904" y="62068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</a:p>
          <a:p>
            <a:pPr algn="ctr"/>
            <a:r>
              <a:rPr lang="fr-FR" sz="1200" smtClean="0"/>
              <a:t>(S R T)</a:t>
            </a:r>
            <a:endParaRPr lang="fr-FR" sz="1200"/>
          </a:p>
        </p:txBody>
      </p:sp>
      <p:sp>
        <p:nvSpPr>
          <p:cNvPr id="5" name="Rectangle 4"/>
          <p:cNvSpPr/>
          <p:nvPr/>
        </p:nvSpPr>
        <p:spPr>
          <a:xfrm>
            <a:off x="3700123" y="1844824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</a:p>
          <a:p>
            <a:pPr algn="ctr"/>
            <a:r>
              <a:rPr lang="fr-FR" sz="1200" smtClean="0"/>
              <a:t>(S R </a:t>
            </a:r>
            <a:r>
              <a:rPr lang="fr-FR" sz="1200" smtClean="0"/>
              <a:t>T</a:t>
            </a:r>
            <a:r>
              <a:rPr lang="fr-FR" sz="1200" smtClean="0"/>
              <a:t>)</a:t>
            </a:r>
            <a:endParaRPr lang="fr-FR" sz="1200" smtClean="0"/>
          </a:p>
        </p:txBody>
      </p:sp>
      <p:sp>
        <p:nvSpPr>
          <p:cNvPr id="9" name="Rectangle 8"/>
          <p:cNvSpPr/>
          <p:nvPr/>
        </p:nvSpPr>
        <p:spPr>
          <a:xfrm>
            <a:off x="3700123" y="314096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  <a:endParaRPr lang="fr-FR" sz="1600" smtClean="0"/>
          </a:p>
          <a:p>
            <a:pPr algn="ctr"/>
            <a:r>
              <a:rPr lang="fr-FR" sz="1200" smtClean="0"/>
              <a:t>(S R T)</a:t>
            </a:r>
            <a:endParaRPr lang="fr-FR" sz="1200"/>
          </a:p>
        </p:txBody>
      </p:sp>
      <p:cxnSp>
        <p:nvCxnSpPr>
          <p:cNvPr id="24" name="Connecteur droit 23"/>
          <p:cNvCxnSpPr>
            <a:stCxn id="4" idx="2"/>
            <a:endCxn id="5" idx="0"/>
          </p:cNvCxnSpPr>
          <p:nvPr/>
        </p:nvCxnSpPr>
        <p:spPr>
          <a:xfrm flipH="1">
            <a:off x="4168175" y="1412776"/>
            <a:ext cx="7781" cy="43204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5" idx="2"/>
            <a:endCxn id="9" idx="0"/>
          </p:cNvCxnSpPr>
          <p:nvPr/>
        </p:nvCxnSpPr>
        <p:spPr>
          <a:xfrm>
            <a:off x="4168175" y="2636912"/>
            <a:ext cx="0" cy="5040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429042" y="908720"/>
            <a:ext cx="148438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Scale = {x:0.5, y:0.5}</a:t>
            </a:r>
            <a:endParaRPr lang="fr-FR" sz="1400">
              <a:solidFill>
                <a:schemeClr val="bg1"/>
              </a:solidFill>
              <a:latin typeface="Segoe UI Light" pitchFamily="34" charset="0"/>
              <a:cs typeface="Aharoni" pitchFamily="2" charset="-79"/>
            </a:endParaRPr>
          </a:p>
        </p:txBody>
      </p:sp>
      <p:cxnSp>
        <p:nvCxnSpPr>
          <p:cNvPr id="41" name="Connecteur droit avec flèche 40"/>
          <p:cNvCxnSpPr>
            <a:stCxn id="39" idx="3"/>
            <a:endCxn id="4" idx="1"/>
          </p:cNvCxnSpPr>
          <p:nvPr/>
        </p:nvCxnSpPr>
        <p:spPr>
          <a:xfrm>
            <a:off x="2913423" y="1016442"/>
            <a:ext cx="794481" cy="2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695141" y="2133436"/>
            <a:ext cx="12182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Scale = </a:t>
            </a:r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{</a:t>
            </a:r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x:4, y:4}</a:t>
            </a:r>
            <a:endParaRPr lang="fr-FR" sz="1400">
              <a:solidFill>
                <a:schemeClr val="bg1"/>
              </a:solidFill>
              <a:latin typeface="Segoe UI Light" pitchFamily="34" charset="0"/>
              <a:cs typeface="Aharoni" pitchFamily="2" charset="-79"/>
            </a:endParaRPr>
          </a:p>
        </p:txBody>
      </p:sp>
      <p:cxnSp>
        <p:nvCxnSpPr>
          <p:cNvPr id="37" name="Connecteur droit avec flèche 36"/>
          <p:cNvCxnSpPr>
            <a:stCxn id="36" idx="3"/>
            <a:endCxn id="5" idx="1"/>
          </p:cNvCxnSpPr>
          <p:nvPr/>
        </p:nvCxnSpPr>
        <p:spPr>
          <a:xfrm flipV="1">
            <a:off x="2913423" y="2240868"/>
            <a:ext cx="786700" cy="2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1695141" y="3429000"/>
            <a:ext cx="12182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Scale = </a:t>
            </a:r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{</a:t>
            </a:r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x:1, y:1}</a:t>
            </a:r>
            <a:endParaRPr lang="fr-FR" sz="1400">
              <a:solidFill>
                <a:schemeClr val="bg1"/>
              </a:solidFill>
              <a:latin typeface="Segoe UI Light" pitchFamily="34" charset="0"/>
              <a:cs typeface="Aharoni" pitchFamily="2" charset="-79"/>
            </a:endParaRPr>
          </a:p>
        </p:txBody>
      </p:sp>
      <p:cxnSp>
        <p:nvCxnSpPr>
          <p:cNvPr id="47" name="Connecteur droit avec flèche 46"/>
          <p:cNvCxnSpPr>
            <a:stCxn id="46" idx="3"/>
            <a:endCxn id="9" idx="1"/>
          </p:cNvCxnSpPr>
          <p:nvPr/>
        </p:nvCxnSpPr>
        <p:spPr>
          <a:xfrm>
            <a:off x="2913423" y="3536722"/>
            <a:ext cx="786700" cy="2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1755052" y="188640"/>
            <a:ext cx="1471027" cy="288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fr-FR" sz="1400" smtClean="0">
                <a:solidFill>
                  <a:schemeClr val="tx1"/>
                </a:solidFill>
                <a:latin typeface="Segoe UI Light" pitchFamily="34" charset="0"/>
                <a:cs typeface="Aharoni" pitchFamily="2" charset="-79"/>
              </a:rPr>
              <a:t>Node’s Properties</a:t>
            </a:r>
            <a:endParaRPr lang="fr-FR" sz="1400">
              <a:solidFill>
                <a:schemeClr val="tx1"/>
              </a:solidFill>
              <a:latin typeface="Segoe UI Light" pitchFamily="34" charset="0"/>
              <a:cs typeface="Aharoni" pitchFamily="2" charset="-79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5151433" y="188640"/>
            <a:ext cx="1076751" cy="288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fr-FR" sz="1400" smtClean="0">
                <a:solidFill>
                  <a:schemeClr val="tx1"/>
                </a:solidFill>
                <a:latin typeface="Segoe UI Light" pitchFamily="34" charset="0"/>
                <a:cs typeface="Aharoni" pitchFamily="2" charset="-79"/>
              </a:rPr>
              <a:t>Visual Result</a:t>
            </a:r>
            <a:endParaRPr lang="fr-FR" sz="1400">
              <a:solidFill>
                <a:schemeClr val="tx1"/>
              </a:solidFill>
              <a:latin typeface="Segoe UI Light" pitchFamily="34" charset="0"/>
              <a:cs typeface="Aharoni" pitchFamily="2" charset="-79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809957" y="908140"/>
            <a:ext cx="148438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Scale = {x:0.5, y:0.5}</a:t>
            </a:r>
            <a:endParaRPr lang="fr-FR" sz="1400">
              <a:solidFill>
                <a:schemeClr val="bg1"/>
              </a:solidFill>
              <a:latin typeface="Segoe UI Light" pitchFamily="34" charset="0"/>
              <a:cs typeface="Aharoni" pitchFamily="2" charset="-79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4809957" y="2132856"/>
            <a:ext cx="21207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Scale = </a:t>
            </a:r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{</a:t>
            </a:r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x:2, y:2} (2 = 4*0.5)</a:t>
            </a:r>
            <a:endParaRPr lang="fr-FR" sz="1400">
              <a:solidFill>
                <a:schemeClr val="bg1"/>
              </a:solidFill>
              <a:latin typeface="Segoe UI Light" pitchFamily="34" charset="0"/>
              <a:cs typeface="Aharoni" pitchFamily="2" charset="-79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809957" y="3428420"/>
            <a:ext cx="19380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Scale = </a:t>
            </a:r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{</a:t>
            </a:r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x:2, y:2} (2 = 1*2)</a:t>
            </a:r>
            <a:endParaRPr lang="fr-FR" sz="1400">
              <a:solidFill>
                <a:schemeClr val="bg1"/>
              </a:solidFill>
              <a:latin typeface="Segoe UI Light" pitchFamily="34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7904" y="62068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Cloud</a:t>
            </a:r>
          </a:p>
          <a:p>
            <a:pPr algn="ctr"/>
            <a:r>
              <a:rPr lang="fr-FR" sz="1200" smtClean="0"/>
              <a:t>(CGSGNode)</a:t>
            </a:r>
            <a:endParaRPr lang="fr-FR" sz="1200"/>
          </a:p>
        </p:txBody>
      </p:sp>
      <p:sp>
        <p:nvSpPr>
          <p:cNvPr id="5" name="Rectangle 4"/>
          <p:cNvSpPr/>
          <p:nvPr/>
        </p:nvSpPr>
        <p:spPr>
          <a:xfrm>
            <a:off x="3700123" y="1844824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Tree</a:t>
            </a:r>
          </a:p>
          <a:p>
            <a:pPr algn="ctr"/>
            <a:r>
              <a:rPr lang="fr-FR" sz="1200" smtClean="0"/>
              <a:t>(CGSGNode)</a:t>
            </a:r>
            <a:endParaRPr lang="fr-FR" sz="1200" smtClean="0"/>
          </a:p>
        </p:txBody>
      </p:sp>
      <p:cxnSp>
        <p:nvCxnSpPr>
          <p:cNvPr id="24" name="Connecteur droit 23"/>
          <p:cNvCxnSpPr>
            <a:stCxn id="4" idx="2"/>
            <a:endCxn id="5" idx="0"/>
          </p:cNvCxnSpPr>
          <p:nvPr/>
        </p:nvCxnSpPr>
        <p:spPr>
          <a:xfrm flipH="1">
            <a:off x="4168175" y="1412776"/>
            <a:ext cx="7781" cy="43204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/>
          <p:cNvSpPr txBox="1"/>
          <p:nvPr/>
        </p:nvSpPr>
        <p:spPr>
          <a:xfrm>
            <a:off x="179512" y="116632"/>
            <a:ext cx="7056784" cy="49971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fr-FR" sz="1400" smtClean="0">
                <a:solidFill>
                  <a:schemeClr val="tx1"/>
                </a:solidFill>
                <a:latin typeface="Segoe UI Light" pitchFamily="34" charset="0"/>
                <a:cs typeface="Aharoni" pitchFamily="2" charset="-79"/>
              </a:rPr>
              <a:t>index.html</a:t>
            </a:r>
          </a:p>
          <a:p>
            <a:pPr algn="ctr"/>
            <a:endParaRPr lang="fr-FR" sz="1400" smtClean="0">
              <a:solidFill>
                <a:schemeClr val="tx1"/>
              </a:solidFill>
              <a:latin typeface="Segoe UI Light" pitchFamily="34" charset="0"/>
              <a:cs typeface="Aharoni" pitchFamily="2" charset="-79"/>
            </a:endParaRP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&lt;!DOCTYPE html&gt;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html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head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meta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name=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"viewport"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         content=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"width = device-width, initial-scale = 1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, 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minimum-scale 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= 1, maximum-scale = 1, user-scalable = no"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/&gt;</a:t>
            </a:r>
          </a:p>
          <a:p>
            <a:endParaRPr lang="fr-FR" sz="700" smtClean="0">
              <a:solidFill>
                <a:schemeClr val="tx1"/>
              </a:solidFill>
              <a:cs typeface="Aharoni" pitchFamily="2" charset="-79"/>
            </a:endParaRP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   &lt;script type=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"text/javascript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src=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js/cgscenegraph_1.2.1.min.js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&gt;&lt;/script&gt;</a:t>
            </a:r>
          </a:p>
          <a:p>
            <a:endParaRPr lang="fr-FR" sz="1000" smtClean="0">
              <a:solidFill>
                <a:schemeClr val="tx1"/>
              </a:solidFill>
              <a:cs typeface="Aharoni" pitchFamily="2" charset="-79"/>
            </a:endParaRP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   </a:t>
            </a:r>
            <a:r>
              <a:rPr lang="fr-FR" sz="1100" smtClean="0">
                <a:solidFill>
                  <a:srgbClr val="00B050"/>
                </a:solidFill>
                <a:cs typeface="Aharoni" pitchFamily="2" charset="-79"/>
              </a:rPr>
              <a:t>//import of your main class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 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 </a:t>
            </a:r>
            <a:r>
              <a:rPr lang="fr-FR" sz="1100" smtClean="0">
                <a:solidFill>
                  <a:srgbClr val="00B050"/>
                </a:solidFill>
                <a:cs typeface="Aharoni" pitchFamily="2" charset="-79"/>
              </a:rPr>
              <a:t>//import other JS file here</a:t>
            </a:r>
            <a:endParaRPr lang="fr-FR" sz="1100" smtClean="0">
              <a:solidFill>
                <a:srgbClr val="00B050"/>
              </a:solidFill>
              <a:cs typeface="Aharoni" pitchFamily="2" charset="-79"/>
            </a:endParaRP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   &lt;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script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type=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"text/javascript" 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src=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"js/class.main.js"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&gt;&lt;/script&gt;</a:t>
            </a:r>
          </a:p>
          <a:p>
            <a:endParaRPr lang="fr-FR" sz="1100" smtClean="0">
              <a:solidFill>
                <a:schemeClr val="tx1"/>
              </a:solidFill>
              <a:cs typeface="Aharoni" pitchFamily="2" charset="-79"/>
            </a:endParaRP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&lt;/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head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</a:p>
          <a:p>
            <a:endParaRPr lang="fr-FR" sz="1100" smtClean="0">
              <a:solidFill>
                <a:schemeClr val="tx1"/>
              </a:solidFill>
              <a:cs typeface="Aharoni" pitchFamily="2" charset="-79"/>
            </a:endParaRP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body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  <a:endParaRPr lang="fr-FR" sz="1100" smtClean="0">
              <a:solidFill>
                <a:schemeClr val="tx1"/>
              </a:solidFill>
              <a:cs typeface="Aharoni" pitchFamily="2" charset="-79"/>
            </a:endParaRPr>
          </a:p>
          <a:p>
            <a:endParaRPr lang="fr-FR" sz="1100" smtClean="0">
              <a:solidFill>
                <a:schemeClr val="tx1"/>
              </a:solidFill>
              <a:cs typeface="Aharoni" pitchFamily="2" charset="-79"/>
            </a:endParaRP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canvas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id=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"scene" 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width=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"80"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height=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"50"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   Your browser does not support the canvas element.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&lt;/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canvas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</a:p>
          <a:p>
            <a:endParaRPr lang="fr-FR" sz="1100" smtClean="0">
              <a:solidFill>
                <a:schemeClr val="tx1"/>
              </a:solidFill>
              <a:cs typeface="Aharoni" pitchFamily="2" charset="-79"/>
            </a:endParaRP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script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type=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"text/javascript"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   </a:t>
            </a:r>
            <a:r>
              <a:rPr lang="fr-FR" sz="1100" smtClean="0">
                <a:solidFill>
                  <a:schemeClr val="tx2">
                    <a:lumMod val="60000"/>
                    <a:lumOff val="40000"/>
                  </a:schemeClr>
                </a:solidFill>
                <a:cs typeface="Aharoni" pitchFamily="2" charset="-79"/>
              </a:rPr>
              <a:t>var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</a:t>
            </a:r>
            <a:r>
              <a:rPr lang="fr-FR" sz="1100" i="1" smtClean="0">
                <a:solidFill>
                  <a:schemeClr val="accent4"/>
                </a:solidFill>
                <a:cs typeface="Aharoni" pitchFamily="2" charset="-79"/>
              </a:rPr>
              <a:t>canvasScene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= </a:t>
            </a:r>
            <a:r>
              <a:rPr lang="fr-FR" sz="1100" smtClean="0">
                <a:solidFill>
                  <a:schemeClr val="accent4">
                    <a:lumMod val="75000"/>
                  </a:schemeClr>
                </a:solidFill>
                <a:cs typeface="Aharoni" pitchFamily="2" charset="-79"/>
              </a:rPr>
              <a:t>document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.</a:t>
            </a:r>
            <a:r>
              <a:rPr lang="fr-FR" sz="1100" smtClean="0">
                <a:solidFill>
                  <a:srgbClr val="FFC000"/>
                </a:solidFill>
                <a:cs typeface="Aharoni" pitchFamily="2" charset="-79"/>
              </a:rPr>
              <a:t>getElementById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(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"scene"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);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   </a:t>
            </a:r>
            <a:r>
              <a:rPr lang="fr-FR" sz="1100" smtClean="0">
                <a:solidFill>
                  <a:schemeClr val="tx2">
                    <a:lumMod val="60000"/>
                    <a:lumOff val="40000"/>
                  </a:schemeClr>
                </a:solidFill>
                <a:cs typeface="Aharoni" pitchFamily="2" charset="-79"/>
              </a:rPr>
              <a:t>var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</a:t>
            </a:r>
            <a:r>
              <a:rPr lang="fr-FR" sz="1100" i="1" smtClean="0">
                <a:solidFill>
                  <a:schemeClr val="accent4"/>
                </a:solidFill>
                <a:cs typeface="Aharoni" pitchFamily="2" charset="-79"/>
              </a:rPr>
              <a:t>game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= </a:t>
            </a:r>
            <a:r>
              <a:rPr lang="fr-FR" sz="1100" smtClean="0">
                <a:solidFill>
                  <a:schemeClr val="tx2">
                    <a:lumMod val="60000"/>
                    <a:lumOff val="40000"/>
                  </a:schemeClr>
                </a:solidFill>
                <a:cs typeface="Aharoni" pitchFamily="2" charset="-79"/>
              </a:rPr>
              <a:t>new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</a:t>
            </a:r>
            <a:r>
              <a:rPr lang="fr-FR" sz="1100" smtClean="0">
                <a:solidFill>
                  <a:schemeClr val="accent4">
                    <a:lumMod val="75000"/>
                  </a:schemeClr>
                </a:solidFill>
                <a:cs typeface="Aharoni" pitchFamily="2" charset="-79"/>
              </a:rPr>
              <a:t>CGMain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(</a:t>
            </a:r>
            <a:r>
              <a:rPr lang="fr-FR" sz="1100" smtClean="0">
                <a:solidFill>
                  <a:schemeClr val="accent4">
                    <a:lumMod val="75000"/>
                  </a:schemeClr>
                </a:solidFill>
                <a:cs typeface="Aharoni" pitchFamily="2" charset="-79"/>
              </a:rPr>
              <a:t>canvasScene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);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&lt;/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script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</a:p>
          <a:p>
            <a:endParaRPr lang="fr-FR" sz="1100" smtClean="0">
              <a:solidFill>
                <a:schemeClr val="tx1"/>
              </a:solidFill>
              <a:cs typeface="Aharoni" pitchFamily="2" charset="-79"/>
            </a:endParaRP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&lt;/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body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&lt;/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html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  <a:endParaRPr lang="fr-FR" sz="1100">
              <a:solidFill>
                <a:schemeClr val="tx1"/>
              </a:solidFill>
              <a:cs typeface="Aharoni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318</Words>
  <Application>Microsoft Office PowerPoint</Application>
  <PresentationFormat>Affichage à l'écran (4:3)</PresentationFormat>
  <Paragraphs>78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BUCHET, Gwennael</dc:creator>
  <cp:lastModifiedBy>BUCHET Gwennael (gbuchet)</cp:lastModifiedBy>
  <cp:revision>21</cp:revision>
  <dcterms:created xsi:type="dcterms:W3CDTF">2012-11-13T13:49:33Z</dcterms:created>
  <dcterms:modified xsi:type="dcterms:W3CDTF">2012-11-13T16:38:13Z</dcterms:modified>
</cp:coreProperties>
</file>