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8580" y="2442210"/>
            <a:ext cx="7295515" cy="2324100"/>
          </a:xfrm>
          <a:prstGeom prst="rect">
            <a:avLst/>
          </a:prstGeom>
        </p:spPr>
      </p:pic>
      <p:pic>
        <p:nvPicPr>
          <p:cNvPr id="33" name="Picture 32" descr="cu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5" y="3008630"/>
            <a:ext cx="534670" cy="49022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7901305" y="2766060"/>
            <a:ext cx="635" cy="2628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096885" y="3232785"/>
            <a:ext cx="280670" cy="63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49845" y="3288030"/>
            <a:ext cx="181610" cy="17970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519670" y="3550920"/>
            <a:ext cx="76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2396808" y="385953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2685" t="5079" r="2615" b="3556"/>
          <a:stretch>
            <a:fillRect/>
          </a:stretch>
        </p:blipFill>
        <p:spPr>
          <a:xfrm>
            <a:off x="4084320" y="1785620"/>
            <a:ext cx="2513965" cy="1827530"/>
          </a:xfrm>
          <a:prstGeom prst="rect">
            <a:avLst/>
          </a:prstGeom>
        </p:spPr>
      </p:pic>
      <p:sp>
        <p:nvSpPr>
          <p:cNvPr id="43" name="Text Box 42"/>
          <p:cNvSpPr txBox="1"/>
          <p:nvPr/>
        </p:nvSpPr>
        <p:spPr>
          <a:xfrm>
            <a:off x="3680461" y="249047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5" name="Group 44"/>
          <p:cNvGrpSpPr/>
          <p:nvPr/>
        </p:nvGrpSpPr>
        <p:grpSpPr>
          <a:xfrm>
            <a:off x="4365625" y="143065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563880" y="2298065"/>
            <a:ext cx="1169670" cy="1143000"/>
            <a:chOff x="874" y="3772"/>
            <a:chExt cx="1842" cy="1800"/>
          </a:xfrm>
        </p:grpSpPr>
        <p:pic>
          <p:nvPicPr>
            <p:cNvPr id="4" name="Picture 3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4" y="4368"/>
              <a:ext cx="1315" cy="120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545" y="3772"/>
              <a:ext cx="1" cy="6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026" y="4919"/>
              <a:ext cx="690" cy="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927" y="5055"/>
              <a:ext cx="446" cy="4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12"/>
          <p:cNvSpPr txBox="1"/>
          <p:nvPr/>
        </p:nvSpPr>
        <p:spPr>
          <a:xfrm>
            <a:off x="385445" y="3611880"/>
            <a:ext cx="1191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graphicFrame>
        <p:nvGraphicFramePr>
          <p:cNvPr id="14" name="Table 13"/>
          <p:cNvGraphicFramePr/>
          <p:nvPr/>
        </p:nvGraphicFramePr>
        <p:xfrm>
          <a:off x="2313305" y="269176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5648325" y="2719070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8936355" y="272478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 Box 45"/>
          <p:cNvSpPr txBox="1"/>
          <p:nvPr/>
        </p:nvSpPr>
        <p:spPr>
          <a:xfrm>
            <a:off x="10512425" y="3565525"/>
            <a:ext cx="1552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Clip Coords.</a:t>
            </a:r>
            <a:endParaRPr lang="en-US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3780790" y="361188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sp>
        <p:nvSpPr>
          <p:cNvPr id="56" name="Text Box 55"/>
          <p:cNvSpPr txBox="1"/>
          <p:nvPr/>
        </p:nvSpPr>
        <p:spPr>
          <a:xfrm>
            <a:off x="7115810" y="361188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1" name="Group 40"/>
          <p:cNvGrpSpPr/>
          <p:nvPr/>
        </p:nvGrpSpPr>
        <p:grpSpPr>
          <a:xfrm>
            <a:off x="6603365" y="2553335"/>
            <a:ext cx="2000250" cy="967740"/>
            <a:chOff x="10523" y="4217"/>
            <a:chExt cx="3150" cy="1524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0950" y="4217"/>
              <a:ext cx="1538" cy="1279"/>
              <a:chOff x="5976" y="4869"/>
              <a:chExt cx="3344" cy="2992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l="32685" t="5079" r="2615" b="3556"/>
              <a:stretch>
                <a:fillRect/>
              </a:stretch>
            </p:blipFill>
            <p:spPr>
              <a:xfrm>
                <a:off x="5976" y="5428"/>
                <a:ext cx="3344" cy="2433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6419" y="4869"/>
                <a:ext cx="1233" cy="1867"/>
                <a:chOff x="5967" y="3965"/>
                <a:chExt cx="1233" cy="186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rot="1920000" flipV="1">
                  <a:off x="6311" y="3965"/>
                  <a:ext cx="0" cy="133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5972" y="5198"/>
                  <a:ext cx="1008" cy="634"/>
                </a:xfrm>
                <a:prstGeom prst="straightConnector1">
                  <a:avLst/>
                </a:prstGeom>
                <a:ln w="9525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5967" y="4808"/>
                  <a:ext cx="1233" cy="375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3" y="4737"/>
              <a:ext cx="3151" cy="1004"/>
            </a:xfrm>
            <a:prstGeom prst="rect">
              <a:avLst/>
            </a:prstGeom>
          </p:spPr>
        </p:pic>
        <p:pic>
          <p:nvPicPr>
            <p:cNvPr id="21" name="Picture 20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14" y="5054"/>
              <a:ext cx="410" cy="30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12624" y="4904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2774" y="5193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2431" y="5227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345815" y="2724785"/>
            <a:ext cx="2000250" cy="637540"/>
            <a:chOff x="5258" y="4569"/>
            <a:chExt cx="3150" cy="100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8" y="4569"/>
              <a:ext cx="3151" cy="1004"/>
            </a:xfrm>
            <a:prstGeom prst="rect">
              <a:avLst/>
            </a:prstGeom>
          </p:spPr>
        </p:pic>
        <p:pic>
          <p:nvPicPr>
            <p:cNvPr id="6" name="Picture 5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9" y="4886"/>
              <a:ext cx="410" cy="30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7359" y="4736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09" y="5025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166" y="5059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4914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Model Matrix</a:t>
            </a:r>
            <a:endParaRPr lang="en-US" altLang="en-US" sz="1200"/>
          </a:p>
        </p:txBody>
      </p:sp>
      <p:sp>
        <p:nvSpPr>
          <p:cNvPr id="28" name="Right Arrow 27"/>
          <p:cNvSpPr/>
          <p:nvPr/>
        </p:nvSpPr>
        <p:spPr>
          <a:xfrm>
            <a:off x="538416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View Matrix</a:t>
            </a:r>
            <a:endParaRPr lang="en-US" altLang="en-US" sz="1200"/>
          </a:p>
        </p:txBody>
      </p:sp>
      <p:sp>
        <p:nvSpPr>
          <p:cNvPr id="32" name="Right Arrow 31"/>
          <p:cNvSpPr/>
          <p:nvPr/>
        </p:nvSpPr>
        <p:spPr>
          <a:xfrm>
            <a:off x="8563610" y="3521075"/>
            <a:ext cx="14770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Projection Matrix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8695690" y="3594735"/>
            <a:ext cx="80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BACK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816850" y="1811020"/>
            <a:ext cx="0" cy="30403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15580" y="4817110"/>
            <a:ext cx="3246120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15455" y="4825365"/>
            <a:ext cx="1007745" cy="990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rish_pub_cube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028825"/>
            <a:ext cx="4787900" cy="3593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 flipH="1">
            <a:off x="7804785" y="3401060"/>
            <a:ext cx="1427480" cy="1616075"/>
          </a:xfrm>
          <a:prstGeom prst="rect">
            <a:avLst/>
          </a:prstGeom>
        </p:spPr>
      </p:pic>
      <p:sp>
        <p:nvSpPr>
          <p:cNvPr id="10" name="Cube 9"/>
          <p:cNvSpPr/>
          <p:nvPr/>
        </p:nvSpPr>
        <p:spPr>
          <a:xfrm>
            <a:off x="6808470" y="1818640"/>
            <a:ext cx="4257040" cy="4013200"/>
          </a:xfrm>
          <a:prstGeom prst="cub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569" t="5079" r="80013" b="59937"/>
          <a:stretch>
            <a:fillRect/>
          </a:stretch>
        </p:blipFill>
        <p:spPr>
          <a:xfrm>
            <a:off x="6252845" y="1752600"/>
            <a:ext cx="715645" cy="6997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891020" y="2385060"/>
            <a:ext cx="1059815" cy="1757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452995" y="3854450"/>
            <a:ext cx="495300" cy="290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69810" y="4100830"/>
            <a:ext cx="575310" cy="546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627620" y="3461385"/>
            <a:ext cx="225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i</a:t>
            </a:r>
            <a:endParaRPr lang="en-US" alt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7138670" y="4142105"/>
            <a:ext cx="245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r</a:t>
            </a:r>
            <a:endParaRPr lang="en-US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7087870" y="3641090"/>
            <a:ext cx="279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</a:t>
            </a:r>
            <a:endParaRPr lang="en-US" altLang="en-US" sz="12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002145" y="4066540"/>
            <a:ext cx="393065" cy="3429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960870" y="4025900"/>
            <a:ext cx="85725" cy="85090"/>
          </a:xfrm>
          <a:prstGeom prst="flowChartSummingJunct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691755" y="5922645"/>
            <a:ext cx="165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r = i - 2n(n.i)</a:t>
            </a:r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 rot="21120000">
            <a:off x="8554085" y="2078355"/>
            <a:ext cx="7734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en-U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  <a:endParaRPr lang="en-US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 rot="21240000">
            <a:off x="10017125" y="364109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Righ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 rot="21120000">
            <a:off x="8236585" y="5121275"/>
            <a:ext cx="14008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en-US" altLang="en-US" sz="2000">
                <a:solidFill>
                  <a:schemeClr val="bg1">
                    <a:lumMod val="75000"/>
                  </a:schemeClr>
                </a:solidFill>
              </a:rPr>
              <a:t>BOTTOM</a:t>
            </a:r>
            <a:endParaRPr lang="en-US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037590" y="5922645"/>
            <a:ext cx="385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Textures d'environnement</a:t>
            </a:r>
            <a:endParaRPr lang="en-US" altLang="en-US"/>
          </a:p>
        </p:txBody>
      </p:sp>
      <p:sp>
        <p:nvSpPr>
          <p:cNvPr id="29" name="Right Arrow 28"/>
          <p:cNvSpPr/>
          <p:nvPr/>
        </p:nvSpPr>
        <p:spPr>
          <a:xfrm>
            <a:off x="5549900" y="3549650"/>
            <a:ext cx="1009015" cy="5505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4359275" y="4420235"/>
            <a:ext cx="1618615" cy="16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2093" t="18379" r="60855" b="11332"/>
          <a:stretch>
            <a:fillRect/>
          </a:stretch>
        </p:blipFill>
        <p:spPr>
          <a:xfrm>
            <a:off x="497205" y="727710"/>
            <a:ext cx="3305175" cy="3065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6753" b="24394"/>
          <a:stretch>
            <a:fillRect/>
          </a:stretch>
        </p:blipFill>
        <p:spPr>
          <a:xfrm>
            <a:off x="4235450" y="727710"/>
            <a:ext cx="3298825" cy="3072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1913" t="17291" r="11476" b="11917"/>
          <a:stretch>
            <a:fillRect/>
          </a:stretch>
        </p:blipFill>
        <p:spPr>
          <a:xfrm>
            <a:off x="7967980" y="733425"/>
            <a:ext cx="3251835" cy="306705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rot="20520000">
            <a:off x="5302250" y="429323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7389495" y="3894455"/>
            <a:ext cx="3836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newNormal = normalMap x Matrice[TBN]</a:t>
            </a:r>
            <a:endParaRPr lang="en-US" alt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5102225" y="3244850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Normal Map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46470" y="4570095"/>
            <a:ext cx="1242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N (normale)</a:t>
            </a:r>
            <a:endParaRPr lang="en-US" alt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6097905" y="5221605"/>
            <a:ext cx="1291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T (tangente)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5595620" y="4201160"/>
            <a:ext cx="1532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B (Bi-Tangente)</a:t>
            </a:r>
            <a:endParaRPr lang="en-US" altLang="en-US" sz="1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015" y="4201160"/>
            <a:ext cx="1066800" cy="6858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827780" y="2076450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+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560310" y="2079625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=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640840" y="3244850"/>
            <a:ext cx="101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Texture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own Arrow 3"/>
          <p:cNvSpPr/>
          <p:nvPr/>
        </p:nvSpPr>
        <p:spPr>
          <a:xfrm>
            <a:off x="2846070" y="1818640"/>
            <a:ext cx="1459865" cy="292100"/>
          </a:xfrm>
          <a:prstGeom prst="downArrow">
            <a:avLst>
              <a:gd name="adj1" fmla="val 1000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neg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0415" y="1695450"/>
            <a:ext cx="3067685" cy="30676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00110" y="1266825"/>
            <a:ext cx="327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u</a:t>
            </a:r>
            <a:endParaRPr lang="en-US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6717030" y="304482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v</a:t>
            </a:r>
            <a:endParaRPr lang="en-US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6805930" y="1605915"/>
            <a:ext cx="295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solidFill>
                  <a:schemeClr val="accent5"/>
                </a:solidFill>
              </a:rPr>
              <a:t>0</a:t>
            </a:r>
            <a:endParaRPr lang="en-US" altLang="en-US" sz="1400">
              <a:solidFill>
                <a:schemeClr val="accent5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02120" y="4471035"/>
            <a:ext cx="295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solidFill>
                  <a:schemeClr val="accent5"/>
                </a:solidFill>
              </a:rPr>
              <a:t>1</a:t>
            </a:r>
            <a:endParaRPr lang="en-US" altLang="en-US" sz="1400">
              <a:solidFill>
                <a:schemeClr val="accent5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996430" y="1322705"/>
            <a:ext cx="295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solidFill>
                  <a:schemeClr val="accent6"/>
                </a:solidFill>
              </a:rPr>
              <a:t>0</a:t>
            </a:r>
            <a:endParaRPr lang="en-US" altLang="en-US" sz="1400">
              <a:solidFill>
                <a:schemeClr val="accent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006330" y="1322705"/>
            <a:ext cx="295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solidFill>
                  <a:schemeClr val="accent6"/>
                </a:solidFill>
              </a:rPr>
              <a:t>1</a:t>
            </a:r>
            <a:endParaRPr lang="en-US" altLang="en-US" sz="1400">
              <a:solidFill>
                <a:schemeClr val="accent6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0415" y="1597025"/>
            <a:ext cx="3067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35165" y="1695450"/>
            <a:ext cx="0" cy="306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/>
          <p:nvPr/>
        </p:nvGraphicFramePr>
        <p:xfrm>
          <a:off x="1181100" y="1029970"/>
          <a:ext cx="448945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90"/>
                <a:gridCol w="897890"/>
                <a:gridCol w="897890"/>
                <a:gridCol w="897890"/>
                <a:gridCol w="897890"/>
              </a:tblGrid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3033395" y="5357495"/>
            <a:ext cx="784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Mesh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154988" y="5357495"/>
            <a:ext cx="101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Texture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77875" y="615950"/>
            <a:ext cx="882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(0;0)</a:t>
            </a:r>
            <a:endParaRPr lang="en-US" altLang="en-US" sz="1200"/>
          </a:p>
          <a:p>
            <a:r>
              <a:rPr lang="en-US" altLang="en-US" sz="1200"/>
              <a:t>uv : (0;0)</a:t>
            </a:r>
            <a:endParaRPr lang="en-US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1660525" y="569595"/>
            <a:ext cx="1124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(0;0)</a:t>
            </a:r>
            <a:endParaRPr lang="en-US" altLang="en-US" sz="1200"/>
          </a:p>
          <a:p>
            <a:r>
              <a:rPr lang="en-US" altLang="en-US" sz="1200"/>
              <a:t>uv : (0.2 ; 0)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2842260" y="708025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</a:t>
            </a:r>
            <a:endParaRPr lang="en-US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3693160" y="708025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4544060" y="708660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</a:t>
            </a:r>
            <a:endParaRPr lang="en-US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5149850" y="569595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...</a:t>
            </a:r>
            <a:endParaRPr lang="en-US" altLang="en-US" sz="1200"/>
          </a:p>
          <a:p>
            <a:r>
              <a:rPr lang="en-US" altLang="en-US" sz="1200"/>
              <a:t>uv : (1 ; 0)</a:t>
            </a:r>
            <a:endParaRPr lang="en-US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5219700" y="4992370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...</a:t>
            </a:r>
            <a:endParaRPr lang="en-US" altLang="en-US" sz="1200"/>
          </a:p>
          <a:p>
            <a:r>
              <a:rPr lang="en-US" altLang="en-US" sz="1200"/>
              <a:t>uv : (1 ; 1)</a:t>
            </a:r>
            <a:endParaRPr lang="en-US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681355" y="4992370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...</a:t>
            </a:r>
            <a:endParaRPr lang="en-US" altLang="en-US" sz="1200"/>
          </a:p>
          <a:p>
            <a:r>
              <a:rPr lang="en-US" altLang="en-US" sz="1200"/>
              <a:t>uv : (0 ; 1)</a:t>
            </a:r>
            <a:endParaRPr lang="en-US" altLang="en-US" sz="12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81100" y="1828165"/>
            <a:ext cx="5963285" cy="47688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0"/>
          </p:cNvCxnSpPr>
          <p:nvPr/>
        </p:nvCxnSpPr>
        <p:spPr>
          <a:xfrm flipV="1">
            <a:off x="1170940" y="4757420"/>
            <a:ext cx="5963285" cy="2349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negz"/>
          <p:cNvPicPr>
            <a:picLocks noChangeAspect="1"/>
          </p:cNvPicPr>
          <p:nvPr/>
        </p:nvPicPr>
        <p:blipFill>
          <a:blip r:embed="rId1"/>
          <a:srcRect r="77934" b="78534"/>
          <a:stretch>
            <a:fillRect/>
          </a:stretch>
        </p:blipFill>
        <p:spPr>
          <a:xfrm>
            <a:off x="1181100" y="1032510"/>
            <a:ext cx="895350" cy="787400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1219200" y="1076325"/>
            <a:ext cx="5934075" cy="623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t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495935"/>
            <a:ext cx="2310765" cy="4386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3265" y="584835"/>
            <a:ext cx="2715260" cy="4317365"/>
          </a:xfrm>
          <a:prstGeom prst="rect">
            <a:avLst/>
          </a:prstGeom>
        </p:spPr>
      </p:pic>
      <p:pic>
        <p:nvPicPr>
          <p:cNvPr id="7" name="Picture 6" descr="beer-bottle"/>
          <p:cNvPicPr>
            <a:picLocks noChangeAspect="1"/>
          </p:cNvPicPr>
          <p:nvPr/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3625215" y="1210310"/>
            <a:ext cx="3067050" cy="30670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33450" y="4882515"/>
            <a:ext cx="1899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Mesh</a:t>
            </a:r>
            <a:endParaRPr lang="en-US" altLang="en-US"/>
          </a:p>
          <a:p>
            <a:pPr algn="ctr"/>
            <a:r>
              <a:rPr lang="en-US" altLang="en-US"/>
              <a:t>Positions + UV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08780" y="4902200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Texture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2735" y="2661920"/>
            <a:ext cx="565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+</a:t>
            </a:r>
            <a:endParaRPr lang="en-US" altLang="en-US" sz="3600"/>
          </a:p>
        </p:txBody>
      </p:sp>
      <p:sp>
        <p:nvSpPr>
          <p:cNvPr id="10" name="Text Box 9"/>
          <p:cNvSpPr txBox="1"/>
          <p:nvPr/>
        </p:nvSpPr>
        <p:spPr>
          <a:xfrm>
            <a:off x="6912610" y="2661920"/>
            <a:ext cx="565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=</a:t>
            </a:r>
            <a:endParaRPr lang="en-US" altLang="en-US" sz="3600"/>
          </a:p>
        </p:txBody>
      </p:sp>
      <p:sp>
        <p:nvSpPr>
          <p:cNvPr id="17" name="Text Box 16"/>
          <p:cNvSpPr txBox="1"/>
          <p:nvPr/>
        </p:nvSpPr>
        <p:spPr>
          <a:xfrm>
            <a:off x="203200" y="3544570"/>
            <a:ext cx="1270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(9;17;10)</a:t>
            </a:r>
            <a:endParaRPr lang="en-US" altLang="en-US" sz="1200"/>
          </a:p>
          <a:p>
            <a:r>
              <a:rPr lang="en-US" altLang="en-US" sz="1200"/>
              <a:t>uv : (0.4 ; 0.7)</a:t>
            </a:r>
            <a:endParaRPr lang="en-US" altLang="en-US" sz="1200"/>
          </a:p>
        </p:txBody>
      </p:sp>
      <p:cxnSp>
        <p:nvCxnSpPr>
          <p:cNvPr id="11" name="Straight Arrow Connector 10"/>
          <p:cNvCxnSpPr>
            <a:stCxn id="17" idx="3"/>
          </p:cNvCxnSpPr>
          <p:nvPr/>
        </p:nvCxnSpPr>
        <p:spPr>
          <a:xfrm>
            <a:off x="1473200" y="3784600"/>
            <a:ext cx="393700" cy="127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14525" y="3719195"/>
            <a:ext cx="2867025" cy="2571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82795" y="3490595"/>
            <a:ext cx="381000" cy="3917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/>
          <p:nvPr/>
        </p:nvCxnSpPr>
        <p:spPr>
          <a:xfrm flipV="1">
            <a:off x="1403350" y="2215515"/>
            <a:ext cx="0" cy="293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03350" y="5147310"/>
            <a:ext cx="4583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59965" y="2659380"/>
            <a:ext cx="1548765" cy="1125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0115" y="3509010"/>
            <a:ext cx="1548765" cy="1125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0115" y="3509010"/>
            <a:ext cx="348615" cy="2755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85215" y="18472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y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936615" y="51473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x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59965" y="3784600"/>
            <a:ext cx="0" cy="1362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88410" y="3786505"/>
            <a:ext cx="0" cy="1362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88560" y="4620895"/>
            <a:ext cx="0" cy="52641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70275" y="4620895"/>
            <a:ext cx="0" cy="52641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948180" y="5149215"/>
            <a:ext cx="623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400">
                <a:solidFill>
                  <a:schemeClr val="accent5"/>
                </a:solidFill>
              </a:rPr>
              <a:t>xmin</a:t>
            </a:r>
            <a:endParaRPr lang="en-US" altLang="en-US" sz="1400">
              <a:solidFill>
                <a:schemeClr val="accent5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649028" y="5147310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400">
                <a:solidFill>
                  <a:schemeClr val="accent5"/>
                </a:solidFill>
              </a:rPr>
              <a:t>xmax</a:t>
            </a:r>
            <a:endParaRPr lang="en-US" altLang="en-US" sz="1400">
              <a:solidFill>
                <a:schemeClr val="accent5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0423" y="5147310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400">
                <a:solidFill>
                  <a:srgbClr val="C00000"/>
                </a:solidFill>
              </a:rPr>
              <a:t>xmax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025775" y="5147310"/>
            <a:ext cx="623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400">
                <a:solidFill>
                  <a:srgbClr val="C00000"/>
                </a:solidFill>
              </a:rPr>
              <a:t>xmin</a:t>
            </a:r>
            <a:endParaRPr lang="en-US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Presentation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DejaVu Sans</vt:lpstr>
      <vt:lpstr>微软雅黑</vt:lpstr>
      <vt:lpstr>Source Han Sans CN</vt:lpstr>
      <vt:lpstr/>
      <vt:lpstr>Arial Unicode MS</vt:lpstr>
      <vt:lpstr>Calibri Light</vt:lpstr>
      <vt:lpstr>D050000L</vt:lpstr>
      <vt:lpstr>PakType Naskh Basic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gwennael.buchet</dc:creator>
  <cp:lastModifiedBy>gwennael.buchet</cp:lastModifiedBy>
  <cp:revision>30</cp:revision>
  <dcterms:created xsi:type="dcterms:W3CDTF">2019-01-23T18:20:13Z</dcterms:created>
  <dcterms:modified xsi:type="dcterms:W3CDTF">2019-01-23T18:20:13Z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