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580" y="2442210"/>
            <a:ext cx="7295515" cy="2324100"/>
          </a:xfrm>
          <a:prstGeom prst="rect">
            <a:avLst/>
          </a:prstGeom>
        </p:spPr>
      </p:pic>
      <p:pic>
        <p:nvPicPr>
          <p:cNvPr id="33" name="Picture 32" descr="cu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5" y="3008630"/>
            <a:ext cx="534670" cy="49022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7901305" y="2766060"/>
            <a:ext cx="635" cy="2628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096885" y="3232785"/>
            <a:ext cx="280670" cy="6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49845" y="3288030"/>
            <a:ext cx="181610" cy="17970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519670" y="3550920"/>
            <a:ext cx="76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2396808" y="385953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2685" t="5079" r="2615" b="3556"/>
          <a:stretch>
            <a:fillRect/>
          </a:stretch>
        </p:blipFill>
        <p:spPr>
          <a:xfrm>
            <a:off x="4084320" y="1785620"/>
            <a:ext cx="2513965" cy="1827530"/>
          </a:xfrm>
          <a:prstGeom prst="rect">
            <a:avLst/>
          </a:prstGeom>
        </p:spPr>
      </p:pic>
      <p:sp>
        <p:nvSpPr>
          <p:cNvPr id="43" name="Text Box 42"/>
          <p:cNvSpPr txBox="1"/>
          <p:nvPr/>
        </p:nvSpPr>
        <p:spPr>
          <a:xfrm>
            <a:off x="3680461" y="249047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5" name="Group 44"/>
          <p:cNvGrpSpPr/>
          <p:nvPr/>
        </p:nvGrpSpPr>
        <p:grpSpPr>
          <a:xfrm>
            <a:off x="4365625" y="143065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563880" y="2298065"/>
            <a:ext cx="1169670" cy="1143000"/>
            <a:chOff x="874" y="3772"/>
            <a:chExt cx="1842" cy="1800"/>
          </a:xfrm>
        </p:grpSpPr>
        <p:pic>
          <p:nvPicPr>
            <p:cNvPr id="4" name="Picture 3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4" y="4368"/>
              <a:ext cx="1315" cy="120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545" y="3772"/>
              <a:ext cx="1" cy="6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26" y="4919"/>
              <a:ext cx="690" cy="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927" y="5055"/>
              <a:ext cx="446" cy="4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12"/>
          <p:cNvSpPr txBox="1"/>
          <p:nvPr/>
        </p:nvSpPr>
        <p:spPr>
          <a:xfrm>
            <a:off x="385445" y="3611880"/>
            <a:ext cx="1191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graphicFrame>
        <p:nvGraphicFramePr>
          <p:cNvPr id="14" name="Table 13"/>
          <p:cNvGraphicFramePr/>
          <p:nvPr/>
        </p:nvGraphicFramePr>
        <p:xfrm>
          <a:off x="2313305" y="269176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5648325" y="2719070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8936355" y="272478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 Box 45"/>
          <p:cNvSpPr txBox="1"/>
          <p:nvPr/>
        </p:nvSpPr>
        <p:spPr>
          <a:xfrm>
            <a:off x="10512425" y="3565525"/>
            <a:ext cx="1552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Clip Coords.</a:t>
            </a:r>
            <a:endParaRPr lang="en-US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3780790" y="361188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sp>
        <p:nvSpPr>
          <p:cNvPr id="56" name="Text Box 55"/>
          <p:cNvSpPr txBox="1"/>
          <p:nvPr/>
        </p:nvSpPr>
        <p:spPr>
          <a:xfrm>
            <a:off x="7115810" y="361188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1" name="Group 40"/>
          <p:cNvGrpSpPr/>
          <p:nvPr/>
        </p:nvGrpSpPr>
        <p:grpSpPr>
          <a:xfrm>
            <a:off x="6603365" y="2553335"/>
            <a:ext cx="2000250" cy="967740"/>
            <a:chOff x="10523" y="4217"/>
            <a:chExt cx="3150" cy="1524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0950" y="4217"/>
              <a:ext cx="1538" cy="1279"/>
              <a:chOff x="5976" y="4869"/>
              <a:chExt cx="3344" cy="2992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l="32685" t="5079" r="2615" b="3556"/>
              <a:stretch>
                <a:fillRect/>
              </a:stretch>
            </p:blipFill>
            <p:spPr>
              <a:xfrm>
                <a:off x="5976" y="5428"/>
                <a:ext cx="3344" cy="2433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419" y="4869"/>
                <a:ext cx="1233" cy="1867"/>
                <a:chOff x="5967" y="3965"/>
                <a:chExt cx="1233" cy="186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rot="1920000" flipV="1">
                  <a:off x="6311" y="3965"/>
                  <a:ext cx="0" cy="133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5972" y="5198"/>
                  <a:ext cx="1008" cy="634"/>
                </a:xfrm>
                <a:prstGeom prst="straightConnector1">
                  <a:avLst/>
                </a:prstGeom>
                <a:ln w="9525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5967" y="4808"/>
                  <a:ext cx="1233" cy="375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3" y="4737"/>
              <a:ext cx="3151" cy="1004"/>
            </a:xfrm>
            <a:prstGeom prst="rect">
              <a:avLst/>
            </a:prstGeom>
          </p:spPr>
        </p:pic>
        <p:pic>
          <p:nvPicPr>
            <p:cNvPr id="21" name="Picture 20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14" y="5054"/>
              <a:ext cx="410" cy="30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12624" y="4904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774" y="5193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2431" y="5227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345815" y="2724785"/>
            <a:ext cx="2000250" cy="637540"/>
            <a:chOff x="5258" y="4569"/>
            <a:chExt cx="3150" cy="100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8" y="4569"/>
              <a:ext cx="3151" cy="1004"/>
            </a:xfrm>
            <a:prstGeom prst="rect">
              <a:avLst/>
            </a:prstGeom>
          </p:spPr>
        </p:pic>
        <p:pic>
          <p:nvPicPr>
            <p:cNvPr id="6" name="Picture 5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9" y="4886"/>
              <a:ext cx="410" cy="3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7359" y="4736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09" y="5025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66" y="5059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4914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Model Matrix</a:t>
            </a:r>
            <a:endParaRPr lang="" altLang="en-US" sz="1200"/>
          </a:p>
        </p:txBody>
      </p:sp>
      <p:sp>
        <p:nvSpPr>
          <p:cNvPr id="28" name="Right Arrow 27"/>
          <p:cNvSpPr/>
          <p:nvPr/>
        </p:nvSpPr>
        <p:spPr>
          <a:xfrm>
            <a:off x="538416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View</a:t>
            </a:r>
            <a:r>
              <a:rPr lang="en-US" altLang="en-US" sz="1200"/>
              <a:t> Matrix</a:t>
            </a:r>
            <a:endParaRPr lang="en-US" altLang="en-US" sz="1200"/>
          </a:p>
        </p:txBody>
      </p:sp>
      <p:sp>
        <p:nvSpPr>
          <p:cNvPr id="32" name="Right Arrow 31"/>
          <p:cNvSpPr/>
          <p:nvPr/>
        </p:nvSpPr>
        <p:spPr>
          <a:xfrm>
            <a:off x="8563610" y="3521075"/>
            <a:ext cx="14770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Projection </a:t>
            </a:r>
            <a:r>
              <a:rPr lang="en-US" altLang="en-US" sz="1200"/>
              <a:t>Matrix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8695690" y="3594735"/>
            <a:ext cx="80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816850" y="1811020"/>
            <a:ext cx="0" cy="30403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15580" y="4817110"/>
            <a:ext cx="3246120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15455" y="4825365"/>
            <a:ext cx="1007745" cy="990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rish_pub_cube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028825"/>
            <a:ext cx="4787900" cy="3593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 flipH="1">
            <a:off x="7804785" y="3401060"/>
            <a:ext cx="1427480" cy="1616075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6808470" y="1818640"/>
            <a:ext cx="4257040" cy="4013200"/>
          </a:xfrm>
          <a:prstGeom prst="cub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69" t="5079" r="80013" b="59937"/>
          <a:stretch>
            <a:fillRect/>
          </a:stretch>
        </p:blipFill>
        <p:spPr>
          <a:xfrm>
            <a:off x="6252845" y="1752600"/>
            <a:ext cx="715645" cy="6997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91020" y="2385060"/>
            <a:ext cx="1059815" cy="1757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52995" y="3854450"/>
            <a:ext cx="495300" cy="290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69810" y="4100830"/>
            <a:ext cx="575310" cy="54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627620" y="3461385"/>
            <a:ext cx="225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i</a:t>
            </a:r>
            <a:endParaRPr lang="" alt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7138670" y="4142105"/>
            <a:ext cx="245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r</a:t>
            </a:r>
            <a:endParaRPr lang="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7087870" y="3641090"/>
            <a:ext cx="279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n</a:t>
            </a:r>
            <a:endParaRPr lang="" altLang="en-US" sz="12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002145" y="4066540"/>
            <a:ext cx="393065" cy="3429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960870" y="4025900"/>
            <a:ext cx="85725" cy="85090"/>
          </a:xfrm>
          <a:prstGeom prst="flowChartSummingJunct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691755" y="5922645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r = i - 2n(n.i)</a:t>
            </a:r>
            <a:endParaRPr lang="" altLang="en-US"/>
          </a:p>
        </p:txBody>
      </p:sp>
      <p:sp>
        <p:nvSpPr>
          <p:cNvPr id="24" name="Text Box 23"/>
          <p:cNvSpPr txBox="1"/>
          <p:nvPr/>
        </p:nvSpPr>
        <p:spPr>
          <a:xfrm rot="21120000">
            <a:off x="8554085" y="2078355"/>
            <a:ext cx="7734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endParaRPr lang="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 rot="21240000">
            <a:off x="10017125" y="364109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Right"/>
              <a:lightRig rig="threePt" dir="t"/>
            </a:scene3d>
          </a:bodyPr>
          <a:p>
            <a:pPr algn="ctr"/>
            <a:r>
              <a:rPr lang="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endParaRPr lang="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 rot="21120000">
            <a:off x="8236585" y="5121275"/>
            <a:ext cx="14008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" altLang="en-US" sz="2000">
                <a:solidFill>
                  <a:schemeClr val="bg1">
                    <a:lumMod val="75000"/>
                  </a:schemeClr>
                </a:solidFill>
              </a:rPr>
              <a:t>BOTTOM</a:t>
            </a:r>
            <a:endParaRPr lang="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037590" y="5922645"/>
            <a:ext cx="385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Textures d'environnement</a:t>
            </a:r>
            <a:endParaRPr lang="" altLang="en-US"/>
          </a:p>
        </p:txBody>
      </p:sp>
      <p:sp>
        <p:nvSpPr>
          <p:cNvPr id="29" name="Right Arrow 28"/>
          <p:cNvSpPr/>
          <p:nvPr/>
        </p:nvSpPr>
        <p:spPr>
          <a:xfrm>
            <a:off x="5549900" y="3549650"/>
            <a:ext cx="1009015" cy="5505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4359275" y="4420235"/>
            <a:ext cx="1618615" cy="16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2093" t="18379" r="60855" b="11332"/>
          <a:stretch>
            <a:fillRect/>
          </a:stretch>
        </p:blipFill>
        <p:spPr>
          <a:xfrm>
            <a:off x="497205" y="727710"/>
            <a:ext cx="3305175" cy="3065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6753" b="24394"/>
          <a:stretch>
            <a:fillRect/>
          </a:stretch>
        </p:blipFill>
        <p:spPr>
          <a:xfrm>
            <a:off x="4235450" y="727710"/>
            <a:ext cx="3298825" cy="3072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1913" t="17291" r="11476" b="11917"/>
          <a:stretch>
            <a:fillRect/>
          </a:stretch>
        </p:blipFill>
        <p:spPr>
          <a:xfrm>
            <a:off x="7967980" y="733425"/>
            <a:ext cx="3251835" cy="306705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20520000">
            <a:off x="5302250" y="429323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7389495" y="3894455"/>
            <a:ext cx="3836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newNormal = normalMap x Matrice[TBN]</a:t>
            </a:r>
            <a:endParaRPr lang="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5102225" y="3244850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Normal Map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46470" y="4570095"/>
            <a:ext cx="1242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N (normale)</a:t>
            </a:r>
            <a:endParaRPr lang="" alt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6097905" y="5221605"/>
            <a:ext cx="1291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T</a:t>
            </a:r>
            <a:r>
              <a:rPr lang="en-US" altLang="en-US" sz="1400"/>
              <a:t> (</a:t>
            </a:r>
            <a:r>
              <a:rPr lang="" altLang="en-US" sz="1400"/>
              <a:t>tangente</a:t>
            </a:r>
            <a:r>
              <a:rPr lang="en-US" altLang="en-US" sz="1400"/>
              <a:t>)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5595620" y="4201160"/>
            <a:ext cx="1532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B</a:t>
            </a:r>
            <a:r>
              <a:rPr lang="en-US" altLang="en-US" sz="1400"/>
              <a:t> (</a:t>
            </a:r>
            <a:r>
              <a:rPr lang="" altLang="en-US" sz="1400"/>
              <a:t>Bi-Tangente</a:t>
            </a:r>
            <a:r>
              <a:rPr lang="en-US" altLang="en-US" sz="1400"/>
              <a:t>)</a:t>
            </a:r>
            <a:endParaRPr lang="en-US" alt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015" y="4201160"/>
            <a:ext cx="1066800" cy="6858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827780" y="2076450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+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560310" y="2079625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=</a:t>
            </a:r>
            <a:endParaRPr lang="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640840" y="3244850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Texture</a:t>
            </a:r>
            <a:endParaRPr lang="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own Arrow 3"/>
          <p:cNvSpPr/>
          <p:nvPr/>
        </p:nvSpPr>
        <p:spPr>
          <a:xfrm>
            <a:off x="2846070" y="1818640"/>
            <a:ext cx="1459865" cy="292100"/>
          </a:xfrm>
          <a:prstGeom prst="downArrow">
            <a:avLst>
              <a:gd name="adj1" fmla="val 1000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Presentation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Source Han Sans CN</vt:lpstr>
      <vt:lpstr>D050000L</vt:lpstr>
      <vt:lpstr>PakType Naskh Basic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gwennael.buchet</dc:creator>
  <cp:lastModifiedBy>gwennael.buchet</cp:lastModifiedBy>
  <cp:revision>14</cp:revision>
  <dcterms:created xsi:type="dcterms:W3CDTF">2019-01-20T23:04:19Z</dcterms:created>
  <dcterms:modified xsi:type="dcterms:W3CDTF">2019-01-20T23:04:19Z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