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ä¸»é¢æ ·å¼ 1 - å¼ºè°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8580" y="2442210"/>
            <a:ext cx="7295515" cy="2324100"/>
          </a:xfrm>
          <a:prstGeom prst="rect">
            <a:avLst/>
          </a:prstGeom>
        </p:spPr>
      </p:pic>
      <p:pic>
        <p:nvPicPr>
          <p:cNvPr id="33" name="Picture 32" descr="cub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255" y="3008630"/>
            <a:ext cx="534670" cy="490220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V="1">
            <a:off x="7901305" y="2766060"/>
            <a:ext cx="635" cy="26289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8096885" y="3232785"/>
            <a:ext cx="280670" cy="63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649845" y="3288030"/>
            <a:ext cx="181610" cy="179705"/>
          </a:xfrm>
          <a:prstGeom prst="straightConnector1">
            <a:avLst/>
          </a:prstGeom>
          <a:ln w="2857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6"/>
          <p:cNvSpPr txBox="1"/>
          <p:nvPr/>
        </p:nvSpPr>
        <p:spPr>
          <a:xfrm>
            <a:off x="7519670" y="3550920"/>
            <a:ext cx="7632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200"/>
              <a:t>Object Space</a:t>
            </a:r>
            <a:endParaRPr lang="en-US" altLang="en-US" sz="1200"/>
          </a:p>
        </p:txBody>
      </p:sp>
      <p:sp>
        <p:nvSpPr>
          <p:cNvPr id="39" name="Text Box 38"/>
          <p:cNvSpPr txBox="1"/>
          <p:nvPr/>
        </p:nvSpPr>
        <p:spPr>
          <a:xfrm>
            <a:off x="2396808" y="3859530"/>
            <a:ext cx="11315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200"/>
              <a:t>World Space</a:t>
            </a:r>
            <a:endParaRPr lang="en-US" altLang="en-US" sz="120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32685" t="5079" r="2615" b="3556"/>
          <a:stretch>
            <a:fillRect/>
          </a:stretch>
        </p:blipFill>
        <p:spPr>
          <a:xfrm>
            <a:off x="4084320" y="1785620"/>
            <a:ext cx="2513965" cy="1827530"/>
          </a:xfrm>
          <a:prstGeom prst="rect">
            <a:avLst/>
          </a:prstGeom>
        </p:spPr>
      </p:pic>
      <p:sp>
        <p:nvSpPr>
          <p:cNvPr id="43" name="Text Box 42"/>
          <p:cNvSpPr txBox="1"/>
          <p:nvPr/>
        </p:nvSpPr>
        <p:spPr>
          <a:xfrm>
            <a:off x="3680461" y="2490470"/>
            <a:ext cx="9759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200"/>
              <a:t>Eye Space</a:t>
            </a:r>
            <a:endParaRPr lang="en-US" altLang="en-US" sz="1200"/>
          </a:p>
        </p:txBody>
      </p:sp>
      <p:grpSp>
        <p:nvGrpSpPr>
          <p:cNvPr id="45" name="Group 44"/>
          <p:cNvGrpSpPr/>
          <p:nvPr/>
        </p:nvGrpSpPr>
        <p:grpSpPr>
          <a:xfrm>
            <a:off x="4365625" y="1430655"/>
            <a:ext cx="782955" cy="1185545"/>
            <a:chOff x="5967" y="3965"/>
            <a:chExt cx="1233" cy="1867"/>
          </a:xfrm>
        </p:grpSpPr>
        <p:cxnSp>
          <p:nvCxnSpPr>
            <p:cNvPr id="10" name="Straight Arrow Connector 9"/>
            <p:cNvCxnSpPr/>
            <p:nvPr/>
          </p:nvCxnSpPr>
          <p:spPr>
            <a:xfrm rot="1920000" flipV="1">
              <a:off x="6311" y="3965"/>
              <a:ext cx="0" cy="1337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5972" y="5198"/>
              <a:ext cx="1008" cy="634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5967" y="4808"/>
              <a:ext cx="1233" cy="37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Group 37"/>
          <p:cNvGrpSpPr/>
          <p:nvPr/>
        </p:nvGrpSpPr>
        <p:grpSpPr>
          <a:xfrm>
            <a:off x="563880" y="2298065"/>
            <a:ext cx="1169670" cy="1143000"/>
            <a:chOff x="874" y="3772"/>
            <a:chExt cx="1842" cy="1800"/>
          </a:xfrm>
        </p:grpSpPr>
        <p:pic>
          <p:nvPicPr>
            <p:cNvPr id="4" name="Picture 3" descr="cub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74" y="4368"/>
              <a:ext cx="1315" cy="1205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/>
            <p:nvPr/>
          </p:nvCxnSpPr>
          <p:spPr>
            <a:xfrm flipV="1">
              <a:off x="1545" y="3772"/>
              <a:ext cx="1" cy="646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2026" y="4919"/>
              <a:ext cx="690" cy="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927" y="5055"/>
              <a:ext cx="446" cy="442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 Box 12"/>
          <p:cNvSpPr txBox="1"/>
          <p:nvPr/>
        </p:nvSpPr>
        <p:spPr>
          <a:xfrm>
            <a:off x="385445" y="3611880"/>
            <a:ext cx="11918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200"/>
              <a:t>Object Space</a:t>
            </a:r>
            <a:endParaRPr lang="en-US" altLang="en-US" sz="1200"/>
          </a:p>
        </p:txBody>
      </p:sp>
      <p:graphicFrame>
        <p:nvGraphicFramePr>
          <p:cNvPr id="14" name="Table 13"/>
          <p:cNvGraphicFramePr/>
          <p:nvPr/>
        </p:nvGraphicFramePr>
        <p:xfrm>
          <a:off x="2313305" y="2691765"/>
          <a:ext cx="731520" cy="670560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182880"/>
                <a:gridCol w="182880"/>
                <a:gridCol w="182880"/>
                <a:gridCol w="182880"/>
              </a:tblGrid>
              <a:tr h="167640"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7640"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7640"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7640"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/>
          <p:nvPr/>
        </p:nvGraphicFramePr>
        <p:xfrm>
          <a:off x="5648325" y="2719070"/>
          <a:ext cx="731520" cy="670560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182880"/>
                <a:gridCol w="182880"/>
                <a:gridCol w="182880"/>
                <a:gridCol w="182880"/>
              </a:tblGrid>
              <a:tr h="167640"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7640"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7640"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7640"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/>
          <p:nvPr/>
        </p:nvGraphicFramePr>
        <p:xfrm>
          <a:off x="8936355" y="2724785"/>
          <a:ext cx="731520" cy="670560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182880"/>
                <a:gridCol w="182880"/>
                <a:gridCol w="182880"/>
                <a:gridCol w="182880"/>
              </a:tblGrid>
              <a:tr h="167640"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7640"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7640"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7640"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6" name="Text Box 45"/>
          <p:cNvSpPr txBox="1"/>
          <p:nvPr/>
        </p:nvSpPr>
        <p:spPr>
          <a:xfrm>
            <a:off x="10512425" y="3565525"/>
            <a:ext cx="15525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Clip Coords.</a:t>
            </a:r>
            <a:endParaRPr lang="en-US" altLang="en-US"/>
          </a:p>
        </p:txBody>
      </p:sp>
      <p:sp>
        <p:nvSpPr>
          <p:cNvPr id="55" name="Text Box 54"/>
          <p:cNvSpPr txBox="1"/>
          <p:nvPr/>
        </p:nvSpPr>
        <p:spPr>
          <a:xfrm>
            <a:off x="3780790" y="3611880"/>
            <a:ext cx="11315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200"/>
              <a:t>World Space</a:t>
            </a:r>
            <a:endParaRPr lang="en-US" altLang="en-US" sz="1200"/>
          </a:p>
        </p:txBody>
      </p:sp>
      <p:sp>
        <p:nvSpPr>
          <p:cNvPr id="56" name="Text Box 55"/>
          <p:cNvSpPr txBox="1"/>
          <p:nvPr/>
        </p:nvSpPr>
        <p:spPr>
          <a:xfrm>
            <a:off x="7115810" y="3611880"/>
            <a:ext cx="9759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200"/>
              <a:t>Eye Space</a:t>
            </a:r>
            <a:endParaRPr lang="en-US" altLang="en-US" sz="1200"/>
          </a:p>
        </p:txBody>
      </p:sp>
      <p:grpSp>
        <p:nvGrpSpPr>
          <p:cNvPr id="41" name="Group 40"/>
          <p:cNvGrpSpPr/>
          <p:nvPr/>
        </p:nvGrpSpPr>
        <p:grpSpPr>
          <a:xfrm>
            <a:off x="6603365" y="2553335"/>
            <a:ext cx="2000250" cy="967740"/>
            <a:chOff x="10523" y="4217"/>
            <a:chExt cx="3150" cy="1524"/>
          </a:xfrm>
        </p:grpSpPr>
        <p:grpSp>
          <p:nvGrpSpPr>
            <p:cNvPr id="54" name="Group 53"/>
            <p:cNvGrpSpPr/>
            <p:nvPr/>
          </p:nvGrpSpPr>
          <p:grpSpPr>
            <a:xfrm rot="0">
              <a:off x="10950" y="4217"/>
              <a:ext cx="1538" cy="1279"/>
              <a:chOff x="5976" y="4869"/>
              <a:chExt cx="3344" cy="2992"/>
            </a:xfrm>
          </p:grpSpPr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rcRect l="32685" t="5079" r="2615" b="3556"/>
              <a:stretch>
                <a:fillRect/>
              </a:stretch>
            </p:blipFill>
            <p:spPr>
              <a:xfrm>
                <a:off x="5976" y="5428"/>
                <a:ext cx="3344" cy="2433"/>
              </a:xfrm>
              <a:prstGeom prst="rect">
                <a:avLst/>
              </a:prstGeom>
            </p:spPr>
          </p:pic>
          <p:grpSp>
            <p:nvGrpSpPr>
              <p:cNvPr id="50" name="Group 49"/>
              <p:cNvGrpSpPr/>
              <p:nvPr/>
            </p:nvGrpSpPr>
            <p:grpSpPr>
              <a:xfrm>
                <a:off x="6419" y="4869"/>
                <a:ext cx="1233" cy="1867"/>
                <a:chOff x="5967" y="3965"/>
                <a:chExt cx="1233" cy="1867"/>
              </a:xfrm>
            </p:grpSpPr>
            <p:cxnSp>
              <p:nvCxnSpPr>
                <p:cNvPr id="51" name="Straight Arrow Connector 50"/>
                <p:cNvCxnSpPr/>
                <p:nvPr/>
              </p:nvCxnSpPr>
              <p:spPr>
                <a:xfrm rot="1920000" flipV="1">
                  <a:off x="6311" y="3965"/>
                  <a:ext cx="0" cy="1337"/>
                </a:xfrm>
                <a:prstGeom prst="straightConnector1">
                  <a:avLst/>
                </a:prstGeom>
                <a:ln w="9525">
                  <a:solidFill>
                    <a:schemeClr val="accent6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5972" y="5198"/>
                  <a:ext cx="1008" cy="634"/>
                </a:xfrm>
                <a:prstGeom prst="straightConnector1">
                  <a:avLst/>
                </a:prstGeom>
                <a:ln w="9525">
                  <a:solidFill>
                    <a:schemeClr val="accent5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 flipV="1">
                  <a:off x="5967" y="4808"/>
                  <a:ext cx="1233" cy="375"/>
                </a:xfrm>
                <a:prstGeom prst="straightConnector1">
                  <a:avLst/>
                </a:prstGeom>
                <a:ln w="952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23" y="4737"/>
              <a:ext cx="3151" cy="1004"/>
            </a:xfrm>
            <a:prstGeom prst="rect">
              <a:avLst/>
            </a:prstGeom>
          </p:spPr>
        </p:pic>
        <p:pic>
          <p:nvPicPr>
            <p:cNvPr id="21" name="Picture 20" descr="cub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414" y="5054"/>
              <a:ext cx="410" cy="304"/>
            </a:xfrm>
            <a:prstGeom prst="rect">
              <a:avLst/>
            </a:prstGeom>
          </p:spPr>
        </p:pic>
        <p:cxnSp>
          <p:nvCxnSpPr>
            <p:cNvPr id="24" name="Straight Arrow Connector 23"/>
            <p:cNvCxnSpPr/>
            <p:nvPr/>
          </p:nvCxnSpPr>
          <p:spPr>
            <a:xfrm flipV="1">
              <a:off x="12624" y="4904"/>
              <a:ext cx="0" cy="163"/>
            </a:xfrm>
            <a:prstGeom prst="straightConnector1">
              <a:avLst/>
            </a:prstGeom>
            <a:ln w="952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12774" y="5193"/>
              <a:ext cx="215" cy="0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12431" y="5227"/>
              <a:ext cx="139" cy="111"/>
            </a:xfrm>
            <a:prstGeom prst="straightConnector1">
              <a:avLst/>
            </a:prstGeom>
            <a:ln w="9525"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345815" y="2724785"/>
            <a:ext cx="2000250" cy="637540"/>
            <a:chOff x="5258" y="4569"/>
            <a:chExt cx="3150" cy="1004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258" y="4569"/>
              <a:ext cx="3151" cy="1004"/>
            </a:xfrm>
            <a:prstGeom prst="rect">
              <a:avLst/>
            </a:prstGeom>
          </p:spPr>
        </p:pic>
        <p:pic>
          <p:nvPicPr>
            <p:cNvPr id="6" name="Picture 5" descr="cub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149" y="4886"/>
              <a:ext cx="410" cy="304"/>
            </a:xfrm>
            <a:prstGeom prst="rect">
              <a:avLst/>
            </a:prstGeom>
          </p:spPr>
        </p:pic>
        <p:cxnSp>
          <p:nvCxnSpPr>
            <p:cNvPr id="16" name="Straight Arrow Connector 15"/>
            <p:cNvCxnSpPr/>
            <p:nvPr/>
          </p:nvCxnSpPr>
          <p:spPr>
            <a:xfrm flipV="1">
              <a:off x="7359" y="4736"/>
              <a:ext cx="0" cy="163"/>
            </a:xfrm>
            <a:prstGeom prst="straightConnector1">
              <a:avLst/>
            </a:prstGeom>
            <a:ln w="952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7509" y="5025"/>
              <a:ext cx="215" cy="0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7166" y="5059"/>
              <a:ext cx="139" cy="111"/>
            </a:xfrm>
            <a:prstGeom prst="straightConnector1">
              <a:avLst/>
            </a:prstGeom>
            <a:ln w="9525"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ight Arrow 26"/>
          <p:cNvSpPr/>
          <p:nvPr/>
        </p:nvSpPr>
        <p:spPr>
          <a:xfrm>
            <a:off x="2049145" y="3521075"/>
            <a:ext cx="125984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" altLang="en-US" sz="1200"/>
              <a:t>Model Matrix</a:t>
            </a:r>
            <a:endParaRPr lang="" altLang="en-US" sz="1200"/>
          </a:p>
        </p:txBody>
      </p:sp>
      <p:sp>
        <p:nvSpPr>
          <p:cNvPr id="28" name="Right Arrow 27"/>
          <p:cNvSpPr/>
          <p:nvPr/>
        </p:nvSpPr>
        <p:spPr>
          <a:xfrm>
            <a:off x="5384165" y="3521075"/>
            <a:ext cx="125984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" altLang="en-US" sz="1200"/>
              <a:t>View</a:t>
            </a:r>
            <a:r>
              <a:rPr lang="en-US" altLang="en-US" sz="1200"/>
              <a:t> Matrix</a:t>
            </a:r>
            <a:endParaRPr lang="en-US" altLang="en-US" sz="1200"/>
          </a:p>
        </p:txBody>
      </p:sp>
      <p:sp>
        <p:nvSpPr>
          <p:cNvPr id="32" name="Right Arrow 31"/>
          <p:cNvSpPr/>
          <p:nvPr/>
        </p:nvSpPr>
        <p:spPr>
          <a:xfrm>
            <a:off x="8563610" y="3521075"/>
            <a:ext cx="147701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" altLang="en-US" sz="1200"/>
              <a:t>Projection </a:t>
            </a:r>
            <a:r>
              <a:rPr lang="en-US" altLang="en-US" sz="1200"/>
              <a:t>Matrix</a:t>
            </a:r>
            <a:endParaRPr lang="en-US" alt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Text Box 26"/>
          <p:cNvSpPr txBox="1"/>
          <p:nvPr/>
        </p:nvSpPr>
        <p:spPr>
          <a:xfrm>
            <a:off x="8695690" y="3594735"/>
            <a:ext cx="8007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" altLang="en-US">
                <a:solidFill>
                  <a:schemeClr val="bg1">
                    <a:lumMod val="75000"/>
                  </a:schemeClr>
                </a:solidFill>
              </a:rPr>
              <a:t>BACK</a:t>
            </a:r>
            <a:endParaRPr lang="" altLang="en-US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7816850" y="1811020"/>
            <a:ext cx="0" cy="30403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815580" y="4817110"/>
            <a:ext cx="3246120" cy="12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815455" y="4825365"/>
            <a:ext cx="1007745" cy="9906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irish_pub_cubema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865" y="2028825"/>
            <a:ext cx="4787900" cy="35934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20000" flipH="1">
            <a:off x="7804785" y="3401060"/>
            <a:ext cx="1427480" cy="1616075"/>
          </a:xfrm>
          <a:prstGeom prst="rect">
            <a:avLst/>
          </a:prstGeom>
        </p:spPr>
      </p:pic>
      <p:sp>
        <p:nvSpPr>
          <p:cNvPr id="10" name="Cube 9"/>
          <p:cNvSpPr/>
          <p:nvPr/>
        </p:nvSpPr>
        <p:spPr>
          <a:xfrm>
            <a:off x="6808470" y="1818640"/>
            <a:ext cx="4257040" cy="4013200"/>
          </a:xfrm>
          <a:prstGeom prst="cub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1569" t="5079" r="80013" b="59937"/>
          <a:stretch>
            <a:fillRect/>
          </a:stretch>
        </p:blipFill>
        <p:spPr>
          <a:xfrm>
            <a:off x="6252845" y="1752600"/>
            <a:ext cx="715645" cy="69977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6891020" y="2385060"/>
            <a:ext cx="1059815" cy="17570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7452995" y="3854450"/>
            <a:ext cx="495300" cy="2901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7369810" y="4100830"/>
            <a:ext cx="575310" cy="546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7627620" y="3461385"/>
            <a:ext cx="2254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200"/>
              <a:t>i</a:t>
            </a:r>
            <a:endParaRPr lang="" altLang="en-US" sz="1200"/>
          </a:p>
        </p:txBody>
      </p:sp>
      <p:sp>
        <p:nvSpPr>
          <p:cNvPr id="16" name="Text Box 15"/>
          <p:cNvSpPr txBox="1"/>
          <p:nvPr/>
        </p:nvSpPr>
        <p:spPr>
          <a:xfrm>
            <a:off x="7138670" y="4142105"/>
            <a:ext cx="2457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200"/>
              <a:t>r</a:t>
            </a:r>
            <a:endParaRPr lang="" altLang="en-US" sz="1200"/>
          </a:p>
        </p:txBody>
      </p:sp>
      <p:sp>
        <p:nvSpPr>
          <p:cNvPr id="17" name="Text Box 16"/>
          <p:cNvSpPr txBox="1"/>
          <p:nvPr/>
        </p:nvSpPr>
        <p:spPr>
          <a:xfrm>
            <a:off x="7087870" y="3641090"/>
            <a:ext cx="2794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200"/>
              <a:t>n</a:t>
            </a:r>
            <a:endParaRPr lang="" altLang="en-US" sz="120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7002145" y="4066540"/>
            <a:ext cx="393065" cy="34290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Summing Junction 21"/>
          <p:cNvSpPr/>
          <p:nvPr/>
        </p:nvSpPr>
        <p:spPr>
          <a:xfrm>
            <a:off x="6960870" y="4025900"/>
            <a:ext cx="85725" cy="85090"/>
          </a:xfrm>
          <a:prstGeom prst="flowChartSummingJuncti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7691755" y="5922645"/>
            <a:ext cx="1652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" altLang="en-US"/>
              <a:t>r = i - 2n(n.i)</a:t>
            </a:r>
            <a:endParaRPr lang="" altLang="en-US"/>
          </a:p>
        </p:txBody>
      </p:sp>
      <p:sp>
        <p:nvSpPr>
          <p:cNvPr id="24" name="Text Box 23"/>
          <p:cNvSpPr txBox="1"/>
          <p:nvPr/>
        </p:nvSpPr>
        <p:spPr>
          <a:xfrm rot="21120000">
            <a:off x="8554085" y="2078355"/>
            <a:ext cx="77343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2Top"/>
              <a:lightRig rig="threePt" dir="t"/>
            </a:scene3d>
          </a:bodyPr>
          <a:p>
            <a:pPr algn="ctr"/>
            <a:r>
              <a:rPr lang="" alt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TOP</a:t>
            </a:r>
            <a:endParaRPr lang="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 Box 24"/>
          <p:cNvSpPr txBox="1"/>
          <p:nvPr/>
        </p:nvSpPr>
        <p:spPr>
          <a:xfrm rot="21240000">
            <a:off x="10017125" y="3641090"/>
            <a:ext cx="109029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2Right"/>
              <a:lightRig rig="threePt" dir="t"/>
            </a:scene3d>
          </a:bodyPr>
          <a:p>
            <a:pPr algn="ctr"/>
            <a:r>
              <a:rPr lang="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endParaRPr lang="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 Box 25"/>
          <p:cNvSpPr txBox="1"/>
          <p:nvPr/>
        </p:nvSpPr>
        <p:spPr>
          <a:xfrm rot="21120000">
            <a:off x="8236585" y="5121275"/>
            <a:ext cx="140081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2Top"/>
              <a:lightRig rig="threePt" dir="t"/>
            </a:scene3d>
          </a:bodyPr>
          <a:p>
            <a:pPr algn="ctr"/>
            <a:r>
              <a:rPr lang="" altLang="en-US" sz="2000">
                <a:solidFill>
                  <a:schemeClr val="bg1">
                    <a:lumMod val="75000"/>
                  </a:schemeClr>
                </a:solidFill>
              </a:rPr>
              <a:t>BOTTOM</a:t>
            </a:r>
            <a:endParaRPr lang="" altLang="en-US" sz="2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1037590" y="5922645"/>
            <a:ext cx="3854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/>
              <a:t>Textures d'environnement</a:t>
            </a:r>
            <a:endParaRPr lang="" altLang="en-US"/>
          </a:p>
        </p:txBody>
      </p:sp>
      <p:sp>
        <p:nvSpPr>
          <p:cNvPr id="29" name="Right Arrow 28"/>
          <p:cNvSpPr/>
          <p:nvPr/>
        </p:nvSpPr>
        <p:spPr>
          <a:xfrm>
            <a:off x="5549900" y="3549650"/>
            <a:ext cx="1009015" cy="55054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Oval 7"/>
          <p:cNvSpPr/>
          <p:nvPr/>
        </p:nvSpPr>
        <p:spPr>
          <a:xfrm>
            <a:off x="3895090" y="3827780"/>
            <a:ext cx="1618615" cy="1618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12093" t="18379" r="60855" b="11332"/>
          <a:stretch>
            <a:fillRect/>
          </a:stretch>
        </p:blipFill>
        <p:spPr>
          <a:xfrm>
            <a:off x="1473200" y="1112520"/>
            <a:ext cx="2061210" cy="21151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r="26753" b="24394"/>
          <a:stretch>
            <a:fillRect/>
          </a:stretch>
        </p:blipFill>
        <p:spPr>
          <a:xfrm>
            <a:off x="4178300" y="1108075"/>
            <a:ext cx="2056765" cy="21196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l="61913" t="17291" r="11476" b="11917"/>
          <a:stretch>
            <a:fillRect/>
          </a:stretch>
        </p:blipFill>
        <p:spPr>
          <a:xfrm>
            <a:off x="6882130" y="1108075"/>
            <a:ext cx="2027555" cy="2115820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 rot="20520000">
            <a:off x="4838065" y="3700780"/>
            <a:ext cx="782955" cy="1185545"/>
            <a:chOff x="5967" y="3965"/>
            <a:chExt cx="1233" cy="1867"/>
          </a:xfrm>
        </p:grpSpPr>
        <p:cxnSp>
          <p:nvCxnSpPr>
            <p:cNvPr id="10" name="Straight Arrow Connector 9"/>
            <p:cNvCxnSpPr/>
            <p:nvPr/>
          </p:nvCxnSpPr>
          <p:spPr>
            <a:xfrm rot="1920000" flipV="1">
              <a:off x="6311" y="3965"/>
              <a:ext cx="0" cy="1337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5972" y="5198"/>
              <a:ext cx="1008" cy="634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5967" y="4808"/>
              <a:ext cx="1233" cy="37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 Box 8"/>
          <p:cNvSpPr txBox="1"/>
          <p:nvPr/>
        </p:nvSpPr>
        <p:spPr>
          <a:xfrm>
            <a:off x="6803390" y="3227705"/>
            <a:ext cx="38366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400"/>
              <a:t>newNormal = normalMap x Matrice[TBN]</a:t>
            </a:r>
            <a:endParaRPr lang="" altLang="en-US" sz="1400"/>
          </a:p>
        </p:txBody>
      </p:sp>
      <p:sp>
        <p:nvSpPr>
          <p:cNvPr id="13" name="Text Box 12"/>
          <p:cNvSpPr txBox="1"/>
          <p:nvPr/>
        </p:nvSpPr>
        <p:spPr>
          <a:xfrm>
            <a:off x="4424045" y="2806065"/>
            <a:ext cx="15652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" altLang="en-US">
                <a:solidFill>
                  <a:schemeClr val="bg1"/>
                </a:solidFill>
              </a:rPr>
              <a:t>Normal Map</a:t>
            </a:r>
            <a:endParaRPr lang="" altLang="en-US">
              <a:solidFill>
                <a:schemeClr val="bg1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5582285" y="3977640"/>
            <a:ext cx="12426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400"/>
              <a:t>N (normale)</a:t>
            </a:r>
            <a:endParaRPr lang="" altLang="en-US" sz="1400"/>
          </a:p>
        </p:txBody>
      </p:sp>
      <p:sp>
        <p:nvSpPr>
          <p:cNvPr id="15" name="Text Box 14"/>
          <p:cNvSpPr txBox="1"/>
          <p:nvPr/>
        </p:nvSpPr>
        <p:spPr>
          <a:xfrm>
            <a:off x="5633720" y="4629150"/>
            <a:ext cx="1291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400"/>
              <a:t>T</a:t>
            </a:r>
            <a:r>
              <a:rPr lang="en-US" altLang="en-US" sz="1400"/>
              <a:t> (</a:t>
            </a:r>
            <a:r>
              <a:rPr lang="" altLang="en-US" sz="1400"/>
              <a:t>tangente</a:t>
            </a:r>
            <a:r>
              <a:rPr lang="en-US" altLang="en-US" sz="1400"/>
              <a:t>)</a:t>
            </a:r>
            <a:endParaRPr lang="en-US" altLang="en-US" sz="1400"/>
          </a:p>
        </p:txBody>
      </p:sp>
      <p:sp>
        <p:nvSpPr>
          <p:cNvPr id="16" name="Text Box 15"/>
          <p:cNvSpPr txBox="1"/>
          <p:nvPr/>
        </p:nvSpPr>
        <p:spPr>
          <a:xfrm>
            <a:off x="5131435" y="3608705"/>
            <a:ext cx="15328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400"/>
              <a:t>B</a:t>
            </a:r>
            <a:r>
              <a:rPr lang="en-US" altLang="en-US" sz="1400"/>
              <a:t> (</a:t>
            </a:r>
            <a:r>
              <a:rPr lang="" altLang="en-US" sz="1400"/>
              <a:t>Bi-Tangente</a:t>
            </a:r>
            <a:r>
              <a:rPr lang="en-US" altLang="en-US" sz="1400"/>
              <a:t>)</a:t>
            </a:r>
            <a:endParaRPr lang="en-US" altLang="en-US" sz="140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6735" y="3534410"/>
            <a:ext cx="1066800" cy="685800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3669030" y="1929130"/>
            <a:ext cx="374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" altLang="en-US"/>
              <a:t>+</a:t>
            </a:r>
            <a:endParaRPr lang="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6370955" y="1929130"/>
            <a:ext cx="374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" altLang="en-US"/>
              <a:t>=</a:t>
            </a:r>
            <a:endParaRPr lang="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1994535" y="2806065"/>
            <a:ext cx="1017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" altLang="en-US">
                <a:solidFill>
                  <a:schemeClr val="bg1"/>
                </a:solidFill>
              </a:rPr>
              <a:t>Texture</a:t>
            </a:r>
            <a:endParaRPr lang="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WPS Presentation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Arial</vt:lpstr>
      <vt:lpstr>SimSun</vt:lpstr>
      <vt:lpstr>Wingdings</vt:lpstr>
      <vt:lpstr/>
      <vt:lpstr>Arial Unicode MS</vt:lpstr>
      <vt:lpstr>Calibri Light</vt:lpstr>
      <vt:lpstr>DejaVu Sans</vt:lpstr>
      <vt:lpstr>Calibri</vt:lpstr>
      <vt:lpstr>微软雅黑</vt:lpstr>
      <vt:lpstr>Source Han Sans CN</vt:lpstr>
      <vt:lpstr>D050000L</vt:lpstr>
      <vt:lpstr>PakType Naskh Basic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gwennael.buchet</dc:creator>
  <cp:lastModifiedBy>gwennael.buchet</cp:lastModifiedBy>
  <cp:revision>13</cp:revision>
  <dcterms:created xsi:type="dcterms:W3CDTF">2019-01-20T21:26:13Z</dcterms:created>
  <dcterms:modified xsi:type="dcterms:W3CDTF">2019-01-20T21:26:13Z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