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65" r:id="rId2"/>
    <p:sldId id="395" r:id="rId3"/>
    <p:sldId id="272" r:id="rId4"/>
    <p:sldId id="296" r:id="rId5"/>
    <p:sldId id="368" r:id="rId6"/>
    <p:sldId id="369" r:id="rId7"/>
    <p:sldId id="370" r:id="rId8"/>
    <p:sldId id="371" r:id="rId9"/>
    <p:sldId id="319" r:id="rId10"/>
    <p:sldId id="373" r:id="rId11"/>
    <p:sldId id="375" r:id="rId12"/>
    <p:sldId id="376" r:id="rId13"/>
    <p:sldId id="380" r:id="rId14"/>
    <p:sldId id="377" r:id="rId15"/>
    <p:sldId id="379" r:id="rId16"/>
    <p:sldId id="378" r:id="rId17"/>
    <p:sldId id="381" r:id="rId18"/>
    <p:sldId id="382" r:id="rId19"/>
    <p:sldId id="383" r:id="rId20"/>
    <p:sldId id="372" r:id="rId21"/>
    <p:sldId id="367" r:id="rId22"/>
    <p:sldId id="374" r:id="rId23"/>
    <p:sldId id="385" r:id="rId24"/>
    <p:sldId id="384" r:id="rId25"/>
    <p:sldId id="387" r:id="rId26"/>
    <p:sldId id="392" r:id="rId27"/>
    <p:sldId id="388" r:id="rId28"/>
    <p:sldId id="389" r:id="rId29"/>
    <p:sldId id="390" r:id="rId30"/>
    <p:sldId id="391" r:id="rId31"/>
    <p:sldId id="393" r:id="rId32"/>
    <p:sldId id="394" r:id="rId33"/>
    <p:sldId id="366" r:id="rId34"/>
    <p:sldId id="326" r:id="rId35"/>
    <p:sldId id="324" r:id="rId36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43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741"/>
    <a:srgbClr val="44546A"/>
    <a:srgbClr val="507392"/>
    <a:srgbClr val="3386AF"/>
    <a:srgbClr val="33A9AF"/>
    <a:srgbClr val="C25252"/>
    <a:srgbClr val="DDD937"/>
    <a:srgbClr val="3C59D4"/>
    <a:srgbClr val="98B53D"/>
    <a:srgbClr val="A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2" autoAdjust="0"/>
    <p:restoredTop sz="96323" autoAdjust="0"/>
  </p:normalViewPr>
  <p:slideViewPr>
    <p:cSldViewPr snapToGrid="0">
      <p:cViewPr varScale="1">
        <p:scale>
          <a:sx n="56" d="100"/>
          <a:sy n="56" d="100"/>
        </p:scale>
        <p:origin x="534" y="102"/>
      </p:cViewPr>
      <p:guideLst>
        <p:guide orient="horz" pos="4343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3" d="100"/>
        <a:sy n="63" d="100"/>
      </p:scale>
      <p:origin x="0" y="-117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3D9DB-F613-491A-8C14-DF3737EB1445}" type="doc">
      <dgm:prSet loTypeId="urn:microsoft.com/office/officeart/2005/8/layout/radial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9DF71C82-F423-45DA-AE30-274F4AE03A05}">
      <dgm:prSet phldrT="[文本]"/>
      <dgm:spPr/>
      <dgm:t>
        <a:bodyPr/>
        <a:lstStyle/>
        <a:p>
          <a:r>
            <a:rPr lang="en-US" altLang="zh-CN" dirty="0" smtClean="0"/>
            <a:t>Event</a:t>
          </a:r>
          <a:endParaRPr lang="zh-CN" altLang="en-US" dirty="0"/>
        </a:p>
      </dgm:t>
    </dgm:pt>
    <dgm:pt modelId="{6060519D-EA9A-4023-BB3E-9D46EA75E4AF}" type="parTrans" cxnId="{A9977CF6-DC6B-4464-B79B-CDEEB9A4C7E0}">
      <dgm:prSet/>
      <dgm:spPr/>
      <dgm:t>
        <a:bodyPr/>
        <a:lstStyle/>
        <a:p>
          <a:endParaRPr lang="zh-CN" altLang="en-US"/>
        </a:p>
      </dgm:t>
    </dgm:pt>
    <dgm:pt modelId="{471F4DB8-D0F0-4DD0-A85B-F0E0EA777941}" type="sibTrans" cxnId="{A9977CF6-DC6B-4464-B79B-CDEEB9A4C7E0}">
      <dgm:prSet/>
      <dgm:spPr/>
      <dgm:t>
        <a:bodyPr/>
        <a:lstStyle/>
        <a:p>
          <a:endParaRPr lang="zh-CN" altLang="en-US"/>
        </a:p>
      </dgm:t>
    </dgm:pt>
    <dgm:pt modelId="{B5E288F2-CA7B-49FB-9784-D76FD2B92F4A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A519A8CC-0508-4A71-BA87-2C50DEC27B8D}" type="parTrans" cxnId="{1247494C-7821-4DC5-8C37-5C987D0CD8F0}">
      <dgm:prSet/>
      <dgm:spPr/>
      <dgm:t>
        <a:bodyPr/>
        <a:lstStyle/>
        <a:p>
          <a:endParaRPr lang="zh-CN" altLang="en-US"/>
        </a:p>
      </dgm:t>
    </dgm:pt>
    <dgm:pt modelId="{7A9C3CB1-D378-4102-9D03-6C378B701F6C}" type="sibTrans" cxnId="{1247494C-7821-4DC5-8C37-5C987D0CD8F0}">
      <dgm:prSet/>
      <dgm:spPr/>
      <dgm:t>
        <a:bodyPr/>
        <a:lstStyle/>
        <a:p>
          <a:endParaRPr lang="zh-CN" altLang="en-US"/>
        </a:p>
      </dgm:t>
    </dgm:pt>
    <dgm:pt modelId="{51C8A908-5EA0-4051-910A-011F338B03BF}">
      <dgm:prSet phldrT="[文本]"/>
      <dgm:spPr/>
      <dgm:t>
        <a:bodyPr/>
        <a:lstStyle/>
        <a:p>
          <a:r>
            <a:rPr lang="zh-CN" altLang="en-US" dirty="0" smtClean="0"/>
            <a:t>产品</a:t>
          </a:r>
          <a:endParaRPr lang="zh-CN" altLang="en-US" dirty="0"/>
        </a:p>
      </dgm:t>
    </dgm:pt>
    <dgm:pt modelId="{573E4E1B-89A2-4066-9241-F4B31FC85F83}" type="parTrans" cxnId="{07C4EEE8-7BBF-413B-8AA6-D12FC2D0F0AE}">
      <dgm:prSet/>
      <dgm:spPr/>
      <dgm:t>
        <a:bodyPr/>
        <a:lstStyle/>
        <a:p>
          <a:endParaRPr lang="zh-CN" altLang="en-US"/>
        </a:p>
      </dgm:t>
    </dgm:pt>
    <dgm:pt modelId="{0EC8F837-0BF2-4B0C-97FA-65540E9E3BD8}" type="sibTrans" cxnId="{07C4EEE8-7BBF-413B-8AA6-D12FC2D0F0AE}">
      <dgm:prSet/>
      <dgm:spPr/>
      <dgm:t>
        <a:bodyPr/>
        <a:lstStyle/>
        <a:p>
          <a:endParaRPr lang="zh-CN" altLang="en-US"/>
        </a:p>
      </dgm:t>
    </dgm:pt>
    <dgm:pt modelId="{E9A65167-9BB3-42CE-B2C3-FBD10D8EBBA5}">
      <dgm:prSet phldrT="[文本]"/>
      <dgm:spPr/>
      <dgm:t>
        <a:bodyPr/>
        <a:lstStyle/>
        <a:p>
          <a:r>
            <a:rPr lang="zh-CN" altLang="en-US" dirty="0" smtClean="0"/>
            <a:t>订单</a:t>
          </a:r>
          <a:endParaRPr lang="zh-CN" altLang="en-US" dirty="0"/>
        </a:p>
      </dgm:t>
    </dgm:pt>
    <dgm:pt modelId="{E47451FE-3ED2-4FBE-848C-1F7933F69C48}" type="parTrans" cxnId="{2D098222-5A8A-46A6-A90A-B01B68FED67D}">
      <dgm:prSet/>
      <dgm:spPr/>
      <dgm:t>
        <a:bodyPr/>
        <a:lstStyle/>
        <a:p>
          <a:endParaRPr lang="zh-CN" altLang="en-US"/>
        </a:p>
      </dgm:t>
    </dgm:pt>
    <dgm:pt modelId="{0344F128-2FFA-414A-B008-C2B2183BC166}" type="sibTrans" cxnId="{2D098222-5A8A-46A6-A90A-B01B68FED67D}">
      <dgm:prSet/>
      <dgm:spPr/>
      <dgm:t>
        <a:bodyPr/>
        <a:lstStyle/>
        <a:p>
          <a:endParaRPr lang="zh-CN" altLang="en-US"/>
        </a:p>
      </dgm:t>
    </dgm:pt>
    <dgm:pt modelId="{C43992A2-8409-434E-8D05-BD70585560FB}">
      <dgm:prSet phldrT="[文本]"/>
      <dgm:spPr/>
      <dgm:t>
        <a:bodyPr/>
        <a:lstStyle/>
        <a:p>
          <a:r>
            <a:rPr lang="zh-CN" altLang="en-US" dirty="0" smtClean="0"/>
            <a:t>品类</a:t>
          </a:r>
          <a:endParaRPr lang="zh-CN" altLang="en-US" dirty="0"/>
        </a:p>
      </dgm:t>
    </dgm:pt>
    <dgm:pt modelId="{0CACFE79-4357-4F03-9C69-F6466345A8C0}" type="parTrans" cxnId="{819ED9A9-EDF7-4BB2-80B5-931E815FFCD7}">
      <dgm:prSet/>
      <dgm:spPr/>
      <dgm:t>
        <a:bodyPr/>
        <a:lstStyle/>
        <a:p>
          <a:endParaRPr lang="zh-CN" altLang="en-US"/>
        </a:p>
      </dgm:t>
    </dgm:pt>
    <dgm:pt modelId="{CFD30B1D-F1FC-40C5-ABAD-464E2BCF4804}" type="sibTrans" cxnId="{819ED9A9-EDF7-4BB2-80B5-931E815FFCD7}">
      <dgm:prSet/>
      <dgm:spPr/>
      <dgm:t>
        <a:bodyPr/>
        <a:lstStyle/>
        <a:p>
          <a:endParaRPr lang="zh-CN" altLang="en-US"/>
        </a:p>
      </dgm:t>
    </dgm:pt>
    <dgm:pt modelId="{C414008A-8845-4F82-9FF9-AE41FEDAFD23}" type="pres">
      <dgm:prSet presAssocID="{E923D9DB-F613-491A-8C14-DF3737EB144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FAAC96D-0C53-4653-9626-1C4E72722C57}" type="pres">
      <dgm:prSet presAssocID="{E923D9DB-F613-491A-8C14-DF3737EB1445}" presName="radial" presStyleCnt="0">
        <dgm:presLayoutVars>
          <dgm:animLvl val="ctr"/>
        </dgm:presLayoutVars>
      </dgm:prSet>
      <dgm:spPr/>
    </dgm:pt>
    <dgm:pt modelId="{1A542013-EC33-4498-AB0C-3E821F901348}" type="pres">
      <dgm:prSet presAssocID="{9DF71C82-F423-45DA-AE30-274F4AE03A05}" presName="centerShape" presStyleLbl="vennNode1" presStyleIdx="0" presStyleCnt="5"/>
      <dgm:spPr/>
      <dgm:t>
        <a:bodyPr/>
        <a:lstStyle/>
        <a:p>
          <a:endParaRPr lang="zh-CN" altLang="en-US"/>
        </a:p>
      </dgm:t>
    </dgm:pt>
    <dgm:pt modelId="{C31ABA76-584F-4E8F-8DA5-C0AB7E48DA8A}" type="pres">
      <dgm:prSet presAssocID="{B5E288F2-CA7B-49FB-9784-D76FD2B92F4A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CB3FF-43C9-4018-9825-4B0E6603EF7F}" type="pres">
      <dgm:prSet presAssocID="{51C8A908-5EA0-4051-910A-011F338B03BF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717C8F-76DF-418F-A9FF-238BEDF9707A}" type="pres">
      <dgm:prSet presAssocID="{E9A65167-9BB3-42CE-B2C3-FBD10D8EBBA5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EBB5DD-A900-4E1A-B4FF-D6C66EF83F94}" type="pres">
      <dgm:prSet presAssocID="{C43992A2-8409-434E-8D05-BD70585560FB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F30FCC-98D2-43D9-9F62-EB2BDF1B4CAB}" type="presOf" srcId="{9DF71C82-F423-45DA-AE30-274F4AE03A05}" destId="{1A542013-EC33-4498-AB0C-3E821F901348}" srcOrd="0" destOrd="0" presId="urn:microsoft.com/office/officeart/2005/8/layout/radial3"/>
    <dgm:cxn modelId="{32365CAE-8CFB-43B5-B25B-6888D96197FB}" type="presOf" srcId="{C43992A2-8409-434E-8D05-BD70585560FB}" destId="{0AEBB5DD-A900-4E1A-B4FF-D6C66EF83F94}" srcOrd="0" destOrd="0" presId="urn:microsoft.com/office/officeart/2005/8/layout/radial3"/>
    <dgm:cxn modelId="{CA9F81CD-C9F1-45F6-9588-97BEB0EB1B1B}" type="presOf" srcId="{B5E288F2-CA7B-49FB-9784-D76FD2B92F4A}" destId="{C31ABA76-584F-4E8F-8DA5-C0AB7E48DA8A}" srcOrd="0" destOrd="0" presId="urn:microsoft.com/office/officeart/2005/8/layout/radial3"/>
    <dgm:cxn modelId="{68F82477-C5B2-4CFC-AE10-46DD1371E999}" type="presOf" srcId="{E9A65167-9BB3-42CE-B2C3-FBD10D8EBBA5}" destId="{D4717C8F-76DF-418F-A9FF-238BEDF9707A}" srcOrd="0" destOrd="0" presId="urn:microsoft.com/office/officeart/2005/8/layout/radial3"/>
    <dgm:cxn modelId="{DBFD7978-09A1-4B6F-B469-F5CD73FEA771}" type="presOf" srcId="{E923D9DB-F613-491A-8C14-DF3737EB1445}" destId="{C414008A-8845-4F82-9FF9-AE41FEDAFD23}" srcOrd="0" destOrd="0" presId="urn:microsoft.com/office/officeart/2005/8/layout/radial3"/>
    <dgm:cxn modelId="{2D098222-5A8A-46A6-A90A-B01B68FED67D}" srcId="{9DF71C82-F423-45DA-AE30-274F4AE03A05}" destId="{E9A65167-9BB3-42CE-B2C3-FBD10D8EBBA5}" srcOrd="2" destOrd="0" parTransId="{E47451FE-3ED2-4FBE-848C-1F7933F69C48}" sibTransId="{0344F128-2FFA-414A-B008-C2B2183BC166}"/>
    <dgm:cxn modelId="{819ED9A9-EDF7-4BB2-80B5-931E815FFCD7}" srcId="{9DF71C82-F423-45DA-AE30-274F4AE03A05}" destId="{C43992A2-8409-434E-8D05-BD70585560FB}" srcOrd="3" destOrd="0" parTransId="{0CACFE79-4357-4F03-9C69-F6466345A8C0}" sibTransId="{CFD30B1D-F1FC-40C5-ABAD-464E2BCF4804}"/>
    <dgm:cxn modelId="{4948AA82-4B6E-4DBD-B747-A54813AEEE1B}" type="presOf" srcId="{51C8A908-5EA0-4051-910A-011F338B03BF}" destId="{3F5CB3FF-43C9-4018-9825-4B0E6603EF7F}" srcOrd="0" destOrd="0" presId="urn:microsoft.com/office/officeart/2005/8/layout/radial3"/>
    <dgm:cxn modelId="{1247494C-7821-4DC5-8C37-5C987D0CD8F0}" srcId="{9DF71C82-F423-45DA-AE30-274F4AE03A05}" destId="{B5E288F2-CA7B-49FB-9784-D76FD2B92F4A}" srcOrd="0" destOrd="0" parTransId="{A519A8CC-0508-4A71-BA87-2C50DEC27B8D}" sibTransId="{7A9C3CB1-D378-4102-9D03-6C378B701F6C}"/>
    <dgm:cxn modelId="{07C4EEE8-7BBF-413B-8AA6-D12FC2D0F0AE}" srcId="{9DF71C82-F423-45DA-AE30-274F4AE03A05}" destId="{51C8A908-5EA0-4051-910A-011F338B03BF}" srcOrd="1" destOrd="0" parTransId="{573E4E1B-89A2-4066-9241-F4B31FC85F83}" sibTransId="{0EC8F837-0BF2-4B0C-97FA-65540E9E3BD8}"/>
    <dgm:cxn modelId="{A9977CF6-DC6B-4464-B79B-CDEEB9A4C7E0}" srcId="{E923D9DB-F613-491A-8C14-DF3737EB1445}" destId="{9DF71C82-F423-45DA-AE30-274F4AE03A05}" srcOrd="0" destOrd="0" parTransId="{6060519D-EA9A-4023-BB3E-9D46EA75E4AF}" sibTransId="{471F4DB8-D0F0-4DD0-A85B-F0E0EA777941}"/>
    <dgm:cxn modelId="{9980D865-B345-4026-B360-7FD3DEBC4A64}" type="presParOf" srcId="{C414008A-8845-4F82-9FF9-AE41FEDAFD23}" destId="{4FAAC96D-0C53-4653-9626-1C4E72722C57}" srcOrd="0" destOrd="0" presId="urn:microsoft.com/office/officeart/2005/8/layout/radial3"/>
    <dgm:cxn modelId="{02E71DEE-B37B-4BBA-818C-D2522E99EF52}" type="presParOf" srcId="{4FAAC96D-0C53-4653-9626-1C4E72722C57}" destId="{1A542013-EC33-4498-AB0C-3E821F901348}" srcOrd="0" destOrd="0" presId="urn:microsoft.com/office/officeart/2005/8/layout/radial3"/>
    <dgm:cxn modelId="{719EE12F-D952-4A3A-B6B9-E44E14AD081F}" type="presParOf" srcId="{4FAAC96D-0C53-4653-9626-1C4E72722C57}" destId="{C31ABA76-584F-4E8F-8DA5-C0AB7E48DA8A}" srcOrd="1" destOrd="0" presId="urn:microsoft.com/office/officeart/2005/8/layout/radial3"/>
    <dgm:cxn modelId="{FCBFFA69-9D95-4A5B-9A82-92F7EC2BB00F}" type="presParOf" srcId="{4FAAC96D-0C53-4653-9626-1C4E72722C57}" destId="{3F5CB3FF-43C9-4018-9825-4B0E6603EF7F}" srcOrd="2" destOrd="0" presId="urn:microsoft.com/office/officeart/2005/8/layout/radial3"/>
    <dgm:cxn modelId="{5C93A159-429C-4296-B736-7F6C2010681A}" type="presParOf" srcId="{4FAAC96D-0C53-4653-9626-1C4E72722C57}" destId="{D4717C8F-76DF-418F-A9FF-238BEDF9707A}" srcOrd="3" destOrd="0" presId="urn:microsoft.com/office/officeart/2005/8/layout/radial3"/>
    <dgm:cxn modelId="{FD17396E-187F-441C-9958-EC750B4F897B}" type="presParOf" srcId="{4FAAC96D-0C53-4653-9626-1C4E72722C57}" destId="{0AEBB5DD-A900-4E1A-B4FF-D6C66EF83F94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8E96CB-2113-43D2-9687-CC36B54B0868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38BDD5D0-F9F9-4A46-8642-EB714F891975}">
      <dgm:prSet phldrT="[文本]" custT="1"/>
      <dgm:spPr/>
      <dgm:t>
        <a:bodyPr/>
        <a:lstStyle/>
        <a:p>
          <a:r>
            <a:rPr lang="zh-CN" altLang="en-US" sz="3200" dirty="0" smtClean="0">
              <a:latin typeface="方正兰亭黑简体" panose="02000000000000000000" pitchFamily="2" charset="-122"/>
              <a:ea typeface="方正兰亭黑简体" panose="02000000000000000000" pitchFamily="2" charset="-122"/>
            </a:rPr>
            <a:t>业务流程梳理</a:t>
          </a:r>
          <a:endParaRPr lang="zh-CN" altLang="en-US" sz="3200" dirty="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6CF80B29-0BA3-442E-9AD6-084CB4A49D21}" type="parTrans" cxnId="{703D6AFF-92F4-4C0D-8243-C7C990DB1CB0}">
      <dgm:prSet/>
      <dgm:spPr/>
      <dgm:t>
        <a:bodyPr/>
        <a:lstStyle/>
        <a:p>
          <a:endParaRPr lang="zh-CN" altLang="en-US" sz="140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AE8A82FF-029C-48D5-8AC5-8BC7227FD523}" type="sibTrans" cxnId="{703D6AFF-92F4-4C0D-8243-C7C990DB1CB0}">
      <dgm:prSet/>
      <dgm:spPr/>
      <dgm:t>
        <a:bodyPr/>
        <a:lstStyle/>
        <a:p>
          <a:endParaRPr lang="zh-CN" altLang="en-US" sz="140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9E968024-69C9-419A-BB84-5373F8FB5DED}">
      <dgm:prSet phldrT="[文本]" custT="1"/>
      <dgm:spPr/>
      <dgm:t>
        <a:bodyPr/>
        <a:lstStyle/>
        <a:p>
          <a:r>
            <a:rPr lang="zh-CN" altLang="en-US" sz="3200" dirty="0" smtClean="0">
              <a:latin typeface="方正兰亭黑简体" panose="02000000000000000000" pitchFamily="2" charset="-122"/>
              <a:ea typeface="方正兰亭黑简体" panose="02000000000000000000" pitchFamily="2" charset="-122"/>
            </a:rPr>
            <a:t>时间建模</a:t>
          </a:r>
          <a:endParaRPr lang="zh-CN" altLang="en-US" sz="3200" dirty="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50D60339-4BFB-485A-8BC5-BF46E359F822}" type="parTrans" cxnId="{0E0B082C-C829-4631-A729-449E33AA767F}">
      <dgm:prSet/>
      <dgm:spPr/>
      <dgm:t>
        <a:bodyPr/>
        <a:lstStyle/>
        <a:p>
          <a:endParaRPr lang="zh-CN" altLang="en-US" sz="140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AF27940B-1417-4D6F-A520-5E406BD33E92}" type="sibTrans" cxnId="{0E0B082C-C829-4631-A729-449E33AA767F}">
      <dgm:prSet/>
      <dgm:spPr/>
      <dgm:t>
        <a:bodyPr/>
        <a:lstStyle/>
        <a:p>
          <a:endParaRPr lang="zh-CN" altLang="en-US" sz="140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008F58F3-4EB0-4C38-AF9E-DFE4310CB399}">
      <dgm:prSet phldrT="[文本]" custT="1"/>
      <dgm:spPr/>
      <dgm:t>
        <a:bodyPr/>
        <a:lstStyle/>
        <a:p>
          <a:r>
            <a:rPr lang="zh-CN" altLang="en-US" sz="3200" dirty="0" smtClean="0">
              <a:latin typeface="方正兰亭黑简体" panose="02000000000000000000" pitchFamily="2" charset="-122"/>
              <a:ea typeface="方正兰亭黑简体" panose="02000000000000000000" pitchFamily="2" charset="-122"/>
            </a:rPr>
            <a:t>采集事件数据</a:t>
          </a:r>
          <a:endParaRPr lang="zh-CN" altLang="en-US" sz="3200" dirty="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A335A5A5-C20C-4218-B1ED-F8CC9DBA3588}" type="parTrans" cxnId="{E7E6686C-4CE7-4F39-8EBE-A361A5DBB52B}">
      <dgm:prSet/>
      <dgm:spPr/>
      <dgm:t>
        <a:bodyPr/>
        <a:lstStyle/>
        <a:p>
          <a:endParaRPr lang="zh-CN" altLang="en-US" sz="140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CCD0B566-7BDF-4E51-ACA3-5F53436E2355}" type="sibTrans" cxnId="{E7E6686C-4CE7-4F39-8EBE-A361A5DBB52B}">
      <dgm:prSet/>
      <dgm:spPr/>
      <dgm:t>
        <a:bodyPr/>
        <a:lstStyle/>
        <a:p>
          <a:endParaRPr lang="zh-CN" altLang="en-US" sz="140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E3C63FC0-C23F-44AD-8605-C17E4268EB08}">
      <dgm:prSet phldrT="[文本]" custT="1"/>
      <dgm:spPr/>
      <dgm:t>
        <a:bodyPr/>
        <a:lstStyle/>
        <a:p>
          <a:r>
            <a:rPr lang="zh-CN" altLang="en-US" sz="3200" dirty="0" smtClean="0">
              <a:latin typeface="方正兰亭黑简体" panose="02000000000000000000" pitchFamily="2" charset="-122"/>
              <a:ea typeface="方正兰亭黑简体" panose="02000000000000000000" pitchFamily="2" charset="-122"/>
            </a:rPr>
            <a:t>进行数据分析</a:t>
          </a:r>
          <a:endParaRPr lang="zh-CN" altLang="en-US" sz="3200" dirty="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1309FFB0-8BF8-456C-9D84-04994826420A}" type="parTrans" cxnId="{A2D54A55-A72B-4C90-8019-B733A2E84F0F}">
      <dgm:prSet/>
      <dgm:spPr/>
      <dgm:t>
        <a:bodyPr/>
        <a:lstStyle/>
        <a:p>
          <a:endParaRPr lang="zh-CN" altLang="en-US" sz="140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179FA578-F60C-465E-AFC2-4386FCF68A59}" type="sibTrans" cxnId="{A2D54A55-A72B-4C90-8019-B733A2E84F0F}">
      <dgm:prSet/>
      <dgm:spPr/>
      <dgm:t>
        <a:bodyPr/>
        <a:lstStyle/>
        <a:p>
          <a:endParaRPr lang="zh-CN" altLang="en-US" sz="140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DDFDD53C-D2A4-4BFF-B895-8268E6A58567}" type="pres">
      <dgm:prSet presAssocID="{5F8E96CB-2113-43D2-9687-CC36B54B0868}" presName="Name0" presStyleCnt="0">
        <dgm:presLayoutVars>
          <dgm:dir/>
          <dgm:animLvl val="lvl"/>
          <dgm:resizeHandles val="exact"/>
        </dgm:presLayoutVars>
      </dgm:prSet>
      <dgm:spPr/>
    </dgm:pt>
    <dgm:pt modelId="{E1F616AA-70E3-447B-BE19-DDE272F9139B}" type="pres">
      <dgm:prSet presAssocID="{38BDD5D0-F9F9-4A46-8642-EB714F89197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FA166F-9A34-4B62-A039-EB223B49AD54}" type="pres">
      <dgm:prSet presAssocID="{AE8A82FF-029C-48D5-8AC5-8BC7227FD523}" presName="parTxOnlySpace" presStyleCnt="0"/>
      <dgm:spPr/>
    </dgm:pt>
    <dgm:pt modelId="{3870C616-A3AB-4238-BC86-6547B3F4E859}" type="pres">
      <dgm:prSet presAssocID="{9E968024-69C9-419A-BB84-5373F8FB5DE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7689AD-0514-4458-8363-BCFB3E27C235}" type="pres">
      <dgm:prSet presAssocID="{AF27940B-1417-4D6F-A520-5E406BD33E92}" presName="parTxOnlySpace" presStyleCnt="0"/>
      <dgm:spPr/>
    </dgm:pt>
    <dgm:pt modelId="{4C877E4D-4629-4719-B8C2-04DE328C9400}" type="pres">
      <dgm:prSet presAssocID="{008F58F3-4EB0-4C38-AF9E-DFE4310CB39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821E5C-27A2-4D6B-88EF-E843BC0328E3}" type="pres">
      <dgm:prSet presAssocID="{CCD0B566-7BDF-4E51-ACA3-5F53436E2355}" presName="parTxOnlySpace" presStyleCnt="0"/>
      <dgm:spPr/>
    </dgm:pt>
    <dgm:pt modelId="{D339B022-2C62-45A7-84F9-7B4E2B8966E3}" type="pres">
      <dgm:prSet presAssocID="{E3C63FC0-C23F-44AD-8605-C17E4268EB0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0B082C-C829-4631-A729-449E33AA767F}" srcId="{5F8E96CB-2113-43D2-9687-CC36B54B0868}" destId="{9E968024-69C9-419A-BB84-5373F8FB5DED}" srcOrd="1" destOrd="0" parTransId="{50D60339-4BFB-485A-8BC5-BF46E359F822}" sibTransId="{AF27940B-1417-4D6F-A520-5E406BD33E92}"/>
    <dgm:cxn modelId="{E7E6686C-4CE7-4F39-8EBE-A361A5DBB52B}" srcId="{5F8E96CB-2113-43D2-9687-CC36B54B0868}" destId="{008F58F3-4EB0-4C38-AF9E-DFE4310CB399}" srcOrd="2" destOrd="0" parTransId="{A335A5A5-C20C-4218-B1ED-F8CC9DBA3588}" sibTransId="{CCD0B566-7BDF-4E51-ACA3-5F53436E2355}"/>
    <dgm:cxn modelId="{A2D54A55-A72B-4C90-8019-B733A2E84F0F}" srcId="{5F8E96CB-2113-43D2-9687-CC36B54B0868}" destId="{E3C63FC0-C23F-44AD-8605-C17E4268EB08}" srcOrd="3" destOrd="0" parTransId="{1309FFB0-8BF8-456C-9D84-04994826420A}" sibTransId="{179FA578-F60C-465E-AFC2-4386FCF68A59}"/>
    <dgm:cxn modelId="{99651D47-F7B1-4913-974F-AEF222BE48C5}" type="presOf" srcId="{008F58F3-4EB0-4C38-AF9E-DFE4310CB399}" destId="{4C877E4D-4629-4719-B8C2-04DE328C9400}" srcOrd="0" destOrd="0" presId="urn:microsoft.com/office/officeart/2005/8/layout/chevron1"/>
    <dgm:cxn modelId="{BBCB55B3-0A0D-4BD2-979C-AC86E34F92A4}" type="presOf" srcId="{9E968024-69C9-419A-BB84-5373F8FB5DED}" destId="{3870C616-A3AB-4238-BC86-6547B3F4E859}" srcOrd="0" destOrd="0" presId="urn:microsoft.com/office/officeart/2005/8/layout/chevron1"/>
    <dgm:cxn modelId="{6456D2A9-729D-4F6A-A83E-3279943EC7E7}" type="presOf" srcId="{5F8E96CB-2113-43D2-9687-CC36B54B0868}" destId="{DDFDD53C-D2A4-4BFF-B895-8268E6A58567}" srcOrd="0" destOrd="0" presId="urn:microsoft.com/office/officeart/2005/8/layout/chevron1"/>
    <dgm:cxn modelId="{C3A2977C-421F-4C84-9D79-9DEDFC5DAB4F}" type="presOf" srcId="{E3C63FC0-C23F-44AD-8605-C17E4268EB08}" destId="{D339B022-2C62-45A7-84F9-7B4E2B8966E3}" srcOrd="0" destOrd="0" presId="urn:microsoft.com/office/officeart/2005/8/layout/chevron1"/>
    <dgm:cxn modelId="{111B9461-143F-4AE6-85DB-297F6A99DB27}" type="presOf" srcId="{38BDD5D0-F9F9-4A46-8642-EB714F891975}" destId="{E1F616AA-70E3-447B-BE19-DDE272F9139B}" srcOrd="0" destOrd="0" presId="urn:microsoft.com/office/officeart/2005/8/layout/chevron1"/>
    <dgm:cxn modelId="{703D6AFF-92F4-4C0D-8243-C7C990DB1CB0}" srcId="{5F8E96CB-2113-43D2-9687-CC36B54B0868}" destId="{38BDD5D0-F9F9-4A46-8642-EB714F891975}" srcOrd="0" destOrd="0" parTransId="{6CF80B29-0BA3-442E-9AD6-084CB4A49D21}" sibTransId="{AE8A82FF-029C-48D5-8AC5-8BC7227FD523}"/>
    <dgm:cxn modelId="{0BABF6B9-E379-4715-83AE-100BF949914F}" type="presParOf" srcId="{DDFDD53C-D2A4-4BFF-B895-8268E6A58567}" destId="{E1F616AA-70E3-447B-BE19-DDE272F9139B}" srcOrd="0" destOrd="0" presId="urn:microsoft.com/office/officeart/2005/8/layout/chevron1"/>
    <dgm:cxn modelId="{95164F39-A8F0-4FD8-AB30-1CAFCB335F4D}" type="presParOf" srcId="{DDFDD53C-D2A4-4BFF-B895-8268E6A58567}" destId="{BAFA166F-9A34-4B62-A039-EB223B49AD54}" srcOrd="1" destOrd="0" presId="urn:microsoft.com/office/officeart/2005/8/layout/chevron1"/>
    <dgm:cxn modelId="{6C8D93DF-4868-4BFA-BA3C-1532B0562096}" type="presParOf" srcId="{DDFDD53C-D2A4-4BFF-B895-8268E6A58567}" destId="{3870C616-A3AB-4238-BC86-6547B3F4E859}" srcOrd="2" destOrd="0" presId="urn:microsoft.com/office/officeart/2005/8/layout/chevron1"/>
    <dgm:cxn modelId="{0AADCBD4-B201-41F4-BA60-B53716B7F91F}" type="presParOf" srcId="{DDFDD53C-D2A4-4BFF-B895-8268E6A58567}" destId="{E77689AD-0514-4458-8363-BCFB3E27C235}" srcOrd="3" destOrd="0" presId="urn:microsoft.com/office/officeart/2005/8/layout/chevron1"/>
    <dgm:cxn modelId="{6D00884C-E495-4C62-8191-FE4A63F9D248}" type="presParOf" srcId="{DDFDD53C-D2A4-4BFF-B895-8268E6A58567}" destId="{4C877E4D-4629-4719-B8C2-04DE328C9400}" srcOrd="4" destOrd="0" presId="urn:microsoft.com/office/officeart/2005/8/layout/chevron1"/>
    <dgm:cxn modelId="{26483285-F9D2-433F-8C6E-F9036C5A4ECA}" type="presParOf" srcId="{DDFDD53C-D2A4-4BFF-B895-8268E6A58567}" destId="{4C821E5C-27A2-4D6B-88EF-E843BC0328E3}" srcOrd="5" destOrd="0" presId="urn:microsoft.com/office/officeart/2005/8/layout/chevron1"/>
    <dgm:cxn modelId="{2915923B-AF42-4A38-AC08-D643838AD0BE}" type="presParOf" srcId="{DDFDD53C-D2A4-4BFF-B895-8268E6A58567}" destId="{D339B022-2C62-45A7-84F9-7B4E2B8966E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21EE85-0F3E-49FC-AC80-9E713AC98516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CC3D5B76-F3E5-4A58-BC70-ED29A269B212}">
      <dgm:prSet phldrT="[文本]" custT="1"/>
      <dgm:spPr/>
      <dgm:t>
        <a:bodyPr/>
        <a:lstStyle/>
        <a:p>
          <a:r>
            <a:rPr lang="zh-CN" altLang="en-US" sz="3600" dirty="0" smtClean="0">
              <a:latin typeface="方正兰亭黑简体" panose="02000000000000000000" pitchFamily="2" charset="-122"/>
              <a:ea typeface="方正兰亭黑简体" panose="02000000000000000000" pitchFamily="2" charset="-122"/>
            </a:rPr>
            <a:t>浏览挑选</a:t>
          </a:r>
          <a:endParaRPr lang="zh-CN" altLang="en-US" sz="3600" dirty="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3BF4F34C-62C9-493F-A76E-4F5F5E3987AC}" type="parTrans" cxnId="{07C361C7-4839-47AB-AF7B-DC7B51F5D58F}">
      <dgm:prSet/>
      <dgm:spPr/>
      <dgm:t>
        <a:bodyPr/>
        <a:lstStyle/>
        <a:p>
          <a:endParaRPr lang="zh-CN" altLang="en-US" sz="140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3FEB7C3C-90FB-472F-8C73-31319B9D07A1}" type="sibTrans" cxnId="{07C361C7-4839-47AB-AF7B-DC7B51F5D58F}">
      <dgm:prSet custT="1"/>
      <dgm:spPr/>
      <dgm:t>
        <a:bodyPr/>
        <a:lstStyle/>
        <a:p>
          <a:endParaRPr lang="zh-CN" altLang="en-US" sz="240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701A1E37-659B-49E9-AF38-E62223C6DCD7}">
      <dgm:prSet phldrT="[文本]" custT="1"/>
      <dgm:spPr/>
      <dgm:t>
        <a:bodyPr/>
        <a:lstStyle/>
        <a:p>
          <a:r>
            <a:rPr lang="zh-CN" altLang="en-US" sz="3600" dirty="0" smtClean="0">
              <a:latin typeface="方正兰亭黑简体" panose="02000000000000000000" pitchFamily="2" charset="-122"/>
              <a:ea typeface="方正兰亭黑简体" panose="02000000000000000000" pitchFamily="2" charset="-122"/>
            </a:rPr>
            <a:t>下单</a:t>
          </a:r>
          <a:r>
            <a:rPr lang="en-US" altLang="zh-CN" sz="3600" dirty="0" smtClean="0">
              <a:latin typeface="方正兰亭黑简体" panose="02000000000000000000" pitchFamily="2" charset="-122"/>
              <a:ea typeface="方正兰亭黑简体" panose="02000000000000000000" pitchFamily="2" charset="-122"/>
            </a:rPr>
            <a:t>&amp;</a:t>
          </a:r>
          <a:r>
            <a:rPr lang="zh-CN" altLang="en-US" sz="3600" dirty="0" smtClean="0">
              <a:latin typeface="方正兰亭黑简体" panose="02000000000000000000" pitchFamily="2" charset="-122"/>
              <a:ea typeface="方正兰亭黑简体" panose="02000000000000000000" pitchFamily="2" charset="-122"/>
            </a:rPr>
            <a:t>支付</a:t>
          </a:r>
          <a:endParaRPr lang="zh-CN" altLang="en-US" sz="3600" dirty="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A3F0F2B9-DFAA-4EC4-B826-30F25C87FDEA}" type="parTrans" cxnId="{FFDAB3ED-A3D2-469E-8EFD-B2E604B71AAE}">
      <dgm:prSet/>
      <dgm:spPr/>
      <dgm:t>
        <a:bodyPr/>
        <a:lstStyle/>
        <a:p>
          <a:endParaRPr lang="zh-CN" altLang="en-US" sz="140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DE4643F0-4F9B-46CE-AE34-C619F3194D42}" type="sibTrans" cxnId="{FFDAB3ED-A3D2-469E-8EFD-B2E604B71AAE}">
      <dgm:prSet custT="1"/>
      <dgm:spPr/>
      <dgm:t>
        <a:bodyPr/>
        <a:lstStyle/>
        <a:p>
          <a:endParaRPr lang="zh-CN" altLang="en-US" sz="240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BD97F9EB-89BB-44A1-856D-CC0C12B0F153}">
      <dgm:prSet phldrT="[文本]" custT="1"/>
      <dgm:spPr/>
      <dgm:t>
        <a:bodyPr/>
        <a:lstStyle/>
        <a:p>
          <a:r>
            <a:rPr lang="zh-CN" altLang="en-US" sz="3600" dirty="0" smtClean="0">
              <a:latin typeface="方正兰亭黑简体" panose="02000000000000000000" pitchFamily="2" charset="-122"/>
              <a:ea typeface="方正兰亭黑简体" panose="02000000000000000000" pitchFamily="2" charset="-122"/>
            </a:rPr>
            <a:t>注册</a:t>
          </a:r>
          <a:r>
            <a:rPr lang="en-US" altLang="zh-CN" sz="3600" dirty="0" smtClean="0">
              <a:latin typeface="方正兰亭黑简体" panose="02000000000000000000" pitchFamily="2" charset="-122"/>
              <a:ea typeface="方正兰亭黑简体" panose="02000000000000000000" pitchFamily="2" charset="-122"/>
            </a:rPr>
            <a:t>&amp;</a:t>
          </a:r>
          <a:r>
            <a:rPr lang="zh-CN" altLang="en-US" sz="3600" dirty="0" smtClean="0">
              <a:latin typeface="方正兰亭黑简体" panose="02000000000000000000" pitchFamily="2" charset="-122"/>
              <a:ea typeface="方正兰亭黑简体" panose="02000000000000000000" pitchFamily="2" charset="-122"/>
            </a:rPr>
            <a:t>登录</a:t>
          </a:r>
          <a:endParaRPr lang="zh-CN" altLang="en-US" sz="3600" dirty="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2E01AF02-7E29-4DC1-9471-31D7B1696E90}" type="parTrans" cxnId="{139FD86B-75F9-4D0B-954F-BB57E906AD78}">
      <dgm:prSet/>
      <dgm:spPr/>
      <dgm:t>
        <a:bodyPr/>
        <a:lstStyle/>
        <a:p>
          <a:endParaRPr lang="zh-CN" altLang="en-US" sz="140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B1A51C33-79AD-4E36-9D31-CEC4CEED8A42}" type="sibTrans" cxnId="{139FD86B-75F9-4D0B-954F-BB57E906AD78}">
      <dgm:prSet custT="1"/>
      <dgm:spPr/>
      <dgm:t>
        <a:bodyPr/>
        <a:lstStyle/>
        <a:p>
          <a:endParaRPr lang="zh-CN" altLang="en-US" sz="240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5949A87B-D6E4-445A-BB38-17B7D95429CD}">
      <dgm:prSet phldrT="[文本]" custT="1"/>
      <dgm:spPr/>
      <dgm:t>
        <a:bodyPr/>
        <a:lstStyle/>
        <a:p>
          <a:r>
            <a:rPr lang="zh-CN" altLang="en-US" sz="3600" dirty="0" smtClean="0">
              <a:latin typeface="方正兰亭黑简体" panose="02000000000000000000" pitchFamily="2" charset="-122"/>
              <a:ea typeface="方正兰亭黑简体" panose="02000000000000000000" pitchFamily="2" charset="-122"/>
            </a:rPr>
            <a:t>售后服务</a:t>
          </a:r>
          <a:endParaRPr lang="zh-CN" altLang="en-US" sz="3600" dirty="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34E8D4C0-65C7-460C-ABA4-C90F21CE190E}" type="parTrans" cxnId="{5AA53369-908D-4BD8-BACA-982F238230EB}">
      <dgm:prSet/>
      <dgm:spPr/>
      <dgm:t>
        <a:bodyPr/>
        <a:lstStyle/>
        <a:p>
          <a:endParaRPr lang="zh-CN" altLang="en-US" sz="140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1A4F29BD-3CB5-4B49-A33D-577B659609AB}" type="sibTrans" cxnId="{5AA53369-908D-4BD8-BACA-982F238230EB}">
      <dgm:prSet/>
      <dgm:spPr/>
      <dgm:t>
        <a:bodyPr/>
        <a:lstStyle/>
        <a:p>
          <a:endParaRPr lang="zh-CN" altLang="en-US" sz="1400"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dgm:t>
    </dgm:pt>
    <dgm:pt modelId="{5251F61D-915B-41AA-BC41-61C2B7419AE8}" type="pres">
      <dgm:prSet presAssocID="{3621EE85-0F3E-49FC-AC80-9E713AC98516}" presName="Name0" presStyleCnt="0">
        <dgm:presLayoutVars>
          <dgm:dir/>
          <dgm:resizeHandles val="exact"/>
        </dgm:presLayoutVars>
      </dgm:prSet>
      <dgm:spPr/>
    </dgm:pt>
    <dgm:pt modelId="{2E5589E7-B4BD-4199-AE73-7643FD89E45A}" type="pres">
      <dgm:prSet presAssocID="{CC3D5B76-F3E5-4A58-BC70-ED29A269B21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1CE446-1161-4F10-AFDC-72C9AC440091}" type="pres">
      <dgm:prSet presAssocID="{3FEB7C3C-90FB-472F-8C73-31319B9D07A1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69B2EB2-FD15-4734-8C07-DF09675D20DD}" type="pres">
      <dgm:prSet presAssocID="{3FEB7C3C-90FB-472F-8C73-31319B9D07A1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2E331E72-730A-4AEB-93F0-6BE8C97AF0C2}" type="pres">
      <dgm:prSet presAssocID="{BD97F9EB-89BB-44A1-856D-CC0C12B0F15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6558FA-A318-414D-81F1-0F00A1458853}" type="pres">
      <dgm:prSet presAssocID="{B1A51C33-79AD-4E36-9D31-CEC4CEED8A4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F52D76AB-011A-4EA3-A54D-5991A3E0A2BC}" type="pres">
      <dgm:prSet presAssocID="{B1A51C33-79AD-4E36-9D31-CEC4CEED8A42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6B7D7BF9-1D66-4D98-BD4C-59DB480B1764}" type="pres">
      <dgm:prSet presAssocID="{701A1E37-659B-49E9-AF38-E62223C6DCD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2EC915-A327-4D37-99E5-6F0B58795BE0}" type="pres">
      <dgm:prSet presAssocID="{DE4643F0-4F9B-46CE-AE34-C619F3194D42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E4B702E1-3C9C-4B47-87AD-625CC64768F0}" type="pres">
      <dgm:prSet presAssocID="{DE4643F0-4F9B-46CE-AE34-C619F3194D42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C6A619C9-1F2B-46ED-A155-21C581B691C6}" type="pres">
      <dgm:prSet presAssocID="{5949A87B-D6E4-445A-BB38-17B7D95429C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DAB3ED-A3D2-469E-8EFD-B2E604B71AAE}" srcId="{3621EE85-0F3E-49FC-AC80-9E713AC98516}" destId="{701A1E37-659B-49E9-AF38-E62223C6DCD7}" srcOrd="2" destOrd="0" parTransId="{A3F0F2B9-DFAA-4EC4-B826-30F25C87FDEA}" sibTransId="{DE4643F0-4F9B-46CE-AE34-C619F3194D42}"/>
    <dgm:cxn modelId="{F75DEFC3-A195-4527-9F3B-F47FE75C8EA9}" type="presOf" srcId="{B1A51C33-79AD-4E36-9D31-CEC4CEED8A42}" destId="{F52D76AB-011A-4EA3-A54D-5991A3E0A2BC}" srcOrd="1" destOrd="0" presId="urn:microsoft.com/office/officeart/2005/8/layout/process1"/>
    <dgm:cxn modelId="{66CAF199-F43D-4BC3-BAB3-F861EA0103BF}" type="presOf" srcId="{CC3D5B76-F3E5-4A58-BC70-ED29A269B212}" destId="{2E5589E7-B4BD-4199-AE73-7643FD89E45A}" srcOrd="0" destOrd="0" presId="urn:microsoft.com/office/officeart/2005/8/layout/process1"/>
    <dgm:cxn modelId="{AF9197B7-0AF2-48CA-A49C-90381B19737B}" type="presOf" srcId="{3FEB7C3C-90FB-472F-8C73-31319B9D07A1}" destId="{069B2EB2-FD15-4734-8C07-DF09675D20DD}" srcOrd="1" destOrd="0" presId="urn:microsoft.com/office/officeart/2005/8/layout/process1"/>
    <dgm:cxn modelId="{129840C2-62A0-4830-9BC6-0349F3C8EC36}" type="presOf" srcId="{3621EE85-0F3E-49FC-AC80-9E713AC98516}" destId="{5251F61D-915B-41AA-BC41-61C2B7419AE8}" srcOrd="0" destOrd="0" presId="urn:microsoft.com/office/officeart/2005/8/layout/process1"/>
    <dgm:cxn modelId="{F68496D8-1B65-4DD0-853A-331BE29C7340}" type="presOf" srcId="{BD97F9EB-89BB-44A1-856D-CC0C12B0F153}" destId="{2E331E72-730A-4AEB-93F0-6BE8C97AF0C2}" srcOrd="0" destOrd="0" presId="urn:microsoft.com/office/officeart/2005/8/layout/process1"/>
    <dgm:cxn modelId="{098298E0-2173-4C0C-BEA1-2C0873C28370}" type="presOf" srcId="{B1A51C33-79AD-4E36-9D31-CEC4CEED8A42}" destId="{1A6558FA-A318-414D-81F1-0F00A1458853}" srcOrd="0" destOrd="0" presId="urn:microsoft.com/office/officeart/2005/8/layout/process1"/>
    <dgm:cxn modelId="{787532BA-D1B8-4EA9-B360-3B0964991C19}" type="presOf" srcId="{DE4643F0-4F9B-46CE-AE34-C619F3194D42}" destId="{282EC915-A327-4D37-99E5-6F0B58795BE0}" srcOrd="0" destOrd="0" presId="urn:microsoft.com/office/officeart/2005/8/layout/process1"/>
    <dgm:cxn modelId="{9EE92FC2-8D59-4BB0-89E2-5B94ECFC49C1}" type="presOf" srcId="{701A1E37-659B-49E9-AF38-E62223C6DCD7}" destId="{6B7D7BF9-1D66-4D98-BD4C-59DB480B1764}" srcOrd="0" destOrd="0" presId="urn:microsoft.com/office/officeart/2005/8/layout/process1"/>
    <dgm:cxn modelId="{12F07937-63D2-4BEF-B9B3-F50D28DCC30E}" type="presOf" srcId="{3FEB7C3C-90FB-472F-8C73-31319B9D07A1}" destId="{571CE446-1161-4F10-AFDC-72C9AC440091}" srcOrd="0" destOrd="0" presId="urn:microsoft.com/office/officeart/2005/8/layout/process1"/>
    <dgm:cxn modelId="{5AA53369-908D-4BD8-BACA-982F238230EB}" srcId="{3621EE85-0F3E-49FC-AC80-9E713AC98516}" destId="{5949A87B-D6E4-445A-BB38-17B7D95429CD}" srcOrd="3" destOrd="0" parTransId="{34E8D4C0-65C7-460C-ABA4-C90F21CE190E}" sibTransId="{1A4F29BD-3CB5-4B49-A33D-577B659609AB}"/>
    <dgm:cxn modelId="{139FD86B-75F9-4D0B-954F-BB57E906AD78}" srcId="{3621EE85-0F3E-49FC-AC80-9E713AC98516}" destId="{BD97F9EB-89BB-44A1-856D-CC0C12B0F153}" srcOrd="1" destOrd="0" parTransId="{2E01AF02-7E29-4DC1-9471-31D7B1696E90}" sibTransId="{B1A51C33-79AD-4E36-9D31-CEC4CEED8A42}"/>
    <dgm:cxn modelId="{863F4588-281E-4278-B6EA-6E76A2566BAF}" type="presOf" srcId="{5949A87B-D6E4-445A-BB38-17B7D95429CD}" destId="{C6A619C9-1F2B-46ED-A155-21C581B691C6}" srcOrd="0" destOrd="0" presId="urn:microsoft.com/office/officeart/2005/8/layout/process1"/>
    <dgm:cxn modelId="{07C361C7-4839-47AB-AF7B-DC7B51F5D58F}" srcId="{3621EE85-0F3E-49FC-AC80-9E713AC98516}" destId="{CC3D5B76-F3E5-4A58-BC70-ED29A269B212}" srcOrd="0" destOrd="0" parTransId="{3BF4F34C-62C9-493F-A76E-4F5F5E3987AC}" sibTransId="{3FEB7C3C-90FB-472F-8C73-31319B9D07A1}"/>
    <dgm:cxn modelId="{12763248-1BE3-4055-B0BD-CAC067BEC5A8}" type="presOf" srcId="{DE4643F0-4F9B-46CE-AE34-C619F3194D42}" destId="{E4B702E1-3C9C-4B47-87AD-625CC64768F0}" srcOrd="1" destOrd="0" presId="urn:microsoft.com/office/officeart/2005/8/layout/process1"/>
    <dgm:cxn modelId="{2504A014-6EC1-482D-84BB-A8AD0423A527}" type="presParOf" srcId="{5251F61D-915B-41AA-BC41-61C2B7419AE8}" destId="{2E5589E7-B4BD-4199-AE73-7643FD89E45A}" srcOrd="0" destOrd="0" presId="urn:microsoft.com/office/officeart/2005/8/layout/process1"/>
    <dgm:cxn modelId="{7A460B23-FE0A-441C-98CF-EDCBA1DBFC49}" type="presParOf" srcId="{5251F61D-915B-41AA-BC41-61C2B7419AE8}" destId="{571CE446-1161-4F10-AFDC-72C9AC440091}" srcOrd="1" destOrd="0" presId="urn:microsoft.com/office/officeart/2005/8/layout/process1"/>
    <dgm:cxn modelId="{2D348EBB-4E00-4FB5-B0C0-00ED7E40E964}" type="presParOf" srcId="{571CE446-1161-4F10-AFDC-72C9AC440091}" destId="{069B2EB2-FD15-4734-8C07-DF09675D20DD}" srcOrd="0" destOrd="0" presId="urn:microsoft.com/office/officeart/2005/8/layout/process1"/>
    <dgm:cxn modelId="{B9E08B95-F314-4D93-AA7B-0FD6944001F2}" type="presParOf" srcId="{5251F61D-915B-41AA-BC41-61C2B7419AE8}" destId="{2E331E72-730A-4AEB-93F0-6BE8C97AF0C2}" srcOrd="2" destOrd="0" presId="urn:microsoft.com/office/officeart/2005/8/layout/process1"/>
    <dgm:cxn modelId="{3D203C34-D6FB-46C5-A1C7-3A9D5CBAF0D4}" type="presParOf" srcId="{5251F61D-915B-41AA-BC41-61C2B7419AE8}" destId="{1A6558FA-A318-414D-81F1-0F00A1458853}" srcOrd="3" destOrd="0" presId="urn:microsoft.com/office/officeart/2005/8/layout/process1"/>
    <dgm:cxn modelId="{BCD13AB2-90C9-453A-9AC5-58B89A9831CD}" type="presParOf" srcId="{1A6558FA-A318-414D-81F1-0F00A1458853}" destId="{F52D76AB-011A-4EA3-A54D-5991A3E0A2BC}" srcOrd="0" destOrd="0" presId="urn:microsoft.com/office/officeart/2005/8/layout/process1"/>
    <dgm:cxn modelId="{0DC93DEF-088B-40ED-B57F-335C9BD129A4}" type="presParOf" srcId="{5251F61D-915B-41AA-BC41-61C2B7419AE8}" destId="{6B7D7BF9-1D66-4D98-BD4C-59DB480B1764}" srcOrd="4" destOrd="0" presId="urn:microsoft.com/office/officeart/2005/8/layout/process1"/>
    <dgm:cxn modelId="{626DB81C-487D-4587-9CB8-36E6F1612BC8}" type="presParOf" srcId="{5251F61D-915B-41AA-BC41-61C2B7419AE8}" destId="{282EC915-A327-4D37-99E5-6F0B58795BE0}" srcOrd="5" destOrd="0" presId="urn:microsoft.com/office/officeart/2005/8/layout/process1"/>
    <dgm:cxn modelId="{49419A97-AFE6-4CD4-9790-E054CB3335D1}" type="presParOf" srcId="{282EC915-A327-4D37-99E5-6F0B58795BE0}" destId="{E4B702E1-3C9C-4B47-87AD-625CC64768F0}" srcOrd="0" destOrd="0" presId="urn:microsoft.com/office/officeart/2005/8/layout/process1"/>
    <dgm:cxn modelId="{5096C9ED-E65A-40F1-8E3C-67FE6210E84E}" type="presParOf" srcId="{5251F61D-915B-41AA-BC41-61C2B7419AE8}" destId="{C6A619C9-1F2B-46ED-A155-21C581B691C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1A69-C562-4FC5-92DC-994CDC1376A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47B73-6B03-4EF3-AD40-683CE00D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2AF2-EA92-44F8-853B-5E3554E36C4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86500"/>
            <a:ext cx="24384000" cy="2726871"/>
          </a:xfrm>
          <a:prstGeom prst="rect">
            <a:avLst/>
          </a:prstGeom>
          <a:solidFill>
            <a:srgbClr val="50739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698"/>
              </a:solidFill>
              <a:latin typeface="Bebas Neue" panose="020B0606020202050201" pitchFamily="34" charset="-9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36142" y="6617330"/>
            <a:ext cx="113929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 smtClean="0">
                <a:solidFill>
                  <a:schemeClr val="bg1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利用数据分析帮助企业业务</a:t>
            </a:r>
            <a:endParaRPr lang="en-US" sz="6600" spc="100" dirty="0">
              <a:solidFill>
                <a:schemeClr val="bg1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569217" y="6820539"/>
            <a:ext cx="0" cy="157327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8" name="TextBox 16"/>
          <p:cNvSpPr txBox="1"/>
          <p:nvPr/>
        </p:nvSpPr>
        <p:spPr>
          <a:xfrm>
            <a:off x="4636142" y="7815169"/>
            <a:ext cx="1139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探寻切实可行的企业业务数据分析方法</a:t>
            </a:r>
            <a:endParaRPr lang="en-US" spc="100" dirty="0">
              <a:solidFill>
                <a:schemeClr val="bg1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8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272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如何来做企业业务数据分析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5072300" y="3494122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我们希望：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1"/>
          <p:cNvSpPr/>
          <p:nvPr/>
        </p:nvSpPr>
        <p:spPr>
          <a:xfrm>
            <a:off x="4311376" y="3879490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4" name="Oval 1"/>
          <p:cNvSpPr/>
          <p:nvPr/>
        </p:nvSpPr>
        <p:spPr>
          <a:xfrm>
            <a:off x="5605336" y="5517862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9" name="TextBox 8"/>
          <p:cNvSpPr txBox="1"/>
          <p:nvPr/>
        </p:nvSpPr>
        <p:spPr>
          <a:xfrm>
            <a:off x="6358990" y="5286383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易于实践，可行性强</a:t>
            </a:r>
            <a:endParaRPr lang="tr-TR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0" name="Oval 1"/>
          <p:cNvSpPr/>
          <p:nvPr/>
        </p:nvSpPr>
        <p:spPr>
          <a:xfrm>
            <a:off x="5605336" y="6630273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2" name="TextBox 8"/>
          <p:cNvSpPr txBox="1"/>
          <p:nvPr/>
        </p:nvSpPr>
        <p:spPr>
          <a:xfrm>
            <a:off x="6358990" y="6368016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有一定的通用性可以针对各种业务</a:t>
            </a:r>
            <a:endParaRPr lang="en-US" altLang="zh-CN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3" name="Oval 1"/>
          <p:cNvSpPr/>
          <p:nvPr/>
        </p:nvSpPr>
        <p:spPr>
          <a:xfrm>
            <a:off x="5605336" y="7779197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4" name="TextBox 8"/>
          <p:cNvSpPr txBox="1"/>
          <p:nvPr/>
        </p:nvSpPr>
        <p:spPr>
          <a:xfrm>
            <a:off x="6358990" y="7547718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有方便易用的工具</a:t>
            </a:r>
            <a:endParaRPr lang="en-US" altLang="zh-CN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6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272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如何来做企业业务数据分析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5072300" y="3494122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业务建模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1"/>
          <p:cNvSpPr/>
          <p:nvPr/>
        </p:nvSpPr>
        <p:spPr>
          <a:xfrm>
            <a:off x="4311376" y="3879490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4" name="Oval 1"/>
          <p:cNvSpPr/>
          <p:nvPr/>
        </p:nvSpPr>
        <p:spPr>
          <a:xfrm>
            <a:off x="5605336" y="5517862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9" name="TextBox 8"/>
          <p:cNvSpPr txBox="1"/>
          <p:nvPr/>
        </p:nvSpPr>
        <p:spPr>
          <a:xfrm>
            <a:off x="6358990" y="5286383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业务事件化建模</a:t>
            </a:r>
            <a:endParaRPr lang="tr-TR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0" name="Oval 1"/>
          <p:cNvSpPr/>
          <p:nvPr/>
        </p:nvSpPr>
        <p:spPr>
          <a:xfrm>
            <a:off x="5605336" y="6630273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2" name="TextBox 8"/>
          <p:cNvSpPr txBox="1"/>
          <p:nvPr/>
        </p:nvSpPr>
        <p:spPr>
          <a:xfrm>
            <a:off x="6358990" y="6368016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业务是动态的，是一连串的过程</a:t>
            </a:r>
            <a:endParaRPr lang="en-US" altLang="zh-CN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3" name="Oval 1"/>
          <p:cNvSpPr/>
          <p:nvPr/>
        </p:nvSpPr>
        <p:spPr>
          <a:xfrm>
            <a:off x="5605336" y="7779197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4" name="TextBox 8"/>
          <p:cNvSpPr txBox="1"/>
          <p:nvPr/>
        </p:nvSpPr>
        <p:spPr>
          <a:xfrm>
            <a:off x="6358990" y="7547718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每个过程的关键动作节点</a:t>
            </a:r>
            <a:endParaRPr lang="en-US" altLang="zh-CN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47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272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如何来做企业业务数据分析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5072300" y="3494122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所谓事件（</a:t>
            </a:r>
            <a:r>
              <a:rPr lang="en-US" altLang="zh-CN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）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1"/>
          <p:cNvSpPr/>
          <p:nvPr/>
        </p:nvSpPr>
        <p:spPr>
          <a:xfrm>
            <a:off x="4311376" y="3879490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4" name="Oval 1"/>
          <p:cNvSpPr/>
          <p:nvPr/>
        </p:nvSpPr>
        <p:spPr>
          <a:xfrm>
            <a:off x="5605336" y="5517862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9" name="TextBox 8"/>
          <p:cNvSpPr txBox="1"/>
          <p:nvPr/>
        </p:nvSpPr>
        <p:spPr>
          <a:xfrm>
            <a:off x="6358990" y="5286383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它是 </a:t>
            </a:r>
            <a:r>
              <a:rPr lang="en-US" altLang="zh-CN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Event</a:t>
            </a:r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、</a:t>
            </a:r>
            <a:r>
              <a:rPr lang="en-US" altLang="zh-CN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Log</a:t>
            </a:r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、</a:t>
            </a:r>
            <a:r>
              <a:rPr lang="en-US" altLang="zh-CN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Metric</a:t>
            </a:r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、</a:t>
            </a:r>
            <a:r>
              <a:rPr lang="en-US" altLang="zh-CN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Fact</a:t>
            </a:r>
            <a:endParaRPr lang="tr-TR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0" name="Oval 1"/>
          <p:cNvSpPr/>
          <p:nvPr/>
        </p:nvSpPr>
        <p:spPr>
          <a:xfrm>
            <a:off x="5605336" y="6630273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2" name="TextBox 8"/>
          <p:cNvSpPr txBox="1"/>
          <p:nvPr/>
        </p:nvSpPr>
        <p:spPr>
          <a:xfrm>
            <a:off x="6358990" y="6368016"/>
            <a:ext cx="14844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唯一锚定一个事件的是事件的时间与他的事件类型</a:t>
            </a:r>
            <a:endParaRPr lang="en-US" altLang="zh-CN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3" name="Oval 1"/>
          <p:cNvSpPr/>
          <p:nvPr/>
        </p:nvSpPr>
        <p:spPr>
          <a:xfrm>
            <a:off x="5605336" y="7779197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4" name="TextBox 8"/>
          <p:cNvSpPr txBox="1"/>
          <p:nvPr/>
        </p:nvSpPr>
        <p:spPr>
          <a:xfrm>
            <a:off x="6358990" y="7547718"/>
            <a:ext cx="11687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伴随事件是事件发生相关各个实体（</a:t>
            </a:r>
            <a:r>
              <a:rPr lang="en-US" altLang="zh-CN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Entity</a:t>
            </a:r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） </a:t>
            </a:r>
            <a:endParaRPr lang="en-US" altLang="zh-CN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6358990" y="8645473"/>
            <a:ext cx="11687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为什么事件比较指标重要 </a:t>
            </a:r>
            <a:endParaRPr lang="en-US" altLang="zh-CN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16" name="Oval 1"/>
          <p:cNvSpPr/>
          <p:nvPr/>
        </p:nvSpPr>
        <p:spPr>
          <a:xfrm>
            <a:off x="5605335" y="8907728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05997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272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如何来做企业业务数据分析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5072300" y="3494122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事件（</a:t>
            </a:r>
            <a:r>
              <a:rPr lang="en-US" altLang="zh-CN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）的要素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1"/>
          <p:cNvSpPr/>
          <p:nvPr/>
        </p:nvSpPr>
        <p:spPr>
          <a:xfrm>
            <a:off x="4311376" y="3879490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4" name="Oval 1"/>
          <p:cNvSpPr/>
          <p:nvPr/>
        </p:nvSpPr>
        <p:spPr>
          <a:xfrm>
            <a:off x="5605336" y="5517862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9" name="TextBox 8"/>
          <p:cNvSpPr txBox="1"/>
          <p:nvPr/>
        </p:nvSpPr>
        <p:spPr>
          <a:xfrm>
            <a:off x="6358990" y="5286383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What  -- </a:t>
            </a:r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事件类型</a:t>
            </a:r>
            <a:endParaRPr lang="tr-TR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0" name="Oval 1"/>
          <p:cNvSpPr/>
          <p:nvPr/>
        </p:nvSpPr>
        <p:spPr>
          <a:xfrm>
            <a:off x="5605336" y="6630273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2" name="TextBox 8"/>
          <p:cNvSpPr txBox="1"/>
          <p:nvPr/>
        </p:nvSpPr>
        <p:spPr>
          <a:xfrm>
            <a:off x="6358990" y="6368016"/>
            <a:ext cx="14844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Who  -- </a:t>
            </a:r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产生事件的用户（</a:t>
            </a:r>
            <a:r>
              <a:rPr lang="en-US" altLang="zh-CN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Entity</a:t>
            </a:r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）</a:t>
            </a:r>
            <a:endParaRPr lang="en-US" altLang="zh-CN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3" name="Oval 1"/>
          <p:cNvSpPr/>
          <p:nvPr/>
        </p:nvSpPr>
        <p:spPr>
          <a:xfrm>
            <a:off x="5605336" y="7779197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4" name="TextBox 8"/>
          <p:cNvSpPr txBox="1"/>
          <p:nvPr/>
        </p:nvSpPr>
        <p:spPr>
          <a:xfrm>
            <a:off x="6358990" y="7547718"/>
            <a:ext cx="11687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When  -- </a:t>
            </a:r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事件发生的时间</a:t>
            </a:r>
            <a:endParaRPr lang="en-US" altLang="zh-CN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6358990" y="8645473"/>
            <a:ext cx="11687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How  -- </a:t>
            </a:r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与事件有关的属性</a:t>
            </a:r>
            <a:endParaRPr lang="en-US" altLang="zh-CN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16" name="Oval 1"/>
          <p:cNvSpPr/>
          <p:nvPr/>
        </p:nvSpPr>
        <p:spPr>
          <a:xfrm>
            <a:off x="5605335" y="8907728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33103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272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如何来做企业业务数据分析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5072300" y="3494122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事件（</a:t>
            </a:r>
            <a:r>
              <a:rPr lang="en-US" altLang="zh-CN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）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1"/>
          <p:cNvSpPr/>
          <p:nvPr/>
        </p:nvSpPr>
        <p:spPr>
          <a:xfrm>
            <a:off x="4311376" y="3879490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42144797"/>
              </p:ext>
            </p:extLst>
          </p:nvPr>
        </p:nvGraphicFramePr>
        <p:xfrm>
          <a:off x="7038634" y="5139785"/>
          <a:ext cx="10147568" cy="6851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838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272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如何来做企业业务数据分析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5072300" y="3494122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事件（</a:t>
            </a:r>
            <a:r>
              <a:rPr lang="en-US" altLang="zh-CN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）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1"/>
          <p:cNvSpPr/>
          <p:nvPr/>
        </p:nvSpPr>
        <p:spPr>
          <a:xfrm>
            <a:off x="4311376" y="3879490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780213"/>
              </p:ext>
            </p:extLst>
          </p:nvPr>
        </p:nvGraphicFramePr>
        <p:xfrm>
          <a:off x="1966823" y="7788375"/>
          <a:ext cx="20582624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72828"/>
                <a:gridCol w="2572828"/>
                <a:gridCol w="2572828"/>
                <a:gridCol w="2572828"/>
                <a:gridCol w="2572828"/>
                <a:gridCol w="2572828"/>
                <a:gridCol w="2572828"/>
                <a:gridCol w="25728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事件</a:t>
                      </a:r>
                      <a:endParaRPr lang="zh-CN" altLang="en-US" dirty="0"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时间</a:t>
                      </a:r>
                      <a:endParaRPr lang="zh-CN" altLang="en-US" dirty="0"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客户</a:t>
                      </a:r>
                      <a:endParaRPr lang="zh-CN" altLang="en-US" dirty="0"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商品</a:t>
                      </a:r>
                      <a:endParaRPr lang="zh-CN" altLang="en-US" dirty="0"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类目</a:t>
                      </a:r>
                      <a:endParaRPr lang="zh-CN" altLang="en-US" dirty="0"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数量</a:t>
                      </a:r>
                      <a:endParaRPr lang="zh-CN" altLang="en-US" dirty="0"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单价</a:t>
                      </a:r>
                      <a:endParaRPr lang="zh-CN" altLang="en-US" dirty="0"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…</a:t>
                      </a:r>
                      <a:endParaRPr lang="zh-CN" altLang="en-US" dirty="0"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提交订单</a:t>
                      </a:r>
                      <a:endParaRPr lang="zh-CN" altLang="en-US" sz="2400" dirty="0"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2016-08-02</a:t>
                      </a:r>
                      <a:r>
                        <a:rPr lang="en-US" altLang="zh-CN" sz="2400" baseline="0" dirty="0" smtClean="0"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 15:10</a:t>
                      </a:r>
                      <a:endParaRPr lang="zh-CN" altLang="en-US" sz="2400" dirty="0"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小明</a:t>
                      </a:r>
                      <a:endParaRPr lang="zh-CN" altLang="en-US" sz="2400" dirty="0"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iPhone 6s</a:t>
                      </a:r>
                      <a:endParaRPr lang="zh-CN" altLang="en-US" sz="2400" dirty="0"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手机</a:t>
                      </a:r>
                      <a:endParaRPr lang="zh-CN" altLang="en-US" sz="2400" dirty="0"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2</a:t>
                      </a:r>
                      <a:endParaRPr lang="zh-CN" altLang="en-US" sz="2400" dirty="0"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5000</a:t>
                      </a:r>
                      <a:endParaRPr lang="zh-CN" altLang="en-US" sz="2400" dirty="0"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val 1"/>
          <p:cNvSpPr/>
          <p:nvPr/>
        </p:nvSpPr>
        <p:spPr>
          <a:xfrm>
            <a:off x="5588084" y="5207311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3" name="TextBox 8"/>
          <p:cNvSpPr txBox="1"/>
          <p:nvPr/>
        </p:nvSpPr>
        <p:spPr>
          <a:xfrm>
            <a:off x="6341738" y="4975832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具体的表现是一个二维数据</a:t>
            </a:r>
            <a:endParaRPr lang="tr-TR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15" name="Oval 1"/>
          <p:cNvSpPr/>
          <p:nvPr/>
        </p:nvSpPr>
        <p:spPr>
          <a:xfrm>
            <a:off x="5588084" y="6164975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6" name="TextBox 8"/>
          <p:cNvSpPr txBox="1"/>
          <p:nvPr/>
        </p:nvSpPr>
        <p:spPr>
          <a:xfrm>
            <a:off x="6341738" y="5933496"/>
            <a:ext cx="11394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可以与数据科学中的 </a:t>
            </a:r>
            <a:r>
              <a:rPr lang="en-US" altLang="zh-CN" sz="4400" dirty="0" err="1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DataFrame</a:t>
            </a:r>
            <a:r>
              <a:rPr lang="en-US" altLang="zh-CN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 </a:t>
            </a:r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进行对接</a:t>
            </a:r>
            <a:endParaRPr lang="tr-TR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59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272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如何来做企业业务数据分析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359982522"/>
              </p:ext>
            </p:extLst>
          </p:nvPr>
        </p:nvGraphicFramePr>
        <p:xfrm>
          <a:off x="5330165" y="2469068"/>
          <a:ext cx="13337397" cy="8777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54"/>
          <p:cNvSpPr txBox="1"/>
          <p:nvPr/>
        </p:nvSpPr>
        <p:spPr>
          <a:xfrm>
            <a:off x="5072300" y="3494122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业务建模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Oval 1"/>
          <p:cNvSpPr/>
          <p:nvPr/>
        </p:nvSpPr>
        <p:spPr>
          <a:xfrm>
            <a:off x="4311376" y="3879490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80603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272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如何来做企业业务数据分析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5072300" y="3494122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业务数据分析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1"/>
          <p:cNvSpPr/>
          <p:nvPr/>
        </p:nvSpPr>
        <p:spPr>
          <a:xfrm>
            <a:off x="4311376" y="3879490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4" name="Oval 1"/>
          <p:cNvSpPr/>
          <p:nvPr/>
        </p:nvSpPr>
        <p:spPr>
          <a:xfrm>
            <a:off x="5605336" y="5517862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9" name="TextBox 8"/>
          <p:cNvSpPr txBox="1"/>
          <p:nvPr/>
        </p:nvSpPr>
        <p:spPr>
          <a:xfrm>
            <a:off x="6358990" y="5286383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多维指标查询</a:t>
            </a:r>
            <a:endParaRPr lang="tr-TR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0" name="Oval 1"/>
          <p:cNvSpPr/>
          <p:nvPr/>
        </p:nvSpPr>
        <p:spPr>
          <a:xfrm>
            <a:off x="5605336" y="6630273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2" name="TextBox 8"/>
          <p:cNvSpPr txBox="1"/>
          <p:nvPr/>
        </p:nvSpPr>
        <p:spPr>
          <a:xfrm>
            <a:off x="6358990" y="6368016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转化率</a:t>
            </a:r>
            <a:endParaRPr lang="en-US" altLang="zh-CN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3" name="Oval 1"/>
          <p:cNvSpPr/>
          <p:nvPr/>
        </p:nvSpPr>
        <p:spPr>
          <a:xfrm>
            <a:off x="5605336" y="7779197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4" name="TextBox 8"/>
          <p:cNvSpPr txBox="1"/>
          <p:nvPr/>
        </p:nvSpPr>
        <p:spPr>
          <a:xfrm>
            <a:off x="6358990" y="7547718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留存率</a:t>
            </a:r>
            <a:endParaRPr lang="en-US" altLang="zh-CN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0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272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如何来做企业业务数据分析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5072300" y="3494122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多维指标查询 </a:t>
            </a:r>
            <a:r>
              <a:rPr lang="en-US" altLang="zh-CN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—— </a:t>
            </a:r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核心：对比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1"/>
          <p:cNvSpPr/>
          <p:nvPr/>
        </p:nvSpPr>
        <p:spPr>
          <a:xfrm>
            <a:off x="4311376" y="3879490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4" name="Oval 1"/>
          <p:cNvSpPr/>
          <p:nvPr/>
        </p:nvSpPr>
        <p:spPr>
          <a:xfrm>
            <a:off x="5605336" y="5517862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9" name="TextBox 8"/>
          <p:cNvSpPr txBox="1"/>
          <p:nvPr/>
        </p:nvSpPr>
        <p:spPr>
          <a:xfrm>
            <a:off x="6358990" y="5286383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时间趋势</a:t>
            </a:r>
            <a:endParaRPr lang="tr-TR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0" name="Oval 1"/>
          <p:cNvSpPr/>
          <p:nvPr/>
        </p:nvSpPr>
        <p:spPr>
          <a:xfrm>
            <a:off x="5605336" y="6630273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2" name="TextBox 8"/>
          <p:cNvSpPr txBox="1"/>
          <p:nvPr/>
        </p:nvSpPr>
        <p:spPr>
          <a:xfrm>
            <a:off x="6358990" y="6368016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维度拆解</a:t>
            </a:r>
            <a:endParaRPr lang="en-US" altLang="zh-CN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3" name="Oval 1"/>
          <p:cNvSpPr/>
          <p:nvPr/>
        </p:nvSpPr>
        <p:spPr>
          <a:xfrm>
            <a:off x="5605336" y="7779197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4" name="TextBox 8"/>
          <p:cNvSpPr txBox="1"/>
          <p:nvPr/>
        </p:nvSpPr>
        <p:spPr>
          <a:xfrm>
            <a:off x="6358990" y="7547718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不同维度</a:t>
            </a:r>
            <a:endParaRPr lang="en-US" altLang="zh-CN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272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如何来做企业业务数据分析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5072300" y="3494122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转化与留存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1"/>
          <p:cNvSpPr/>
          <p:nvPr/>
        </p:nvSpPr>
        <p:spPr>
          <a:xfrm>
            <a:off x="4311376" y="3879490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4" name="Oval 1"/>
          <p:cNvSpPr/>
          <p:nvPr/>
        </p:nvSpPr>
        <p:spPr>
          <a:xfrm>
            <a:off x="5605336" y="5517862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9" name="TextBox 8"/>
          <p:cNvSpPr txBox="1"/>
          <p:nvPr/>
        </p:nvSpPr>
        <p:spPr>
          <a:xfrm>
            <a:off x="6358990" y="5286383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所有的业务都是为了转化</a:t>
            </a:r>
            <a:endParaRPr lang="tr-TR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0" name="Oval 1"/>
          <p:cNvSpPr/>
          <p:nvPr/>
        </p:nvSpPr>
        <p:spPr>
          <a:xfrm>
            <a:off x="5605336" y="6630273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2" name="TextBox 8"/>
          <p:cNvSpPr txBox="1"/>
          <p:nvPr/>
        </p:nvSpPr>
        <p:spPr>
          <a:xfrm>
            <a:off x="6358990" y="6368016"/>
            <a:ext cx="126881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转化关注创造新顾客，留存关注保留已有客户</a:t>
            </a:r>
            <a:endParaRPr lang="en-US" altLang="zh-CN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963" y="3265104"/>
            <a:ext cx="4783903" cy="6104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3265105"/>
            <a:ext cx="6104375" cy="610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5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272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如何来做企业业务数据分析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54"/>
          <p:cNvSpPr txBox="1"/>
          <p:nvPr/>
        </p:nvSpPr>
        <p:spPr>
          <a:xfrm>
            <a:off x="5003289" y="4891602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方法论与目标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54"/>
          <p:cNvSpPr txBox="1"/>
          <p:nvPr/>
        </p:nvSpPr>
        <p:spPr>
          <a:xfrm>
            <a:off x="5003289" y="6350167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动与静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54"/>
          <p:cNvSpPr txBox="1"/>
          <p:nvPr/>
        </p:nvSpPr>
        <p:spPr>
          <a:xfrm>
            <a:off x="5003289" y="7776915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个体与总体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Oval 1"/>
          <p:cNvSpPr/>
          <p:nvPr/>
        </p:nvSpPr>
        <p:spPr>
          <a:xfrm>
            <a:off x="4242365" y="5276970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9" name="Oval 1"/>
          <p:cNvSpPr/>
          <p:nvPr/>
        </p:nvSpPr>
        <p:spPr>
          <a:xfrm>
            <a:off x="4242364" y="6735535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5" name="Oval 1"/>
          <p:cNvSpPr/>
          <p:nvPr/>
        </p:nvSpPr>
        <p:spPr>
          <a:xfrm>
            <a:off x="4242364" y="8162283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6744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156831" y="4274290"/>
            <a:ext cx="1990539" cy="1990539"/>
            <a:chOff x="20131247" y="6315185"/>
            <a:chExt cx="1990539" cy="1990539"/>
          </a:xfrm>
        </p:grpSpPr>
        <p:sp>
          <p:nvSpPr>
            <p:cNvPr id="13" name="Oval 57"/>
            <p:cNvSpPr/>
            <p:nvPr/>
          </p:nvSpPr>
          <p:spPr>
            <a:xfrm>
              <a:off x="20131247" y="6315185"/>
              <a:ext cx="1990539" cy="1990539"/>
            </a:xfrm>
            <a:prstGeom prst="ellipse">
              <a:avLst/>
            </a:prstGeom>
            <a:solidFill>
              <a:srgbClr val="5073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25891" y="6802450"/>
              <a:ext cx="1001250" cy="1001250"/>
            </a:xfrm>
            <a:prstGeom prst="rect">
              <a:avLst/>
            </a:prstGeom>
          </p:spPr>
        </p:pic>
      </p:grpSp>
      <p:cxnSp>
        <p:nvCxnSpPr>
          <p:cNvPr id="20" name="Straight Connector 19"/>
          <p:cNvCxnSpPr/>
          <p:nvPr/>
        </p:nvCxnSpPr>
        <p:spPr>
          <a:xfrm>
            <a:off x="9030290" y="6716541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933223" y="6987396"/>
            <a:ext cx="14517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企业业务数据分析实例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8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272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企业业务数据分析实例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1"/>
          <p:cNvSpPr/>
          <p:nvPr/>
        </p:nvSpPr>
        <p:spPr>
          <a:xfrm>
            <a:off x="4466651" y="4621362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6" name="TextBox 54"/>
          <p:cNvSpPr txBox="1"/>
          <p:nvPr/>
        </p:nvSpPr>
        <p:spPr>
          <a:xfrm>
            <a:off x="5227575" y="4235994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电商行业范例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82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272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企业业务数据分析实例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1"/>
          <p:cNvSpPr/>
          <p:nvPr/>
        </p:nvSpPr>
        <p:spPr>
          <a:xfrm>
            <a:off x="4466651" y="4621362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72952251"/>
              </p:ext>
            </p:extLst>
          </p:nvPr>
        </p:nvGraphicFramePr>
        <p:xfrm>
          <a:off x="4985109" y="6538822"/>
          <a:ext cx="14413781" cy="4047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54"/>
          <p:cNvSpPr txBox="1"/>
          <p:nvPr/>
        </p:nvSpPr>
        <p:spPr>
          <a:xfrm>
            <a:off x="5227575" y="4235994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电商行业范例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Oval 1"/>
          <p:cNvSpPr/>
          <p:nvPr/>
        </p:nvSpPr>
        <p:spPr>
          <a:xfrm>
            <a:off x="5605336" y="5897424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5" name="TextBox 8"/>
          <p:cNvSpPr txBox="1"/>
          <p:nvPr/>
        </p:nvSpPr>
        <p:spPr>
          <a:xfrm>
            <a:off x="6358990" y="5665945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用户在线购买商品业务流程</a:t>
            </a:r>
            <a:endParaRPr lang="tr-TR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4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272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企业业务数据分析实例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4364934" y="2768837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业务事件建模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1"/>
          <p:cNvSpPr/>
          <p:nvPr/>
        </p:nvSpPr>
        <p:spPr>
          <a:xfrm>
            <a:off x="3604010" y="3154205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5" name="TextBox 8"/>
          <p:cNvSpPr txBox="1"/>
          <p:nvPr/>
        </p:nvSpPr>
        <p:spPr>
          <a:xfrm>
            <a:off x="5624390" y="4241305"/>
            <a:ext cx="16548566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事件类型：</a:t>
            </a:r>
            <a:endParaRPr lang="en-US" altLang="zh-CN" sz="3200" dirty="0" smtClean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浏览首页</a:t>
            </a:r>
            <a:endParaRPr lang="en-US" altLang="zh-CN" sz="3200" dirty="0" smtClean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浏览列表页</a:t>
            </a:r>
            <a:endParaRPr lang="en-US" altLang="zh-CN" sz="3200" dirty="0" smtClean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商品搜索</a:t>
            </a:r>
            <a:endParaRPr lang="en-US" altLang="zh-CN" sz="3200" dirty="0" smtClean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浏览商品详情</a:t>
            </a:r>
            <a:endParaRPr lang="en-US" altLang="zh-CN" sz="3200" dirty="0" smtClean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用户注册</a:t>
            </a:r>
            <a:endParaRPr lang="en-US" altLang="zh-CN" sz="3200" dirty="0" smtClean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用户登录</a:t>
            </a:r>
            <a:endParaRPr lang="en-US" altLang="zh-CN" sz="3200" dirty="0" smtClean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加入购物车</a:t>
            </a:r>
            <a:endParaRPr lang="en-US" altLang="zh-CN" sz="3200" dirty="0" smtClean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支付订单</a:t>
            </a:r>
            <a:endParaRPr lang="en-US" altLang="zh-CN" sz="3200" dirty="0" smtClean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确认收货</a:t>
            </a:r>
            <a:endParaRPr lang="en-US" altLang="zh-CN" sz="3200" dirty="0" smtClean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售后客服</a:t>
            </a:r>
            <a:endParaRPr lang="en-US" altLang="zh-CN" sz="3200" dirty="0" smtClean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5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272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企业业务数据分析实例</a:t>
            </a:r>
            <a:endParaRPr lang="en-US" altLang="zh-CN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5072300" y="3494122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数据收集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1"/>
          <p:cNvSpPr/>
          <p:nvPr/>
        </p:nvSpPr>
        <p:spPr>
          <a:xfrm>
            <a:off x="4311376" y="3879490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4" name="Oval 1"/>
          <p:cNvSpPr/>
          <p:nvPr/>
        </p:nvSpPr>
        <p:spPr>
          <a:xfrm>
            <a:off x="5605336" y="5517862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9" name="TextBox 8"/>
          <p:cNvSpPr txBox="1"/>
          <p:nvPr/>
        </p:nvSpPr>
        <p:spPr>
          <a:xfrm>
            <a:off x="6358990" y="5286383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Web </a:t>
            </a:r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服务端收集</a:t>
            </a:r>
            <a:endParaRPr lang="tr-TR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0" name="Oval 1"/>
          <p:cNvSpPr/>
          <p:nvPr/>
        </p:nvSpPr>
        <p:spPr>
          <a:xfrm>
            <a:off x="5605336" y="6630273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2" name="TextBox 8"/>
          <p:cNvSpPr txBox="1"/>
          <p:nvPr/>
        </p:nvSpPr>
        <p:spPr>
          <a:xfrm>
            <a:off x="6358990" y="6368016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App </a:t>
            </a:r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代码埋点</a:t>
            </a:r>
            <a:endParaRPr lang="en-US" altLang="zh-CN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3" name="Oval 1"/>
          <p:cNvSpPr/>
          <p:nvPr/>
        </p:nvSpPr>
        <p:spPr>
          <a:xfrm>
            <a:off x="5605336" y="7779197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4" name="TextBox 8"/>
          <p:cNvSpPr txBox="1"/>
          <p:nvPr/>
        </p:nvSpPr>
        <p:spPr>
          <a:xfrm>
            <a:off x="6358990" y="7547718"/>
            <a:ext cx="11428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通过分析整理已有的业务数据整理数据</a:t>
            </a:r>
            <a:endParaRPr lang="en-US" altLang="zh-CN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3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272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企业业务数据分析实例</a:t>
            </a:r>
            <a:endParaRPr lang="en-US" altLang="zh-CN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5072300" y="3494122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数据收集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1"/>
          <p:cNvSpPr/>
          <p:nvPr/>
        </p:nvSpPr>
        <p:spPr>
          <a:xfrm>
            <a:off x="4311376" y="3879490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586" y="4778997"/>
            <a:ext cx="17796828" cy="685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4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272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企业业务数据分析实例</a:t>
            </a:r>
            <a:endParaRPr lang="en-US" altLang="zh-CN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5072300" y="2734999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多维数据查询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1"/>
          <p:cNvSpPr/>
          <p:nvPr/>
        </p:nvSpPr>
        <p:spPr>
          <a:xfrm>
            <a:off x="4311376" y="3120367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870" y="4237211"/>
            <a:ext cx="17856260" cy="67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8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272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企业业务数据分析实例</a:t>
            </a:r>
            <a:endParaRPr lang="en-US" altLang="zh-CN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5072300" y="2734999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多维数据查询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1"/>
          <p:cNvSpPr/>
          <p:nvPr/>
        </p:nvSpPr>
        <p:spPr>
          <a:xfrm>
            <a:off x="4311376" y="3120367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619" y="3941339"/>
            <a:ext cx="15904762" cy="8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0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272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企业业务数据分析实例</a:t>
            </a:r>
            <a:endParaRPr lang="en-US" altLang="zh-CN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5072300" y="2734999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多维数据查询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1"/>
          <p:cNvSpPr/>
          <p:nvPr/>
        </p:nvSpPr>
        <p:spPr>
          <a:xfrm>
            <a:off x="4311376" y="3120367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376" y="4438226"/>
            <a:ext cx="15847619" cy="5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6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69057" y="1204036"/>
            <a:ext cx="57418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spc="100" dirty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Outline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3289" y="4891602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企业数据分析面临的问题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50" name="TextBox 54"/>
          <p:cNvSpPr txBox="1"/>
          <p:nvPr/>
        </p:nvSpPr>
        <p:spPr>
          <a:xfrm>
            <a:off x="5003289" y="6350167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如何来做企业业务数据分析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TextBox 54"/>
          <p:cNvSpPr txBox="1"/>
          <p:nvPr/>
        </p:nvSpPr>
        <p:spPr>
          <a:xfrm>
            <a:off x="5003289" y="7776915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企业业务数据分析实例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"/>
          <p:cNvSpPr/>
          <p:nvPr/>
        </p:nvSpPr>
        <p:spPr>
          <a:xfrm>
            <a:off x="4242365" y="5276970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7" name="Oval 1"/>
          <p:cNvSpPr/>
          <p:nvPr/>
        </p:nvSpPr>
        <p:spPr>
          <a:xfrm>
            <a:off x="4242364" y="6735535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8" name="Oval 1"/>
          <p:cNvSpPr/>
          <p:nvPr/>
        </p:nvSpPr>
        <p:spPr>
          <a:xfrm>
            <a:off x="4242364" y="8162283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8578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272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企业业务数据分析实例</a:t>
            </a:r>
            <a:endParaRPr lang="en-US" altLang="zh-CN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5072300" y="2734999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多维数据查询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1"/>
          <p:cNvSpPr/>
          <p:nvPr/>
        </p:nvSpPr>
        <p:spPr>
          <a:xfrm>
            <a:off x="4311376" y="3120367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376" y="4454878"/>
            <a:ext cx="15847619" cy="6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2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272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企业业务数据分析实例</a:t>
            </a:r>
            <a:endParaRPr lang="en-US" altLang="zh-CN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5072300" y="2734999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转化率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1"/>
          <p:cNvSpPr/>
          <p:nvPr/>
        </p:nvSpPr>
        <p:spPr>
          <a:xfrm>
            <a:off x="4311376" y="3120367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569" y="4225687"/>
            <a:ext cx="17016861" cy="707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1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272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企业业务数据分析实例</a:t>
            </a:r>
            <a:endParaRPr lang="en-US" altLang="zh-CN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5072300" y="2734999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留存率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1"/>
          <p:cNvSpPr/>
          <p:nvPr/>
        </p:nvSpPr>
        <p:spPr>
          <a:xfrm>
            <a:off x="4311376" y="3120367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650" y="4137625"/>
            <a:ext cx="16932679" cy="712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5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030290" y="6716541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1156831" y="4274290"/>
            <a:ext cx="1990539" cy="199053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268317" y="7081375"/>
            <a:ext cx="9861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6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ANY QUESTIONS?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475" y="4802684"/>
            <a:ext cx="1091250" cy="933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5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55163" y="3877363"/>
            <a:ext cx="16033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团队成立于 </a:t>
            </a:r>
            <a:r>
              <a:rPr lang="en-US" altLang="zh-CN" sz="32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2014 </a:t>
            </a: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年</a:t>
            </a:r>
            <a:endParaRPr lang="tr-TR" sz="32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69057" y="1163782"/>
            <a:ext cx="8734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 smtClean="0">
                <a:solidFill>
                  <a:srgbClr val="507392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关于我们</a:t>
            </a:r>
            <a:endParaRPr lang="en-US" sz="6600" spc="100" dirty="0">
              <a:solidFill>
                <a:srgbClr val="507392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862799" y="4031625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62799" y="4969439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62799" y="5981810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62799" y="6994181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62799" y="8006552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62799" y="9018923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655163" y="5808592"/>
            <a:ext cx="16033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兼具数据科学专业知识，团队在大数据</a:t>
            </a:r>
            <a:r>
              <a:rPr lang="en-US" altLang="zh-CN" sz="32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IT</a:t>
            </a: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技术方面也有深厚的积累</a:t>
            </a:r>
            <a:endParaRPr lang="tr-TR" sz="32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55163" y="6824257"/>
            <a:ext cx="16033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专注于企业实际业务所产生的数据分析需求解决方案提供</a:t>
            </a:r>
            <a:endParaRPr lang="tr-TR" sz="32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55163" y="7834663"/>
            <a:ext cx="16033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让数据分析为客户创造更大的价值是我们的遵旨</a:t>
            </a:r>
            <a:endParaRPr lang="tr-TR" sz="32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55163" y="8848999"/>
            <a:ext cx="16033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秉承工匠精神，务实理性</a:t>
            </a:r>
            <a:endParaRPr lang="tr-TR" sz="32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1" name="TextBox 15"/>
          <p:cNvSpPr txBox="1"/>
          <p:nvPr/>
        </p:nvSpPr>
        <p:spPr>
          <a:xfrm>
            <a:off x="3208364" y="2435057"/>
            <a:ext cx="54485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Datartisan </a:t>
            </a:r>
            <a:r>
              <a:rPr lang="zh-CN" altLang="en-US" sz="38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数据工匠团队</a:t>
            </a:r>
            <a:endParaRPr lang="en-US" sz="38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40" name="TextBox 34"/>
          <p:cNvSpPr txBox="1"/>
          <p:nvPr/>
        </p:nvSpPr>
        <p:spPr>
          <a:xfrm>
            <a:off x="4655163" y="4797868"/>
            <a:ext cx="16033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团队数据分析师都有统计学、数据挖掘专业背景</a:t>
            </a:r>
            <a:endParaRPr lang="tr-TR" sz="32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9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8364" y="2435057"/>
            <a:ext cx="54485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Datartisan </a:t>
            </a:r>
            <a:r>
              <a:rPr lang="zh-CN" altLang="en-US" sz="38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数据工匠</a:t>
            </a:r>
            <a:endParaRPr lang="en-US" sz="38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258951" y="2248450"/>
            <a:ext cx="4750516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69057" y="1204036"/>
            <a:ext cx="86142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 smtClean="0">
                <a:solidFill>
                  <a:srgbClr val="507392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联系我们</a:t>
            </a:r>
            <a:endParaRPr lang="en-US" sz="6600" spc="100" dirty="0">
              <a:solidFill>
                <a:srgbClr val="507392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9398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8656958" y="7047492"/>
            <a:ext cx="1332114" cy="1332114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8656958" y="5402817"/>
            <a:ext cx="1332114" cy="1332114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641" y="5819084"/>
            <a:ext cx="641040" cy="50886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0212383" y="5709055"/>
            <a:ext cx="5448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info@datartisan.com</a:t>
            </a:r>
            <a:endParaRPr lang="en-US" sz="44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212383" y="7374513"/>
            <a:ext cx="6189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http://datartisan.com</a:t>
            </a:r>
            <a:endParaRPr lang="en-US" sz="44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631" y="7360511"/>
            <a:ext cx="403941" cy="75490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0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030290" y="6716541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268317" y="7081375"/>
            <a:ext cx="9861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spc="100" dirty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企业数据分析面临的问题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1156831" y="4265469"/>
            <a:ext cx="1990539" cy="1990539"/>
            <a:chOff x="2536096" y="6315185"/>
            <a:chExt cx="1990539" cy="1990539"/>
          </a:xfrm>
        </p:grpSpPr>
        <p:sp>
          <p:nvSpPr>
            <p:cNvPr id="8" name="Oval 50"/>
            <p:cNvSpPr/>
            <p:nvPr/>
          </p:nvSpPr>
          <p:spPr>
            <a:xfrm>
              <a:off x="2536096" y="6315185"/>
              <a:ext cx="1990539" cy="1990539"/>
            </a:xfrm>
            <a:prstGeom prst="ellipse">
              <a:avLst/>
            </a:prstGeom>
            <a:solidFill>
              <a:srgbClr val="5073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2388" y="6712885"/>
              <a:ext cx="1101630" cy="11016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951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69057" y="1204036"/>
            <a:ext cx="10374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企业数据分析面临的问题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3289" y="4891602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没有数据可以用来分析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50" name="TextBox 54"/>
          <p:cNvSpPr txBox="1"/>
          <p:nvPr/>
        </p:nvSpPr>
        <p:spPr>
          <a:xfrm>
            <a:off x="5003289" y="6350167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有数据但是没有数据分析思路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TextBox 54"/>
          <p:cNvSpPr txBox="1"/>
          <p:nvPr/>
        </p:nvSpPr>
        <p:spPr>
          <a:xfrm>
            <a:off x="5003289" y="7776915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相较</a:t>
            </a:r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于指标分析更希望业务分析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"/>
          <p:cNvSpPr/>
          <p:nvPr/>
        </p:nvSpPr>
        <p:spPr>
          <a:xfrm>
            <a:off x="4242365" y="5276970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7" name="Oval 1"/>
          <p:cNvSpPr/>
          <p:nvPr/>
        </p:nvSpPr>
        <p:spPr>
          <a:xfrm>
            <a:off x="4242364" y="6735535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8" name="Oval 1"/>
          <p:cNvSpPr/>
          <p:nvPr/>
        </p:nvSpPr>
        <p:spPr>
          <a:xfrm>
            <a:off x="4242364" y="8162283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91111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0374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企业数据分析面临的问题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5072300" y="3494122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没有数据可以用来分析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1"/>
          <p:cNvSpPr/>
          <p:nvPr/>
        </p:nvSpPr>
        <p:spPr>
          <a:xfrm>
            <a:off x="4311376" y="3879490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4" name="Oval 1"/>
          <p:cNvSpPr/>
          <p:nvPr/>
        </p:nvSpPr>
        <p:spPr>
          <a:xfrm>
            <a:off x="5605336" y="5517862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9" name="TextBox 8"/>
          <p:cNvSpPr txBox="1"/>
          <p:nvPr/>
        </p:nvSpPr>
        <p:spPr>
          <a:xfrm>
            <a:off x="6358990" y="5286383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什么是数据</a:t>
            </a:r>
            <a:endParaRPr lang="tr-TR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0" name="Oval 1"/>
          <p:cNvSpPr/>
          <p:nvPr/>
        </p:nvSpPr>
        <p:spPr>
          <a:xfrm>
            <a:off x="5605336" y="6630273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2" name="TextBox 8"/>
          <p:cNvSpPr txBox="1"/>
          <p:nvPr/>
        </p:nvSpPr>
        <p:spPr>
          <a:xfrm>
            <a:off x="6358990" y="6368016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如何量化</a:t>
            </a:r>
            <a:endParaRPr lang="en-US" altLang="zh-CN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3" name="Oval 1"/>
          <p:cNvSpPr/>
          <p:nvPr/>
        </p:nvSpPr>
        <p:spPr>
          <a:xfrm>
            <a:off x="5605336" y="7779197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4" name="TextBox 8"/>
          <p:cNvSpPr txBox="1"/>
          <p:nvPr/>
        </p:nvSpPr>
        <p:spPr>
          <a:xfrm>
            <a:off x="6358990" y="7547718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基础设施欠缺</a:t>
            </a:r>
            <a:endParaRPr lang="en-US" altLang="zh-CN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5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0374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企业数据分析面临的问题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5072300" y="3494122"/>
            <a:ext cx="1210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没有分析思路</a:t>
            </a:r>
            <a:endParaRPr lang="en-US" sz="60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1"/>
          <p:cNvSpPr/>
          <p:nvPr/>
        </p:nvSpPr>
        <p:spPr>
          <a:xfrm>
            <a:off x="4311376" y="3879490"/>
            <a:ext cx="244929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4" name="Oval 1"/>
          <p:cNvSpPr/>
          <p:nvPr/>
        </p:nvSpPr>
        <p:spPr>
          <a:xfrm>
            <a:off x="5605336" y="5517862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9" name="TextBox 8"/>
          <p:cNvSpPr txBox="1"/>
          <p:nvPr/>
        </p:nvSpPr>
        <p:spPr>
          <a:xfrm>
            <a:off x="6358990" y="5286383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难于实施</a:t>
            </a:r>
            <a:endParaRPr lang="tr-TR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0" name="Oval 1"/>
          <p:cNvSpPr/>
          <p:nvPr/>
        </p:nvSpPr>
        <p:spPr>
          <a:xfrm>
            <a:off x="5605336" y="6630273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2" name="TextBox 8"/>
          <p:cNvSpPr txBox="1"/>
          <p:nvPr/>
        </p:nvSpPr>
        <p:spPr>
          <a:xfrm>
            <a:off x="6358989" y="7516940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是否有效</a:t>
            </a:r>
            <a:endParaRPr lang="en-US" altLang="zh-CN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3" name="Oval 1"/>
          <p:cNvSpPr/>
          <p:nvPr/>
        </p:nvSpPr>
        <p:spPr>
          <a:xfrm>
            <a:off x="5605336" y="7779197"/>
            <a:ext cx="226291" cy="244929"/>
          </a:xfrm>
          <a:prstGeom prst="ellipse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4" name="TextBox 8"/>
          <p:cNvSpPr txBox="1"/>
          <p:nvPr/>
        </p:nvSpPr>
        <p:spPr>
          <a:xfrm>
            <a:off x="6358990" y="6368016"/>
            <a:ext cx="9047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anose="020B0606030504020204" pitchFamily="34" charset="0"/>
              </a:rPr>
              <a:t>投入产出</a:t>
            </a:r>
            <a:endParaRPr lang="en-US" altLang="zh-CN" sz="4400" dirty="0" smtClean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95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58951" y="2232255"/>
            <a:ext cx="17706934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8951" y="2248450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  <p:sp>
        <p:nvSpPr>
          <p:cNvPr id="21" name="TextBox 18"/>
          <p:cNvSpPr txBox="1"/>
          <p:nvPr/>
        </p:nvSpPr>
        <p:spPr>
          <a:xfrm>
            <a:off x="3169057" y="1204036"/>
            <a:ext cx="10374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企业数据分析面临的问题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4643871" y="5415839"/>
            <a:ext cx="15096258" cy="295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6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相较于单纯的数值指标分析</a:t>
            </a:r>
            <a:endParaRPr lang="en-US" altLang="zh-CN" sz="6600" spc="100" dirty="0" smtClean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600" spc="100" dirty="0" smtClean="0"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企业更需要的是对于业务的分析</a:t>
            </a:r>
            <a:endParaRPr lang="en-US" sz="6600" spc="1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156830" y="4274290"/>
            <a:ext cx="1990539" cy="1990539"/>
            <a:chOff x="10077444" y="3860913"/>
            <a:chExt cx="1990539" cy="1990539"/>
          </a:xfrm>
        </p:grpSpPr>
        <p:sp>
          <p:nvSpPr>
            <p:cNvPr id="8" name="Oval 47"/>
            <p:cNvSpPr/>
            <p:nvPr/>
          </p:nvSpPr>
          <p:spPr>
            <a:xfrm>
              <a:off x="10077444" y="3860913"/>
              <a:ext cx="1990539" cy="1990539"/>
            </a:xfrm>
            <a:prstGeom prst="ellipse">
              <a:avLst/>
            </a:prstGeom>
            <a:solidFill>
              <a:srgbClr val="5073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04453" y="4457062"/>
              <a:ext cx="1071662" cy="801333"/>
            </a:xfrm>
            <a:prstGeom prst="rect">
              <a:avLst/>
            </a:prstGeom>
          </p:spPr>
        </p:pic>
      </p:grpSp>
      <p:cxnSp>
        <p:nvCxnSpPr>
          <p:cNvPr id="20" name="Straight Connector 19"/>
          <p:cNvCxnSpPr/>
          <p:nvPr/>
        </p:nvCxnSpPr>
        <p:spPr>
          <a:xfrm>
            <a:off x="9030290" y="6716541"/>
            <a:ext cx="6200078" cy="0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933223" y="6987396"/>
            <a:ext cx="14517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spc="100" dirty="0" smtClean="0">
                <a:solidFill>
                  <a:srgbClr val="507392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如何来做企业业务数据分析</a:t>
            </a:r>
            <a:endParaRPr lang="en-US" sz="6600" spc="100" dirty="0">
              <a:solidFill>
                <a:srgbClr val="507392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529" y="12318981"/>
            <a:ext cx="2483766" cy="9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3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7041</TotalTime>
  <Words>644</Words>
  <Application>Microsoft Office PowerPoint</Application>
  <PresentationFormat>自定义</PresentationFormat>
  <Paragraphs>152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Bebas Neue</vt:lpstr>
      <vt:lpstr>方正兰亭黑简体</vt:lpstr>
      <vt:lpstr>Arial</vt:lpstr>
      <vt:lpstr>Calibri</vt:lpstr>
      <vt:lpstr>Calibri Light</vt:lpstr>
      <vt:lpstr>Open Sans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G_will</cp:lastModifiedBy>
  <cp:revision>451</cp:revision>
  <dcterms:created xsi:type="dcterms:W3CDTF">2014-09-26T10:57:37Z</dcterms:created>
  <dcterms:modified xsi:type="dcterms:W3CDTF">2016-08-03T04:36:21Z</dcterms:modified>
</cp:coreProperties>
</file>