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384" r:id="rId2"/>
    <p:sldId id="413" r:id="rId3"/>
    <p:sldId id="402" r:id="rId4"/>
    <p:sldId id="406" r:id="rId5"/>
    <p:sldId id="407" r:id="rId6"/>
    <p:sldId id="408" r:id="rId7"/>
    <p:sldId id="409" r:id="rId8"/>
    <p:sldId id="414" r:id="rId9"/>
    <p:sldId id="410" r:id="rId10"/>
    <p:sldId id="411" r:id="rId11"/>
    <p:sldId id="412" r:id="rId12"/>
    <p:sldId id="416" r:id="rId13"/>
    <p:sldId id="417" r:id="rId14"/>
    <p:sldId id="418" r:id="rId15"/>
    <p:sldId id="419" r:id="rId16"/>
    <p:sldId id="421" r:id="rId17"/>
    <p:sldId id="422" r:id="rId18"/>
    <p:sldId id="420" r:id="rId19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0C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43" autoAdjust="0"/>
    <p:restoredTop sz="94660"/>
  </p:normalViewPr>
  <p:slideViewPr>
    <p:cSldViewPr snapToGrid="0">
      <p:cViewPr varScale="1">
        <p:scale>
          <a:sx n="95" d="100"/>
          <a:sy n="95" d="100"/>
        </p:scale>
        <p:origin x="184" y="1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91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26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33A210-11CB-4406-AD69-106C78B08EF4}" type="datetimeFigureOut">
              <a:rPr lang="ko-KR" altLang="en-US" smtClean="0"/>
              <a:t>2017. 7. 8.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93D2F9-8E7A-4A44-AE5E-05EF24D045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5865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0FF436-EE12-497A-A228-2A8D3D8D5F8A}" type="datetimeFigureOut">
              <a:rPr lang="ko-KR" altLang="en-US" smtClean="0"/>
              <a:t>2017. 7. 8.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5B59AE-D552-463C-A97B-E4600D7762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383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Taehoon Ko, SNU Data Mining Center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4F77-6F25-441A-99FF-4E0EAB37E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641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Taehoon Ko, SNU Data Mining Center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4F77-6F25-441A-99FF-4E0EAB37E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122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Taehoon Ko, SNU Data Mining Center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4F77-6F25-441A-99FF-4E0EAB37E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5784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Taehoon Ko, SNU Data Mining Center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4F77-6F25-441A-99FF-4E0EAB37E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3746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0"/>
            <a:ext cx="9144000" cy="858309"/>
          </a:xfrm>
          <a:prstGeom prst="rect">
            <a:avLst/>
          </a:prstGeom>
          <a:solidFill>
            <a:srgbClr val="ECECEC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buNone/>
            </a:pPr>
            <a:endParaRPr lang="ko-KR" altLang="en-US" sz="3200" b="1" baseline="0">
              <a:solidFill>
                <a:srgbClr val="338AE1"/>
              </a:solidFill>
              <a:effectLst/>
              <a:ea typeface="+mj-ea"/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99" y="84135"/>
            <a:ext cx="8576733" cy="770465"/>
          </a:xfr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altLang="en-US" baseline="0" dirty="0">
                <a:solidFill>
                  <a:srgbClr val="338AE1"/>
                </a:solidFill>
                <a:effectLst/>
                <a:latin typeface="+mn-lt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98" y="1887009"/>
            <a:ext cx="8576733" cy="442912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Taehoon Ko, SNU Data Mining Center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4F77-6F25-441A-99FF-4E0EAB37E81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304798" y="895873"/>
            <a:ext cx="8576733" cy="991136"/>
          </a:xfrm>
        </p:spPr>
        <p:txBody>
          <a:bodyPr anchor="t">
            <a:norm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536140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0"/>
            <a:ext cx="9144000" cy="858309"/>
          </a:xfrm>
          <a:prstGeom prst="rect">
            <a:avLst/>
          </a:prstGeom>
          <a:solidFill>
            <a:srgbClr val="ECECEC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buNone/>
            </a:pPr>
            <a:endParaRPr lang="ko-KR" altLang="en-US" sz="3200" b="1" baseline="0">
              <a:solidFill>
                <a:srgbClr val="338AE1"/>
              </a:solidFill>
              <a:effectLst/>
              <a:ea typeface="+mj-ea"/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99" y="84135"/>
            <a:ext cx="8576733" cy="770465"/>
          </a:xfr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altLang="en-US" baseline="0" dirty="0">
                <a:solidFill>
                  <a:srgbClr val="338AE1"/>
                </a:solidFill>
                <a:effectLst/>
                <a:latin typeface="+mn-lt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98" y="893095"/>
            <a:ext cx="8576733" cy="544144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Taehoon Ko, SNU Data Mining Center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4F77-6F25-441A-99FF-4E0EAB37E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077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Taehoon Ko, SNU Data Mining Center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4F77-6F25-441A-99FF-4E0EAB37E81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164306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71334"/>
            <a:ext cx="7886700" cy="261831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21243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798" y="1435627"/>
            <a:ext cx="4165601" cy="492072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3233" y="1435627"/>
            <a:ext cx="4178299" cy="492072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Taehoon Ko, SNU Data Mining Center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4F77-6F25-441A-99FF-4E0EAB37E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695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Taehoon Ko, SNU Data Mining Center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4F77-6F25-441A-99FF-4E0EAB37E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910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Taehoon Ko, SNU Data Mining Center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4F77-6F25-441A-99FF-4E0EAB37E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5313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Taehoon Ko, SNU Data Mining Center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4F77-6F25-441A-99FF-4E0EAB37E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932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Taehoon Ko, SNU Data Mining Center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4F77-6F25-441A-99FF-4E0EAB37E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955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799" y="363538"/>
            <a:ext cx="8576733" cy="8964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799" y="1439333"/>
            <a:ext cx="8576733" cy="4944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Taehoon Ko, SNU Data Mining Center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49181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A4F77-6F25-441A-99FF-4E0EAB37E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120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177800" indent="-177800" algn="l" defTabSz="914400" rtl="0" eaLnBrk="1" latinLnBrk="1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49263" indent="-169863" algn="l" defTabSz="914400" rtl="0" eaLnBrk="1" latinLnBrk="1" hangingPunct="1">
        <a:lnSpc>
          <a:spcPct val="130000"/>
        </a:lnSpc>
        <a:spcBef>
          <a:spcPts val="500"/>
        </a:spcBef>
        <a:buSzPct val="100000"/>
        <a:buFont typeface="Calibri" panose="020F0502020204030204" pitchFamily="34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19138" indent="-160338" algn="l" defTabSz="914400" rtl="0" eaLnBrk="1" latinLnBrk="1" hangingPunct="1">
        <a:lnSpc>
          <a:spcPct val="130000"/>
        </a:lnSpc>
        <a:spcBef>
          <a:spcPts val="500"/>
        </a:spcBef>
        <a:buFont typeface="Calibri" panose="020F050202020403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82663" indent="-152400" algn="l" defTabSz="914400" rtl="0" eaLnBrk="1" latinLnBrk="1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68400" indent="-144463" algn="l" defTabSz="914400" rtl="0" eaLnBrk="1" latinLnBrk="1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scikit-learn.org/stable/modules/generated/sklearn.linear_model.Ridge.html" TargetMode="External"/><Relationship Id="rId3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scikit-learn.org/stable/modules/generated/sklearn.linear_model.Ridge.html" TargetMode="External"/><Relationship Id="rId3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tiff"/><Relationship Id="rId5" Type="http://schemas.openxmlformats.org/officeDocument/2006/relationships/hyperlink" Target="http://scikit-learn.org/stable/modules/linear_model.html" TargetMode="External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hyperlink" Target="http://scikit-learn.org/stable/modules/linear_model.html" TargetMode="External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hyperlink" Target="http://scikit-learn.org/stable/modules/generated/sklearn.linear_model.Ridge.html" TargetMode="External"/><Relationship Id="rId5" Type="http://schemas.openxmlformats.org/officeDocument/2006/relationships/hyperlink" Target="http://scikit-learn.org/stable/modules/generated/sklearn.linear_model.Lasso.html" TargetMode="External"/><Relationship Id="rId6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jpeg"/><Relationship Id="rId3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Linear regression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974571"/>
            <a:ext cx="6858000" cy="1655762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고태훈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(thoon.koh@gmail.com)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4F77-6F25-441A-99FF-4E0EAB37E81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497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4550622-A21E-464A-BD56-1995B41B3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Control parameters of the estimator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083E2283-62FA-4CD4-BD67-91E6B398A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dirty="0" smtClean="0"/>
              <a:t>Ridge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64CF7AB5-C47B-4F02-9B02-F754B4369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4F77-6F25-441A-99FF-4E0EAB37E818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15449AC0-91B0-411B-9329-C40FE732F96D}"/>
              </a:ext>
            </a:extLst>
          </p:cNvPr>
          <p:cNvSpPr/>
          <p:nvPr/>
        </p:nvSpPr>
        <p:spPr>
          <a:xfrm>
            <a:off x="0" y="6520491"/>
            <a:ext cx="649705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hlinkClick r:id="rId2"/>
              </a:rPr>
              <a:t>http://</a:t>
            </a:r>
            <a:r>
              <a:rPr lang="ko-KR" altLang="en-US" sz="1400" dirty="0" smtClean="0">
                <a:hlinkClick r:id="rId2"/>
              </a:rPr>
              <a:t>scikit-learn.org/stable/modules/generated/sklearn.linear_model.Ridge.html</a:t>
            </a:r>
            <a:endParaRPr lang="en-US" altLang="ko-KR" sz="1400" dirty="0" smtClean="0"/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83743D9A-2FE5-4A2C-8D0E-6D5B496ADC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56216"/>
            <a:ext cx="9144000" cy="2945567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FD6F8624-6A63-4289-8B32-59425761E84B}"/>
              </a:ext>
            </a:extLst>
          </p:cNvPr>
          <p:cNvSpPr/>
          <p:nvPr/>
        </p:nvSpPr>
        <p:spPr>
          <a:xfrm>
            <a:off x="36096" y="2719137"/>
            <a:ext cx="9059779" cy="8946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25235C07-81A2-448B-A413-82172608CD55}"/>
              </a:ext>
            </a:extLst>
          </p:cNvPr>
          <p:cNvSpPr txBox="1"/>
          <p:nvPr/>
        </p:nvSpPr>
        <p:spPr>
          <a:xfrm>
            <a:off x="7176622" y="3652311"/>
            <a:ext cx="1836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>
                <a:solidFill>
                  <a:srgbClr val="FF0000"/>
                </a:solidFill>
              </a:rPr>
              <a:t>Initial parameters</a:t>
            </a:r>
            <a:endParaRPr lang="ko-KR" alt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255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4550622-A21E-464A-BD56-1995B41B3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Control parameters of the estimator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083E2283-62FA-4CD4-BD67-91E6B398A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Example: Ridge</a:t>
            </a:r>
          </a:p>
          <a:p>
            <a:pPr lvl="1"/>
            <a:r>
              <a:rPr lang="en-US" altLang="ko-KR" dirty="0"/>
              <a:t>You can see parameters and responding values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64CF7AB5-C47B-4F02-9B02-F754B4369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4F77-6F25-441A-99FF-4E0EAB37E818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15449AC0-91B0-411B-9329-C40FE732F96D}"/>
              </a:ext>
            </a:extLst>
          </p:cNvPr>
          <p:cNvSpPr/>
          <p:nvPr/>
        </p:nvSpPr>
        <p:spPr>
          <a:xfrm>
            <a:off x="0" y="6520491"/>
            <a:ext cx="649705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hlinkClick r:id="rId2"/>
              </a:rPr>
              <a:t>http://</a:t>
            </a:r>
            <a:r>
              <a:rPr lang="ko-KR" altLang="en-US" sz="1400" dirty="0" smtClean="0">
                <a:hlinkClick r:id="rId2"/>
              </a:rPr>
              <a:t>scikit-learn.org/stable/modules/generated/sklearn.linear_model.Ridge.html</a:t>
            </a:r>
            <a:endParaRPr lang="en-US" altLang="ko-KR" sz="1400" dirty="0" smtClean="0"/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4CEC100C-031A-4901-96CF-4E0A212F0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1497" y="2234967"/>
            <a:ext cx="5554830" cy="409957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E64BE232-2992-43FD-8FA5-84BE04A8889E}"/>
              </a:ext>
            </a:extLst>
          </p:cNvPr>
          <p:cNvSpPr txBox="1"/>
          <p:nvPr/>
        </p:nvSpPr>
        <p:spPr>
          <a:xfrm>
            <a:off x="565484" y="3068053"/>
            <a:ext cx="24804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i="1" dirty="0"/>
              <a:t>‘solver’ </a:t>
            </a:r>
            <a:r>
              <a:rPr lang="en-US" altLang="ko-KR" sz="2400" dirty="0"/>
              <a:t>parameter</a:t>
            </a:r>
            <a:r>
              <a:rPr lang="en-US" altLang="ko-KR" sz="2400" i="1" dirty="0"/>
              <a:t/>
            </a:r>
            <a:br>
              <a:rPr lang="en-US" altLang="ko-KR" sz="2400" i="1" dirty="0"/>
            </a:br>
            <a:r>
              <a:rPr lang="en-US" altLang="ko-KR" sz="2400" dirty="0"/>
              <a:t>for</a:t>
            </a:r>
            <a:r>
              <a:rPr lang="en-US" altLang="ko-KR" sz="2400" i="1" dirty="0"/>
              <a:t> Ridge</a:t>
            </a:r>
            <a:endParaRPr lang="ko-KR" alt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174786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4F77-6F25-441A-99FF-4E0EAB37E818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Ridge and Lasso: Parameters</a:t>
            </a:r>
            <a:endParaRPr kumimoji="1"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3952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Simple linear regression vs. Ridge vs. Lasso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Objective functions (or cost functions)</a:t>
            </a:r>
          </a:p>
          <a:p>
            <a:pPr lvl="1"/>
            <a:r>
              <a:rPr kumimoji="1" lang="en-US" altLang="ko-KR" dirty="0"/>
              <a:t>Linear regression (</a:t>
            </a:r>
            <a:r>
              <a:rPr kumimoji="1" lang="en-US" altLang="ko-KR" i="1" dirty="0"/>
              <a:t>f</a:t>
            </a:r>
            <a:r>
              <a:rPr kumimoji="1" lang="en-US" altLang="ko-KR" dirty="0"/>
              <a:t>)</a:t>
            </a:r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r>
              <a:rPr kumimoji="1" lang="en-US" altLang="ko-KR" dirty="0"/>
              <a:t>Ridge (</a:t>
            </a:r>
            <a:r>
              <a:rPr kumimoji="1" lang="en-US" altLang="ko-KR" i="1" dirty="0"/>
              <a:t>f</a:t>
            </a:r>
            <a:r>
              <a:rPr kumimoji="1" lang="en-US" altLang="ko-KR" dirty="0"/>
              <a:t> + </a:t>
            </a:r>
            <a:r>
              <a:rPr kumimoji="1" lang="en-US" altLang="ko-KR" dirty="0">
                <a:solidFill>
                  <a:schemeClr val="accent2"/>
                </a:solidFill>
              </a:rPr>
              <a:t>L2-norm regularization</a:t>
            </a:r>
            <a:r>
              <a:rPr kumimoji="1" lang="en-US" altLang="ko-KR" dirty="0"/>
              <a:t>)</a:t>
            </a:r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r>
              <a:rPr kumimoji="1" lang="en-US" altLang="ko-KR" dirty="0"/>
              <a:t>Lasso (</a:t>
            </a:r>
            <a:r>
              <a:rPr kumimoji="1" lang="en-US" altLang="ko-KR" i="1" dirty="0"/>
              <a:t>f</a:t>
            </a:r>
            <a:r>
              <a:rPr kumimoji="1" lang="en-US" altLang="ko-KR" dirty="0"/>
              <a:t> + </a:t>
            </a:r>
            <a:r>
              <a:rPr kumimoji="1" lang="en-US" altLang="ko-KR" dirty="0">
                <a:solidFill>
                  <a:schemeClr val="accent2"/>
                </a:solidFill>
              </a:rPr>
              <a:t>L1-norm regularization</a:t>
            </a:r>
            <a:r>
              <a:rPr kumimoji="1" lang="en-US" altLang="ko-KR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4F77-6F25-441A-99FF-4E0EAB37E818}" type="slidenum">
              <a:rPr lang="ko-KR" altLang="en-US" smtClean="0"/>
              <a:t>13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텍스트 상자 5"/>
              <p:cNvSpPr txBox="1"/>
              <p:nvPr/>
            </p:nvSpPr>
            <p:spPr>
              <a:xfrm>
                <a:off x="1194656" y="1944094"/>
                <a:ext cx="4063099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ko-KR" b="0" i="0" smtClean="0">
                          <a:latin typeface="Cambria Math" charset="0"/>
                        </a:rPr>
                        <m:t>min</m:t>
                      </m:r>
                      <m:nary>
                        <m:naryPr>
                          <m:chr m:val="∑"/>
                          <m:ctrlPr>
                            <a:rPr kumimoji="1" lang="is-IS" altLang="ko-KR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1" lang="en-US" altLang="ko-KR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kumimoji="1" lang="en-US" altLang="ko-KR" b="0" i="1" smtClean="0">
                                      <a:latin typeface="Cambria Math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kumimoji="1"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kumimoji="1" lang="en-US" altLang="ko-KR" b="0" i="1" smtClean="0">
                                                  <a:latin typeface="Cambria Math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kumimoji="1" lang="en-US" altLang="ko-KR" i="1">
                                                  <a:latin typeface="Cambria Math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kumimoji="1" lang="en-US" altLang="ko-KR" b="0" i="1" smtClean="0">
                                          <a:latin typeface="Cambria Math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kumimoji="1" lang="en-US" altLang="ko-KR" i="1">
                                                  <a:latin typeface="Cambria Math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kumimoji="1" lang="en-US" altLang="ko-KR" i="1">
                                                  <a:latin typeface="Cambria Math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  <m:t>𝑖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kumimoji="1" lang="en-US" altLang="ko-KR" b="0" i="1" smtClean="0">
                                          <a:latin typeface="Cambria Math" charset="0"/>
                                        </a:rPr>
                                        <m:t>+…+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kumimoji="1" lang="en-US" altLang="ko-KR" i="1">
                                                  <a:latin typeface="Cambria Math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kumimoji="1" lang="en-US" altLang="ko-KR" i="1">
                                                  <a:latin typeface="Cambria Math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  <m:t>𝑝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  <m:t>𝑖𝑝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6" name="텍스트 상자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4656" y="1944094"/>
                <a:ext cx="4063099" cy="756233"/>
              </a:xfrm>
              <a:prstGeom prst="rect">
                <a:avLst/>
              </a:prstGeom>
              <a:blipFill rotWithShape="0">
                <a:blip r:embed="rId2"/>
                <a:stretch>
                  <a:fillRect b="-8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텍스트 상자 6"/>
              <p:cNvSpPr txBox="1"/>
              <p:nvPr/>
            </p:nvSpPr>
            <p:spPr>
              <a:xfrm>
                <a:off x="1194656" y="4802324"/>
                <a:ext cx="5276894" cy="7875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ko-KR" b="0" i="0" smtClean="0">
                          <a:latin typeface="Cambria Math" charset="0"/>
                        </a:rPr>
                        <m:t>min</m:t>
                      </m:r>
                      <m:nary>
                        <m:naryPr>
                          <m:chr m:val="∑"/>
                          <m:ctrlPr>
                            <a:rPr kumimoji="1" lang="is-IS" altLang="ko-KR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1" lang="en-US" altLang="ko-KR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kumimoji="1" lang="en-US" altLang="ko-KR" b="0" i="1" smtClean="0">
                                      <a:latin typeface="Cambria Math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kumimoji="1"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kumimoji="1" lang="en-US" altLang="ko-KR" b="0" i="1" smtClean="0">
                                                  <a:latin typeface="Cambria Math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kumimoji="1" lang="en-US" altLang="ko-KR" i="1">
                                                  <a:latin typeface="Cambria Math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kumimoji="1" lang="en-US" altLang="ko-KR" b="0" i="1" smtClean="0">
                                          <a:latin typeface="Cambria Math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kumimoji="1" lang="en-US" altLang="ko-KR" i="1">
                                                  <a:latin typeface="Cambria Math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kumimoji="1" lang="en-US" altLang="ko-KR" i="1">
                                                  <a:latin typeface="Cambria Math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  <m:t>𝑖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kumimoji="1" lang="en-US" altLang="ko-KR" b="0" i="1" smtClean="0">
                                          <a:latin typeface="Cambria Math" charset="0"/>
                                        </a:rPr>
                                        <m:t>+…+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kumimoji="1" lang="en-US" altLang="ko-KR" i="1">
                                                  <a:latin typeface="Cambria Math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kumimoji="1" lang="en-US" altLang="ko-KR" i="1">
                                                  <a:latin typeface="Cambria Math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  <m:t>𝑝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  <m:t>𝑖𝑝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+</m:t>
                          </m:r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𝛼</m:t>
                          </m:r>
                          <m:nary>
                            <m:naryPr>
                              <m:chr m:val="∑"/>
                              <m:ctrlPr>
                                <a:rPr kumimoji="1" lang="is-IS" altLang="ko-KR" b="0" i="1" smtClean="0"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ko-KR" b="0" i="1" smtClean="0">
                                  <a:latin typeface="Cambria Math" charset="0"/>
                                </a:rPr>
                                <m:t>𝑗</m:t>
                              </m:r>
                              <m:r>
                                <a:rPr kumimoji="1" lang="en-US" altLang="ko-KR" b="0" i="1" smtClean="0">
                                  <a:latin typeface="Cambria Math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ko-KR" b="0" i="1" smtClean="0">
                                  <a:latin typeface="Cambria Math" charset="0"/>
                                </a:rPr>
                                <m:t>𝑝</m:t>
                              </m:r>
                            </m:sup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1" lang="hr-HR" altLang="ko-KR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7" name="텍스트 상자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4656" y="4802324"/>
                <a:ext cx="5276894" cy="787523"/>
              </a:xfrm>
              <a:prstGeom prst="rect">
                <a:avLst/>
              </a:prstGeom>
              <a:blipFill rotWithShape="0">
                <a:blip r:embed="rId3"/>
                <a:stretch>
                  <a:fillRect b="-7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텍스트 상자 8"/>
              <p:cNvSpPr txBox="1"/>
              <p:nvPr/>
            </p:nvSpPr>
            <p:spPr>
              <a:xfrm>
                <a:off x="1194656" y="3357564"/>
                <a:ext cx="5283369" cy="7875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ko-KR" b="0" i="0" smtClean="0">
                          <a:latin typeface="Cambria Math" charset="0"/>
                        </a:rPr>
                        <m:t>min</m:t>
                      </m:r>
                      <m:nary>
                        <m:naryPr>
                          <m:chr m:val="∑"/>
                          <m:ctrlPr>
                            <a:rPr kumimoji="1" lang="is-IS" altLang="ko-KR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1" lang="en-US" altLang="ko-KR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kumimoji="1" lang="en-US" altLang="ko-KR" b="0" i="1" smtClean="0">
                                      <a:latin typeface="Cambria Math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kumimoji="1"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kumimoji="1" lang="en-US" altLang="ko-KR" b="0" i="1" smtClean="0">
                                                  <a:latin typeface="Cambria Math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kumimoji="1" lang="en-US" altLang="ko-KR" i="1">
                                                  <a:latin typeface="Cambria Math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kumimoji="1" lang="en-US" altLang="ko-KR" b="0" i="1" smtClean="0">
                                          <a:latin typeface="Cambria Math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kumimoji="1" lang="en-US" altLang="ko-KR" i="1">
                                                  <a:latin typeface="Cambria Math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kumimoji="1" lang="en-US" altLang="ko-KR" i="1">
                                                  <a:latin typeface="Cambria Math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  <m:t>𝑖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kumimoji="1" lang="en-US" altLang="ko-KR" b="0" i="1" smtClean="0">
                                          <a:latin typeface="Cambria Math" charset="0"/>
                                        </a:rPr>
                                        <m:t>+…+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kumimoji="1" lang="en-US" altLang="ko-KR" i="1">
                                                  <a:latin typeface="Cambria Math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kumimoji="1" lang="en-US" altLang="ko-KR" i="1">
                                                  <a:latin typeface="Cambria Math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  <m:t>𝑝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  <m:t>𝑖𝑝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+</m:t>
                          </m:r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𝛼</m:t>
                          </m:r>
                          <m:nary>
                            <m:naryPr>
                              <m:chr m:val="∑"/>
                              <m:ctrlPr>
                                <a:rPr kumimoji="1" lang="is-IS" altLang="ko-KR" b="0" i="1" smtClean="0"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ko-KR" b="0" i="1" smtClean="0">
                                  <a:latin typeface="Cambria Math" charset="0"/>
                                </a:rPr>
                                <m:t>𝑗</m:t>
                              </m:r>
                              <m:r>
                                <a:rPr kumimoji="1" lang="en-US" altLang="ko-KR" b="0" i="1" smtClean="0">
                                  <a:latin typeface="Cambria Math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ko-KR" b="0" i="1" smtClean="0">
                                  <a:latin typeface="Cambria Math" charset="0"/>
                                </a:rPr>
                                <m:t>𝑝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kumimoji="1" lang="en-US" altLang="ko-KR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ko-KR" b="0" i="1" smtClean="0">
                                      <a:latin typeface="Cambria Math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kumimoji="1" lang="en-US" altLang="ko-KR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9" name="텍스트 상자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4656" y="3357564"/>
                <a:ext cx="5283369" cy="787523"/>
              </a:xfrm>
              <a:prstGeom prst="rect">
                <a:avLst/>
              </a:prstGeom>
              <a:blipFill rotWithShape="0">
                <a:blip r:embed="rId4"/>
                <a:stretch>
                  <a:fillRect b="-7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직선 연결선[R] 9"/>
          <p:cNvCxnSpPr/>
          <p:nvPr/>
        </p:nvCxnSpPr>
        <p:spPr>
          <a:xfrm>
            <a:off x="5508536" y="4278559"/>
            <a:ext cx="963014" cy="0"/>
          </a:xfrm>
          <a:prstGeom prst="line">
            <a:avLst/>
          </a:prstGeom>
          <a:ln w="4127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5515011" y="5695731"/>
            <a:ext cx="963014" cy="0"/>
          </a:xfrm>
          <a:prstGeom prst="line">
            <a:avLst/>
          </a:prstGeom>
          <a:ln w="4127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13716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Simple linear regression vs. Ridge vs. Lasso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 smtClean="0"/>
              <a:t>Objective functions (or cost functions)</a:t>
            </a:r>
          </a:p>
          <a:p>
            <a:pPr lvl="1"/>
            <a:r>
              <a:rPr kumimoji="1" lang="en-US" altLang="ko-KR" dirty="0" smtClean="0"/>
              <a:t>Linear regression (</a:t>
            </a:r>
            <a:r>
              <a:rPr kumimoji="1" lang="en-US" altLang="ko-KR" i="1" dirty="0" smtClean="0"/>
              <a:t>f</a:t>
            </a:r>
            <a:r>
              <a:rPr kumimoji="1" lang="en-US" altLang="ko-KR" dirty="0" smtClean="0"/>
              <a:t>)</a:t>
            </a:r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 smtClean="0"/>
          </a:p>
          <a:p>
            <a:pPr lvl="1"/>
            <a:r>
              <a:rPr kumimoji="1" lang="en-US" altLang="ko-KR" dirty="0" smtClean="0"/>
              <a:t>Ridge (</a:t>
            </a:r>
            <a:r>
              <a:rPr kumimoji="1" lang="en-US" altLang="ko-KR" i="1" dirty="0" smtClean="0"/>
              <a:t>f</a:t>
            </a:r>
            <a:r>
              <a:rPr kumimoji="1" lang="en-US" altLang="ko-KR" dirty="0" smtClean="0"/>
              <a:t> + </a:t>
            </a:r>
            <a:r>
              <a:rPr kumimoji="1" lang="en-US" altLang="ko-KR" dirty="0" smtClean="0">
                <a:solidFill>
                  <a:schemeClr val="accent2"/>
                </a:solidFill>
              </a:rPr>
              <a:t>L2-norm regularization</a:t>
            </a:r>
            <a:r>
              <a:rPr kumimoji="1" lang="en-US" altLang="ko-KR" dirty="0" smtClean="0"/>
              <a:t>)</a:t>
            </a:r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 smtClean="0"/>
          </a:p>
          <a:p>
            <a:pPr lvl="1"/>
            <a:r>
              <a:rPr kumimoji="1" lang="en-US" altLang="ko-KR" dirty="0" smtClean="0"/>
              <a:t>Lasso (</a:t>
            </a:r>
            <a:r>
              <a:rPr kumimoji="1" lang="en-US" altLang="ko-KR" i="1" dirty="0" smtClean="0"/>
              <a:t>f</a:t>
            </a:r>
            <a:r>
              <a:rPr kumimoji="1" lang="en-US" altLang="ko-KR" dirty="0" smtClean="0"/>
              <a:t> + </a:t>
            </a:r>
            <a:r>
              <a:rPr kumimoji="1" lang="en-US" altLang="ko-KR" dirty="0" smtClean="0">
                <a:solidFill>
                  <a:schemeClr val="accent2"/>
                </a:solidFill>
              </a:rPr>
              <a:t>L1-norm regularization</a:t>
            </a:r>
            <a:r>
              <a:rPr kumimoji="1" lang="en-US" altLang="ko-KR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4F77-6F25-441A-99FF-4E0EAB37E818}" type="slidenum">
              <a:rPr lang="ko-KR" altLang="en-US" smtClean="0"/>
              <a:t>14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텍스트 상자 5"/>
              <p:cNvSpPr txBox="1"/>
              <p:nvPr/>
            </p:nvSpPr>
            <p:spPr>
              <a:xfrm>
                <a:off x="1194656" y="1944094"/>
                <a:ext cx="4063099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ko-KR" b="0" i="0" smtClean="0">
                          <a:latin typeface="Cambria Math" charset="0"/>
                        </a:rPr>
                        <m:t>min</m:t>
                      </m:r>
                      <m:nary>
                        <m:naryPr>
                          <m:chr m:val="∑"/>
                          <m:ctrlPr>
                            <a:rPr kumimoji="1" lang="is-IS" altLang="ko-KR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1" lang="en-US" altLang="ko-KR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kumimoji="1" lang="en-US" altLang="ko-KR" b="0" i="1" smtClean="0">
                                      <a:latin typeface="Cambria Math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kumimoji="1"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kumimoji="1" lang="en-US" altLang="ko-KR" b="0" i="1" smtClean="0">
                                                  <a:latin typeface="Cambria Math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kumimoji="1" lang="en-US" altLang="ko-KR" i="1">
                                                  <a:latin typeface="Cambria Math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kumimoji="1" lang="en-US" altLang="ko-KR" b="0" i="1" smtClean="0">
                                          <a:latin typeface="Cambria Math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kumimoji="1" lang="en-US" altLang="ko-KR" i="1">
                                                  <a:latin typeface="Cambria Math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kumimoji="1" lang="en-US" altLang="ko-KR" i="1">
                                                  <a:latin typeface="Cambria Math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  <m:t>𝑖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kumimoji="1" lang="en-US" altLang="ko-KR" b="0" i="1" smtClean="0">
                                          <a:latin typeface="Cambria Math" charset="0"/>
                                        </a:rPr>
                                        <m:t>+…+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kumimoji="1" lang="en-US" altLang="ko-KR" i="1">
                                                  <a:latin typeface="Cambria Math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kumimoji="1" lang="en-US" altLang="ko-KR" i="1">
                                                  <a:latin typeface="Cambria Math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  <m:t>𝑝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  <m:t>𝑖𝑝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6" name="텍스트 상자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4656" y="1944094"/>
                <a:ext cx="4063099" cy="756233"/>
              </a:xfrm>
              <a:prstGeom prst="rect">
                <a:avLst/>
              </a:prstGeom>
              <a:blipFill rotWithShape="0">
                <a:blip r:embed="rId2"/>
                <a:stretch>
                  <a:fillRect b="-8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텍스트 상자 6"/>
              <p:cNvSpPr txBox="1"/>
              <p:nvPr/>
            </p:nvSpPr>
            <p:spPr>
              <a:xfrm>
                <a:off x="1194656" y="4802324"/>
                <a:ext cx="5276894" cy="7875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ko-KR" b="0" i="0" smtClean="0">
                          <a:latin typeface="Cambria Math" charset="0"/>
                        </a:rPr>
                        <m:t>min</m:t>
                      </m:r>
                      <m:nary>
                        <m:naryPr>
                          <m:chr m:val="∑"/>
                          <m:ctrlPr>
                            <a:rPr kumimoji="1" lang="is-IS" altLang="ko-KR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1" lang="en-US" altLang="ko-KR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kumimoji="1" lang="en-US" altLang="ko-KR" b="0" i="1" smtClean="0">
                                      <a:latin typeface="Cambria Math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kumimoji="1"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kumimoji="1" lang="en-US" altLang="ko-KR" b="0" i="1" smtClean="0">
                                                  <a:latin typeface="Cambria Math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kumimoji="1" lang="en-US" altLang="ko-KR" i="1">
                                                  <a:latin typeface="Cambria Math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kumimoji="1" lang="en-US" altLang="ko-KR" b="0" i="1" smtClean="0">
                                          <a:latin typeface="Cambria Math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kumimoji="1" lang="en-US" altLang="ko-KR" i="1">
                                                  <a:latin typeface="Cambria Math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kumimoji="1" lang="en-US" altLang="ko-KR" i="1">
                                                  <a:latin typeface="Cambria Math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  <m:t>𝑖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kumimoji="1" lang="en-US" altLang="ko-KR" b="0" i="1" smtClean="0">
                                          <a:latin typeface="Cambria Math" charset="0"/>
                                        </a:rPr>
                                        <m:t>+…+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kumimoji="1" lang="en-US" altLang="ko-KR" i="1">
                                                  <a:latin typeface="Cambria Math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kumimoji="1" lang="en-US" altLang="ko-KR" i="1">
                                                  <a:latin typeface="Cambria Math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  <m:t>𝑝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  <m:t>𝑖𝑝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+</m:t>
                          </m:r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𝛼</m:t>
                          </m:r>
                          <m:nary>
                            <m:naryPr>
                              <m:chr m:val="∑"/>
                              <m:ctrlPr>
                                <a:rPr kumimoji="1" lang="is-IS" altLang="ko-KR" b="0" i="1" smtClean="0"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ko-KR" b="0" i="1" smtClean="0">
                                  <a:latin typeface="Cambria Math" charset="0"/>
                                </a:rPr>
                                <m:t>𝑗</m:t>
                              </m:r>
                              <m:r>
                                <a:rPr kumimoji="1" lang="en-US" altLang="ko-KR" b="0" i="1" smtClean="0">
                                  <a:latin typeface="Cambria Math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ko-KR" b="0" i="1" smtClean="0">
                                  <a:latin typeface="Cambria Math" charset="0"/>
                                </a:rPr>
                                <m:t>𝑝</m:t>
                              </m:r>
                            </m:sup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1" lang="hr-HR" altLang="ko-KR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7" name="텍스트 상자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4656" y="4802324"/>
                <a:ext cx="5276894" cy="787523"/>
              </a:xfrm>
              <a:prstGeom prst="rect">
                <a:avLst/>
              </a:prstGeom>
              <a:blipFill rotWithShape="0">
                <a:blip r:embed="rId3"/>
                <a:stretch>
                  <a:fillRect b="-7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텍스트 상자 8"/>
              <p:cNvSpPr txBox="1"/>
              <p:nvPr/>
            </p:nvSpPr>
            <p:spPr>
              <a:xfrm>
                <a:off x="1194656" y="3357564"/>
                <a:ext cx="5283369" cy="7875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ko-KR" b="0" i="0" smtClean="0">
                          <a:latin typeface="Cambria Math" charset="0"/>
                        </a:rPr>
                        <m:t>min</m:t>
                      </m:r>
                      <m:nary>
                        <m:naryPr>
                          <m:chr m:val="∑"/>
                          <m:ctrlPr>
                            <a:rPr kumimoji="1" lang="is-IS" altLang="ko-KR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1" lang="en-US" altLang="ko-KR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kumimoji="1" lang="en-US" altLang="ko-KR" b="0" i="1" smtClean="0">
                                      <a:latin typeface="Cambria Math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kumimoji="1"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kumimoji="1" lang="en-US" altLang="ko-KR" b="0" i="1" smtClean="0">
                                                  <a:latin typeface="Cambria Math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kumimoji="1" lang="en-US" altLang="ko-KR" i="1">
                                                  <a:latin typeface="Cambria Math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kumimoji="1" lang="en-US" altLang="ko-KR" b="0" i="1" smtClean="0">
                                          <a:latin typeface="Cambria Math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kumimoji="1" lang="en-US" altLang="ko-KR" i="1">
                                                  <a:latin typeface="Cambria Math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kumimoji="1" lang="en-US" altLang="ko-KR" i="1">
                                                  <a:latin typeface="Cambria Math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  <m:t>𝑖</m:t>
                                          </m:r>
                                          <m: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kumimoji="1" lang="en-US" altLang="ko-KR" b="0" i="1" smtClean="0">
                                          <a:latin typeface="Cambria Math" charset="0"/>
                                        </a:rPr>
                                        <m:t>+…+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ko-KR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kumimoji="1" lang="en-US" altLang="ko-KR" i="1">
                                                  <a:latin typeface="Cambria Math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kumimoji="1" lang="en-US" altLang="ko-KR" i="1">
                                                  <a:latin typeface="Cambria Math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  <m:t>𝑝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b="0" i="1" smtClean="0">
                                              <a:latin typeface="Cambria Math" charset="0"/>
                                            </a:rPr>
                                            <m:t>𝑖𝑝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+</m:t>
                          </m:r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𝛼</m:t>
                          </m:r>
                          <m:nary>
                            <m:naryPr>
                              <m:chr m:val="∑"/>
                              <m:ctrlPr>
                                <a:rPr kumimoji="1" lang="is-IS" altLang="ko-KR" b="0" i="1" smtClean="0"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ko-KR" b="0" i="1" smtClean="0">
                                  <a:latin typeface="Cambria Math" charset="0"/>
                                </a:rPr>
                                <m:t>𝑗</m:t>
                              </m:r>
                              <m:r>
                                <a:rPr kumimoji="1" lang="en-US" altLang="ko-KR" b="0" i="1" smtClean="0">
                                  <a:latin typeface="Cambria Math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ko-KR" b="0" i="1" smtClean="0">
                                  <a:latin typeface="Cambria Math" charset="0"/>
                                </a:rPr>
                                <m:t>𝑝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kumimoji="1" lang="en-US" altLang="ko-KR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ko-KR" b="0" i="1" smtClean="0">
                                      <a:latin typeface="Cambria Math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kumimoji="1" lang="en-US" altLang="ko-KR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9" name="텍스트 상자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4656" y="3357564"/>
                <a:ext cx="5283369" cy="787523"/>
              </a:xfrm>
              <a:prstGeom prst="rect">
                <a:avLst/>
              </a:prstGeom>
              <a:blipFill rotWithShape="0">
                <a:blip r:embed="rId4"/>
                <a:stretch>
                  <a:fillRect b="-7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직선 연결선[R] 9"/>
          <p:cNvCxnSpPr/>
          <p:nvPr/>
        </p:nvCxnSpPr>
        <p:spPr>
          <a:xfrm>
            <a:off x="5508536" y="4278559"/>
            <a:ext cx="963014" cy="0"/>
          </a:xfrm>
          <a:prstGeom prst="line">
            <a:avLst/>
          </a:prstGeom>
          <a:ln w="4127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5515011" y="5695731"/>
            <a:ext cx="963014" cy="0"/>
          </a:xfrm>
          <a:prstGeom prst="line">
            <a:avLst/>
          </a:prstGeom>
          <a:ln w="4127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직사각형 4"/>
              <p:cNvSpPr/>
              <p:nvPr/>
            </p:nvSpPr>
            <p:spPr>
              <a:xfrm>
                <a:off x="5515011" y="2141147"/>
                <a:ext cx="2984791" cy="1015663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ko-KR" sz="200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𝛼</m:t>
                    </m:r>
                    <m:r>
                      <a:rPr kumimoji="1" lang="en-US" altLang="ko-KR" sz="2000" b="0" i="0" smtClean="0">
                        <a:solidFill>
                          <a:srgbClr val="FF0000"/>
                        </a:solidFill>
                        <a:latin typeface="Cambria Math" charset="0"/>
                      </a:rPr>
                      <m:t> (</m:t>
                    </m:r>
                    <m:r>
                      <m:rPr>
                        <m:sty m:val="p"/>
                      </m:rPr>
                      <a:rPr kumimoji="1" lang="en-US" altLang="ko-KR" sz="2000" b="0" i="0" smtClean="0">
                        <a:solidFill>
                          <a:srgbClr val="FF0000"/>
                        </a:solidFill>
                        <a:latin typeface="Cambria Math" charset="0"/>
                      </a:rPr>
                      <m:t>alpha</m:t>
                    </m:r>
                    <m:r>
                      <a:rPr kumimoji="1" lang="en-US" altLang="ko-KR" sz="2000" b="0" i="0" smtClean="0">
                        <a:solidFill>
                          <a:srgbClr val="FF0000"/>
                        </a:solidFill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altLang="ko-KR" sz="2000" dirty="0" smtClean="0"/>
                  <a:t>: A parameter to </a:t>
                </a:r>
                <a:br>
                  <a:rPr lang="en-US" altLang="ko-KR" sz="2000" dirty="0" smtClean="0"/>
                </a:br>
                <a:r>
                  <a:rPr lang="en-US" altLang="ko-KR" sz="2000" dirty="0" smtClean="0"/>
                  <a:t>control effectiveness of </a:t>
                </a:r>
                <a:r>
                  <a:rPr lang="en-US" altLang="ko-KR" sz="2000" dirty="0" smtClean="0"/>
                  <a:t/>
                </a:r>
                <a:br>
                  <a:rPr lang="en-US" altLang="ko-KR" sz="2000" dirty="0" smtClean="0"/>
                </a:br>
                <a:r>
                  <a:rPr lang="en-US" altLang="ko-KR" sz="2000" dirty="0" smtClean="0"/>
                  <a:t>regularization</a:t>
                </a:r>
                <a:endParaRPr lang="ko-KR" altLang="en-US" sz="2000" dirty="0"/>
              </a:p>
            </p:txBody>
          </p:sp>
        </mc:Choice>
        <mc:Fallback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5011" y="2141147"/>
                <a:ext cx="2984791" cy="1015663"/>
              </a:xfrm>
              <a:prstGeom prst="rect">
                <a:avLst/>
              </a:prstGeom>
              <a:blipFill rotWithShape="0">
                <a:blip r:embed="rId5"/>
                <a:stretch>
                  <a:fillRect l="-2037" t="-37870" r="-1018" b="-8876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4247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kumimoji="1" lang="en-US" altLang="ko-KR" dirty="0" smtClean="0"/>
                  <a:t>Parameter: </a:t>
                </a:r>
                <a14:m>
                  <m:oMath xmlns:m="http://schemas.openxmlformats.org/officeDocument/2006/math">
                    <m:r>
                      <a:rPr kumimoji="1" lang="en-US" altLang="ko-KR" i="1">
                        <a:latin typeface="Cambria Math" charset="0"/>
                      </a:rPr>
                      <m:t>𝜶</m:t>
                    </m:r>
                  </m:oMath>
                </a14:m>
                <a:r>
                  <a:rPr kumimoji="1" lang="en-US" altLang="ko-KR" dirty="0" smtClean="0"/>
                  <a:t> (alpha)</a:t>
                </a:r>
                <a:endParaRPr kumimoji="1" lang="ko-KR" altLang="en-US" dirty="0"/>
              </a:p>
            </p:txBody>
          </p:sp>
        </mc:Choice>
        <mc:Fallback xmlns="">
          <p:sp>
            <p:nvSpPr>
              <p:cNvPr id="2" name="제목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777" t="-794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ko-KR" b="1" dirty="0" smtClean="0"/>
                  <a:t>If </a:t>
                </a:r>
                <a14:m>
                  <m:oMath xmlns:m="http://schemas.openxmlformats.org/officeDocument/2006/math">
                    <m:r>
                      <a:rPr kumimoji="1" lang="en-US" altLang="ko-KR" b="1" i="1" smtClean="0">
                        <a:latin typeface="Cambria Math" charset="0"/>
                      </a:rPr>
                      <m:t>𝜶</m:t>
                    </m:r>
                    <m:r>
                      <a:rPr kumimoji="1" lang="en-US" altLang="ko-KR" b="1" i="1" smtClean="0">
                        <a:latin typeface="Cambria Math" charset="0"/>
                      </a:rPr>
                      <m:t>=</m:t>
                    </m:r>
                    <m:r>
                      <a:rPr kumimoji="1" lang="en-US" altLang="ko-KR" b="1" i="1" smtClean="0">
                        <a:latin typeface="Cambria Math" charset="0"/>
                      </a:rPr>
                      <m:t>𝟎</m:t>
                    </m:r>
                  </m:oMath>
                </a14:m>
                <a:r>
                  <a:rPr kumimoji="1" lang="en-US" altLang="ko-KR" dirty="0" smtClean="0"/>
                  <a:t>,</a:t>
                </a:r>
              </a:p>
              <a:p>
                <a:pPr lvl="1"/>
                <a:r>
                  <a:rPr kumimoji="1" lang="en-US" altLang="ko-KR" dirty="0" smtClean="0"/>
                  <a:t>Objective functions of Ridge and Lasso regressions are equal to</a:t>
                </a:r>
                <a:br>
                  <a:rPr kumimoji="1" lang="en-US" altLang="ko-KR" dirty="0" smtClean="0"/>
                </a:br>
                <a:r>
                  <a:rPr kumimoji="1" lang="en-US" altLang="ko-KR" dirty="0" smtClean="0"/>
                  <a:t>that of linear regression.</a:t>
                </a:r>
                <a:br>
                  <a:rPr kumimoji="1" lang="en-US" altLang="ko-KR" dirty="0" smtClean="0"/>
                </a:br>
                <a:r>
                  <a:rPr kumimoji="1" lang="en-US" altLang="ko-KR" dirty="0" smtClean="0">
                    <a:sym typeface="Wingdings"/>
                  </a:rPr>
                  <a:t> </a:t>
                </a:r>
                <a:r>
                  <a:rPr kumimoji="1" lang="en-US" altLang="ko-KR" i="1" dirty="0" smtClean="0">
                    <a:solidFill>
                      <a:srgbClr val="FF0000"/>
                    </a:solidFill>
                    <a:sym typeface="Wingdings"/>
                  </a:rPr>
                  <a:t>No regularization</a:t>
                </a:r>
                <a:r>
                  <a:rPr kumimoji="1" lang="en-US" altLang="ko-KR" dirty="0" smtClean="0">
                    <a:solidFill>
                      <a:srgbClr val="FF0000"/>
                    </a:solidFill>
                    <a:sym typeface="Wingdings"/>
                  </a:rPr>
                  <a:t>!</a:t>
                </a:r>
              </a:p>
              <a:p>
                <a:r>
                  <a:rPr kumimoji="1" lang="en-US" altLang="ko-KR" dirty="0" smtClean="0"/>
                  <a:t>If </a:t>
                </a:r>
                <a14:m>
                  <m:oMath xmlns:m="http://schemas.openxmlformats.org/officeDocument/2006/math">
                    <m:r>
                      <a:rPr kumimoji="1" lang="en-US" altLang="ko-KR" i="1">
                        <a:latin typeface="Cambria Math" charset="0"/>
                      </a:rPr>
                      <m:t>𝜶</m:t>
                    </m:r>
                  </m:oMath>
                </a14:m>
                <a:r>
                  <a:rPr kumimoji="1" lang="en-US" altLang="ko-KR" dirty="0" smtClean="0"/>
                  <a:t> becomes larger,</a:t>
                </a:r>
              </a:p>
              <a:p>
                <a:pPr lvl="1"/>
                <a:r>
                  <a:rPr kumimoji="1" lang="en-US" altLang="ko-KR" dirty="0" smtClean="0"/>
                  <a:t>Ridge and Lasso try to minimize </a:t>
                </a:r>
                <a:r>
                  <a:rPr kumimoji="1" lang="en-US" altLang="ko-KR" dirty="0"/>
                  <a:t>L2-norm penalty term (</a:t>
                </a:r>
                <a14:m>
                  <m:oMath xmlns:m="http://schemas.openxmlformats.org/officeDocument/2006/math">
                    <m:r>
                      <a:rPr kumimoji="1" lang="en-US" altLang="ko-KR" i="1">
                        <a:latin typeface="Cambria Math" charset="0"/>
                      </a:rPr>
                      <m:t>𝛼</m:t>
                    </m:r>
                    <m:nary>
                      <m:naryPr>
                        <m:chr m:val="∑"/>
                        <m:ctrlPr>
                          <a:rPr kumimoji="1" lang="is-IS" altLang="ko-KR" i="1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ko-KR" i="1">
                            <a:latin typeface="Cambria Math" charset="0"/>
                          </a:rPr>
                          <m:t>𝑗</m:t>
                        </m:r>
                        <m:r>
                          <a:rPr kumimoji="1" lang="en-US" altLang="ko-KR" i="1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ko-KR" i="1">
                            <a:latin typeface="Cambria Math" charset="0"/>
                          </a:rPr>
                          <m:t>𝑝</m:t>
                        </m:r>
                      </m:sup>
                      <m:e>
                        <m:sSubSup>
                          <m:sSubSupPr>
                            <m:ctrlPr>
                              <a:rPr kumimoji="1" lang="en-US" altLang="ko-KR" i="1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kumimoji="1" lang="en-US" altLang="ko-KR" i="1">
                                <a:latin typeface="Cambria Math" charset="0"/>
                              </a:rPr>
                              <m:t>𝛽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</a:rPr>
                              <m:t>𝑗</m:t>
                            </m:r>
                          </m:sub>
                          <m:sup>
                            <m:r>
                              <a:rPr kumimoji="1" lang="en-US" altLang="ko-KR" i="1">
                                <a:latin typeface="Cambria Math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r>
                  <a:rPr kumimoji="1" lang="en-US" altLang="ko-KR" dirty="0"/>
                  <a:t>) and L1-norm penalty term (</a:t>
                </a:r>
                <a14:m>
                  <m:oMath xmlns:m="http://schemas.openxmlformats.org/officeDocument/2006/math">
                    <m:r>
                      <a:rPr kumimoji="1" lang="en-US" altLang="ko-KR" i="1">
                        <a:latin typeface="Cambria Math" charset="0"/>
                      </a:rPr>
                      <m:t>𝛼</m:t>
                    </m:r>
                    <m:nary>
                      <m:naryPr>
                        <m:chr m:val="∑"/>
                        <m:ctrlPr>
                          <a:rPr kumimoji="1" lang="is-IS" altLang="ko-KR" i="1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ko-KR" i="1">
                            <a:latin typeface="Cambria Math" charset="0"/>
                          </a:rPr>
                          <m:t>𝑗</m:t>
                        </m:r>
                        <m:r>
                          <a:rPr kumimoji="1" lang="en-US" altLang="ko-KR" i="1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ko-KR" i="1">
                            <a:latin typeface="Cambria Math" charset="0"/>
                          </a:rPr>
                          <m:t>𝑝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kumimoji="1" lang="hr-HR" altLang="ko-KR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ko-KR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R" i="1">
                                    <a:latin typeface="Cambria Math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kumimoji="1" lang="en-US" altLang="ko-KR" i="1">
                                    <a:latin typeface="Cambria Math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kumimoji="1" lang="en-US" altLang="ko-KR" dirty="0"/>
                  <a:t>) </a:t>
                </a:r>
                <a:r>
                  <a:rPr kumimoji="1" lang="en-US" altLang="ko-KR" dirty="0" smtClean="0"/>
                  <a:t>when they are trained.</a:t>
                </a:r>
                <a:br>
                  <a:rPr kumimoji="1" lang="en-US" altLang="ko-KR" dirty="0" smtClean="0"/>
                </a:br>
                <a:r>
                  <a:rPr kumimoji="1" lang="en-US" altLang="ko-KR" dirty="0" smtClean="0">
                    <a:sym typeface="Wingdings"/>
                  </a:rPr>
                  <a:t>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kumimoji="1" lang="is-IS" altLang="ko-KR" i="1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ko-KR" i="1">
                            <a:latin typeface="Cambria Math" charset="0"/>
                          </a:rPr>
                          <m:t>𝑗</m:t>
                        </m:r>
                        <m:r>
                          <a:rPr kumimoji="1" lang="en-US" altLang="ko-KR" i="1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ko-KR" i="1">
                            <a:latin typeface="Cambria Math" charset="0"/>
                          </a:rPr>
                          <m:t>𝑝</m:t>
                        </m:r>
                      </m:sup>
                      <m:e>
                        <m:sSubSup>
                          <m:sSubSupPr>
                            <m:ctrlPr>
                              <a:rPr kumimoji="1" lang="en-US" altLang="ko-KR" i="1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kumimoji="1" lang="en-US" altLang="ko-KR" i="1">
                                <a:latin typeface="Cambria Math" charset="0"/>
                              </a:rPr>
                              <m:t>𝛽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</a:rPr>
                              <m:t>𝑗</m:t>
                            </m:r>
                          </m:sub>
                          <m:sup>
                            <m:r>
                              <a:rPr kumimoji="1" lang="en-US" altLang="ko-KR" i="1">
                                <a:latin typeface="Cambria Math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r>
                  <a:rPr kumimoji="1" lang="en-US" altLang="ko-KR" dirty="0" smtClean="0"/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kumimoji="1" lang="is-IS" altLang="ko-KR" i="1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ko-KR" i="1">
                            <a:latin typeface="Cambria Math" charset="0"/>
                          </a:rPr>
                          <m:t>𝑗</m:t>
                        </m:r>
                        <m:r>
                          <a:rPr kumimoji="1" lang="en-US" altLang="ko-KR" i="1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ko-KR" i="1">
                            <a:latin typeface="Cambria Math" charset="0"/>
                          </a:rPr>
                          <m:t>𝑝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kumimoji="1" lang="hr-HR" altLang="ko-KR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ko-KR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R" i="1">
                                    <a:latin typeface="Cambria Math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kumimoji="1" lang="en-US" altLang="ko-KR" i="1">
                                    <a:latin typeface="Cambria Math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kumimoji="1" lang="en-US" altLang="ko-KR" dirty="0" smtClean="0"/>
                  <a:t> becomes smaller,</a:t>
                </a:r>
                <a:r>
                  <a:rPr kumimoji="1" lang="ko-KR" altLang="en-US" dirty="0" smtClean="0"/>
                  <a:t> </a:t>
                </a:r>
                <a:r>
                  <a:rPr kumimoji="1" lang="en-US" altLang="ko-KR" dirty="0" smtClean="0"/>
                  <a:t>if </a:t>
                </a:r>
                <a14:m>
                  <m:oMath xmlns:m="http://schemas.openxmlformats.org/officeDocument/2006/math">
                    <m:r>
                      <a:rPr kumimoji="1" lang="en-US" altLang="ko-KR" b="0" i="1">
                        <a:latin typeface="Cambria Math" charset="0"/>
                      </a:rPr>
                      <m:t>𝛼</m:t>
                    </m:r>
                  </m:oMath>
                </a14:m>
                <a:r>
                  <a:rPr kumimoji="1" lang="en-US" altLang="ko-KR" dirty="0"/>
                  <a:t> becomes </a:t>
                </a:r>
                <a:r>
                  <a:rPr kumimoji="1" lang="en-US" altLang="ko-KR" dirty="0" smtClean="0"/>
                  <a:t>larger.</a:t>
                </a:r>
                <a:br>
                  <a:rPr kumimoji="1" lang="en-US" altLang="ko-KR" dirty="0" smtClean="0"/>
                </a:br>
                <a:r>
                  <a:rPr kumimoji="1" lang="en-US" altLang="ko-KR" dirty="0" smtClean="0">
                    <a:sym typeface="Wingdings"/>
                  </a:rPr>
                  <a:t> </a:t>
                </a:r>
                <a:r>
                  <a:rPr kumimoji="1" lang="en-US" altLang="ko-KR" i="1" dirty="0" smtClean="0">
                    <a:solidFill>
                      <a:srgbClr val="FF0000"/>
                    </a:solidFill>
                    <a:sym typeface="Wingdings"/>
                  </a:rPr>
                  <a:t>Strong regularization!</a:t>
                </a:r>
                <a:endParaRPr kumimoji="1" lang="ko-KR" altLang="en-US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9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4F77-6F25-441A-99FF-4E0EAB37E818}" type="slidenum">
              <a:rPr lang="ko-KR" altLang="en-US" smtClean="0"/>
              <a:t>15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텍스트 상자 4"/>
              <p:cNvSpPr txBox="1"/>
              <p:nvPr/>
            </p:nvSpPr>
            <p:spPr>
              <a:xfrm>
                <a:off x="3014663" y="5582181"/>
                <a:ext cx="5673413" cy="83099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2400" dirty="0" smtClean="0"/>
                  <a:t>Small </a:t>
                </a:r>
                <a14:m>
                  <m:oMath xmlns:m="http://schemas.openxmlformats.org/officeDocument/2006/math">
                    <m:r>
                      <a:rPr kumimoji="1" lang="en-US" altLang="ko-KR" sz="2400" i="1">
                        <a:latin typeface="Cambria Math" charset="0"/>
                      </a:rPr>
                      <m:t>𝛼</m:t>
                    </m:r>
                  </m:oMath>
                </a14:m>
                <a:r>
                  <a:rPr kumimoji="1" lang="en-US" altLang="ko-KR" sz="2400" dirty="0" smtClean="0"/>
                  <a:t> </a:t>
                </a:r>
                <a:r>
                  <a:rPr kumimoji="1" lang="en-US" altLang="ko-KR" sz="2400" dirty="0" smtClean="0">
                    <a:sym typeface="Wingdings"/>
                  </a:rPr>
                  <a:t> Regularization strength is weak.</a:t>
                </a:r>
              </a:p>
              <a:p>
                <a:r>
                  <a:rPr kumimoji="1" lang="en-US" altLang="ko-KR" sz="2400" dirty="0"/>
                  <a:t>L</a:t>
                </a:r>
                <a:r>
                  <a:rPr kumimoji="1" lang="en-US" altLang="ko-KR" sz="2400" dirty="0" smtClean="0"/>
                  <a:t>arge </a:t>
                </a:r>
                <a14:m>
                  <m:oMath xmlns:m="http://schemas.openxmlformats.org/officeDocument/2006/math">
                    <m:r>
                      <a:rPr kumimoji="1" lang="en-US" altLang="ko-KR" sz="2400" i="1">
                        <a:latin typeface="Cambria Math" charset="0"/>
                      </a:rPr>
                      <m:t>𝛼</m:t>
                    </m:r>
                  </m:oMath>
                </a14:m>
                <a:r>
                  <a:rPr kumimoji="1" lang="en-US" altLang="ko-KR" sz="2400" dirty="0"/>
                  <a:t> </a:t>
                </a:r>
                <a:r>
                  <a:rPr kumimoji="1" lang="en-US" altLang="ko-KR" sz="2400" dirty="0">
                    <a:sym typeface="Wingdings"/>
                  </a:rPr>
                  <a:t> Regularization strength is </a:t>
                </a:r>
                <a:r>
                  <a:rPr kumimoji="1" lang="en-US" altLang="ko-KR" sz="2400" dirty="0" smtClean="0">
                    <a:sym typeface="Wingdings"/>
                  </a:rPr>
                  <a:t>stro</a:t>
                </a:r>
                <a:r>
                  <a:rPr kumimoji="1" lang="en-US" altLang="ko-KR" sz="2400" dirty="0">
                    <a:sym typeface="Wingdings"/>
                  </a:rPr>
                  <a:t>n</a:t>
                </a:r>
                <a:r>
                  <a:rPr kumimoji="1" lang="en-US" altLang="ko-KR" sz="2400" dirty="0" smtClean="0">
                    <a:sym typeface="Wingdings"/>
                  </a:rPr>
                  <a:t>g.</a:t>
                </a:r>
                <a:endParaRPr kumimoji="1" lang="ko-KR" altLang="en-US" sz="2400" dirty="0"/>
              </a:p>
            </p:txBody>
          </p:sp>
        </mc:Choice>
        <mc:Fallback xmlns="">
          <p:sp>
            <p:nvSpPr>
              <p:cNvPr id="5" name="텍스트 상자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4663" y="5582181"/>
                <a:ext cx="5673413" cy="830997"/>
              </a:xfrm>
              <a:prstGeom prst="rect">
                <a:avLst/>
              </a:prstGeom>
              <a:blipFill rotWithShape="0">
                <a:blip r:embed="rId4"/>
                <a:stretch>
                  <a:fillRect l="-1609" t="-5797" r="-536" b="-15217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32706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kumimoji="1" lang="en-US" altLang="ko-KR" dirty="0"/>
                  <a:t>Parameter: </a:t>
                </a:r>
                <a14:m>
                  <m:oMath xmlns:m="http://schemas.openxmlformats.org/officeDocument/2006/math">
                    <m:r>
                      <a:rPr kumimoji="1" lang="en-US" altLang="ko-KR" i="1">
                        <a:latin typeface="Cambria Math" charset="0"/>
                      </a:rPr>
                      <m:t>𝜶</m:t>
                    </m:r>
                  </m:oMath>
                </a14:m>
                <a:r>
                  <a:rPr kumimoji="1" lang="en-US" altLang="ko-KR" dirty="0"/>
                  <a:t> (alpha)</a:t>
                </a:r>
                <a:endParaRPr kumimoji="1" lang="ko-KR" altLang="en-US" dirty="0"/>
              </a:p>
            </p:txBody>
          </p:sp>
        </mc:Choice>
        <mc:Fallback xmlns="">
          <p:sp>
            <p:nvSpPr>
              <p:cNvPr id="2" name="제목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777" t="-794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ko-KR" dirty="0" smtClean="0"/>
                  <a:t>In Ridge,</a:t>
                </a:r>
              </a:p>
              <a:p>
                <a:pPr lvl="1"/>
                <a:r>
                  <a:rPr kumimoji="1" lang="en-US" altLang="ko-KR" dirty="0" smtClean="0"/>
                  <a:t>The larger </a:t>
                </a:r>
                <a14:m>
                  <m:oMath xmlns:m="http://schemas.openxmlformats.org/officeDocument/2006/math">
                    <m:r>
                      <a:rPr kumimoji="1" lang="en-US" altLang="ko-KR" b="0" i="1">
                        <a:latin typeface="Cambria Math" charset="0"/>
                      </a:rPr>
                      <m:t>𝛼</m:t>
                    </m:r>
                  </m:oMath>
                </a14:m>
                <a:r>
                  <a:rPr kumimoji="1" lang="en-US" altLang="ko-KR" dirty="0" smtClean="0"/>
                  <a:t>, the greater the amount of shrinkage.</a:t>
                </a:r>
              </a:p>
              <a:p>
                <a:pPr lvl="2"/>
                <a:r>
                  <a:rPr kumimoji="1" lang="en-US" altLang="ko-KR" dirty="0"/>
                  <a:t>The absolute value of all the coefficients becomes small.</a:t>
                </a:r>
                <a:endParaRPr kumimoji="1" lang="en-US" altLang="ko-KR" dirty="0" smtClean="0"/>
              </a:p>
              <a:p>
                <a:pPr lvl="1"/>
                <a:r>
                  <a:rPr kumimoji="1" lang="en-US" altLang="ko-KR" dirty="0" smtClean="0"/>
                  <a:t>We expect that the </a:t>
                </a:r>
                <a:br>
                  <a:rPr kumimoji="1" lang="en-US" altLang="ko-KR" dirty="0" smtClean="0"/>
                </a:br>
                <a:r>
                  <a:rPr kumimoji="1" lang="en-US" altLang="ko-KR" dirty="0" smtClean="0"/>
                  <a:t>coefficients become </a:t>
                </a:r>
                <a:br>
                  <a:rPr kumimoji="1" lang="en-US" altLang="ko-KR" dirty="0" smtClean="0"/>
                </a:br>
                <a:r>
                  <a:rPr kumimoji="1" lang="en-US" altLang="ko-KR" dirty="0" smtClean="0"/>
                  <a:t>more robust to collinearity.</a:t>
                </a:r>
                <a:endParaRPr kumimoji="1" lang="en-US" altLang="ko-KR" dirty="0" smtClean="0"/>
              </a:p>
              <a:p>
                <a:endParaRPr kumimoji="1" lang="ko-KR" altLang="en-US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9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4F77-6F25-441A-99FF-4E0EAB37E818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2412" y="2415150"/>
            <a:ext cx="5311588" cy="398369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15449AC0-91B0-411B-9329-C40FE732F96D}"/>
              </a:ext>
            </a:extLst>
          </p:cNvPr>
          <p:cNvSpPr/>
          <p:nvPr/>
        </p:nvSpPr>
        <p:spPr>
          <a:xfrm>
            <a:off x="0" y="6520491"/>
            <a:ext cx="649705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hlinkClick r:id="rId5"/>
              </a:rPr>
              <a:t>http://</a:t>
            </a:r>
            <a:r>
              <a:rPr lang="en-US" altLang="ko-KR" sz="1400" dirty="0" smtClean="0">
                <a:hlinkClick r:id="rId5"/>
              </a:rPr>
              <a:t>scikit-learn.org/stable/modules/linear_model.html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12210166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kumimoji="1" lang="en-US" altLang="ko-KR" dirty="0"/>
                  <a:t>Parameter: </a:t>
                </a:r>
                <a14:m>
                  <m:oMath xmlns:m="http://schemas.openxmlformats.org/officeDocument/2006/math">
                    <m:r>
                      <a:rPr kumimoji="1" lang="en-US" altLang="ko-KR" i="1">
                        <a:latin typeface="Cambria Math" charset="0"/>
                      </a:rPr>
                      <m:t>𝜶</m:t>
                    </m:r>
                  </m:oMath>
                </a14:m>
                <a:r>
                  <a:rPr kumimoji="1" lang="en-US" altLang="ko-KR" dirty="0"/>
                  <a:t> (alpha)</a:t>
                </a:r>
                <a:endParaRPr kumimoji="1" lang="ko-KR" altLang="en-US" dirty="0"/>
              </a:p>
            </p:txBody>
          </p:sp>
        </mc:Choice>
        <mc:Fallback xmlns="">
          <p:sp>
            <p:nvSpPr>
              <p:cNvPr id="2" name="제목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777" t="-794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ko-KR" dirty="0" smtClean="0"/>
                  <a:t>In Lasso,</a:t>
                </a:r>
              </a:p>
              <a:p>
                <a:pPr lvl="1"/>
                <a:r>
                  <a:rPr kumimoji="1" lang="en-US" altLang="ko-KR" dirty="0" smtClean="0"/>
                  <a:t>The larger </a:t>
                </a:r>
                <a14:m>
                  <m:oMath xmlns:m="http://schemas.openxmlformats.org/officeDocument/2006/math">
                    <m:r>
                      <a:rPr kumimoji="1" lang="en-US" altLang="ko-KR" b="0" i="1">
                        <a:latin typeface="Cambria Math" charset="0"/>
                      </a:rPr>
                      <m:t>𝛼</m:t>
                    </m:r>
                  </m:oMath>
                </a14:m>
                <a:r>
                  <a:rPr kumimoji="1" lang="en-US" altLang="ko-KR" dirty="0" smtClean="0"/>
                  <a:t>, the fewer the non-zero coefficients.</a:t>
                </a:r>
              </a:p>
              <a:p>
                <a:pPr lvl="2"/>
                <a:r>
                  <a:rPr kumimoji="1" lang="en-US" altLang="ko-KR" b="1" i="1" dirty="0" smtClean="0"/>
                  <a:t>Sparse</a:t>
                </a:r>
                <a:r>
                  <a:rPr kumimoji="1" lang="en-US" altLang="ko-KR" dirty="0" smtClean="0"/>
                  <a:t> modeling</a:t>
                </a:r>
              </a:p>
              <a:p>
                <a:pPr lvl="1"/>
                <a:r>
                  <a:rPr kumimoji="1" lang="en-US" altLang="ko-KR" dirty="0"/>
                  <a:t>It is useful in some contexts due to its tendency to prefer solutions with fewer parameter values, effectively reducing the number of variables upon which the given solution is </a:t>
                </a:r>
                <a:r>
                  <a:rPr kumimoji="1" lang="en-US" altLang="ko-KR" dirty="0" smtClean="0"/>
                  <a:t>dependent.</a:t>
                </a:r>
                <a:endParaRPr kumimoji="1" lang="en-US" altLang="ko-KR" dirty="0" smtClean="0"/>
              </a:p>
              <a:p>
                <a:endParaRPr kumimoji="1" lang="ko-KR" altLang="en-US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9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4F77-6F25-441A-99FF-4E0EAB37E818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15449AC0-91B0-411B-9329-C40FE732F96D}"/>
              </a:ext>
            </a:extLst>
          </p:cNvPr>
          <p:cNvSpPr/>
          <p:nvPr/>
        </p:nvSpPr>
        <p:spPr>
          <a:xfrm>
            <a:off x="0" y="6520491"/>
            <a:ext cx="649705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hlinkClick r:id="rId4"/>
              </a:rPr>
              <a:t>http://</a:t>
            </a:r>
            <a:r>
              <a:rPr lang="en-US" altLang="ko-KR" sz="1400" dirty="0" smtClean="0">
                <a:hlinkClick r:id="rId4"/>
              </a:rPr>
              <a:t>scikit-learn.org/stable/modules/linear_model.html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19842055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kumimoji="1" lang="en-US" altLang="ko-KR" dirty="0"/>
                  <a:t>Parameter: </a:t>
                </a:r>
                <a14:m>
                  <m:oMath xmlns:m="http://schemas.openxmlformats.org/officeDocument/2006/math">
                    <m:r>
                      <a:rPr kumimoji="1" lang="en-US" altLang="ko-KR" i="1">
                        <a:latin typeface="Cambria Math" charset="0"/>
                      </a:rPr>
                      <m:t>𝜶</m:t>
                    </m:r>
                  </m:oMath>
                </a14:m>
                <a:r>
                  <a:rPr kumimoji="1" lang="en-US" altLang="ko-KR" dirty="0"/>
                  <a:t> (alpha)</a:t>
                </a:r>
                <a:endParaRPr kumimoji="1" lang="ko-KR" altLang="en-US" dirty="0"/>
              </a:p>
            </p:txBody>
          </p:sp>
        </mc:Choice>
        <mc:Fallback xmlns="">
          <p:sp>
            <p:nvSpPr>
              <p:cNvPr id="2" name="제목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777" t="-794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 smtClean="0"/>
              <a:t>You can control this parameter when using Ridge and </a:t>
            </a:r>
            <a:r>
              <a:rPr kumimoji="1" lang="en-US" altLang="ko-KR" dirty="0" smtClean="0"/>
              <a:t>Lasso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in </a:t>
            </a:r>
            <a:r>
              <a:rPr kumimoji="1" lang="en-US" altLang="ko-KR" dirty="0" err="1" smtClean="0"/>
              <a:t>scikit</a:t>
            </a:r>
            <a:r>
              <a:rPr kumimoji="1" lang="en-US" altLang="ko-KR" dirty="0" smtClean="0"/>
              <a:t>-learn.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4F77-6F25-441A-99FF-4E0EAB37E818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879" y="2002887"/>
            <a:ext cx="7701314" cy="114308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15449AC0-91B0-411B-9329-C40FE732F96D}"/>
              </a:ext>
            </a:extLst>
          </p:cNvPr>
          <p:cNvSpPr/>
          <p:nvPr/>
        </p:nvSpPr>
        <p:spPr>
          <a:xfrm>
            <a:off x="0" y="6306176"/>
            <a:ext cx="64970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hlinkClick r:id="rId4"/>
              </a:rPr>
              <a:t>http://</a:t>
            </a:r>
            <a:r>
              <a:rPr lang="ko-KR" altLang="en-US" sz="1400" dirty="0" smtClean="0">
                <a:hlinkClick r:id="rId4"/>
              </a:rPr>
              <a:t>scikit-learn.org/stable/modules/generated/sklearn.linear_model.Ridge.html</a:t>
            </a:r>
            <a:endParaRPr lang="en-US" altLang="ko-KR" sz="1400" dirty="0" smtClean="0"/>
          </a:p>
          <a:p>
            <a:r>
              <a:rPr lang="en-US" altLang="ko-KR" sz="1400" dirty="0">
                <a:hlinkClick r:id="rId5"/>
              </a:rPr>
              <a:t>http://</a:t>
            </a:r>
            <a:r>
              <a:rPr lang="en-US" altLang="ko-KR" sz="1400" dirty="0" smtClean="0">
                <a:hlinkClick r:id="rId5"/>
              </a:rPr>
              <a:t>scikit-learn.org/stable/modules/generated/sklearn.linear_model.Lasso.html</a:t>
            </a:r>
            <a:endParaRPr lang="en-US" altLang="ko-KR" sz="1400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8879" y="3352543"/>
            <a:ext cx="7701310" cy="139847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4371975" y="2136401"/>
            <a:ext cx="1000125" cy="3429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371974" y="3462993"/>
            <a:ext cx="1000125" cy="3429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9442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4F77-6F25-441A-99FF-4E0EAB37E818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Predictive modeling</a:t>
            </a:r>
            <a:endParaRPr kumimoji="1"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kumimoji="1" lang="en-US" altLang="ko-KR" dirty="0" smtClean="0"/>
              <a:t>Split the data into </a:t>
            </a:r>
            <a:r>
              <a:rPr kumimoji="1" lang="en-US" altLang="ko-KR" i="1" dirty="0" smtClean="0"/>
              <a:t>train set</a:t>
            </a:r>
            <a:r>
              <a:rPr kumimoji="1" lang="en-US" altLang="ko-KR" dirty="0" smtClean="0"/>
              <a:t> and </a:t>
            </a:r>
            <a:r>
              <a:rPr kumimoji="1" lang="en-US" altLang="ko-KR" i="1" dirty="0" smtClean="0"/>
              <a:t>test set</a:t>
            </a:r>
          </a:p>
          <a:p>
            <a:pPr marL="342900" indent="-342900">
              <a:buFont typeface="Arial" charset="0"/>
              <a:buChar char="•"/>
            </a:pPr>
            <a:r>
              <a:rPr kumimoji="1" lang="en-US" altLang="ko-KR" dirty="0" smtClean="0"/>
              <a:t>Fit the model to </a:t>
            </a:r>
            <a:r>
              <a:rPr kumimoji="1" lang="en-US" altLang="ko-KR" i="1" dirty="0" smtClean="0"/>
              <a:t>train set</a:t>
            </a:r>
            <a:r>
              <a:rPr kumimoji="1" lang="en-US" altLang="ko-KR" dirty="0" smtClean="0"/>
              <a:t/>
            </a:r>
            <a:br>
              <a:rPr kumimoji="1" lang="en-US" altLang="ko-KR" dirty="0" smtClean="0"/>
            </a:br>
            <a:r>
              <a:rPr kumimoji="1" lang="en-US" altLang="ko-KR" dirty="0" smtClean="0">
                <a:sym typeface="Wingdings"/>
              </a:rPr>
              <a:t> Test the model to </a:t>
            </a:r>
            <a:r>
              <a:rPr kumimoji="1" lang="en-US" altLang="ko-KR" i="1" dirty="0" smtClean="0">
                <a:sym typeface="Wingdings"/>
              </a:rPr>
              <a:t>train set </a:t>
            </a:r>
            <a:r>
              <a:rPr kumimoji="1" lang="en-US" altLang="ko-KR" dirty="0" smtClean="0">
                <a:sym typeface="Wingdings"/>
              </a:rPr>
              <a:t>and </a:t>
            </a:r>
            <a:r>
              <a:rPr kumimoji="1" lang="en-US" altLang="ko-KR" i="1" dirty="0" smtClean="0">
                <a:sym typeface="Wingdings"/>
              </a:rPr>
              <a:t>test set</a:t>
            </a:r>
            <a:endParaRPr kumimoji="1" lang="en-US" altLang="ko-KR" i="1" dirty="0" smtClean="0"/>
          </a:p>
          <a:p>
            <a:pPr marL="342900" indent="-342900">
              <a:buFont typeface="Arial" charset="0"/>
              <a:buChar char="•"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2996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="" xmlns:a16="http://schemas.microsoft.com/office/drawing/2014/main" id="{6DE3C140-0754-4C76-9911-77AE4C360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Predictive modeling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5720181F-2887-4E11-B306-C644A97CE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4F77-6F25-441A-99FF-4E0EAB37E818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E1DF316C-1F60-413C-BC5B-20D987F76686}"/>
              </a:ext>
            </a:extLst>
          </p:cNvPr>
          <p:cNvSpPr/>
          <p:nvPr/>
        </p:nvSpPr>
        <p:spPr>
          <a:xfrm>
            <a:off x="196658" y="2348880"/>
            <a:ext cx="2520280" cy="2808312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X</a:t>
            </a:r>
            <a:endParaRPr lang="ko-KR" altLang="en-US" sz="5400" dirty="0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05FB6732-16E4-4C43-8268-B4F4C5B72219}"/>
              </a:ext>
            </a:extLst>
          </p:cNvPr>
          <p:cNvSpPr/>
          <p:nvPr/>
        </p:nvSpPr>
        <p:spPr>
          <a:xfrm>
            <a:off x="2860954" y="2348880"/>
            <a:ext cx="576064" cy="280831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Y</a:t>
            </a:r>
            <a:endParaRPr lang="ko-KR" altLang="en-US" sz="5400" dirty="0"/>
          </a:p>
        </p:txBody>
      </p:sp>
      <p:sp>
        <p:nvSpPr>
          <p:cNvPr id="10" name="왼쪽 중괄호 9">
            <a:extLst>
              <a:ext uri="{FF2B5EF4-FFF2-40B4-BE49-F238E27FC236}">
                <a16:creationId xmlns="" xmlns:a16="http://schemas.microsoft.com/office/drawing/2014/main" id="{74F19603-DB98-44ED-A3A6-90259C8894C5}"/>
              </a:ext>
            </a:extLst>
          </p:cNvPr>
          <p:cNvSpPr/>
          <p:nvPr/>
        </p:nvSpPr>
        <p:spPr>
          <a:xfrm rot="5400000">
            <a:off x="1567689" y="367493"/>
            <a:ext cx="464005" cy="327465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2C352AC6-38B9-4945-90EC-C1B0A3B36518}"/>
              </a:ext>
            </a:extLst>
          </p:cNvPr>
          <p:cNvSpPr txBox="1"/>
          <p:nvPr/>
        </p:nvSpPr>
        <p:spPr>
          <a:xfrm>
            <a:off x="1147108" y="1403484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Given data</a:t>
            </a:r>
            <a:endParaRPr lang="ko-KR" altLang="en-US" dirty="0"/>
          </a:p>
        </p:txBody>
      </p:sp>
      <p:sp>
        <p:nvSpPr>
          <p:cNvPr id="12" name="오른쪽 화살표 9">
            <a:extLst>
              <a:ext uri="{FF2B5EF4-FFF2-40B4-BE49-F238E27FC236}">
                <a16:creationId xmlns="" xmlns:a16="http://schemas.microsoft.com/office/drawing/2014/main" id="{29EE9C69-506C-47A8-8A8D-574AD790FDBF}"/>
              </a:ext>
            </a:extLst>
          </p:cNvPr>
          <p:cNvSpPr/>
          <p:nvPr/>
        </p:nvSpPr>
        <p:spPr>
          <a:xfrm>
            <a:off x="3643613" y="2783089"/>
            <a:ext cx="812057" cy="1872208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CAFDCCBD-4E7B-46A6-8FCC-B20E57C63B24}"/>
              </a:ext>
            </a:extLst>
          </p:cNvPr>
          <p:cNvSpPr/>
          <p:nvPr/>
        </p:nvSpPr>
        <p:spPr>
          <a:xfrm>
            <a:off x="4615430" y="2345308"/>
            <a:ext cx="2520280" cy="187578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X</a:t>
            </a:r>
            <a:endParaRPr lang="ko-KR" altLang="en-US" sz="5400" dirty="0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FADCDDE8-8DBF-4BE5-A3CA-ED7F059FE11A}"/>
              </a:ext>
            </a:extLst>
          </p:cNvPr>
          <p:cNvSpPr/>
          <p:nvPr/>
        </p:nvSpPr>
        <p:spPr>
          <a:xfrm>
            <a:off x="7279726" y="2345308"/>
            <a:ext cx="576064" cy="187578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Y</a:t>
            </a:r>
            <a:endParaRPr lang="ko-KR" altLang="en-US" sz="5400" dirty="0"/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23A03E79-A00A-4549-9728-10733CE3D1DC}"/>
              </a:ext>
            </a:extLst>
          </p:cNvPr>
          <p:cNvSpPr/>
          <p:nvPr/>
        </p:nvSpPr>
        <p:spPr>
          <a:xfrm>
            <a:off x="4615430" y="4275457"/>
            <a:ext cx="2520280" cy="881735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X</a:t>
            </a:r>
            <a:endParaRPr lang="ko-KR" altLang="en-US" sz="5400" dirty="0"/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96C4BC78-0F15-4F6F-863D-557AA942602C}"/>
              </a:ext>
            </a:extLst>
          </p:cNvPr>
          <p:cNvSpPr/>
          <p:nvPr/>
        </p:nvSpPr>
        <p:spPr>
          <a:xfrm>
            <a:off x="7279726" y="4275457"/>
            <a:ext cx="576064" cy="8817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Y</a:t>
            </a:r>
            <a:endParaRPr lang="ko-KR" altLang="en-US" sz="5400" dirty="0"/>
          </a:p>
        </p:txBody>
      </p:sp>
      <p:sp>
        <p:nvSpPr>
          <p:cNvPr id="17" name="왼쪽 중괄호 16">
            <a:extLst>
              <a:ext uri="{FF2B5EF4-FFF2-40B4-BE49-F238E27FC236}">
                <a16:creationId xmlns="" xmlns:a16="http://schemas.microsoft.com/office/drawing/2014/main" id="{F54CEA52-6B61-4485-A81A-1FF2E321D4BA}"/>
              </a:ext>
            </a:extLst>
          </p:cNvPr>
          <p:cNvSpPr/>
          <p:nvPr/>
        </p:nvSpPr>
        <p:spPr>
          <a:xfrm rot="10800000">
            <a:off x="7957603" y="2345307"/>
            <a:ext cx="239970" cy="187577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왼쪽 중괄호 17">
            <a:extLst>
              <a:ext uri="{FF2B5EF4-FFF2-40B4-BE49-F238E27FC236}">
                <a16:creationId xmlns="" xmlns:a16="http://schemas.microsoft.com/office/drawing/2014/main" id="{DC6A8C0F-486C-4C60-A5B9-D03FEE3661A5}"/>
              </a:ext>
            </a:extLst>
          </p:cNvPr>
          <p:cNvSpPr/>
          <p:nvPr/>
        </p:nvSpPr>
        <p:spPr>
          <a:xfrm rot="10800000">
            <a:off x="7957603" y="4296912"/>
            <a:ext cx="239970" cy="86027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941BE28D-8D46-402D-8305-831C707028CC}"/>
              </a:ext>
            </a:extLst>
          </p:cNvPr>
          <p:cNvSpPr txBox="1"/>
          <p:nvPr/>
        </p:nvSpPr>
        <p:spPr>
          <a:xfrm>
            <a:off x="8356024" y="2946623"/>
            <a:ext cx="6433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Train</a:t>
            </a:r>
            <a:br>
              <a:rPr lang="en-US" altLang="ko-KR" dirty="0"/>
            </a:br>
            <a:r>
              <a:rPr lang="en-US" altLang="ko-KR" dirty="0"/>
              <a:t>data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907FC651-B860-4803-A885-0FFCC07AD3D2}"/>
              </a:ext>
            </a:extLst>
          </p:cNvPr>
          <p:cNvSpPr txBox="1"/>
          <p:nvPr/>
        </p:nvSpPr>
        <p:spPr>
          <a:xfrm>
            <a:off x="8340525" y="4368620"/>
            <a:ext cx="599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Test</a:t>
            </a:r>
          </a:p>
          <a:p>
            <a:pPr algn="ctr"/>
            <a:r>
              <a:rPr lang="en-US" altLang="ko-KR" dirty="0"/>
              <a:t>data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75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6560C22-0F33-446C-862A-5269DF72D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Predictive modeling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87BC4396-6A46-4D71-96EF-ED4BFFB07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4F77-6F25-441A-99FF-4E0EAB37E818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B2062616-B5C3-4A2C-9EAB-BBE1D98B78ED}"/>
              </a:ext>
            </a:extLst>
          </p:cNvPr>
          <p:cNvSpPr/>
          <p:nvPr/>
        </p:nvSpPr>
        <p:spPr>
          <a:xfrm>
            <a:off x="1322760" y="2235572"/>
            <a:ext cx="2520280" cy="187578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X</a:t>
            </a:r>
            <a:endParaRPr lang="ko-KR" altLang="en-US" sz="5400" dirty="0"/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B7A90984-2E8D-4AA0-8AA9-32FC937B0BC5}"/>
              </a:ext>
            </a:extLst>
          </p:cNvPr>
          <p:cNvSpPr/>
          <p:nvPr/>
        </p:nvSpPr>
        <p:spPr>
          <a:xfrm>
            <a:off x="3987056" y="2235572"/>
            <a:ext cx="576064" cy="187578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Y</a:t>
            </a:r>
            <a:endParaRPr lang="ko-KR" altLang="en-US" sz="5400" dirty="0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8B56094C-0108-476C-A7AF-98AF53766C30}"/>
              </a:ext>
            </a:extLst>
          </p:cNvPr>
          <p:cNvSpPr/>
          <p:nvPr/>
        </p:nvSpPr>
        <p:spPr>
          <a:xfrm>
            <a:off x="1331640" y="4704088"/>
            <a:ext cx="2520280" cy="881735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X</a:t>
            </a:r>
            <a:endParaRPr lang="ko-KR" altLang="en-US" sz="5400" dirty="0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3E5FEE2F-F1C1-47AD-A756-73A62E43736D}"/>
              </a:ext>
            </a:extLst>
          </p:cNvPr>
          <p:cNvSpPr/>
          <p:nvPr/>
        </p:nvSpPr>
        <p:spPr>
          <a:xfrm>
            <a:off x="3995936" y="4704088"/>
            <a:ext cx="576064" cy="8817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Y</a:t>
            </a:r>
            <a:endParaRPr lang="ko-KR" altLang="en-US" sz="5400" dirty="0"/>
          </a:p>
        </p:txBody>
      </p:sp>
      <p:sp>
        <p:nvSpPr>
          <p:cNvPr id="9" name="오른쪽 화살표 18">
            <a:extLst>
              <a:ext uri="{FF2B5EF4-FFF2-40B4-BE49-F238E27FC236}">
                <a16:creationId xmlns="" xmlns:a16="http://schemas.microsoft.com/office/drawing/2014/main" id="{20304591-AFA2-4663-93E6-6ED1024B23EF}"/>
              </a:ext>
            </a:extLst>
          </p:cNvPr>
          <p:cNvSpPr/>
          <p:nvPr/>
        </p:nvSpPr>
        <p:spPr>
          <a:xfrm>
            <a:off x="4912071" y="2204864"/>
            <a:ext cx="1316113" cy="1872208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19">
            <a:extLst>
              <a:ext uri="{FF2B5EF4-FFF2-40B4-BE49-F238E27FC236}">
                <a16:creationId xmlns="" xmlns:a16="http://schemas.microsoft.com/office/drawing/2014/main" id="{FA06A43C-0AB9-4B4B-B3EE-9508992D8FC5}"/>
              </a:ext>
            </a:extLst>
          </p:cNvPr>
          <p:cNvSpPr/>
          <p:nvPr/>
        </p:nvSpPr>
        <p:spPr>
          <a:xfrm>
            <a:off x="6372200" y="2204864"/>
            <a:ext cx="2448272" cy="18722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Supervised</a:t>
            </a:r>
            <a:br>
              <a:rPr lang="en-US" altLang="ko-KR" sz="2800" dirty="0"/>
            </a:br>
            <a:r>
              <a:rPr lang="en-US" altLang="ko-KR" sz="2800" dirty="0"/>
              <a:t>model</a:t>
            </a:r>
            <a:endParaRPr lang="ko-KR" alt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AA4B9B98-E631-4FBC-86CF-5423960B8A2A}"/>
              </a:ext>
            </a:extLst>
          </p:cNvPr>
          <p:cNvSpPr txBox="1"/>
          <p:nvPr/>
        </p:nvSpPr>
        <p:spPr>
          <a:xfrm>
            <a:off x="4649082" y="1498201"/>
            <a:ext cx="20171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Training/Learning</a:t>
            </a:r>
            <a:br>
              <a:rPr lang="en-US" altLang="ko-KR" dirty="0"/>
            </a:br>
            <a:r>
              <a:rPr lang="en-US" altLang="ko-KR" dirty="0"/>
              <a:t>/Estimating</a:t>
            </a:r>
            <a:endParaRPr lang="ko-KR" altLang="en-US" dirty="0"/>
          </a:p>
        </p:txBody>
      </p:sp>
      <p:sp>
        <p:nvSpPr>
          <p:cNvPr id="12" name="왼쪽 중괄호 11">
            <a:extLst>
              <a:ext uri="{FF2B5EF4-FFF2-40B4-BE49-F238E27FC236}">
                <a16:creationId xmlns="" xmlns:a16="http://schemas.microsoft.com/office/drawing/2014/main" id="{69D164AC-DC0E-48A6-8E42-2BEDFB35D4ED}"/>
              </a:ext>
            </a:extLst>
          </p:cNvPr>
          <p:cNvSpPr/>
          <p:nvPr/>
        </p:nvSpPr>
        <p:spPr>
          <a:xfrm>
            <a:off x="973809" y="2233647"/>
            <a:ext cx="224660" cy="187770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43FB9954-B4E6-476B-8128-0991DB06DFD3}"/>
              </a:ext>
            </a:extLst>
          </p:cNvPr>
          <p:cNvSpPr txBox="1"/>
          <p:nvPr/>
        </p:nvSpPr>
        <p:spPr>
          <a:xfrm>
            <a:off x="147111" y="2849333"/>
            <a:ext cx="6433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Train</a:t>
            </a:r>
            <a:br>
              <a:rPr lang="en-US" altLang="ko-KR" dirty="0"/>
            </a:br>
            <a:r>
              <a:rPr lang="en-US" altLang="ko-KR" dirty="0"/>
              <a:t>data</a:t>
            </a:r>
            <a:endParaRPr lang="ko-KR" altLang="en-US" dirty="0"/>
          </a:p>
        </p:txBody>
      </p:sp>
      <p:sp>
        <p:nvSpPr>
          <p:cNvPr id="14" name="왼쪽 중괄호 13">
            <a:extLst>
              <a:ext uri="{FF2B5EF4-FFF2-40B4-BE49-F238E27FC236}">
                <a16:creationId xmlns="" xmlns:a16="http://schemas.microsoft.com/office/drawing/2014/main" id="{43E0812C-85F4-4875-A410-FE63714C04B1}"/>
              </a:ext>
            </a:extLst>
          </p:cNvPr>
          <p:cNvSpPr/>
          <p:nvPr/>
        </p:nvSpPr>
        <p:spPr>
          <a:xfrm>
            <a:off x="971599" y="4704088"/>
            <a:ext cx="226869" cy="87828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EB7E30FC-D08B-4CC1-8E9A-36ABFE436363}"/>
              </a:ext>
            </a:extLst>
          </p:cNvPr>
          <p:cNvSpPr txBox="1"/>
          <p:nvPr/>
        </p:nvSpPr>
        <p:spPr>
          <a:xfrm>
            <a:off x="144803" y="4762034"/>
            <a:ext cx="647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Test</a:t>
            </a:r>
          </a:p>
          <a:p>
            <a:pPr algn="ctr"/>
            <a:r>
              <a:rPr lang="en-US" altLang="ko-KR" dirty="0"/>
              <a:t>data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8497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6560C22-0F33-446C-862A-5269DF72D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Predictive modeling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87BC4396-6A46-4D71-96EF-ED4BFFB07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4F77-6F25-441A-99FF-4E0EAB37E818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FB015417-9530-4480-9DE9-9F54E355105B}"/>
              </a:ext>
            </a:extLst>
          </p:cNvPr>
          <p:cNvSpPr/>
          <p:nvPr/>
        </p:nvSpPr>
        <p:spPr>
          <a:xfrm>
            <a:off x="1322760" y="2235572"/>
            <a:ext cx="2520280" cy="187578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X</a:t>
            </a:r>
            <a:endParaRPr lang="ko-KR" altLang="en-US" sz="5400" dirty="0"/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17AC9A89-7210-432B-86DF-60AD5ECD7039}"/>
              </a:ext>
            </a:extLst>
          </p:cNvPr>
          <p:cNvSpPr/>
          <p:nvPr/>
        </p:nvSpPr>
        <p:spPr>
          <a:xfrm>
            <a:off x="3987056" y="2235572"/>
            <a:ext cx="576064" cy="187578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Y</a:t>
            </a:r>
            <a:endParaRPr lang="ko-KR" altLang="en-US" sz="5400" dirty="0"/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E9FB3E07-F15B-43F9-B96F-1FD1E37F9EA0}"/>
              </a:ext>
            </a:extLst>
          </p:cNvPr>
          <p:cNvSpPr/>
          <p:nvPr/>
        </p:nvSpPr>
        <p:spPr>
          <a:xfrm>
            <a:off x="1331640" y="4704088"/>
            <a:ext cx="2520280" cy="881735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X</a:t>
            </a:r>
            <a:endParaRPr lang="ko-KR" altLang="en-US" sz="5400" dirty="0"/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16FD03D6-A313-4D1B-966E-E34B12BC3C0A}"/>
              </a:ext>
            </a:extLst>
          </p:cNvPr>
          <p:cNvSpPr/>
          <p:nvPr/>
        </p:nvSpPr>
        <p:spPr>
          <a:xfrm>
            <a:off x="3995936" y="4704088"/>
            <a:ext cx="576064" cy="8817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Y</a:t>
            </a:r>
            <a:endParaRPr lang="ko-KR" altLang="en-US" sz="5400" dirty="0"/>
          </a:p>
        </p:txBody>
      </p:sp>
      <p:sp>
        <p:nvSpPr>
          <p:cNvPr id="20" name="모서리가 둥근 직사각형 19">
            <a:extLst>
              <a:ext uri="{FF2B5EF4-FFF2-40B4-BE49-F238E27FC236}">
                <a16:creationId xmlns="" xmlns:a16="http://schemas.microsoft.com/office/drawing/2014/main" id="{53F28266-912F-4B36-BDC7-4EECDF11BD88}"/>
              </a:ext>
            </a:extLst>
          </p:cNvPr>
          <p:cNvSpPr/>
          <p:nvPr/>
        </p:nvSpPr>
        <p:spPr>
          <a:xfrm>
            <a:off x="6228184" y="2940998"/>
            <a:ext cx="2448272" cy="18722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Supervised</a:t>
            </a:r>
            <a:br>
              <a:rPr lang="en-US" altLang="ko-KR" sz="2800" dirty="0"/>
            </a:br>
            <a:r>
              <a:rPr lang="en-US" altLang="ko-KR" sz="2800" dirty="0"/>
              <a:t>model</a:t>
            </a:r>
            <a:endParaRPr lang="ko-KR" altLang="en-US" sz="2800" dirty="0"/>
          </a:p>
        </p:txBody>
      </p:sp>
      <p:sp>
        <p:nvSpPr>
          <p:cNvPr id="21" name="왼쪽 중괄호 20">
            <a:extLst>
              <a:ext uri="{FF2B5EF4-FFF2-40B4-BE49-F238E27FC236}">
                <a16:creationId xmlns="" xmlns:a16="http://schemas.microsoft.com/office/drawing/2014/main" id="{BC640166-723D-4F9B-8BD7-1B87E875CFE4}"/>
              </a:ext>
            </a:extLst>
          </p:cNvPr>
          <p:cNvSpPr/>
          <p:nvPr/>
        </p:nvSpPr>
        <p:spPr>
          <a:xfrm>
            <a:off x="973809" y="2233647"/>
            <a:ext cx="224660" cy="187770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BA33C493-F0B8-40AD-A063-EE7939C0DF74}"/>
              </a:ext>
            </a:extLst>
          </p:cNvPr>
          <p:cNvSpPr txBox="1"/>
          <p:nvPr/>
        </p:nvSpPr>
        <p:spPr>
          <a:xfrm>
            <a:off x="147111" y="2849333"/>
            <a:ext cx="6433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Train</a:t>
            </a:r>
            <a:br>
              <a:rPr lang="en-US" altLang="ko-KR" dirty="0"/>
            </a:br>
            <a:r>
              <a:rPr lang="en-US" altLang="ko-KR" dirty="0"/>
              <a:t>data</a:t>
            </a:r>
            <a:endParaRPr lang="ko-KR" altLang="en-US" dirty="0"/>
          </a:p>
        </p:txBody>
      </p:sp>
      <p:sp>
        <p:nvSpPr>
          <p:cNvPr id="23" name="왼쪽 중괄호 22">
            <a:extLst>
              <a:ext uri="{FF2B5EF4-FFF2-40B4-BE49-F238E27FC236}">
                <a16:creationId xmlns="" xmlns:a16="http://schemas.microsoft.com/office/drawing/2014/main" id="{4010495F-1DB9-4978-9A9E-3E51B3718167}"/>
              </a:ext>
            </a:extLst>
          </p:cNvPr>
          <p:cNvSpPr/>
          <p:nvPr/>
        </p:nvSpPr>
        <p:spPr>
          <a:xfrm>
            <a:off x="971599" y="4704088"/>
            <a:ext cx="226869" cy="87828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FF6F0DDD-513E-4F5D-B55C-19C19A4D575A}"/>
              </a:ext>
            </a:extLst>
          </p:cNvPr>
          <p:cNvSpPr txBox="1"/>
          <p:nvPr/>
        </p:nvSpPr>
        <p:spPr>
          <a:xfrm>
            <a:off x="144803" y="4762034"/>
            <a:ext cx="647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Test</a:t>
            </a:r>
          </a:p>
          <a:p>
            <a:pPr algn="ctr"/>
            <a:r>
              <a:rPr lang="en-US" altLang="ko-KR" dirty="0"/>
              <a:t>data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직사각형 24">
                <a:extLst>
                  <a:ext uri="{FF2B5EF4-FFF2-40B4-BE49-F238E27FC236}">
                    <a16:creationId xmlns="" xmlns:a16="http://schemas.microsoft.com/office/drawing/2014/main" id="{E917D278-CA9A-4B05-9BB5-EC87A26D92C3}"/>
                  </a:ext>
                </a:extLst>
              </p:cNvPr>
              <p:cNvSpPr/>
              <p:nvPr/>
            </p:nvSpPr>
            <p:spPr>
              <a:xfrm>
                <a:off x="4707136" y="2220918"/>
                <a:ext cx="576064" cy="1890434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n-US" altLang="ko-KR" sz="54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ko-KR" sz="5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acc>
                    </m:oMath>
                  </m:oMathPara>
                </a14:m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E917D278-CA9A-4B05-9BB5-EC87A26D92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7136" y="2220918"/>
                <a:ext cx="576064" cy="18904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직사각형 25">
                <a:extLst>
                  <a:ext uri="{FF2B5EF4-FFF2-40B4-BE49-F238E27FC236}">
                    <a16:creationId xmlns="" xmlns:a16="http://schemas.microsoft.com/office/drawing/2014/main" id="{0719B9DF-8D94-4EBA-ACB6-CB296FAF71A8}"/>
                  </a:ext>
                </a:extLst>
              </p:cNvPr>
              <p:cNvSpPr/>
              <p:nvPr/>
            </p:nvSpPr>
            <p:spPr>
              <a:xfrm>
                <a:off x="4707136" y="4704584"/>
                <a:ext cx="576064" cy="877786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n-US" altLang="ko-KR" sz="54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ko-KR" sz="5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acc>
                    </m:oMath>
                  </m:oMathPara>
                </a14:m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0719B9DF-8D94-4EBA-ACB6-CB296FAF71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7136" y="4704584"/>
                <a:ext cx="576064" cy="8777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직선 화살표 연결선 26">
            <a:extLst>
              <a:ext uri="{FF2B5EF4-FFF2-40B4-BE49-F238E27FC236}">
                <a16:creationId xmlns="" xmlns:a16="http://schemas.microsoft.com/office/drawing/2014/main" id="{16484792-8CF5-4D64-979A-7BB3E059DCDF}"/>
              </a:ext>
            </a:extLst>
          </p:cNvPr>
          <p:cNvCxnSpPr>
            <a:stCxn id="20" idx="1"/>
            <a:endCxn id="25" idx="3"/>
          </p:cNvCxnSpPr>
          <p:nvPr/>
        </p:nvCxnSpPr>
        <p:spPr>
          <a:xfrm flipH="1" flipV="1">
            <a:off x="5283200" y="3166135"/>
            <a:ext cx="944984" cy="710967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="" xmlns:a16="http://schemas.microsoft.com/office/drawing/2014/main" id="{E6ED2827-1E2A-468B-9505-55FE286EFD85}"/>
              </a:ext>
            </a:extLst>
          </p:cNvPr>
          <p:cNvCxnSpPr/>
          <p:nvPr/>
        </p:nvCxnSpPr>
        <p:spPr>
          <a:xfrm flipH="1">
            <a:off x="5300836" y="4102239"/>
            <a:ext cx="927348" cy="1040991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="" xmlns:a16="http://schemas.microsoft.com/office/drawing/2014/main" id="{AC4DD482-29B1-4A2F-8E7A-ADB98860D17F}"/>
                  </a:ext>
                </a:extLst>
              </p:cNvPr>
              <p:cNvSpPr txBox="1"/>
              <p:nvPr/>
            </p:nvSpPr>
            <p:spPr>
              <a:xfrm>
                <a:off x="2241534" y="1313865"/>
                <a:ext cx="6083332" cy="376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/>
                  <a:t>Calculating “train error” using Y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b="1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𝐘</m:t>
                        </m:r>
                      </m:e>
                    </m:acc>
                  </m:oMath>
                </a14:m>
                <a:r>
                  <a:rPr lang="ko-KR" altLang="en-US" b="1" dirty="0"/>
                  <a:t> </a:t>
                </a:r>
                <a:r>
                  <a:rPr lang="en-US" altLang="ko-KR" b="1" dirty="0"/>
                  <a:t>of training data</a:t>
                </a:r>
                <a:endParaRPr lang="ko-KR" altLang="en-US" b="1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C4DD482-29B1-4A2F-8E7A-ADB98860D1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1534" y="1313865"/>
                <a:ext cx="6083332" cy="376770"/>
              </a:xfrm>
              <a:prstGeom prst="rect">
                <a:avLst/>
              </a:prstGeom>
              <a:blipFill>
                <a:blip r:embed="rId4"/>
                <a:stretch>
                  <a:fillRect l="-902" t="-6557" b="-278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="" xmlns:a16="http://schemas.microsoft.com/office/drawing/2014/main" id="{172EBC91-0885-4829-81F1-F88A9DD798CD}"/>
                  </a:ext>
                </a:extLst>
              </p:cNvPr>
              <p:cNvSpPr txBox="1"/>
              <p:nvPr/>
            </p:nvSpPr>
            <p:spPr>
              <a:xfrm>
                <a:off x="2241534" y="6093296"/>
                <a:ext cx="5568832" cy="376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/>
                  <a:t>Calculating “test error” using Y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b="1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𝐘</m:t>
                        </m:r>
                      </m:e>
                    </m:acc>
                  </m:oMath>
                </a14:m>
                <a:r>
                  <a:rPr lang="ko-KR" altLang="en-US" b="1" dirty="0"/>
                  <a:t> </a:t>
                </a:r>
                <a:r>
                  <a:rPr lang="en-US" altLang="ko-KR" b="1" dirty="0"/>
                  <a:t>of test data</a:t>
                </a:r>
                <a:endParaRPr lang="ko-KR" altLang="en-US" b="1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72EBC91-0885-4829-81F1-F88A9DD79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1534" y="6093296"/>
                <a:ext cx="5568832" cy="376770"/>
              </a:xfrm>
              <a:prstGeom prst="rect">
                <a:avLst/>
              </a:prstGeom>
              <a:blipFill>
                <a:blip r:embed="rId5"/>
                <a:stretch>
                  <a:fillRect l="-986" t="-6557" b="-278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C14B6DFE-FCD5-4AAD-AB88-E2D21D04A229}"/>
              </a:ext>
            </a:extLst>
          </p:cNvPr>
          <p:cNvSpPr/>
          <p:nvPr/>
        </p:nvSpPr>
        <p:spPr>
          <a:xfrm>
            <a:off x="5310088" y="2496700"/>
            <a:ext cx="23582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Predicting Y values</a:t>
            </a:r>
            <a:br>
              <a:rPr lang="en-US" altLang="ko-KR" b="1" dirty="0">
                <a:solidFill>
                  <a:schemeClr val="accent1"/>
                </a:solidFill>
              </a:rPr>
            </a:b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6F531935-A853-4266-93C5-E7F216D9E257}"/>
              </a:ext>
            </a:extLst>
          </p:cNvPr>
          <p:cNvSpPr/>
          <p:nvPr/>
        </p:nvSpPr>
        <p:spPr>
          <a:xfrm>
            <a:off x="5528806" y="5038343"/>
            <a:ext cx="23582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Predicting Y values</a:t>
            </a:r>
            <a:br>
              <a:rPr lang="en-US" altLang="ko-KR" b="1" dirty="0">
                <a:solidFill>
                  <a:schemeClr val="accent1"/>
                </a:solidFill>
              </a:rPr>
            </a:br>
            <a:endParaRPr lang="ko-KR" altLang="en-US" dirty="0"/>
          </a:p>
        </p:txBody>
      </p:sp>
      <p:sp>
        <p:nvSpPr>
          <p:cNvPr id="33" name="오른쪽 화살표 28">
            <a:extLst>
              <a:ext uri="{FF2B5EF4-FFF2-40B4-BE49-F238E27FC236}">
                <a16:creationId xmlns="" xmlns:a16="http://schemas.microsoft.com/office/drawing/2014/main" id="{E6ACCA32-C17C-4C6C-930D-6F84395182BF}"/>
              </a:ext>
            </a:extLst>
          </p:cNvPr>
          <p:cNvSpPr/>
          <p:nvPr/>
        </p:nvSpPr>
        <p:spPr>
          <a:xfrm rot="16200000">
            <a:off x="4422924" y="1396745"/>
            <a:ext cx="399751" cy="1067704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오른쪽 화살표 29">
            <a:extLst>
              <a:ext uri="{FF2B5EF4-FFF2-40B4-BE49-F238E27FC236}">
                <a16:creationId xmlns="" xmlns:a16="http://schemas.microsoft.com/office/drawing/2014/main" id="{DF502CFD-1C2E-4A82-9129-B000DBAD49D6}"/>
              </a:ext>
            </a:extLst>
          </p:cNvPr>
          <p:cNvSpPr/>
          <p:nvPr/>
        </p:nvSpPr>
        <p:spPr>
          <a:xfrm rot="5400000">
            <a:off x="4392959" y="5345738"/>
            <a:ext cx="399751" cy="1067704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102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1DC6C88-1233-4F85-B42F-57F66042B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Predictive </a:t>
            </a:r>
            <a:r>
              <a:rPr lang="en-US" altLang="ko-KR" dirty="0" smtClean="0"/>
              <a:t>modeling: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train_test_split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EFBCEDF2-E84E-4513-B734-3BE83A866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4F77-6F25-441A-99FF-4E0EAB37E818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BE6DBA7A-80CD-4521-9974-F21B4606E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600"/>
            <a:ext cx="9144000" cy="5663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783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6BFEF57-E19A-4277-A440-9F43DE38E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Predictive </a:t>
            </a:r>
            <a:r>
              <a:rPr lang="en-US" altLang="ko-KR" sz="2800" dirty="0" smtClean="0"/>
              <a:t>modeling: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Calculate </a:t>
            </a:r>
            <a:r>
              <a:rPr lang="en-US" altLang="ko-KR" sz="2800" dirty="0" err="1"/>
              <a:t>train_error</a:t>
            </a:r>
            <a:r>
              <a:rPr lang="en-US" altLang="ko-KR" sz="2800" dirty="0"/>
              <a:t> and </a:t>
            </a:r>
            <a:r>
              <a:rPr lang="en-US" altLang="ko-KR" sz="2800" dirty="0" err="1"/>
              <a:t>test_error</a:t>
            </a:r>
            <a:endParaRPr lang="ko-KR" altLang="en-US" sz="2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C9E1BD22-6C1C-4EE8-91D9-C12143A47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06806A55-E0CA-47F9-B62A-159D1E048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4F77-6F25-441A-99FF-4E0EAB37E818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E24EAEBF-0C46-43FD-82BB-B8F870785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789" y="1171988"/>
            <a:ext cx="8286750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766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4F77-6F25-441A-99FF-4E0EAB37E818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Parameter control</a:t>
            </a:r>
            <a:endParaRPr kumimoji="1"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kumimoji="1" lang="en-US" altLang="ko-KR" dirty="0" smtClean="0"/>
              <a:t>All estimators (or models) have parameters.</a:t>
            </a:r>
          </a:p>
          <a:p>
            <a:pPr marL="342900" indent="-342900">
              <a:buFont typeface="Arial" charset="0"/>
              <a:buChar char="•"/>
            </a:pPr>
            <a:r>
              <a:rPr kumimoji="1" lang="en-US" altLang="ko-KR" dirty="0" smtClean="0"/>
              <a:t>If you want to get good estimators, you have to control parameters!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4688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693DC16-1432-4EC8-84B7-84471D4C5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Control parameters of the estimator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4EA4DBC7-D0C0-4C37-A195-E4EBB3AC9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Club DJ, pilot and data scientist</a:t>
            </a:r>
          </a:p>
          <a:p>
            <a:pPr lvl="1"/>
            <a:r>
              <a:rPr lang="en-US" altLang="ko-KR" dirty="0"/>
              <a:t>DJ set, airplane </a:t>
            </a:r>
            <a:r>
              <a:rPr lang="en-US" altLang="ko-KR" dirty="0">
                <a:sym typeface="Wingdings" panose="05000000000000000000" pitchFamily="2" charset="2"/>
              </a:rPr>
              <a:t></a:t>
            </a:r>
            <a:r>
              <a:rPr lang="en-US" altLang="ko-KR" dirty="0"/>
              <a:t> machine learning model</a:t>
            </a:r>
          </a:p>
          <a:p>
            <a:pPr lvl="1"/>
            <a:r>
              <a:rPr lang="en-US" altLang="ko-KR" dirty="0"/>
              <a:t>Buttons, dials </a:t>
            </a:r>
            <a:r>
              <a:rPr lang="en-US" altLang="ko-KR" dirty="0">
                <a:sym typeface="Wingdings" panose="05000000000000000000" pitchFamily="2" charset="2"/>
              </a:rPr>
              <a:t> parameters for model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8BB2062B-B0D2-4D9B-83C8-AA54F1E52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4F77-6F25-441A-99FF-4E0EAB37E818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1026" name="Picture 2" descr="DJ set에 대한 이미지 검색결과">
            <a:extLst>
              <a:ext uri="{FF2B5EF4-FFF2-40B4-BE49-F238E27FC236}">
                <a16:creationId xmlns="" xmlns:a16="http://schemas.microsoft.com/office/drawing/2014/main" id="{B4C9B0B9-F718-4AB7-82C4-2F8B8734F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84" y="2837698"/>
            <a:ext cx="4678948" cy="2631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ir plane pilot에 대한 이미지 검색결과">
            <a:extLst>
              <a:ext uri="{FF2B5EF4-FFF2-40B4-BE49-F238E27FC236}">
                <a16:creationId xmlns="" xmlns:a16="http://schemas.microsoft.com/office/drawing/2014/main" id="{DD565B17-1CF5-416C-AAEB-2818220E1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4017" y="2837698"/>
            <a:ext cx="3957514" cy="2631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439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th_Template_2016_v3" id="{0A7E8DD7-5DC8-4F23-9413-3E3C0E3A394A}" vid="{94BE8E99-7CA2-4867-A3AD-F333CDDA793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kth_Template_2016_v3</Template>
  <TotalTime>2126</TotalTime>
  <Words>730</Words>
  <Application>Microsoft Macintosh PowerPoint</Application>
  <PresentationFormat>화면 슬라이드 쇼(4:3)</PresentationFormat>
  <Paragraphs>126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맑은 고딕</vt:lpstr>
      <vt:lpstr>Calibri</vt:lpstr>
      <vt:lpstr>Cambria Math</vt:lpstr>
      <vt:lpstr>Wingdings</vt:lpstr>
      <vt:lpstr>Arial</vt:lpstr>
      <vt:lpstr>Office 테마</vt:lpstr>
      <vt:lpstr>Linear regression</vt:lpstr>
      <vt:lpstr>Predictive modeling</vt:lpstr>
      <vt:lpstr>Predictive modeling</vt:lpstr>
      <vt:lpstr>Predictive modeling</vt:lpstr>
      <vt:lpstr>Predictive modeling</vt:lpstr>
      <vt:lpstr>Predictive modeling: train_test_split</vt:lpstr>
      <vt:lpstr>Predictive modeling: Calculate train_error and test_error</vt:lpstr>
      <vt:lpstr>Parameter control</vt:lpstr>
      <vt:lpstr>Control parameters of the estimator</vt:lpstr>
      <vt:lpstr>Control parameters of the estimator</vt:lpstr>
      <vt:lpstr>Control parameters of the estimator</vt:lpstr>
      <vt:lpstr>Ridge and Lasso: Parameters</vt:lpstr>
      <vt:lpstr>Simple linear regression vs. Ridge vs. Lasso</vt:lpstr>
      <vt:lpstr>Simple linear regression vs. Ridge vs. Lasso</vt:lpstr>
      <vt:lpstr>Parameter: α (alpha)</vt:lpstr>
      <vt:lpstr>Parameter: α (alpha)</vt:lpstr>
      <vt:lpstr>Parameter: α (alpha)</vt:lpstr>
      <vt:lpstr>Parameter: α (alpha)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[FastCampus]딥러닝-텍스트마이닝</dc:title>
  <dc:creator>Taehoon Ko</dc:creator>
  <cp:lastModifiedBy>Taehoon Ko</cp:lastModifiedBy>
  <cp:revision>403</cp:revision>
  <cp:lastPrinted>2016-12-22T05:36:06Z</cp:lastPrinted>
  <dcterms:created xsi:type="dcterms:W3CDTF">2016-12-07T02:51:50Z</dcterms:created>
  <dcterms:modified xsi:type="dcterms:W3CDTF">2017-07-07T23:14:02Z</dcterms:modified>
</cp:coreProperties>
</file>