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84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4" r:id="rId10"/>
    <p:sldId id="396" r:id="rId11"/>
    <p:sldId id="395" r:id="rId12"/>
    <p:sldId id="397" r:id="rId13"/>
    <p:sldId id="398" r:id="rId14"/>
    <p:sldId id="399" r:id="rId15"/>
    <p:sldId id="400" r:id="rId16"/>
    <p:sldId id="401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A210-11CB-4406-AD69-106C78B08EF4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2F9-8E7A-4A44-AE5E-05EF24D04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F436-EE12-497A-A228-2A8D3D8D5F8A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59AE-D552-463C-A97B-E4600D77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1887009"/>
            <a:ext cx="8576733" cy="44291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04798" y="895873"/>
            <a:ext cx="8576733" cy="991136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6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3095"/>
            <a:ext cx="8576733" cy="5441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64306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71334"/>
            <a:ext cx="7886700" cy="2618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435627"/>
            <a:ext cx="4165601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233" y="1435627"/>
            <a:ext cx="4178299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63538"/>
            <a:ext cx="8576733" cy="896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9333"/>
            <a:ext cx="8576733" cy="494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1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69863" algn="l" defTabSz="914400" rtl="0" eaLnBrk="1" latinLnBrk="1" hangingPunct="1">
        <a:lnSpc>
          <a:spcPct val="130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160338" algn="l" defTabSz="914400" rtl="0" eaLnBrk="1" latinLnBrk="1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524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144463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ikidocs.net/2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Introduction to</a:t>
            </a:r>
            <a:br>
              <a:rPr lang="en-US" altLang="ko-KR" dirty="0"/>
            </a:b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74571"/>
            <a:ext cx="6858000" cy="16557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고태훈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(thoon.koh@gmail.com)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7292B-2277-48BD-8A67-EB238E17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fit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FFDD0-1599-4C5D-8332-234ECD9C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1: </a:t>
            </a:r>
            <a:r>
              <a:rPr lang="en-US" altLang="ko-KR" dirty="0" err="1"/>
              <a:t>StandardScaler</a:t>
            </a:r>
            <a:endParaRPr lang="en-US" altLang="ko-KR" dirty="0"/>
          </a:p>
          <a:p>
            <a:pPr lvl="1"/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</a:t>
            </a:r>
            <a:r>
              <a:rPr lang="en-US" altLang="ko-KR" dirty="0" err="1"/>
              <a:t>StandardScaler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scaler</a:t>
            </a:r>
            <a:r>
              <a:rPr lang="en-US" altLang="ko-KR" dirty="0"/>
              <a:t> = </a:t>
            </a:r>
            <a:r>
              <a:rPr lang="en-US" altLang="ko-KR" dirty="0" err="1"/>
              <a:t>StandardScaler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>
                <a:solidFill>
                  <a:schemeClr val="accent1"/>
                </a:solidFill>
              </a:rPr>
              <a:t>scaler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Example 2: </a:t>
            </a:r>
            <a:r>
              <a:rPr lang="en-US" altLang="ko-KR" dirty="0" err="1"/>
              <a:t>LinearRegression</a:t>
            </a:r>
            <a:endParaRPr lang="en-US" altLang="ko-KR" dirty="0"/>
          </a:p>
          <a:p>
            <a:pPr lvl="1"/>
            <a:r>
              <a:rPr lang="en-US" altLang="ko-KR" dirty="0"/>
              <a:t>from </a:t>
            </a:r>
            <a:r>
              <a:rPr lang="en-US" altLang="ko-KR" dirty="0" err="1"/>
              <a:t>sklearn.linear_model</a:t>
            </a:r>
            <a:r>
              <a:rPr lang="en-US" altLang="ko-KR" dirty="0"/>
              <a:t> import </a:t>
            </a:r>
            <a:r>
              <a:rPr lang="en-US" altLang="ko-KR" dirty="0" err="1"/>
              <a:t>LinearRegression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regressor</a:t>
            </a:r>
            <a:r>
              <a:rPr lang="en-US" altLang="ko-KR" dirty="0"/>
              <a:t>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>
                <a:solidFill>
                  <a:schemeClr val="accent1"/>
                </a:solidFill>
              </a:rPr>
              <a:t>regressor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B9B4E5-BF2A-4132-9441-E0EF8FDD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4989E-1F2D-4B92-9FE3-79402F107BB8}"/>
              </a:ext>
            </a:extLst>
          </p:cNvPr>
          <p:cNvSpPr txBox="1"/>
          <p:nvPr/>
        </p:nvSpPr>
        <p:spPr>
          <a:xfrm>
            <a:off x="3585411" y="2382253"/>
            <a:ext cx="52039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Which information?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 mean and standard deviation of each feature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485B1-C432-40E4-BCB4-E5C3E27F3F3D}"/>
              </a:ext>
            </a:extLst>
          </p:cNvPr>
          <p:cNvSpPr txBox="1"/>
          <p:nvPr/>
        </p:nvSpPr>
        <p:spPr>
          <a:xfrm>
            <a:off x="3585410" y="5374305"/>
            <a:ext cx="520392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Which information?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 Estimated coefficients and intercept of linear regression model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91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8E55-78FD-4D60-8F53-DFAAC4D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2FF66-AADD-4AF0-A180-A00221F0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</a:p>
          <a:p>
            <a:pPr lvl="1"/>
            <a:r>
              <a:rPr lang="en-US" altLang="ko-KR" dirty="0"/>
              <a:t>Values of the data are transformed by fitted estimator.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33725-0A99-4954-A986-D8BF9DF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FAA3EF87-D69C-4AA3-B212-646545ED4C6E}"/>
              </a:ext>
            </a:extLst>
          </p:cNvPr>
          <p:cNvSpPr/>
          <p:nvPr/>
        </p:nvSpPr>
        <p:spPr>
          <a:xfrm>
            <a:off x="4514066" y="2232033"/>
            <a:ext cx="2310063" cy="1233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6D9698-00E0-4568-A574-3DA4026A8C8E}"/>
              </a:ext>
            </a:extLst>
          </p:cNvPr>
          <p:cNvCxnSpPr>
            <a:cxnSpLocks/>
          </p:cNvCxnSpPr>
          <p:nvPr/>
        </p:nvCxnSpPr>
        <p:spPr>
          <a:xfrm>
            <a:off x="3657600" y="3842891"/>
            <a:ext cx="201149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555799-0175-4BE4-90FC-60EBFD4FCDC1}"/>
              </a:ext>
            </a:extLst>
          </p:cNvPr>
          <p:cNvSpPr/>
          <p:nvPr/>
        </p:nvSpPr>
        <p:spPr>
          <a:xfrm>
            <a:off x="1648326" y="3421311"/>
            <a:ext cx="2009273" cy="78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</a:t>
            </a:r>
            <a:r>
              <a:rPr lang="en-US" altLang="ko-KR" sz="2800" i="1" dirty="0"/>
              <a:t>Fitted</a:t>
            </a:r>
            <a:r>
              <a:rPr lang="en-US" altLang="ko-KR" sz="2800" dirty="0"/>
              <a:t>)</a:t>
            </a:r>
          </a:p>
          <a:p>
            <a:pPr algn="ctr"/>
            <a:r>
              <a:rPr lang="en-US" altLang="ko-KR" sz="2800" dirty="0"/>
              <a:t>estimator</a:t>
            </a:r>
            <a:endParaRPr lang="ko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A297464-A0D7-4060-A275-950676E8A46E}"/>
              </a:ext>
            </a:extLst>
          </p:cNvPr>
          <p:cNvCxnSpPr>
            <a:cxnSpLocks/>
          </p:cNvCxnSpPr>
          <p:nvPr/>
        </p:nvCxnSpPr>
        <p:spPr>
          <a:xfrm>
            <a:off x="5669098" y="3465094"/>
            <a:ext cx="0" cy="806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형 12">
            <a:extLst>
              <a:ext uri="{FF2B5EF4-FFF2-40B4-BE49-F238E27FC236}">
                <a16:creationId xmlns:a16="http://schemas.microsoft.com/office/drawing/2014/main" id="{B52C944E-5959-479A-B915-70E16895B92F}"/>
              </a:ext>
            </a:extLst>
          </p:cNvPr>
          <p:cNvSpPr/>
          <p:nvPr/>
        </p:nvSpPr>
        <p:spPr>
          <a:xfrm>
            <a:off x="4514066" y="4225270"/>
            <a:ext cx="2310063" cy="13092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</a:t>
            </a:r>
            <a:r>
              <a:rPr lang="en-US" altLang="ko-KR" sz="2800" i="1" dirty="0"/>
              <a:t>Transformed</a:t>
            </a:r>
            <a:r>
              <a:rPr lang="en-US" altLang="ko-KR" sz="2800" dirty="0"/>
              <a:t>)</a:t>
            </a:r>
          </a:p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587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8E55-78FD-4D60-8F53-DFAAC4D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2FF66-AADD-4AF0-A180-A00221F0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StandardScaler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33725-0A99-4954-A986-D8BF9DF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DC64AA-1185-4271-8A8E-5549012E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005900"/>
            <a:ext cx="5153025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D8338-0E01-4B00-9339-A697DF21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0" y="3338603"/>
            <a:ext cx="5029200" cy="14954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EA1BF4-1131-4594-8BED-745E10896B1D}"/>
              </a:ext>
            </a:extLst>
          </p:cNvPr>
          <p:cNvSpPr/>
          <p:nvPr/>
        </p:nvSpPr>
        <p:spPr>
          <a:xfrm>
            <a:off x="366710" y="2626028"/>
            <a:ext cx="3669633" cy="276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7FD343-FC53-493C-B938-AA150D95CF21}"/>
              </a:ext>
            </a:extLst>
          </p:cNvPr>
          <p:cNvSpPr txBox="1"/>
          <p:nvPr/>
        </p:nvSpPr>
        <p:spPr>
          <a:xfrm>
            <a:off x="5727032" y="2448696"/>
            <a:ext cx="30650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scaler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fit</a:t>
            </a:r>
            <a:r>
              <a:rPr lang="en-US" altLang="ko-KR" dirty="0"/>
              <a:t>(X)</a:t>
            </a:r>
          </a:p>
          <a:p>
            <a:r>
              <a:rPr lang="en-US" altLang="ko-KR" dirty="0" err="1"/>
              <a:t>rescaledX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1"/>
                </a:solidFill>
              </a:rPr>
              <a:t>scaler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transform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D1FAF-5846-48D7-8896-34D40E2D1A78}"/>
              </a:ext>
            </a:extLst>
          </p:cNvPr>
          <p:cNvSpPr txBox="1"/>
          <p:nvPr/>
        </p:nvSpPr>
        <p:spPr>
          <a:xfrm>
            <a:off x="5731525" y="204885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This part is the same as: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A8C6C2-ABD4-4679-99EC-58438A79F1AA}"/>
              </a:ext>
            </a:extLst>
          </p:cNvPr>
          <p:cNvCxnSpPr>
            <a:endCxn id="17" idx="1"/>
          </p:cNvCxnSpPr>
          <p:nvPr/>
        </p:nvCxnSpPr>
        <p:spPr>
          <a:xfrm flipV="1">
            <a:off x="4062171" y="2233518"/>
            <a:ext cx="1669354" cy="530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4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8E55-78FD-4D60-8F53-DFAAC4D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transform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2FF66-AADD-4AF0-A180-A00221F0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StandardScaler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33725-0A99-4954-A986-D8BF9DF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47EB63-DD37-442C-994F-32704ECA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1" y="1792705"/>
            <a:ext cx="7410450" cy="4352925"/>
          </a:xfrm>
          <a:prstGeom prst="rect">
            <a:avLst/>
          </a:prstGeom>
        </p:spPr>
      </p:pic>
      <p:sp>
        <p:nvSpPr>
          <p:cNvPr id="5" name="화살표: 왼쪽으로 구부러짐 4">
            <a:extLst>
              <a:ext uri="{FF2B5EF4-FFF2-40B4-BE49-F238E27FC236}">
                <a16:creationId xmlns:a16="http://schemas.microsoft.com/office/drawing/2014/main" id="{7056BFD6-2972-4519-AADF-BCBA2773345E}"/>
              </a:ext>
            </a:extLst>
          </p:cNvPr>
          <p:cNvSpPr/>
          <p:nvPr/>
        </p:nvSpPr>
        <p:spPr>
          <a:xfrm>
            <a:off x="7756971" y="3729789"/>
            <a:ext cx="583142" cy="140769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37BD4-3170-4BA5-A3D9-08A5F175D9C1}"/>
              </a:ext>
            </a:extLst>
          </p:cNvPr>
          <p:cNvSpPr txBox="1"/>
          <p:nvPr/>
        </p:nvSpPr>
        <p:spPr>
          <a:xfrm>
            <a:off x="6688409" y="527434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Standardization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2435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A3CE-3FA2-4F7B-9925-BB2D3B56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predict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E05EEE-CAB4-4D0D-B097-BFAB55AEE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predict</a:t>
                </a:r>
              </a:p>
              <a:p>
                <a:pPr lvl="1"/>
                <a:r>
                  <a:rPr lang="en-US" altLang="ko-KR" dirty="0"/>
                  <a:t>Values of the target feature(s) are predicted by fitted estimator based on input features</a:t>
                </a:r>
              </a:p>
              <a:p>
                <a:pPr lvl="2"/>
                <a:r>
                  <a:rPr lang="en-US" altLang="ko-KR" dirty="0"/>
                  <a:t>Input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Predicted target feature(s):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marL="558800" lvl="2" indent="0">
                  <a:buNone/>
                </a:pP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E05EEE-CAB4-4D0D-B097-BFAB55AEE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E1DB5-2E6E-4287-AA70-FBF0E638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DE4001C3-B019-43A5-B68B-93A237FF514B}"/>
                  </a:ext>
                </a:extLst>
              </p:cNvPr>
              <p:cNvSpPr/>
              <p:nvPr/>
            </p:nvSpPr>
            <p:spPr>
              <a:xfrm>
                <a:off x="3324724" y="3626857"/>
                <a:ext cx="2310063" cy="1233061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/>
                  <a:t>X=[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800" dirty="0"/>
                  <a:t>]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DE4001C3-B019-43A5-B68B-93A237FF5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24" y="3626857"/>
                <a:ext cx="2310063" cy="1233061"/>
              </a:xfrm>
              <a:prstGeom prst="can">
                <a:avLst/>
              </a:prstGeom>
              <a:blipFill>
                <a:blip r:embed="rId3"/>
                <a:stretch>
                  <a:fillRect l="-787" r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AE69CE-8CA6-4EAB-9C6C-23F2430BA16C}"/>
              </a:ext>
            </a:extLst>
          </p:cNvPr>
          <p:cNvCxnSpPr>
            <a:cxnSpLocks/>
          </p:cNvCxnSpPr>
          <p:nvPr/>
        </p:nvCxnSpPr>
        <p:spPr>
          <a:xfrm>
            <a:off x="3228472" y="5486904"/>
            <a:ext cx="28835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FDD82-0F9E-4E3C-8511-3866B959208A}"/>
              </a:ext>
            </a:extLst>
          </p:cNvPr>
          <p:cNvSpPr/>
          <p:nvPr/>
        </p:nvSpPr>
        <p:spPr>
          <a:xfrm>
            <a:off x="1219198" y="5065324"/>
            <a:ext cx="2009273" cy="78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</a:t>
            </a:r>
            <a:r>
              <a:rPr lang="en-US" altLang="ko-KR" sz="2800" i="1" dirty="0"/>
              <a:t>Fitted</a:t>
            </a:r>
            <a:r>
              <a:rPr lang="en-US" altLang="ko-KR" sz="2800" dirty="0"/>
              <a:t>)</a:t>
            </a:r>
          </a:p>
          <a:p>
            <a:pPr algn="ctr"/>
            <a:r>
              <a:rPr lang="en-US" altLang="ko-KR" sz="2800" dirty="0"/>
              <a:t>estimator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A8A50B-E21E-428E-B6D6-9B4A41A3EDD6}"/>
              </a:ext>
            </a:extLst>
          </p:cNvPr>
          <p:cNvCxnSpPr>
            <a:cxnSpLocks/>
          </p:cNvCxnSpPr>
          <p:nvPr/>
        </p:nvCxnSpPr>
        <p:spPr>
          <a:xfrm>
            <a:off x="4527881" y="4859918"/>
            <a:ext cx="0" cy="626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원통형 10">
                <a:extLst>
                  <a:ext uri="{FF2B5EF4-FFF2-40B4-BE49-F238E27FC236}">
                    <a16:creationId xmlns:a16="http://schemas.microsoft.com/office/drawing/2014/main" id="{8CE16360-F061-4EDD-9C6A-19542EF82701}"/>
                  </a:ext>
                </a:extLst>
              </p:cNvPr>
              <p:cNvSpPr/>
              <p:nvPr/>
            </p:nvSpPr>
            <p:spPr>
              <a:xfrm>
                <a:off x="6254410" y="4870373"/>
                <a:ext cx="697835" cy="1233061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" name="원통형 10">
                <a:extLst>
                  <a:ext uri="{FF2B5EF4-FFF2-40B4-BE49-F238E27FC236}">
                    <a16:creationId xmlns:a16="http://schemas.microsoft.com/office/drawing/2014/main" id="{8CE16360-F061-4EDD-9C6A-19542EF82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10" y="4870373"/>
                <a:ext cx="697835" cy="1233061"/>
              </a:xfrm>
              <a:prstGeom prst="ca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3C0AD-FF90-48A0-A954-1FF2068A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predict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EEC72-8EDE-478B-AB25-FB5720BF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i="1" u="sng" dirty="0"/>
              <a:t>[Training (or fitting) the estimator]</a:t>
            </a:r>
            <a:br>
              <a:rPr lang="en-US" altLang="ko-KR" i="1" dirty="0"/>
            </a:br>
            <a:r>
              <a:rPr lang="en-US" altLang="ko-KR" dirty="0"/>
              <a:t>from </a:t>
            </a:r>
            <a:r>
              <a:rPr lang="en-US" altLang="ko-KR" dirty="0" err="1"/>
              <a:t>sklearn.linear_model</a:t>
            </a:r>
            <a:r>
              <a:rPr lang="en-US" altLang="ko-KR" dirty="0"/>
              <a:t> import </a:t>
            </a:r>
            <a:r>
              <a:rPr lang="en-US" altLang="ko-KR" dirty="0" err="1"/>
              <a:t>LinearRegression</a:t>
            </a:r>
            <a:br>
              <a:rPr lang="en-US" altLang="ko-KR" dirty="0"/>
            </a:br>
            <a:r>
              <a:rPr lang="en-US" altLang="ko-KR" dirty="0">
                <a:solidFill>
                  <a:schemeClr val="accent1"/>
                </a:solidFill>
              </a:rPr>
              <a:t>regressor</a:t>
            </a:r>
            <a:r>
              <a:rPr lang="en-US" altLang="ko-KR" dirty="0"/>
              <a:t>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>
                <a:solidFill>
                  <a:schemeClr val="accent1"/>
                </a:solidFill>
              </a:rPr>
              <a:t>regressor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fit</a:t>
            </a:r>
            <a:r>
              <a:rPr lang="en-US" altLang="ko-KR" dirty="0"/>
              <a:t>(X, Y)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9DC4B-A391-4D26-9F5B-386226D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E6448C-90C7-4DC5-B01E-2418641CAD5E}"/>
              </a:ext>
            </a:extLst>
          </p:cNvPr>
          <p:cNvGrpSpPr>
            <a:grpSpLocks noChangeAspect="1"/>
          </p:cNvGrpSpPr>
          <p:nvPr/>
        </p:nvGrpSpPr>
        <p:grpSpPr>
          <a:xfrm>
            <a:off x="993203" y="3140455"/>
            <a:ext cx="6251225" cy="3351363"/>
            <a:chOff x="-416476" y="3000171"/>
            <a:chExt cx="8930326" cy="478766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03CB89-ADF5-487F-BBB0-3B3AEC829605}"/>
                </a:ext>
              </a:extLst>
            </p:cNvPr>
            <p:cNvSpPr/>
            <p:nvPr/>
          </p:nvSpPr>
          <p:spPr>
            <a:xfrm>
              <a:off x="1221074" y="3323337"/>
              <a:ext cx="2520280" cy="28083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X</a:t>
              </a:r>
              <a:endParaRPr lang="ko-KR" altLang="en-US" sz="40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C54E37-0CFC-4ABF-9F72-3F1F4BF8D054}"/>
                </a:ext>
              </a:extLst>
            </p:cNvPr>
            <p:cNvSpPr/>
            <p:nvPr/>
          </p:nvSpPr>
          <p:spPr>
            <a:xfrm>
              <a:off x="3885370" y="3323337"/>
              <a:ext cx="576064" cy="28083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Y</a:t>
              </a:r>
              <a:endParaRPr lang="ko-KR" altLang="en-US" sz="4000" dirty="0"/>
            </a:p>
          </p:txBody>
        </p: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8281E605-58F7-419E-B1D4-84A9C30C9C93}"/>
                </a:ext>
              </a:extLst>
            </p:cNvPr>
            <p:cNvSpPr/>
            <p:nvPr/>
          </p:nvSpPr>
          <p:spPr>
            <a:xfrm>
              <a:off x="626134" y="3323337"/>
              <a:ext cx="432048" cy="28083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575AAC-35C6-46C6-8CBB-DF415B59E0A5}"/>
                </a:ext>
              </a:extLst>
            </p:cNvPr>
            <p:cNvSpPr txBox="1"/>
            <p:nvPr/>
          </p:nvSpPr>
          <p:spPr>
            <a:xfrm>
              <a:off x="-416476" y="4352761"/>
              <a:ext cx="945682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Given</a:t>
              </a:r>
            </a:p>
            <a:p>
              <a:pPr algn="ctr"/>
              <a:r>
                <a:rPr lang="en-US" altLang="ko-KR" sz="1600" dirty="0"/>
                <a:t>data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83E0F1E-6DD3-454E-A51A-67C2D7C7A91D}"/>
                    </a:ext>
                  </a:extLst>
                </p:cNvPr>
                <p:cNvSpPr/>
                <p:nvPr/>
              </p:nvSpPr>
              <p:spPr>
                <a:xfrm>
                  <a:off x="1221074" y="6347673"/>
                  <a:ext cx="2520280" cy="1440160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83E0F1E-6DD3-454E-A51A-67C2D7C7A9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074" y="6347673"/>
                  <a:ext cx="2520280" cy="14401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F5130F-2501-437B-81AC-27BF7ECCA473}"/>
                </a:ext>
              </a:extLst>
            </p:cNvPr>
            <p:cNvSpPr/>
            <p:nvPr/>
          </p:nvSpPr>
          <p:spPr>
            <a:xfrm>
              <a:off x="3885370" y="6347673"/>
              <a:ext cx="576064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?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1" name="왼쪽 중괄호 10">
              <a:extLst>
                <a:ext uri="{FF2B5EF4-FFF2-40B4-BE49-F238E27FC236}">
                  <a16:creationId xmlns:a16="http://schemas.microsoft.com/office/drawing/2014/main" id="{7AA986A8-A28F-4A35-8FAD-D44A49A7F0F6}"/>
                </a:ext>
              </a:extLst>
            </p:cNvPr>
            <p:cNvSpPr/>
            <p:nvPr/>
          </p:nvSpPr>
          <p:spPr>
            <a:xfrm>
              <a:off x="626134" y="6347673"/>
              <a:ext cx="432048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EF0314-B0A5-402E-8AEE-F620D47CEC5A}"/>
                </a:ext>
              </a:extLst>
            </p:cNvPr>
            <p:cNvSpPr txBox="1"/>
            <p:nvPr/>
          </p:nvSpPr>
          <p:spPr>
            <a:xfrm>
              <a:off x="-348463" y="6657526"/>
              <a:ext cx="809653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New</a:t>
              </a:r>
              <a:br>
                <a:rPr lang="en-US" altLang="ko-KR" sz="1600" dirty="0"/>
              </a:br>
              <a:r>
                <a:rPr lang="en-US" altLang="ko-KR" sz="1600" dirty="0"/>
                <a:t>data</a:t>
              </a:r>
              <a:endParaRPr lang="ko-KR" altLang="en-US" sz="1600" dirty="0"/>
            </a:p>
          </p:txBody>
        </p:sp>
        <p:sp>
          <p:nvSpPr>
            <p:cNvPr id="13" name="오른쪽 화살표 15">
              <a:extLst>
                <a:ext uri="{FF2B5EF4-FFF2-40B4-BE49-F238E27FC236}">
                  <a16:creationId xmlns:a16="http://schemas.microsoft.com/office/drawing/2014/main" id="{ADE16411-A80C-4A5D-A468-16040A729AC2}"/>
                </a:ext>
              </a:extLst>
            </p:cNvPr>
            <p:cNvSpPr/>
            <p:nvPr/>
          </p:nvSpPr>
          <p:spPr>
            <a:xfrm>
              <a:off x="4605449" y="3791388"/>
              <a:ext cx="1316113" cy="187220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모서리가 둥근 직사각형 16">
              <a:extLst>
                <a:ext uri="{FF2B5EF4-FFF2-40B4-BE49-F238E27FC236}">
                  <a16:creationId xmlns:a16="http://schemas.microsoft.com/office/drawing/2014/main" id="{04C2D636-00BC-42B5-B652-A0EF8675FC3B}"/>
                </a:ext>
              </a:extLst>
            </p:cNvPr>
            <p:cNvSpPr/>
            <p:nvPr/>
          </p:nvSpPr>
          <p:spPr>
            <a:xfrm>
              <a:off x="6065578" y="3791388"/>
              <a:ext cx="2448272" cy="18722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Linear regression model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EA95B9-8BB1-4B17-9C34-93D064018FBA}"/>
                </a:ext>
              </a:extLst>
            </p:cNvPr>
            <p:cNvSpPr txBox="1"/>
            <p:nvPr/>
          </p:nvSpPr>
          <p:spPr>
            <a:xfrm>
              <a:off x="4423265" y="3000171"/>
              <a:ext cx="2347713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Training/Learning</a:t>
              </a:r>
              <a:br>
                <a:rPr lang="en-US" altLang="ko-KR" sz="1600" dirty="0"/>
              </a:br>
              <a:r>
                <a:rPr lang="en-US" altLang="ko-KR" sz="1600" dirty="0"/>
                <a:t>/Estimating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054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3C0AD-FF90-48A0-A954-1FF2068A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predict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EEC72-8EDE-478B-AB25-FB5720BF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i="1" u="sng" dirty="0"/>
              <a:t>[Predicting the target feature]</a:t>
            </a:r>
            <a:br>
              <a:rPr lang="en-US" altLang="ko-KR" i="1" dirty="0"/>
            </a:br>
            <a:r>
              <a:rPr lang="en-US" altLang="ko-KR" dirty="0" err="1"/>
              <a:t>y_hat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1"/>
                </a:solidFill>
              </a:rPr>
              <a:t>regressor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predict</a:t>
            </a:r>
            <a:r>
              <a:rPr lang="en-US" altLang="ko-KR" dirty="0"/>
              <a:t>(</a:t>
            </a:r>
            <a:r>
              <a:rPr lang="en-US" altLang="ko-KR" dirty="0" err="1"/>
              <a:t>X_new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9DC4B-A391-4D26-9F5B-386226D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1797BF-0763-4C31-BA42-A92D7ABAC05D}"/>
              </a:ext>
            </a:extLst>
          </p:cNvPr>
          <p:cNvGrpSpPr>
            <a:grpSpLocks noChangeAspect="1"/>
          </p:cNvGrpSpPr>
          <p:nvPr/>
        </p:nvGrpSpPr>
        <p:grpSpPr>
          <a:xfrm>
            <a:off x="993203" y="3140455"/>
            <a:ext cx="7269942" cy="3351363"/>
            <a:chOff x="-416476" y="3000171"/>
            <a:chExt cx="10385637" cy="478766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BFFF50C-B954-45B1-98FE-E9488AB2026A}"/>
                </a:ext>
              </a:extLst>
            </p:cNvPr>
            <p:cNvSpPr/>
            <p:nvPr/>
          </p:nvSpPr>
          <p:spPr>
            <a:xfrm>
              <a:off x="1221074" y="3323337"/>
              <a:ext cx="2520280" cy="28083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X</a:t>
              </a:r>
              <a:endParaRPr lang="ko-KR" altLang="en-US" sz="4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C25172-2EB1-48BF-BCBC-25B41402055E}"/>
                </a:ext>
              </a:extLst>
            </p:cNvPr>
            <p:cNvSpPr/>
            <p:nvPr/>
          </p:nvSpPr>
          <p:spPr>
            <a:xfrm>
              <a:off x="3885370" y="3323337"/>
              <a:ext cx="576064" cy="28083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Y</a:t>
              </a:r>
              <a:endParaRPr lang="ko-KR" altLang="en-US" sz="4000" dirty="0"/>
            </a:p>
          </p:txBody>
        </p: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76ADE8FD-9DBC-49AE-A935-672B18EBB569}"/>
                </a:ext>
              </a:extLst>
            </p:cNvPr>
            <p:cNvSpPr/>
            <p:nvPr/>
          </p:nvSpPr>
          <p:spPr>
            <a:xfrm>
              <a:off x="626134" y="3323337"/>
              <a:ext cx="432048" cy="28083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C6CB20-70F2-492F-BB1F-75AB8EE70899}"/>
                </a:ext>
              </a:extLst>
            </p:cNvPr>
            <p:cNvSpPr txBox="1"/>
            <p:nvPr/>
          </p:nvSpPr>
          <p:spPr>
            <a:xfrm>
              <a:off x="-416476" y="4352761"/>
              <a:ext cx="945682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Given</a:t>
              </a:r>
            </a:p>
            <a:p>
              <a:pPr algn="ctr"/>
              <a:r>
                <a:rPr lang="en-US" altLang="ko-KR" sz="1600" dirty="0"/>
                <a:t>data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1F7A810-5B59-464A-B1F4-701CD503967B}"/>
                    </a:ext>
                  </a:extLst>
                </p:cNvPr>
                <p:cNvSpPr/>
                <p:nvPr/>
              </p:nvSpPr>
              <p:spPr>
                <a:xfrm>
                  <a:off x="1221074" y="6347673"/>
                  <a:ext cx="2520280" cy="1440160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ko-KR" altLang="en-US" sz="4000" dirty="0"/>
                </a:p>
              </p:txBody>
            </p:sp>
          </mc:Choice>
          <mc:Fallback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1F7A810-5B59-464A-B1F4-701CD50396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074" y="6347673"/>
                  <a:ext cx="2520280" cy="14401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51A7A2C-9E09-4E84-93C0-4CB7294CE94C}"/>
                </a:ext>
              </a:extLst>
            </p:cNvPr>
            <p:cNvSpPr/>
            <p:nvPr/>
          </p:nvSpPr>
          <p:spPr>
            <a:xfrm>
              <a:off x="3885370" y="6347673"/>
              <a:ext cx="576064" cy="144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</a:rPr>
                <a:t>?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id="{618B5A2E-8BB6-4A4C-BD99-3D19FB865C29}"/>
                </a:ext>
              </a:extLst>
            </p:cNvPr>
            <p:cNvSpPr/>
            <p:nvPr/>
          </p:nvSpPr>
          <p:spPr>
            <a:xfrm>
              <a:off x="626134" y="6347673"/>
              <a:ext cx="432048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998252-0AC4-4130-B150-5F4AB2552315}"/>
                </a:ext>
              </a:extLst>
            </p:cNvPr>
            <p:cNvSpPr txBox="1"/>
            <p:nvPr/>
          </p:nvSpPr>
          <p:spPr>
            <a:xfrm>
              <a:off x="-348463" y="6657526"/>
              <a:ext cx="809653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New</a:t>
              </a:r>
              <a:br>
                <a:rPr lang="en-US" altLang="ko-KR" sz="1600" dirty="0"/>
              </a:br>
              <a:r>
                <a:rPr lang="en-US" altLang="ko-KR" sz="1600" dirty="0"/>
                <a:t>data</a:t>
              </a:r>
              <a:endParaRPr lang="ko-KR" altLang="en-US" sz="1600" dirty="0"/>
            </a:p>
          </p:txBody>
        </p:sp>
        <p:sp>
          <p:nvSpPr>
            <p:cNvPr id="29" name="오른쪽 화살표 15">
              <a:extLst>
                <a:ext uri="{FF2B5EF4-FFF2-40B4-BE49-F238E27FC236}">
                  <a16:creationId xmlns:a16="http://schemas.microsoft.com/office/drawing/2014/main" id="{297B7AAC-CD2D-49EB-85BD-22060FE53507}"/>
                </a:ext>
              </a:extLst>
            </p:cNvPr>
            <p:cNvSpPr/>
            <p:nvPr/>
          </p:nvSpPr>
          <p:spPr>
            <a:xfrm>
              <a:off x="4605449" y="3791388"/>
              <a:ext cx="1316113" cy="187220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모서리가 둥근 직사각형 16">
              <a:extLst>
                <a:ext uri="{FF2B5EF4-FFF2-40B4-BE49-F238E27FC236}">
                  <a16:creationId xmlns:a16="http://schemas.microsoft.com/office/drawing/2014/main" id="{23DAD145-2766-4B80-9C4E-C883754F3604}"/>
                </a:ext>
              </a:extLst>
            </p:cNvPr>
            <p:cNvSpPr/>
            <p:nvPr/>
          </p:nvSpPr>
          <p:spPr>
            <a:xfrm>
              <a:off x="6065578" y="3791388"/>
              <a:ext cx="2448272" cy="18722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Linear regression model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335CA9-ACFD-4B2D-9CE0-219F22F5D7DA}"/>
                </a:ext>
              </a:extLst>
            </p:cNvPr>
            <p:cNvSpPr txBox="1"/>
            <p:nvPr/>
          </p:nvSpPr>
          <p:spPr>
            <a:xfrm>
              <a:off x="4423265" y="3000171"/>
              <a:ext cx="2347713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Training/Learning</a:t>
              </a:r>
              <a:br>
                <a:rPr lang="en-US" altLang="ko-KR" sz="1600" dirty="0"/>
              </a:br>
              <a:r>
                <a:rPr lang="en-US" altLang="ko-KR" sz="1600" dirty="0"/>
                <a:t>/Estimating</a:t>
              </a:r>
              <a:endParaRPr lang="ko-KR" altLang="en-US" sz="16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92F5E1A-873F-4C88-9D21-35F20CD775B5}"/>
                </a:ext>
              </a:extLst>
            </p:cNvPr>
            <p:cNvCxnSpPr/>
            <p:nvPr/>
          </p:nvCxnSpPr>
          <p:spPr>
            <a:xfrm flipH="1">
              <a:off x="5129474" y="5663596"/>
              <a:ext cx="1656184" cy="126242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C0C461-E5A0-42F8-9463-CA179CE37994}"/>
                </a:ext>
              </a:extLst>
            </p:cNvPr>
            <p:cNvSpPr txBox="1"/>
            <p:nvPr/>
          </p:nvSpPr>
          <p:spPr>
            <a:xfrm>
              <a:off x="5330346" y="6689999"/>
              <a:ext cx="4638815" cy="83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</a:rPr>
                <a:t>Predicting Y values</a:t>
              </a:r>
              <a:br>
                <a:rPr lang="en-US" altLang="ko-KR" sz="1600" b="1" dirty="0">
                  <a:solidFill>
                    <a:schemeClr val="accent1"/>
                  </a:solidFill>
                </a:rPr>
              </a:br>
              <a:r>
                <a:rPr lang="en-US" altLang="ko-KR" sz="1600" b="1" dirty="0">
                  <a:solidFill>
                    <a:schemeClr val="accent1"/>
                  </a:solidFill>
                </a:rPr>
                <a:t>using observed X and trained model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C5EA7F2-52B3-4105-9276-4AE70B7D3A1B}"/>
                    </a:ext>
                  </a:extLst>
                </p:cNvPr>
                <p:cNvSpPr/>
                <p:nvPr/>
              </p:nvSpPr>
              <p:spPr>
                <a:xfrm>
                  <a:off x="4570922" y="6347673"/>
                  <a:ext cx="576064" cy="144016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4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oMath>
                    </m:oMathPara>
                  </a14:m>
                  <a:endParaRPr lang="ko-KR" alt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C5EA7F2-52B3-4105-9276-4AE70B7D3A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922" y="6347673"/>
                  <a:ext cx="576064" cy="14401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10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open-source project</a:t>
            </a:r>
          </a:p>
          <a:p>
            <a:r>
              <a:rPr lang="en-US" altLang="ko-KR" dirty="0"/>
              <a:t>Containing a number of state-of-the-art machine learning algorithms and methods</a:t>
            </a:r>
          </a:p>
          <a:p>
            <a:r>
              <a:rPr lang="en-US" altLang="ko-KR" dirty="0"/>
              <a:t>based on two Python packages, </a:t>
            </a:r>
            <a:r>
              <a:rPr lang="en-US" altLang="ko-KR" dirty="0" err="1"/>
              <a:t>NumPy</a:t>
            </a:r>
            <a:r>
              <a:rPr lang="en-US" altLang="ko-KR" dirty="0"/>
              <a:t> and SciPy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scikit-learn logo">
            <a:extLst>
              <a:ext uri="{FF2B5EF4-FFF2-40B4-BE49-F238E27FC236}">
                <a16:creationId xmlns:a16="http://schemas.microsoft.com/office/drawing/2014/main" id="{AEA450E6-1A52-47B2-9198-E9C1D0E7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73" y="3859989"/>
            <a:ext cx="3795712" cy="204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B50F-2845-4BCF-A3B0-E9EE064F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scikit-learn.org/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9443D-3FFC-4C34-B7A2-0CA93BF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17FB1-5B6E-414E-954C-B680F717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4" t="8615" r="22500" b="18907"/>
          <a:stretch/>
        </p:blipFill>
        <p:spPr>
          <a:xfrm>
            <a:off x="680061" y="965141"/>
            <a:ext cx="7826206" cy="57092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EF604D-597A-4614-9669-3909DD187B90}"/>
              </a:ext>
            </a:extLst>
          </p:cNvPr>
          <p:cNvSpPr/>
          <p:nvPr/>
        </p:nvSpPr>
        <p:spPr>
          <a:xfrm>
            <a:off x="612475" y="3666226"/>
            <a:ext cx="2622431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CEF97D-C927-440C-ADD8-16902AAAF5C8}"/>
              </a:ext>
            </a:extLst>
          </p:cNvPr>
          <p:cNvSpPr/>
          <p:nvPr/>
        </p:nvSpPr>
        <p:spPr>
          <a:xfrm>
            <a:off x="3281949" y="3666225"/>
            <a:ext cx="2489124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86D46-E657-43BC-B6AA-D87901B376CD}"/>
              </a:ext>
            </a:extLst>
          </p:cNvPr>
          <p:cNvSpPr/>
          <p:nvPr/>
        </p:nvSpPr>
        <p:spPr>
          <a:xfrm>
            <a:off x="5818116" y="3666224"/>
            <a:ext cx="2489124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947224-8B92-4332-BA16-E356CF5D63C0}"/>
              </a:ext>
            </a:extLst>
          </p:cNvPr>
          <p:cNvSpPr/>
          <p:nvPr/>
        </p:nvSpPr>
        <p:spPr>
          <a:xfrm>
            <a:off x="612475" y="5213430"/>
            <a:ext cx="2622431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96930A-DE57-4D64-B33C-62B64FCC168A}"/>
              </a:ext>
            </a:extLst>
          </p:cNvPr>
          <p:cNvSpPr/>
          <p:nvPr/>
        </p:nvSpPr>
        <p:spPr>
          <a:xfrm>
            <a:off x="3281949" y="5213429"/>
            <a:ext cx="2489124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2B2FF-E6D1-4F40-94FC-068667E7BEE6}"/>
              </a:ext>
            </a:extLst>
          </p:cNvPr>
          <p:cNvSpPr/>
          <p:nvPr/>
        </p:nvSpPr>
        <p:spPr>
          <a:xfrm>
            <a:off x="5818116" y="5213428"/>
            <a:ext cx="2489124" cy="138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8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9E6C8-B321-44A3-99BA-211EB65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scikit-learn.org/stable/documentation.html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6A77B-2D97-4F2F-9CFA-B00468DB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Comprehensive documentation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E4F88-45ED-4DC5-98E0-378D14B0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F9DD5-A352-4224-B729-18AB4B3C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84" y="1533043"/>
            <a:ext cx="6895759" cy="51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8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143AC-373D-4D4D-A086-59EBE968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scikit-learn.org/stable/modules/generated/</a:t>
            </a:r>
            <a:br>
              <a:rPr lang="en-US" altLang="ko-KR" sz="2800" dirty="0"/>
            </a:br>
            <a:r>
              <a:rPr lang="en-US" altLang="ko-KR" sz="2800" dirty="0"/>
              <a:t>sklearn.linear_model.LogisticRegression.html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1224B-10CF-412B-B26A-1D7CB5F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sklearn.linear_model.LogisticRegression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BDC60-38D4-416D-B98A-717E6B3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3CC7-0B98-4167-AAF4-E6D477E8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5" y="1479884"/>
            <a:ext cx="6638197" cy="52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EC871-CD7D-4561-90FB-F1E8C819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https://github.com/scikit-learn/scikit-learn/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045A9-4596-41CA-8C3C-4E747846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Open-source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B9F52-0E9E-4987-8E8A-FF965D28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EB1B86-8764-4017-B000-25281FCE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745396"/>
            <a:ext cx="8446168" cy="42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DECE9-B29E-44B8-A428-9356ACB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and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9B19C-D0BC-4AA9-8C16-2104D701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and Object</a:t>
            </a:r>
          </a:p>
          <a:p>
            <a:pPr lvl="1"/>
            <a:r>
              <a:rPr lang="ko-KR" altLang="en-US" dirty="0"/>
              <a:t>객체 지향 프로그래밍 </a:t>
            </a:r>
            <a:r>
              <a:rPr lang="en-US" altLang="ko-KR" dirty="0"/>
              <a:t>(Object-Oriented Programming: OOP) </a:t>
            </a:r>
            <a:r>
              <a:rPr lang="ko-KR" altLang="en-US" dirty="0"/>
              <a:t>을 위한 장치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클래스</a:t>
            </a:r>
            <a:r>
              <a:rPr lang="en-US" altLang="ko-KR" dirty="0"/>
              <a:t>”</a:t>
            </a:r>
            <a:r>
              <a:rPr lang="ko-KR" altLang="en-US" dirty="0"/>
              <a:t>는 똑같은 무언가를 계속해서 만들어낼 수 있는 설계 도면이며</a:t>
            </a:r>
            <a:r>
              <a:rPr lang="en-US" altLang="ko-KR" dirty="0"/>
              <a:t>, “</a:t>
            </a:r>
            <a:r>
              <a:rPr lang="ko-KR" altLang="en-US" dirty="0"/>
              <a:t>객체</a:t>
            </a:r>
            <a:r>
              <a:rPr lang="en-US" altLang="ko-KR" dirty="0"/>
              <a:t>”</a:t>
            </a:r>
            <a:r>
              <a:rPr lang="ko-KR" altLang="en-US" dirty="0"/>
              <a:t>는 클래스에 의하여 만들어진 피조물</a:t>
            </a:r>
            <a:endParaRPr lang="en-US" altLang="ko-KR" dirty="0"/>
          </a:p>
          <a:p>
            <a:pPr lvl="2"/>
            <a:r>
              <a:rPr lang="en-US" altLang="ko-KR" dirty="0"/>
              <a:t>ex) “</a:t>
            </a:r>
            <a:r>
              <a:rPr lang="ko-KR" altLang="en-US" dirty="0"/>
              <a:t>클래스</a:t>
            </a:r>
            <a:r>
              <a:rPr lang="en-US" altLang="ko-KR" dirty="0"/>
              <a:t>”: </a:t>
            </a:r>
            <a:r>
              <a:rPr lang="ko-KR" altLang="en-US" dirty="0"/>
              <a:t>뽑기 틀 </a:t>
            </a:r>
            <a:r>
              <a:rPr lang="en-US" altLang="ko-KR" dirty="0"/>
              <a:t>// “</a:t>
            </a:r>
            <a:r>
              <a:rPr lang="ko-KR" altLang="en-US" dirty="0"/>
              <a:t>객체</a:t>
            </a:r>
            <a:r>
              <a:rPr lang="en-US" altLang="ko-KR" dirty="0"/>
              <a:t>”: </a:t>
            </a:r>
            <a:r>
              <a:rPr lang="ko-KR" altLang="en-US" dirty="0"/>
              <a:t>뽑기 틀에 의해 생긴 별 모양</a:t>
            </a:r>
            <a:endParaRPr lang="en-US" altLang="ko-KR" dirty="0"/>
          </a:p>
          <a:p>
            <a:pPr lvl="1"/>
            <a:r>
              <a:rPr lang="ko-KR" altLang="en-US" dirty="0"/>
              <a:t>자세한 사항은 </a:t>
            </a:r>
            <a:r>
              <a:rPr lang="en-US" altLang="ko-KR" dirty="0"/>
              <a:t>[</a:t>
            </a:r>
            <a:r>
              <a:rPr lang="ko-KR" altLang="en-US" dirty="0"/>
              <a:t>점프 투 </a:t>
            </a:r>
            <a:r>
              <a:rPr lang="ko-KR" altLang="en-US" dirty="0" err="1"/>
              <a:t>파이썬</a:t>
            </a:r>
            <a:r>
              <a:rPr lang="en-US" altLang="ko-KR" dirty="0"/>
              <a:t>]</a:t>
            </a:r>
            <a:r>
              <a:rPr lang="ko-KR" altLang="en-US" dirty="0"/>
              <a:t>의 다음 글을 참고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https://wikidocs.net/28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57EAA-AE1C-4C08-A92D-C36E4BC2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 descr="뽑기 틀에 대한 이미지 검색결과">
            <a:extLst>
              <a:ext uri="{FF2B5EF4-FFF2-40B4-BE49-F238E27FC236}">
                <a16:creationId xmlns:a16="http://schemas.microsoft.com/office/drawing/2014/main" id="{7CAD7E25-394C-4C53-AD97-0189CE7A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80" y="4339168"/>
            <a:ext cx="2857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뽑기에 대한 이미지 검색결과">
            <a:extLst>
              <a:ext uri="{FF2B5EF4-FFF2-40B4-BE49-F238E27FC236}">
                <a16:creationId xmlns:a16="http://schemas.microsoft.com/office/drawing/2014/main" id="{69C087AF-C5CF-4216-AB06-FBFCD0CD9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3" t="12003" r="23030"/>
          <a:stretch/>
        </p:blipFill>
        <p:spPr bwMode="auto">
          <a:xfrm>
            <a:off x="5219586" y="3934326"/>
            <a:ext cx="2216120" cy="255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9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574A-DA37-4694-8BF9-C2484BE7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D53E6-E93A-4FC0-A7D7-CFF8C374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algorithms in </a:t>
            </a:r>
            <a:r>
              <a:rPr lang="en-US" altLang="ko-KR" dirty="0" err="1"/>
              <a:t>scikit</a:t>
            </a:r>
            <a:r>
              <a:rPr lang="en-US" altLang="ko-KR" dirty="0"/>
              <a:t>-learn, whether preprocessing, supervised learning or unsupervised learning algorithms are all implemented as </a:t>
            </a:r>
            <a:r>
              <a:rPr lang="en-US" altLang="ko-KR" dirty="0">
                <a:solidFill>
                  <a:srgbClr val="FF0000"/>
                </a:solidFill>
              </a:rPr>
              <a:t>classes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These classes are called </a:t>
            </a:r>
            <a:r>
              <a:rPr lang="en-US" altLang="ko-KR" dirty="0">
                <a:solidFill>
                  <a:srgbClr val="FF0000"/>
                </a:solidFill>
              </a:rPr>
              <a:t>estimators</a:t>
            </a:r>
            <a:r>
              <a:rPr lang="en-US" altLang="ko-KR" dirty="0"/>
              <a:t> in </a:t>
            </a:r>
            <a:r>
              <a:rPr lang="en-US" altLang="ko-KR" dirty="0" err="1"/>
              <a:t>scikit</a:t>
            </a:r>
            <a:r>
              <a:rPr lang="en-US" altLang="ko-KR" dirty="0"/>
              <a:t>-learn.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Interfaces of estimators in </a:t>
            </a:r>
            <a:r>
              <a:rPr lang="en-US" altLang="ko-KR" dirty="0" err="1">
                <a:solidFill>
                  <a:srgbClr val="FF0000"/>
                </a:solidFill>
              </a:rPr>
              <a:t>scikit</a:t>
            </a:r>
            <a:r>
              <a:rPr lang="en-US" altLang="ko-KR" dirty="0">
                <a:solidFill>
                  <a:srgbClr val="FF0000"/>
                </a:solidFill>
              </a:rPr>
              <a:t>-learn are almost identical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84164-2087-49EF-B94B-AF348178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1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7292B-2277-48BD-8A67-EB238E17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Estimator interface - </a:t>
            </a:r>
            <a:r>
              <a:rPr lang="en-US" altLang="ko-KR" i="1" dirty="0"/>
              <a:t>fit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FFDD0-1599-4C5D-8332-234ECD9C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fit</a:t>
            </a:r>
          </a:p>
          <a:p>
            <a:pPr lvl="1"/>
            <a:r>
              <a:rPr lang="en-US" altLang="ko-KR" dirty="0"/>
              <a:t>The estimator receives (or calculates, learns) some information from the data and changes.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B9B4E5-BF2A-4132-9441-E0EF8FDD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94E00B-D727-4597-B599-2AD17603D3BC}"/>
              </a:ext>
            </a:extLst>
          </p:cNvPr>
          <p:cNvSpPr/>
          <p:nvPr/>
        </p:nvSpPr>
        <p:spPr>
          <a:xfrm>
            <a:off x="2143845" y="3078884"/>
            <a:ext cx="2009273" cy="78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Estimator</a:t>
            </a:r>
            <a:endParaRPr lang="ko-KR" altLang="en-US" sz="28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B6D24237-95CB-46DA-B881-8B61FDEE60DE}"/>
              </a:ext>
            </a:extLst>
          </p:cNvPr>
          <p:cNvSpPr/>
          <p:nvPr/>
        </p:nvSpPr>
        <p:spPr>
          <a:xfrm>
            <a:off x="5079550" y="3598816"/>
            <a:ext cx="2310063" cy="118597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9A6D710-1565-43E7-91F2-B77EA7F491BF}"/>
              </a:ext>
            </a:extLst>
          </p:cNvPr>
          <p:cNvCxnSpPr>
            <a:cxnSpLocks/>
          </p:cNvCxnSpPr>
          <p:nvPr/>
        </p:nvCxnSpPr>
        <p:spPr>
          <a:xfrm flipH="1">
            <a:off x="3148482" y="4227902"/>
            <a:ext cx="190700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6A4008-4C68-4D9C-B57E-484D8AF8DF17}"/>
              </a:ext>
            </a:extLst>
          </p:cNvPr>
          <p:cNvSpPr/>
          <p:nvPr/>
        </p:nvSpPr>
        <p:spPr>
          <a:xfrm>
            <a:off x="2143845" y="4667610"/>
            <a:ext cx="2009273" cy="78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</a:t>
            </a:r>
            <a:r>
              <a:rPr lang="en-US" altLang="ko-KR" sz="2800" i="1" dirty="0"/>
              <a:t>Fitted</a:t>
            </a:r>
            <a:r>
              <a:rPr lang="en-US" altLang="ko-KR" sz="2800" dirty="0"/>
              <a:t>)</a:t>
            </a:r>
          </a:p>
          <a:p>
            <a:pPr algn="ctr"/>
            <a:r>
              <a:rPr lang="en-US" altLang="ko-KR" sz="2800" dirty="0"/>
              <a:t>estimator</a:t>
            </a:r>
            <a:endParaRPr lang="ko-KR" altLang="en-US" sz="2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7C8894-4050-490D-BB06-4221D885DA0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148482" y="3860937"/>
            <a:ext cx="0" cy="806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8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h_Template_2016_v3" id="{0A7E8DD7-5DC8-4F23-9413-3E3C0E3A394A}" vid="{94BE8E99-7CA2-4867-A3AD-F333CDDA79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kth_Template_2016_v3</Template>
  <TotalTime>2012</TotalTime>
  <Words>423</Words>
  <Application>Microsoft Office PowerPoint</Application>
  <PresentationFormat>화면 슬라이드 쇼(4:3)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Wingdings</vt:lpstr>
      <vt:lpstr>Office 테마</vt:lpstr>
      <vt:lpstr>Introduction to scikit-learn</vt:lpstr>
      <vt:lpstr>scikit-learn</vt:lpstr>
      <vt:lpstr>scikit-learn.org/</vt:lpstr>
      <vt:lpstr>scikit-learn.org/stable/documentation.html</vt:lpstr>
      <vt:lpstr>scikit-learn.org/stable/modules/generated/ sklearn.linear_model.LogisticRegression.html</vt:lpstr>
      <vt:lpstr>https://github.com/scikit-learn/scikit-learn/</vt:lpstr>
      <vt:lpstr>Class and Object</vt:lpstr>
      <vt:lpstr>Estimator in scikit-learn</vt:lpstr>
      <vt:lpstr>Estimator interface - fit</vt:lpstr>
      <vt:lpstr>Estimator interface - fit</vt:lpstr>
      <vt:lpstr>Estimator interface - transform</vt:lpstr>
      <vt:lpstr>Estimator interface - transform</vt:lpstr>
      <vt:lpstr>Estimator interface - transform</vt:lpstr>
      <vt:lpstr>Estimator interface - predict</vt:lpstr>
      <vt:lpstr>Estimator interface - predict</vt:lpstr>
      <vt:lpstr>Estimator interface - predict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[FastCampus]딥러닝-텍스트마이닝</dc:title>
  <dc:creator>Taehoon Ko</dc:creator>
  <cp:lastModifiedBy>고태훈</cp:lastModifiedBy>
  <cp:revision>345</cp:revision>
  <cp:lastPrinted>2016-12-22T05:36:06Z</cp:lastPrinted>
  <dcterms:created xsi:type="dcterms:W3CDTF">2016-12-07T02:51:50Z</dcterms:created>
  <dcterms:modified xsi:type="dcterms:W3CDTF">2017-06-23T23:45:46Z</dcterms:modified>
</cp:coreProperties>
</file>