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84" r:id="rId2"/>
    <p:sldId id="402" r:id="rId3"/>
    <p:sldId id="406" r:id="rId4"/>
    <p:sldId id="407" r:id="rId5"/>
    <p:sldId id="408" r:id="rId6"/>
    <p:sldId id="409" r:id="rId7"/>
    <p:sldId id="410" r:id="rId8"/>
    <p:sldId id="411" r:id="rId9"/>
    <p:sldId id="412" r:id="rId10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91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3A210-11CB-4406-AD69-106C78B08EF4}" type="datetimeFigureOut">
              <a:rPr lang="ko-KR" altLang="en-US" smtClean="0"/>
              <a:t>2017-06-24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3D2F9-8E7A-4A44-AE5E-05EF24D045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586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FF436-EE12-497A-A228-2A8D3D8D5F8A}" type="datetimeFigureOut">
              <a:rPr lang="ko-KR" altLang="en-US" smtClean="0"/>
              <a:t>2017-06-24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B59AE-D552-463C-A97B-E4600D776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83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64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22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578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74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858309"/>
          </a:xfrm>
          <a:prstGeom prst="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ko-KR" altLang="en-US" sz="3200" b="1" baseline="0">
              <a:solidFill>
                <a:srgbClr val="338AE1"/>
              </a:solidFill>
              <a:effectLst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84135"/>
            <a:ext cx="8576733" cy="770465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altLang="en-US" baseline="0" dirty="0">
                <a:solidFill>
                  <a:srgbClr val="338AE1"/>
                </a:solidFill>
                <a:effectLst/>
                <a:latin typeface="+mn-lt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8" y="1887009"/>
            <a:ext cx="8576733" cy="44291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304798" y="895873"/>
            <a:ext cx="8576733" cy="991136"/>
          </a:xfrm>
        </p:spPr>
        <p:txBody>
          <a:bodyPr anchor="t">
            <a:norm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3614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858309"/>
          </a:xfrm>
          <a:prstGeom prst="rect">
            <a:avLst/>
          </a:prstGeom>
          <a:solidFill>
            <a:srgbClr val="ECECE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ko-KR" altLang="en-US" sz="3200" b="1" baseline="0">
              <a:solidFill>
                <a:srgbClr val="338AE1"/>
              </a:solidFill>
              <a:effectLst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84135"/>
            <a:ext cx="8576733" cy="770465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altLang="en-US" baseline="0" dirty="0">
                <a:solidFill>
                  <a:srgbClr val="338AE1"/>
                </a:solidFill>
                <a:effectLst/>
                <a:latin typeface="+mn-lt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8" y="893095"/>
            <a:ext cx="8576733" cy="544144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07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164306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71334"/>
            <a:ext cx="7886700" cy="261831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124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798" y="1435627"/>
            <a:ext cx="4165601" cy="49207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233" y="1435627"/>
            <a:ext cx="4178299" cy="49207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69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91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31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3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Taehoon Ko, SNU Data Mining Center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5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99" y="363538"/>
            <a:ext cx="8576733" cy="896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99" y="1439333"/>
            <a:ext cx="8576733" cy="4944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Taehoon Ko, SNU Data Mining Center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181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A4F77-6F25-441A-99FF-4E0EAB37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12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7800" indent="-177800" algn="l" defTabSz="914400" rtl="0" eaLnBrk="1" latinLnBrk="1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169863" algn="l" defTabSz="914400" rtl="0" eaLnBrk="1" latinLnBrk="1" hangingPunct="1">
        <a:lnSpc>
          <a:spcPct val="130000"/>
        </a:lnSpc>
        <a:spcBef>
          <a:spcPts val="500"/>
        </a:spcBef>
        <a:buSzPct val="100000"/>
        <a:buFont typeface="Calibri" panose="020F0502020204030204" pitchFamily="34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indent="-160338" algn="l" defTabSz="914400" rtl="0" eaLnBrk="1" latinLnBrk="1" hangingPunct="1">
        <a:lnSpc>
          <a:spcPct val="130000"/>
        </a:lnSpc>
        <a:spcBef>
          <a:spcPts val="500"/>
        </a:spcBef>
        <a:buFont typeface="Calibri" panose="020F050202020403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82663" indent="-1524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68400" indent="-144463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Linear regression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974571"/>
            <a:ext cx="6858000" cy="1655762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고태훈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(thoon.koh@gmail.com)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49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DE3C140-0754-4C76-9911-77AE4C360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Predictive modeling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20181F-2887-4E11-B306-C644A97C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DF316C-1F60-413C-BC5B-20D987F76686}"/>
              </a:ext>
            </a:extLst>
          </p:cNvPr>
          <p:cNvSpPr/>
          <p:nvPr/>
        </p:nvSpPr>
        <p:spPr>
          <a:xfrm>
            <a:off x="196658" y="2348880"/>
            <a:ext cx="2520280" cy="280831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X</a:t>
            </a:r>
            <a:endParaRPr lang="ko-KR" altLang="en-US" sz="5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FB6732-16E4-4C43-8268-B4F4C5B72219}"/>
              </a:ext>
            </a:extLst>
          </p:cNvPr>
          <p:cNvSpPr/>
          <p:nvPr/>
        </p:nvSpPr>
        <p:spPr>
          <a:xfrm>
            <a:off x="2860954" y="2348880"/>
            <a:ext cx="576064" cy="28083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Y</a:t>
            </a:r>
            <a:endParaRPr lang="ko-KR" altLang="en-US" sz="5400" dirty="0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74F19603-DB98-44ED-A3A6-90259C8894C5}"/>
              </a:ext>
            </a:extLst>
          </p:cNvPr>
          <p:cNvSpPr/>
          <p:nvPr/>
        </p:nvSpPr>
        <p:spPr>
          <a:xfrm rot="5400000">
            <a:off x="1567689" y="367493"/>
            <a:ext cx="464005" cy="32746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352AC6-38B9-4945-90EC-C1B0A3B36518}"/>
              </a:ext>
            </a:extLst>
          </p:cNvPr>
          <p:cNvSpPr txBox="1"/>
          <p:nvPr/>
        </p:nvSpPr>
        <p:spPr>
          <a:xfrm>
            <a:off x="1147108" y="1403484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Given data</a:t>
            </a:r>
            <a:endParaRPr lang="ko-KR" altLang="en-US" dirty="0"/>
          </a:p>
        </p:txBody>
      </p:sp>
      <p:sp>
        <p:nvSpPr>
          <p:cNvPr id="12" name="오른쪽 화살표 9">
            <a:extLst>
              <a:ext uri="{FF2B5EF4-FFF2-40B4-BE49-F238E27FC236}">
                <a16:creationId xmlns:a16="http://schemas.microsoft.com/office/drawing/2014/main" id="{29EE9C69-506C-47A8-8A8D-574AD790FDBF}"/>
              </a:ext>
            </a:extLst>
          </p:cNvPr>
          <p:cNvSpPr/>
          <p:nvPr/>
        </p:nvSpPr>
        <p:spPr>
          <a:xfrm>
            <a:off x="3643613" y="2783089"/>
            <a:ext cx="812057" cy="187220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FDCCBD-4E7B-46A6-8FCC-B20E57C63B24}"/>
              </a:ext>
            </a:extLst>
          </p:cNvPr>
          <p:cNvSpPr/>
          <p:nvPr/>
        </p:nvSpPr>
        <p:spPr>
          <a:xfrm>
            <a:off x="4615430" y="2345308"/>
            <a:ext cx="2520280" cy="18757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X</a:t>
            </a:r>
            <a:endParaRPr lang="ko-KR" altLang="en-US" sz="5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DCDDE8-8DBF-4BE5-A3CA-ED7F059FE11A}"/>
              </a:ext>
            </a:extLst>
          </p:cNvPr>
          <p:cNvSpPr/>
          <p:nvPr/>
        </p:nvSpPr>
        <p:spPr>
          <a:xfrm>
            <a:off x="7279726" y="2345308"/>
            <a:ext cx="576064" cy="1875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Y</a:t>
            </a:r>
            <a:endParaRPr lang="ko-KR" altLang="en-US" sz="5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3A03E79-A00A-4549-9728-10733CE3D1DC}"/>
              </a:ext>
            </a:extLst>
          </p:cNvPr>
          <p:cNvSpPr/>
          <p:nvPr/>
        </p:nvSpPr>
        <p:spPr>
          <a:xfrm>
            <a:off x="4615430" y="4275457"/>
            <a:ext cx="2520280" cy="88173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X</a:t>
            </a:r>
            <a:endParaRPr lang="ko-KR" altLang="en-US" sz="5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C4BC78-0F15-4F6F-863D-557AA942602C}"/>
              </a:ext>
            </a:extLst>
          </p:cNvPr>
          <p:cNvSpPr/>
          <p:nvPr/>
        </p:nvSpPr>
        <p:spPr>
          <a:xfrm>
            <a:off x="7279726" y="4275457"/>
            <a:ext cx="576064" cy="8817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Y</a:t>
            </a:r>
            <a:endParaRPr lang="ko-KR" altLang="en-US" sz="5400" dirty="0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F54CEA52-6B61-4485-A81A-1FF2E321D4BA}"/>
              </a:ext>
            </a:extLst>
          </p:cNvPr>
          <p:cNvSpPr/>
          <p:nvPr/>
        </p:nvSpPr>
        <p:spPr>
          <a:xfrm rot="10800000">
            <a:off x="7957603" y="2345307"/>
            <a:ext cx="239970" cy="18757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DC6A8C0F-486C-4C60-A5B9-D03FEE3661A5}"/>
              </a:ext>
            </a:extLst>
          </p:cNvPr>
          <p:cNvSpPr/>
          <p:nvPr/>
        </p:nvSpPr>
        <p:spPr>
          <a:xfrm rot="10800000">
            <a:off x="7957603" y="4296912"/>
            <a:ext cx="239970" cy="8602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1BE28D-8D46-402D-8305-831C707028CC}"/>
              </a:ext>
            </a:extLst>
          </p:cNvPr>
          <p:cNvSpPr txBox="1"/>
          <p:nvPr/>
        </p:nvSpPr>
        <p:spPr>
          <a:xfrm>
            <a:off x="8356024" y="2946623"/>
            <a:ext cx="643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Train</a:t>
            </a:r>
            <a:br>
              <a:rPr lang="en-US" altLang="ko-KR" dirty="0"/>
            </a:br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7FC651-B860-4803-A885-0FFCC07AD3D2}"/>
              </a:ext>
            </a:extLst>
          </p:cNvPr>
          <p:cNvSpPr txBox="1"/>
          <p:nvPr/>
        </p:nvSpPr>
        <p:spPr>
          <a:xfrm>
            <a:off x="8340525" y="4368620"/>
            <a:ext cx="599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Test</a:t>
            </a:r>
          </a:p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60C22-0F33-446C-862A-5269DF72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Predictive modeling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BC4396-6A46-4D71-96EF-ED4BFFB0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062616-B5C3-4A2C-9EAB-BBE1D98B78ED}"/>
              </a:ext>
            </a:extLst>
          </p:cNvPr>
          <p:cNvSpPr/>
          <p:nvPr/>
        </p:nvSpPr>
        <p:spPr>
          <a:xfrm>
            <a:off x="1322760" y="2235572"/>
            <a:ext cx="2520280" cy="18757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X</a:t>
            </a:r>
            <a:endParaRPr lang="ko-KR" altLang="en-US" sz="5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A90984-2E8D-4AA0-8AA9-32FC937B0BC5}"/>
              </a:ext>
            </a:extLst>
          </p:cNvPr>
          <p:cNvSpPr/>
          <p:nvPr/>
        </p:nvSpPr>
        <p:spPr>
          <a:xfrm>
            <a:off x="3987056" y="2235572"/>
            <a:ext cx="576064" cy="1875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Y</a:t>
            </a:r>
            <a:endParaRPr lang="ko-KR" altLang="en-US" sz="5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56094C-0108-476C-A7AF-98AF53766C30}"/>
              </a:ext>
            </a:extLst>
          </p:cNvPr>
          <p:cNvSpPr/>
          <p:nvPr/>
        </p:nvSpPr>
        <p:spPr>
          <a:xfrm>
            <a:off x="1331640" y="4704088"/>
            <a:ext cx="2520280" cy="88173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X</a:t>
            </a:r>
            <a:endParaRPr lang="ko-KR" altLang="en-US" sz="5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5FEE2F-F1C1-47AD-A756-73A62E43736D}"/>
              </a:ext>
            </a:extLst>
          </p:cNvPr>
          <p:cNvSpPr/>
          <p:nvPr/>
        </p:nvSpPr>
        <p:spPr>
          <a:xfrm>
            <a:off x="3995936" y="4704088"/>
            <a:ext cx="576064" cy="8817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Y</a:t>
            </a:r>
            <a:endParaRPr lang="ko-KR" altLang="en-US" sz="5400" dirty="0"/>
          </a:p>
        </p:txBody>
      </p:sp>
      <p:sp>
        <p:nvSpPr>
          <p:cNvPr id="9" name="오른쪽 화살표 18">
            <a:extLst>
              <a:ext uri="{FF2B5EF4-FFF2-40B4-BE49-F238E27FC236}">
                <a16:creationId xmlns:a16="http://schemas.microsoft.com/office/drawing/2014/main" id="{20304591-AFA2-4663-93E6-6ED1024B23EF}"/>
              </a:ext>
            </a:extLst>
          </p:cNvPr>
          <p:cNvSpPr/>
          <p:nvPr/>
        </p:nvSpPr>
        <p:spPr>
          <a:xfrm>
            <a:off x="4912071" y="2204864"/>
            <a:ext cx="1316113" cy="187220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19">
            <a:extLst>
              <a:ext uri="{FF2B5EF4-FFF2-40B4-BE49-F238E27FC236}">
                <a16:creationId xmlns:a16="http://schemas.microsoft.com/office/drawing/2014/main" id="{FA06A43C-0AB9-4B4B-B3EE-9508992D8FC5}"/>
              </a:ext>
            </a:extLst>
          </p:cNvPr>
          <p:cNvSpPr/>
          <p:nvPr/>
        </p:nvSpPr>
        <p:spPr>
          <a:xfrm>
            <a:off x="6372200" y="2204864"/>
            <a:ext cx="2448272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Supervised</a:t>
            </a:r>
            <a:br>
              <a:rPr lang="en-US" altLang="ko-KR" sz="2800" dirty="0"/>
            </a:br>
            <a:r>
              <a:rPr lang="en-US" altLang="ko-KR" sz="2800" dirty="0"/>
              <a:t>model</a:t>
            </a:r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4B9B98-E631-4FBC-86CF-5423960B8A2A}"/>
              </a:ext>
            </a:extLst>
          </p:cNvPr>
          <p:cNvSpPr txBox="1"/>
          <p:nvPr/>
        </p:nvSpPr>
        <p:spPr>
          <a:xfrm>
            <a:off x="4649082" y="1498201"/>
            <a:ext cx="2017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Training/Learning</a:t>
            </a:r>
            <a:br>
              <a:rPr lang="en-US" altLang="ko-KR" dirty="0"/>
            </a:br>
            <a:r>
              <a:rPr lang="en-US" altLang="ko-KR" dirty="0"/>
              <a:t>/Estimating</a:t>
            </a:r>
            <a:endParaRPr lang="ko-KR" altLang="en-US" dirty="0"/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69D164AC-DC0E-48A6-8E42-2BEDFB35D4ED}"/>
              </a:ext>
            </a:extLst>
          </p:cNvPr>
          <p:cNvSpPr/>
          <p:nvPr/>
        </p:nvSpPr>
        <p:spPr>
          <a:xfrm>
            <a:off x="973809" y="2233647"/>
            <a:ext cx="224660" cy="18777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FB9954-B4E6-476B-8128-0991DB06DFD3}"/>
              </a:ext>
            </a:extLst>
          </p:cNvPr>
          <p:cNvSpPr txBox="1"/>
          <p:nvPr/>
        </p:nvSpPr>
        <p:spPr>
          <a:xfrm>
            <a:off x="147111" y="2849333"/>
            <a:ext cx="643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Train</a:t>
            </a:r>
            <a:br>
              <a:rPr lang="en-US" altLang="ko-KR" dirty="0"/>
            </a:br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43E0812C-85F4-4875-A410-FE63714C04B1}"/>
              </a:ext>
            </a:extLst>
          </p:cNvPr>
          <p:cNvSpPr/>
          <p:nvPr/>
        </p:nvSpPr>
        <p:spPr>
          <a:xfrm>
            <a:off x="971599" y="4704088"/>
            <a:ext cx="226869" cy="8782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7E30FC-D08B-4CC1-8E9A-36ABFE436363}"/>
              </a:ext>
            </a:extLst>
          </p:cNvPr>
          <p:cNvSpPr txBox="1"/>
          <p:nvPr/>
        </p:nvSpPr>
        <p:spPr>
          <a:xfrm>
            <a:off x="144803" y="4762034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Test</a:t>
            </a:r>
          </a:p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49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60C22-0F33-446C-862A-5269DF72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Predictive modeling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BC4396-6A46-4D71-96EF-ED4BFFB0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015417-9530-4480-9DE9-9F54E355105B}"/>
              </a:ext>
            </a:extLst>
          </p:cNvPr>
          <p:cNvSpPr/>
          <p:nvPr/>
        </p:nvSpPr>
        <p:spPr>
          <a:xfrm>
            <a:off x="1322760" y="2235572"/>
            <a:ext cx="2520280" cy="18757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X</a:t>
            </a:r>
            <a:endParaRPr lang="ko-KR" altLang="en-US" sz="5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AC9A89-7210-432B-86DF-60AD5ECD7039}"/>
              </a:ext>
            </a:extLst>
          </p:cNvPr>
          <p:cNvSpPr/>
          <p:nvPr/>
        </p:nvSpPr>
        <p:spPr>
          <a:xfrm>
            <a:off x="3987056" y="2235572"/>
            <a:ext cx="576064" cy="18757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Y</a:t>
            </a:r>
            <a:endParaRPr lang="ko-KR" altLang="en-US" sz="5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FB3E07-F15B-43F9-B96F-1FD1E37F9EA0}"/>
              </a:ext>
            </a:extLst>
          </p:cNvPr>
          <p:cNvSpPr/>
          <p:nvPr/>
        </p:nvSpPr>
        <p:spPr>
          <a:xfrm>
            <a:off x="1331640" y="4704088"/>
            <a:ext cx="2520280" cy="88173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X</a:t>
            </a:r>
            <a:endParaRPr lang="ko-KR" altLang="en-US" sz="5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6FD03D6-A313-4D1B-966E-E34B12BC3C0A}"/>
              </a:ext>
            </a:extLst>
          </p:cNvPr>
          <p:cNvSpPr/>
          <p:nvPr/>
        </p:nvSpPr>
        <p:spPr>
          <a:xfrm>
            <a:off x="3995936" y="4704088"/>
            <a:ext cx="576064" cy="8817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Y</a:t>
            </a:r>
            <a:endParaRPr lang="ko-KR" altLang="en-US" sz="5400" dirty="0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53F28266-912F-4B36-BDC7-4EECDF11BD88}"/>
              </a:ext>
            </a:extLst>
          </p:cNvPr>
          <p:cNvSpPr/>
          <p:nvPr/>
        </p:nvSpPr>
        <p:spPr>
          <a:xfrm>
            <a:off x="6228184" y="2940998"/>
            <a:ext cx="2448272" cy="187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Supervised</a:t>
            </a:r>
            <a:br>
              <a:rPr lang="en-US" altLang="ko-KR" sz="2800" dirty="0"/>
            </a:br>
            <a:r>
              <a:rPr lang="en-US" altLang="ko-KR" sz="2800" dirty="0"/>
              <a:t>model</a:t>
            </a:r>
            <a:endParaRPr lang="ko-KR" altLang="en-US" sz="2800" dirty="0"/>
          </a:p>
        </p:txBody>
      </p:sp>
      <p:sp>
        <p:nvSpPr>
          <p:cNvPr id="21" name="왼쪽 중괄호 20">
            <a:extLst>
              <a:ext uri="{FF2B5EF4-FFF2-40B4-BE49-F238E27FC236}">
                <a16:creationId xmlns:a16="http://schemas.microsoft.com/office/drawing/2014/main" id="{BC640166-723D-4F9B-8BD7-1B87E875CFE4}"/>
              </a:ext>
            </a:extLst>
          </p:cNvPr>
          <p:cNvSpPr/>
          <p:nvPr/>
        </p:nvSpPr>
        <p:spPr>
          <a:xfrm>
            <a:off x="973809" y="2233647"/>
            <a:ext cx="224660" cy="18777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33C493-F0B8-40AD-A063-EE7939C0DF74}"/>
              </a:ext>
            </a:extLst>
          </p:cNvPr>
          <p:cNvSpPr txBox="1"/>
          <p:nvPr/>
        </p:nvSpPr>
        <p:spPr>
          <a:xfrm>
            <a:off x="147111" y="2849333"/>
            <a:ext cx="643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Train</a:t>
            </a:r>
            <a:br>
              <a:rPr lang="en-US" altLang="ko-KR" dirty="0"/>
            </a:br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3" name="왼쪽 중괄호 22">
            <a:extLst>
              <a:ext uri="{FF2B5EF4-FFF2-40B4-BE49-F238E27FC236}">
                <a16:creationId xmlns:a16="http://schemas.microsoft.com/office/drawing/2014/main" id="{4010495F-1DB9-4978-9A9E-3E51B3718167}"/>
              </a:ext>
            </a:extLst>
          </p:cNvPr>
          <p:cNvSpPr/>
          <p:nvPr/>
        </p:nvSpPr>
        <p:spPr>
          <a:xfrm>
            <a:off x="971599" y="4704088"/>
            <a:ext cx="226869" cy="8782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6F0DDD-513E-4F5D-B55C-19C19A4D575A}"/>
              </a:ext>
            </a:extLst>
          </p:cNvPr>
          <p:cNvSpPr txBox="1"/>
          <p:nvPr/>
        </p:nvSpPr>
        <p:spPr>
          <a:xfrm>
            <a:off x="144803" y="4762034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Test</a:t>
            </a:r>
          </a:p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917D278-CA9A-4B05-9BB5-EC87A26D92C3}"/>
                  </a:ext>
                </a:extLst>
              </p:cNvPr>
              <p:cNvSpPr/>
              <p:nvPr/>
            </p:nvSpPr>
            <p:spPr>
              <a:xfrm>
                <a:off x="4707136" y="2220918"/>
                <a:ext cx="576064" cy="189043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5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</m:oMath>
                  </m:oMathPara>
                </a14:m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917D278-CA9A-4B05-9BB5-EC87A26D92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136" y="2220918"/>
                <a:ext cx="576064" cy="1890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719B9DF-8D94-4EBA-ACB6-CB296FAF71A8}"/>
                  </a:ext>
                </a:extLst>
              </p:cNvPr>
              <p:cNvSpPr/>
              <p:nvPr/>
            </p:nvSpPr>
            <p:spPr>
              <a:xfrm>
                <a:off x="4707136" y="4704584"/>
                <a:ext cx="576064" cy="87778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sz="5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</m:oMath>
                  </m:oMathPara>
                </a14:m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719B9DF-8D94-4EBA-ACB6-CB296FAF7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136" y="4704584"/>
                <a:ext cx="576064" cy="8777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6484792-8CF5-4D64-979A-7BB3E059DCDF}"/>
              </a:ext>
            </a:extLst>
          </p:cNvPr>
          <p:cNvCxnSpPr>
            <a:stCxn id="20" idx="1"/>
            <a:endCxn id="25" idx="3"/>
          </p:cNvCxnSpPr>
          <p:nvPr/>
        </p:nvCxnSpPr>
        <p:spPr>
          <a:xfrm flipH="1" flipV="1">
            <a:off x="5283200" y="3166135"/>
            <a:ext cx="944984" cy="71096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6ED2827-1E2A-468B-9505-55FE286EFD85}"/>
              </a:ext>
            </a:extLst>
          </p:cNvPr>
          <p:cNvCxnSpPr/>
          <p:nvPr/>
        </p:nvCxnSpPr>
        <p:spPr>
          <a:xfrm flipH="1">
            <a:off x="5300836" y="4102239"/>
            <a:ext cx="927348" cy="104099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4DD482-29B1-4A2F-8E7A-ADB98860D17F}"/>
                  </a:ext>
                </a:extLst>
              </p:cNvPr>
              <p:cNvSpPr txBox="1"/>
              <p:nvPr/>
            </p:nvSpPr>
            <p:spPr>
              <a:xfrm>
                <a:off x="2241534" y="1313865"/>
                <a:ext cx="6083332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Calculating “train error” using Y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𝐘</m:t>
                        </m:r>
                      </m:e>
                    </m:acc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b="1" dirty="0"/>
                  <a:t>of training data</a:t>
                </a:r>
                <a:endParaRPr lang="ko-KR" altLang="en-US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4DD482-29B1-4A2F-8E7A-ADB98860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534" y="1313865"/>
                <a:ext cx="6083332" cy="376770"/>
              </a:xfrm>
              <a:prstGeom prst="rect">
                <a:avLst/>
              </a:prstGeom>
              <a:blipFill>
                <a:blip r:embed="rId4"/>
                <a:stretch>
                  <a:fillRect l="-902" t="-6557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72EBC91-0885-4829-81F1-F88A9DD798CD}"/>
                  </a:ext>
                </a:extLst>
              </p:cNvPr>
              <p:cNvSpPr txBox="1"/>
              <p:nvPr/>
            </p:nvSpPr>
            <p:spPr>
              <a:xfrm>
                <a:off x="2241534" y="6093296"/>
                <a:ext cx="5568832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Calculating “test error” using Y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𝐘</m:t>
                        </m:r>
                      </m:e>
                    </m:acc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b="1" dirty="0"/>
                  <a:t>of test data</a:t>
                </a:r>
                <a:endParaRPr lang="ko-KR" alt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72EBC91-0885-4829-81F1-F88A9DD79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534" y="6093296"/>
                <a:ext cx="5568832" cy="376770"/>
              </a:xfrm>
              <a:prstGeom prst="rect">
                <a:avLst/>
              </a:prstGeom>
              <a:blipFill>
                <a:blip r:embed="rId5"/>
                <a:stretch>
                  <a:fillRect l="-986" t="-6557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직사각형 30">
            <a:extLst>
              <a:ext uri="{FF2B5EF4-FFF2-40B4-BE49-F238E27FC236}">
                <a16:creationId xmlns:a16="http://schemas.microsoft.com/office/drawing/2014/main" id="{C14B6DFE-FCD5-4AAD-AB88-E2D21D04A229}"/>
              </a:ext>
            </a:extLst>
          </p:cNvPr>
          <p:cNvSpPr/>
          <p:nvPr/>
        </p:nvSpPr>
        <p:spPr>
          <a:xfrm>
            <a:off x="5310088" y="2496700"/>
            <a:ext cx="2358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Predicting Y values</a:t>
            </a:r>
            <a:br>
              <a:rPr lang="en-US" altLang="ko-KR" b="1" dirty="0">
                <a:solidFill>
                  <a:schemeClr val="accent1"/>
                </a:solidFill>
              </a:rPr>
            </a:b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F531935-A853-4266-93C5-E7F216D9E257}"/>
              </a:ext>
            </a:extLst>
          </p:cNvPr>
          <p:cNvSpPr/>
          <p:nvPr/>
        </p:nvSpPr>
        <p:spPr>
          <a:xfrm>
            <a:off x="5528806" y="5038343"/>
            <a:ext cx="2358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Predicting Y values</a:t>
            </a:r>
            <a:br>
              <a:rPr lang="en-US" altLang="ko-KR" b="1" dirty="0">
                <a:solidFill>
                  <a:schemeClr val="accent1"/>
                </a:solidFill>
              </a:rPr>
            </a:br>
            <a:endParaRPr lang="ko-KR" altLang="en-US" dirty="0"/>
          </a:p>
        </p:txBody>
      </p:sp>
      <p:sp>
        <p:nvSpPr>
          <p:cNvPr id="33" name="오른쪽 화살표 28">
            <a:extLst>
              <a:ext uri="{FF2B5EF4-FFF2-40B4-BE49-F238E27FC236}">
                <a16:creationId xmlns:a16="http://schemas.microsoft.com/office/drawing/2014/main" id="{E6ACCA32-C17C-4C6C-930D-6F84395182BF}"/>
              </a:ext>
            </a:extLst>
          </p:cNvPr>
          <p:cNvSpPr/>
          <p:nvPr/>
        </p:nvSpPr>
        <p:spPr>
          <a:xfrm rot="16200000">
            <a:off x="4422924" y="1396745"/>
            <a:ext cx="399751" cy="106770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29">
            <a:extLst>
              <a:ext uri="{FF2B5EF4-FFF2-40B4-BE49-F238E27FC236}">
                <a16:creationId xmlns:a16="http://schemas.microsoft.com/office/drawing/2014/main" id="{DF502CFD-1C2E-4A82-9129-B000DBAD49D6}"/>
              </a:ext>
            </a:extLst>
          </p:cNvPr>
          <p:cNvSpPr/>
          <p:nvPr/>
        </p:nvSpPr>
        <p:spPr>
          <a:xfrm rot="5400000">
            <a:off x="4392959" y="5345738"/>
            <a:ext cx="399751" cy="106770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0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C6C88-1233-4F85-B42F-57F66042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train_test_split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BCEDF2-E84E-4513-B734-3BE83A86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6DBA7A-80CD-4521-9974-F21B4606E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600"/>
            <a:ext cx="9144000" cy="566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83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FEF57-E19A-4277-A440-9F43DE38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Calculate </a:t>
            </a:r>
            <a:r>
              <a:rPr lang="en-US" altLang="ko-KR" dirty="0" err="1"/>
              <a:t>train_error</a:t>
            </a:r>
            <a:r>
              <a:rPr lang="en-US" altLang="ko-KR" dirty="0"/>
              <a:t> and </a:t>
            </a:r>
            <a:r>
              <a:rPr lang="en-US" altLang="ko-KR" dirty="0" err="1"/>
              <a:t>test_error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1BD22-6C1C-4EE8-91D9-C12143A47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806A55-E0CA-47F9-B62A-159D1E04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4EAEBF-0C46-43FD-82BB-B8F870785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89" y="1171988"/>
            <a:ext cx="82867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66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3DC16-1432-4EC8-84B7-84471D4C5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parameters of the estimator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4DBC7-D0C0-4C37-A195-E4EBB3AC9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Club DJ, pilot and data scientist</a:t>
            </a:r>
          </a:p>
          <a:p>
            <a:pPr lvl="1"/>
            <a:r>
              <a:rPr lang="en-US" altLang="ko-KR" dirty="0"/>
              <a:t>DJ set, airplane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machine learning model</a:t>
            </a:r>
          </a:p>
          <a:p>
            <a:pPr lvl="1"/>
            <a:r>
              <a:rPr lang="en-US" altLang="ko-KR" dirty="0"/>
              <a:t>Buttons, dials </a:t>
            </a:r>
            <a:r>
              <a:rPr lang="en-US" altLang="ko-KR" dirty="0">
                <a:sym typeface="Wingdings" panose="05000000000000000000" pitchFamily="2" charset="2"/>
              </a:rPr>
              <a:t> parameters for model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B2062B-B0D2-4D9B-83C8-AA54F1E5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26" name="Picture 2" descr="DJ set에 대한 이미지 검색결과">
            <a:extLst>
              <a:ext uri="{FF2B5EF4-FFF2-40B4-BE49-F238E27FC236}">
                <a16:creationId xmlns:a16="http://schemas.microsoft.com/office/drawing/2014/main" id="{B4C9B0B9-F718-4AB7-82C4-2F8B8734F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4" y="2837698"/>
            <a:ext cx="4678948" cy="263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ir plane pilot에 대한 이미지 검색결과">
            <a:extLst>
              <a:ext uri="{FF2B5EF4-FFF2-40B4-BE49-F238E27FC236}">
                <a16:creationId xmlns:a16="http://schemas.microsoft.com/office/drawing/2014/main" id="{DD565B17-1CF5-416C-AAEB-2818220E1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017" y="2837698"/>
            <a:ext cx="3957514" cy="263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50622-A21E-464A-BD56-1995B41B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parameters of the estimator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E2283-62FA-4CD4-BD67-91E6B398A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 Ridge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CF7AB5-C47B-4F02-9B02-F754B436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449AC0-91B0-411B-9329-C40FE732F96D}"/>
              </a:ext>
            </a:extLst>
          </p:cNvPr>
          <p:cNvSpPr/>
          <p:nvPr/>
        </p:nvSpPr>
        <p:spPr>
          <a:xfrm>
            <a:off x="0" y="6520491"/>
            <a:ext cx="64970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http://scikit-learn.org/stable/modules/generated/sklearn.linear_model.Ridge.html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743D9A-2FE5-4A2C-8D0E-6D5B496AD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6216"/>
            <a:ext cx="9144000" cy="29455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D6F8624-6A63-4289-8B32-59425761E84B}"/>
              </a:ext>
            </a:extLst>
          </p:cNvPr>
          <p:cNvSpPr/>
          <p:nvPr/>
        </p:nvSpPr>
        <p:spPr>
          <a:xfrm>
            <a:off x="36096" y="2719137"/>
            <a:ext cx="9059779" cy="894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35C07-81A2-448B-A413-82172608CD55}"/>
              </a:ext>
            </a:extLst>
          </p:cNvPr>
          <p:cNvSpPr txBox="1"/>
          <p:nvPr/>
        </p:nvSpPr>
        <p:spPr>
          <a:xfrm>
            <a:off x="7176622" y="3652311"/>
            <a:ext cx="183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</a:rPr>
              <a:t>Initial parameters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50622-A21E-464A-BD56-1995B41B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 parameters of the estimator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E2283-62FA-4CD4-BD67-91E6B398A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 Ridge</a:t>
            </a:r>
          </a:p>
          <a:p>
            <a:pPr lvl="1"/>
            <a:r>
              <a:rPr lang="en-US" altLang="ko-KR" dirty="0"/>
              <a:t>You can see parameters and responding values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CF7AB5-C47B-4F02-9B02-F754B436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A4F77-6F25-441A-99FF-4E0EAB37E818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449AC0-91B0-411B-9329-C40FE732F96D}"/>
              </a:ext>
            </a:extLst>
          </p:cNvPr>
          <p:cNvSpPr/>
          <p:nvPr/>
        </p:nvSpPr>
        <p:spPr>
          <a:xfrm>
            <a:off x="0" y="6520491"/>
            <a:ext cx="64970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http://scikit-learn.org/stable/modules/generated/sklearn.linear_model.Ridge.html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EC100C-031A-4901-96CF-4E0A212F0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497" y="2234967"/>
            <a:ext cx="5554830" cy="40995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4BE232-2992-43FD-8FA5-84BE04A8889E}"/>
              </a:ext>
            </a:extLst>
          </p:cNvPr>
          <p:cNvSpPr txBox="1"/>
          <p:nvPr/>
        </p:nvSpPr>
        <p:spPr>
          <a:xfrm>
            <a:off x="565484" y="3068053"/>
            <a:ext cx="2480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i="1" dirty="0"/>
              <a:t>‘solver’ </a:t>
            </a:r>
            <a:r>
              <a:rPr lang="en-US" altLang="ko-KR" sz="2400" dirty="0"/>
              <a:t>parameter</a:t>
            </a:r>
            <a:br>
              <a:rPr lang="en-US" altLang="ko-KR" sz="2400" i="1" dirty="0"/>
            </a:br>
            <a:r>
              <a:rPr lang="en-US" altLang="ko-KR" sz="2400" dirty="0"/>
              <a:t>for</a:t>
            </a:r>
            <a:r>
              <a:rPr lang="en-US" altLang="ko-KR" sz="2400" i="1" dirty="0"/>
              <a:t> Ridge</a:t>
            </a:r>
            <a:endParaRPr lang="ko-KR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7478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th_Template_2016_v3" id="{0A7E8DD7-5DC8-4F23-9413-3E3C0E3A394A}" vid="{94BE8E99-7CA2-4867-A3AD-F333CDDA793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kth_Template_2016_v3</Template>
  <TotalTime>2034</TotalTime>
  <Words>202</Words>
  <Application>Microsoft Office PowerPoint</Application>
  <PresentationFormat>화면 슬라이드 쇼(4:3)</PresentationFormat>
  <Paragraphs>62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Cambria Math</vt:lpstr>
      <vt:lpstr>Wingdings</vt:lpstr>
      <vt:lpstr>Office 테마</vt:lpstr>
      <vt:lpstr>Linear regression</vt:lpstr>
      <vt:lpstr>Predictive modeling</vt:lpstr>
      <vt:lpstr>Predictive modeling</vt:lpstr>
      <vt:lpstr>Predictive modeling</vt:lpstr>
      <vt:lpstr>train_test_split</vt:lpstr>
      <vt:lpstr>Calculate train_error and test_error</vt:lpstr>
      <vt:lpstr>Control parameters of the estimator</vt:lpstr>
      <vt:lpstr>Control parameters of the estimator</vt:lpstr>
      <vt:lpstr>Control parameters of the estimator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[FastCampus]딥러닝-텍스트마이닝</dc:title>
  <dc:creator>Taehoon Ko</dc:creator>
  <cp:lastModifiedBy>고태훈</cp:lastModifiedBy>
  <cp:revision>359</cp:revision>
  <cp:lastPrinted>2016-12-22T05:36:06Z</cp:lastPrinted>
  <dcterms:created xsi:type="dcterms:W3CDTF">2016-12-07T02:51:50Z</dcterms:created>
  <dcterms:modified xsi:type="dcterms:W3CDTF">2017-06-24T00:10:14Z</dcterms:modified>
</cp:coreProperties>
</file>