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xml" ContentType="application/vnd.openxmlformats-officedocument.themeOverr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9"/>
  </p:notesMasterIdLst>
  <p:sldIdLst>
    <p:sldId id="256" r:id="rId3"/>
    <p:sldId id="257" r:id="rId4"/>
    <p:sldId id="293"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259" r:id="rId21"/>
    <p:sldId id="260" r:id="rId22"/>
    <p:sldId id="261" r:id="rId23"/>
    <p:sldId id="312" r:id="rId24"/>
    <p:sldId id="264" r:id="rId25"/>
    <p:sldId id="266" r:id="rId26"/>
    <p:sldId id="310" r:id="rId27"/>
    <p:sldId id="267" r:id="rId28"/>
    <p:sldId id="268" r:id="rId29"/>
    <p:sldId id="311" r:id="rId30"/>
    <p:sldId id="272" r:id="rId31"/>
    <p:sldId id="273" r:id="rId32"/>
    <p:sldId id="340" r:id="rId33"/>
    <p:sldId id="274" r:id="rId34"/>
    <p:sldId id="314" r:id="rId35"/>
    <p:sldId id="313" r:id="rId36"/>
    <p:sldId id="321" r:id="rId37"/>
    <p:sldId id="317" r:id="rId38"/>
    <p:sldId id="318" r:id="rId39"/>
    <p:sldId id="319" r:id="rId40"/>
    <p:sldId id="320" r:id="rId41"/>
    <p:sldId id="276" r:id="rId42"/>
    <p:sldId id="322" r:id="rId43"/>
    <p:sldId id="323" r:id="rId44"/>
    <p:sldId id="324" r:id="rId45"/>
    <p:sldId id="325" r:id="rId46"/>
    <p:sldId id="326" r:id="rId47"/>
    <p:sldId id="292" r:id="rId48"/>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784"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3" d="100"/>
          <a:sy n="93" d="100"/>
        </p:scale>
        <p:origin x="-2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单击编辑备注格式</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&lt;页眉&gt;</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&lt;日期/时间&gt;</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&lt;页脚&gt;</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D9B9F441-EF9A-4AE3-A296-FC10D243D425}" type="slidenum">
              <a:rPr lang="en-US" sz="1400">
                <a:latin typeface="Times New Roman"/>
              </a:rPr>
              <a:t>‹#›</a:t>
            </a:fld>
            <a:endParaRPr lang="en-US" sz="1400">
              <a:latin typeface="Times New Roman"/>
            </a:endParaRPr>
          </a:p>
        </p:txBody>
      </p:sp>
    </p:spTree>
    <p:extLst>
      <p:ext uri="{BB962C8B-B14F-4D97-AF65-F5344CB8AC3E}">
        <p14:creationId xmlns:p14="http://schemas.microsoft.com/office/powerpoint/2010/main" val="1113582326"/>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343400"/>
            <a:ext cx="5485680" cy="4114080"/>
          </a:xfrm>
          <a:prstGeom prst="rect">
            <a:avLst/>
          </a:prstGeom>
        </p:spPr>
        <p:txBody>
          <a:bodyPr lIns="0" tIns="0" rIns="0" bIns="0"/>
          <a:lstStyle/>
          <a:p>
            <a:endParaRPr lang="en-US" sz="2000">
              <a:latin typeface="Arial"/>
            </a:endParaRPr>
          </a:p>
        </p:txBody>
      </p:sp>
      <p:sp>
        <p:nvSpPr>
          <p:cNvPr id="217" name="CustomShape 2"/>
          <p:cNvSpPr/>
          <p:nvPr/>
        </p:nvSpPr>
        <p:spPr>
          <a:xfrm>
            <a:off x="3884760" y="8685360"/>
            <a:ext cx="2971080" cy="456480"/>
          </a:xfrm>
          <a:prstGeom prst="rect">
            <a:avLst/>
          </a:prstGeom>
          <a:noFill/>
          <a:ln>
            <a:noFill/>
          </a:ln>
        </p:spPr>
        <p:txBody>
          <a:bodyPr lIns="90000" tIns="45000" rIns="90000" bIns="45000" anchor="b"/>
          <a:lstStyle/>
          <a:p>
            <a:pPr algn="r"/>
            <a:fld id="{C34DDA59-CAB4-4408-A5EC-2EB43D6E3174}" type="slidenum">
              <a:rPr lang="en-US" sz="1200">
                <a:solidFill>
                  <a:srgbClr val="000000"/>
                </a:solidFill>
                <a:latin typeface="+mn-lt"/>
                <a:ea typeface="+mn-ea"/>
              </a:rPr>
              <a:t>1</a:t>
            </a:fld>
            <a:endParaRPr lang="en-US" sz="1200">
              <a:solidFill>
                <a:srgbClr val="000000"/>
              </a:solidFill>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2467"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12</a:t>
            </a:fld>
            <a:endParaRPr lang="en-US" sz="1200" b="1" dirty="0">
              <a:solidFill>
                <a:srgbClr val="0000FF"/>
              </a:solidFill>
              <a:latin typeface="Comic Sans MS" pitchFamily="66" charset="0"/>
              <a:ea typeface="Arial" pitchFamily="34" charset="0"/>
            </a:endParaRPr>
          </a:p>
        </p:txBody>
      </p:sp>
      <p:sp>
        <p:nvSpPr>
          <p:cNvPr id="62468" name="Rectangle 2"/>
          <p:cNvSpPr>
            <a:spLocks noGrp="1" noRot="1" noChangeAspect="1" noTextEdit="1"/>
          </p:cNvSpPr>
          <p:nvPr>
            <p:ph type="sldImg"/>
          </p:nvPr>
        </p:nvSpPr>
        <p:spPr/>
        <p:txBody>
          <a:bodyPr/>
          <a:lstStyle/>
          <a:p>
            <a:endParaRPr lang="zh-CN" altLang="en-US"/>
          </a:p>
        </p:txBody>
      </p:sp>
      <p:sp>
        <p:nvSpPr>
          <p:cNvPr id="62469" name="Rectangle 3"/>
          <p:cNvSpPr>
            <a:spLocks noGrp="1"/>
          </p:cNvSpPr>
          <p:nvPr>
            <p:ph type="body" idx="1"/>
          </p:nvPr>
        </p:nvSpPr>
        <p:spPr>
          <a:ln w="9525"/>
        </p:spPr>
        <p:txBody>
          <a:bodyPr wrap="square" lIns="99358" tIns="48837" rIns="99358" bIns="48837" anchor="t"/>
          <a:lstStyle/>
          <a:p>
            <a:pPr lvl="0" eaLnBrk="1" hangingPunct="1"/>
            <a:r>
              <a:rPr lang="en-US" altLang="zh-CN" dirty="0"/>
              <a:t>Now, when a processor reads a value from memory, it stores the data in the cache before returning the data to the processor.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3491"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13</a:t>
            </a:fld>
            <a:endParaRPr lang="en-US" sz="1200" b="1" dirty="0">
              <a:solidFill>
                <a:srgbClr val="0000FF"/>
              </a:solidFill>
              <a:latin typeface="Comic Sans MS" pitchFamily="66" charset="0"/>
              <a:ea typeface="Arial" pitchFamily="34" charset="0"/>
            </a:endParaRPr>
          </a:p>
        </p:txBody>
      </p:sp>
      <p:sp>
        <p:nvSpPr>
          <p:cNvPr id="63492" name="Rectangle 2"/>
          <p:cNvSpPr>
            <a:spLocks noGrp="1" noRot="1" noChangeAspect="1" noTextEdit="1"/>
          </p:cNvSpPr>
          <p:nvPr>
            <p:ph type="sldImg"/>
          </p:nvPr>
        </p:nvSpPr>
        <p:spPr/>
        <p:txBody>
          <a:bodyPr/>
          <a:lstStyle/>
          <a:p>
            <a:endParaRPr lang="zh-CN" altLang="en-US"/>
          </a:p>
        </p:txBody>
      </p:sp>
      <p:sp>
        <p:nvSpPr>
          <p:cNvPr id="63493" name="Rectangle 3"/>
          <p:cNvSpPr>
            <a:spLocks noGrp="1"/>
          </p:cNvSpPr>
          <p:nvPr>
            <p:ph type="body" idx="1"/>
          </p:nvPr>
        </p:nvSpPr>
        <p:spPr>
          <a:ln w="9525"/>
        </p:spPr>
        <p:txBody>
          <a:bodyPr wrap="square" lIns="99358" tIns="48837" rIns="99358" bIns="48837" anchor="t"/>
          <a:lstStyle/>
          <a:p>
            <a:pPr lvl="0" eaLnBrk="1" hangingPunct="1"/>
            <a:r>
              <a:rPr lang="en-US" altLang="zh-CN" dirty="0"/>
              <a:t>Later, if the processor wants to use the same data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4515"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14</a:t>
            </a:fld>
            <a:endParaRPr lang="en-US" sz="1200" b="1" dirty="0">
              <a:solidFill>
                <a:srgbClr val="0000FF"/>
              </a:solidFill>
              <a:latin typeface="Comic Sans MS" pitchFamily="66" charset="0"/>
              <a:ea typeface="Arial" pitchFamily="34" charset="0"/>
            </a:endParaRPr>
          </a:p>
        </p:txBody>
      </p:sp>
      <p:sp>
        <p:nvSpPr>
          <p:cNvPr id="64516" name="Rectangle 2"/>
          <p:cNvSpPr>
            <a:spLocks noGrp="1" noRot="1" noChangeAspect="1" noTextEdit="1"/>
          </p:cNvSpPr>
          <p:nvPr>
            <p:ph type="sldImg"/>
          </p:nvPr>
        </p:nvSpPr>
        <p:spPr/>
        <p:txBody>
          <a:bodyPr/>
          <a:lstStyle/>
          <a:p>
            <a:endParaRPr lang="zh-CN" altLang="en-US"/>
          </a:p>
        </p:txBody>
      </p:sp>
      <p:sp>
        <p:nvSpPr>
          <p:cNvPr id="52229" name="Rectangle 3"/>
          <p:cNvSpPr>
            <a:spLocks noGrp="1" noChangeArrowheads="1"/>
          </p:cNvSpPr>
          <p:nvPr>
            <p:ph type="body" idx="1"/>
          </p:nvPr>
        </p:nvSpPr>
        <p:spPr>
          <a:ln w="9525"/>
        </p:spPr>
        <p:txBody>
          <a:bodyPr wrap="square" lIns="99358" tIns="48837" rIns="99358" bIns="48837" numCol="1" anchor="t" anchorCtr="0" compatLnSpc="1"/>
          <a:lstStyle/>
          <a:p>
            <a:pPr lvl="0" eaLnBrk="1" hangingPunct="1"/>
            <a:r>
              <a:rPr lang="en-US" altLang="zh-CN" dirty="0"/>
              <a:t>When a </a:t>
            </a:r>
            <a:r>
              <a:rPr lang="en-US" altLang="zh-CN" sz="2400" dirty="0">
                <a:latin typeface="Times" pitchFamily="18" charset="0"/>
              </a:rPr>
              <a:t>processor</a:t>
            </a:r>
            <a:r>
              <a:rPr lang="en-US" altLang="zh-CN" dirty="0"/>
              <a:t> wants to read a value, it first checks whether the data is present in the cache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5539"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15</a:t>
            </a:fld>
            <a:endParaRPr lang="en-US" sz="1200" b="1" dirty="0">
              <a:solidFill>
                <a:srgbClr val="0000FF"/>
              </a:solidFill>
              <a:latin typeface="Comic Sans MS" pitchFamily="66" charset="0"/>
              <a:ea typeface="Arial" pitchFamily="34" charset="0"/>
            </a:endParaRPr>
          </a:p>
        </p:txBody>
      </p:sp>
      <p:sp>
        <p:nvSpPr>
          <p:cNvPr id="65540" name="Rectangle 2"/>
          <p:cNvSpPr>
            <a:spLocks noGrp="1" noRot="1" noChangeAspect="1" noTextEdit="1"/>
          </p:cNvSpPr>
          <p:nvPr>
            <p:ph type="sldImg"/>
          </p:nvPr>
        </p:nvSpPr>
        <p:spPr/>
        <p:txBody>
          <a:bodyPr/>
          <a:lstStyle/>
          <a:p>
            <a:endParaRPr lang="zh-CN" altLang="en-US"/>
          </a:p>
        </p:txBody>
      </p:sp>
      <p:sp>
        <p:nvSpPr>
          <p:cNvPr id="65541" name="Rectangle 3"/>
          <p:cNvSpPr>
            <a:spLocks noGrp="1"/>
          </p:cNvSpPr>
          <p:nvPr>
            <p:ph type="body" idx="1"/>
          </p:nvPr>
        </p:nvSpPr>
        <p:spPr>
          <a:ln w="9525"/>
        </p:spPr>
        <p:txBody>
          <a:bodyPr wrap="square" lIns="99358" tIns="48837" rIns="99358" bIns="48837" anchor="t"/>
          <a:lstStyle/>
          <a:p>
            <a:pPr lvl="0" eaLnBrk="1" hangingPunct="1"/>
            <a:r>
              <a:rPr lang="en-US" altLang="zh-CN" dirty="0"/>
              <a:t>If so, it reads directly from the cache, saving a long round-trip to main memory. We call this a cache hit.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6563"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16</a:t>
            </a:fld>
            <a:endParaRPr lang="en-US" sz="1200" b="1" dirty="0">
              <a:solidFill>
                <a:srgbClr val="0000FF"/>
              </a:solidFill>
              <a:latin typeface="Comic Sans MS" pitchFamily="66" charset="0"/>
              <a:ea typeface="Arial" pitchFamily="34" charset="0"/>
            </a:endParaRPr>
          </a:p>
        </p:txBody>
      </p:sp>
      <p:sp>
        <p:nvSpPr>
          <p:cNvPr id="66564" name="Rectangle 2"/>
          <p:cNvSpPr>
            <a:spLocks noGrp="1" noRot="1" noChangeAspect="1" noTextEdit="1"/>
          </p:cNvSpPr>
          <p:nvPr>
            <p:ph type="sldImg"/>
          </p:nvPr>
        </p:nvSpPr>
        <p:spPr/>
        <p:txBody>
          <a:bodyPr/>
          <a:lstStyle/>
          <a:p>
            <a:endParaRPr lang="zh-CN" altLang="en-US"/>
          </a:p>
        </p:txBody>
      </p:sp>
      <p:sp>
        <p:nvSpPr>
          <p:cNvPr id="66565" name="Rectangle 3"/>
          <p:cNvSpPr>
            <a:spLocks noGrp="1"/>
          </p:cNvSpPr>
          <p:nvPr>
            <p:ph type="body" idx="1"/>
          </p:nvPr>
        </p:nvSpPr>
        <p:spPr>
          <a:ln w="9525"/>
        </p:spPr>
        <p:txBody>
          <a:bodyPr wrap="square" lIns="99358" tIns="48837" rIns="99358" bIns="48837" anchor="t"/>
          <a:lstStyle/>
          <a:p>
            <a:pPr lvl="0" eaLnBrk="1" hangingPunct="1"/>
            <a:r>
              <a:rPr lang="en-US" altLang="zh-CN" dirty="0"/>
              <a:t>Sometimes the processor doesn’t find what it is lookin for in the cache.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7587"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17</a:t>
            </a:fld>
            <a:endParaRPr lang="en-US" sz="1200" b="1" dirty="0">
              <a:solidFill>
                <a:srgbClr val="0000FF"/>
              </a:solidFill>
              <a:latin typeface="Comic Sans MS" pitchFamily="66" charset="0"/>
              <a:ea typeface="Arial" pitchFamily="34" charset="0"/>
            </a:endParaRPr>
          </a:p>
        </p:txBody>
      </p:sp>
      <p:sp>
        <p:nvSpPr>
          <p:cNvPr id="67588" name="Rectangle 2"/>
          <p:cNvSpPr>
            <a:spLocks noGrp="1" noRot="1" noChangeAspect="1" noTextEdit="1"/>
          </p:cNvSpPr>
          <p:nvPr>
            <p:ph type="sldImg"/>
          </p:nvPr>
        </p:nvSpPr>
        <p:spPr/>
        <p:txBody>
          <a:bodyPr/>
          <a:lstStyle/>
          <a:p>
            <a:endParaRPr lang="zh-CN" altLang="en-US"/>
          </a:p>
        </p:txBody>
      </p:sp>
      <p:sp>
        <p:nvSpPr>
          <p:cNvPr id="67589" name="Rectangle 3"/>
          <p:cNvSpPr>
            <a:spLocks noGrp="1"/>
          </p:cNvSpPr>
          <p:nvPr>
            <p:ph type="body" idx="1"/>
          </p:nvPr>
        </p:nvSpPr>
        <p:spPr>
          <a:ln w="9525"/>
        </p:spPr>
        <p:txBody>
          <a:bodyPr wrap="square" lIns="99358" tIns="48837" rIns="99358" bIns="48837" anchor="t"/>
          <a:lstStyle/>
          <a:p>
            <a:pPr lvl="0" eaLnBrk="1" hangingPunct="1"/>
            <a:r>
              <a:rPr lang="en-US" altLang="zh-CN" dirty="0"/>
              <a:t>We call this a cache miss.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8611"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18</a:t>
            </a:fld>
            <a:endParaRPr lang="en-US" sz="1200" b="1" dirty="0">
              <a:solidFill>
                <a:srgbClr val="0000FF"/>
              </a:solidFill>
              <a:latin typeface="Comic Sans MS" pitchFamily="66" charset="0"/>
              <a:ea typeface="Arial" pitchFamily="34" charset="0"/>
            </a:endParaRPr>
          </a:p>
        </p:txBody>
      </p:sp>
      <p:sp>
        <p:nvSpPr>
          <p:cNvPr id="68612" name="Rectangle 2"/>
          <p:cNvSpPr>
            <a:spLocks noGrp="1" noRot="1" noChangeAspect="1" noTextEdit="1"/>
          </p:cNvSpPr>
          <p:nvPr>
            <p:ph type="sldImg"/>
          </p:nvPr>
        </p:nvSpPr>
        <p:spPr/>
        <p:txBody>
          <a:bodyPr/>
          <a:lstStyle/>
          <a:p>
            <a:endParaRPr lang="zh-CN" altLang="en-US"/>
          </a:p>
        </p:txBody>
      </p:sp>
      <p:sp>
        <p:nvSpPr>
          <p:cNvPr id="68613" name="Rectangle 3"/>
          <p:cNvSpPr>
            <a:spLocks noGrp="1"/>
          </p:cNvSpPr>
          <p:nvPr>
            <p:ph type="body" idx="1"/>
          </p:nvPr>
        </p:nvSpPr>
        <p:spPr>
          <a:ln w="9525"/>
        </p:spPr>
        <p:txBody>
          <a:bodyPr wrap="square" lIns="99358" tIns="48837" rIns="99358" bIns="48837" anchor="t"/>
          <a:lstStyle/>
          <a:p>
            <a:pPr lvl="0" eaLnBrk="1" hangingPunct="1"/>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19" name="CustomShape 2"/>
          <p:cNvSpPr/>
          <p:nvPr/>
        </p:nvSpPr>
        <p:spPr>
          <a:xfrm>
            <a:off x="3884760" y="8685360"/>
            <a:ext cx="2971080" cy="456480"/>
          </a:xfrm>
          <a:prstGeom prst="rect">
            <a:avLst/>
          </a:prstGeom>
          <a:noFill/>
          <a:ln>
            <a:noFill/>
          </a:ln>
        </p:spPr>
        <p:txBody>
          <a:bodyPr lIns="90000" tIns="45000" rIns="90000" bIns="45000" anchor="b"/>
          <a:lstStyle/>
          <a:p>
            <a:pPr algn="r"/>
            <a:fld id="{8AE0AC86-006C-4452-8284-30199E58DD3F}" type="slidenum">
              <a:rPr lang="en-US" sz="1200">
                <a:solidFill>
                  <a:srgbClr val="000000"/>
                </a:solidFill>
                <a:latin typeface="+mn-lt"/>
                <a:ea typeface="+mn-ea"/>
              </a:rPr>
              <a:t>19</a:t>
            </a:fld>
            <a:endParaRPr lang="en-US" sz="1200">
              <a:solidFill>
                <a:srgbClr val="000000"/>
              </a:solidFill>
              <a:latin typeface="+mn-lt"/>
              <a:ea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21" name="CustomShape 2"/>
          <p:cNvSpPr/>
          <p:nvPr/>
        </p:nvSpPr>
        <p:spPr>
          <a:xfrm>
            <a:off x="3884760" y="8685360"/>
            <a:ext cx="2971080" cy="456480"/>
          </a:xfrm>
          <a:prstGeom prst="rect">
            <a:avLst/>
          </a:prstGeom>
          <a:noFill/>
          <a:ln>
            <a:noFill/>
          </a:ln>
        </p:spPr>
        <p:txBody>
          <a:bodyPr lIns="90000" tIns="45000" rIns="90000" bIns="45000" anchor="b"/>
          <a:lstStyle/>
          <a:p>
            <a:pPr algn="r"/>
            <a:fld id="{F6DD0463-951C-4AC5-9AFE-E9CF554D0E7B}" type="slidenum">
              <a:rPr lang="en-US" sz="1200">
                <a:solidFill>
                  <a:srgbClr val="000000"/>
                </a:solidFill>
                <a:latin typeface="+mn-lt"/>
                <a:ea typeface="+mn-ea"/>
              </a:rPr>
              <a:t>20</a:t>
            </a:fld>
            <a:endParaRPr lang="en-US" sz="1200">
              <a:solidFill>
                <a:srgbClr val="000000"/>
              </a:solidFill>
              <a:latin typeface="+mn-lt"/>
              <a:ea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23" name="CustomShape 2"/>
          <p:cNvSpPr/>
          <p:nvPr/>
        </p:nvSpPr>
        <p:spPr>
          <a:xfrm>
            <a:off x="3884760" y="8685360"/>
            <a:ext cx="2971080" cy="456480"/>
          </a:xfrm>
          <a:prstGeom prst="rect">
            <a:avLst/>
          </a:prstGeom>
          <a:noFill/>
          <a:ln>
            <a:noFill/>
          </a:ln>
        </p:spPr>
        <p:txBody>
          <a:bodyPr lIns="90000" tIns="45000" rIns="90000" bIns="45000" anchor="b"/>
          <a:lstStyle/>
          <a:p>
            <a:pPr algn="r"/>
            <a:fld id="{6DB4E1AD-4956-40BF-B639-BE83DF3AE6FE}" type="slidenum">
              <a:rPr lang="en-US" sz="1200">
                <a:solidFill>
                  <a:srgbClr val="000000"/>
                </a:solidFill>
                <a:latin typeface="+mn-lt"/>
                <a:ea typeface="+mn-ea"/>
              </a:rPr>
              <a:t>21</a:t>
            </a:fld>
            <a:endParaRPr lang="en-US" sz="1200">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54275"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4</a:t>
            </a:fld>
            <a:endParaRPr lang="en-US" sz="1200" b="1" dirty="0">
              <a:solidFill>
                <a:srgbClr val="0000FF"/>
              </a:solidFill>
              <a:latin typeface="Comic Sans MS" pitchFamily="66" charset="0"/>
              <a:ea typeface="Arial" pitchFamily="34" charset="0"/>
            </a:endParaRPr>
          </a:p>
        </p:txBody>
      </p:sp>
      <p:sp>
        <p:nvSpPr>
          <p:cNvPr id="54276" name="Rectangle 2"/>
          <p:cNvSpPr>
            <a:spLocks noGrp="1" noRot="1" noChangeAspect="1" noTextEdit="1"/>
          </p:cNvSpPr>
          <p:nvPr>
            <p:ph type="sldImg"/>
          </p:nvPr>
        </p:nvSpPr>
        <p:spPr/>
        <p:txBody>
          <a:bodyPr/>
          <a:lstStyle/>
          <a:p>
            <a:endParaRPr lang="zh-CN" altLang="en-US"/>
          </a:p>
        </p:txBody>
      </p:sp>
      <p:sp>
        <p:nvSpPr>
          <p:cNvPr id="54277" name="Rectangle 3"/>
          <p:cNvSpPr>
            <a:spLocks noGrp="1"/>
          </p:cNvSpPr>
          <p:nvPr>
            <p:ph type="body" idx="1"/>
          </p:nvPr>
        </p:nvSpPr>
        <p:spPr>
          <a:ln w="9525"/>
        </p:spPr>
        <p:txBody>
          <a:bodyPr wrap="square" lIns="99358" tIns="48837" rIns="99358" bIns="48837" anchor="t"/>
          <a:lstStyle/>
          <a:p>
            <a:pPr lvl="0" eaLnBrk="1" hangingPunct="1"/>
            <a:endParaRPr lang="en-US" altLang="zh-CN" dirty="0"/>
          </a:p>
          <a:p>
            <a:pPr lvl="0" eaLnBrk="1" hangingPunct="1"/>
            <a:r>
              <a:rPr lang="en-US" altLang="zh-CN" dirty="0"/>
              <a:t>From our point of view, one architectural principle drives everything else: </a:t>
            </a:r>
            <a:r>
              <a:rPr lang="en-US" altLang="zh-CN" i="1" dirty="0"/>
              <a:t>processors and memory are far apart</a:t>
            </a:r>
            <a:r>
              <a:rPr lang="en-US" altLang="zh-CN" dirty="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p:nvPr>
        </p:nvSpPr>
        <p:spPr/>
        <p:txBody>
          <a:bodyPr/>
          <a:lstStyle/>
          <a:p>
            <a:endParaRPr lang="zh-CN" altLang="en-US"/>
          </a:p>
        </p:txBody>
      </p:sp>
      <p:sp>
        <p:nvSpPr>
          <p:cNvPr id="3" name="灯片编号占位符 2"/>
          <p:cNvSpPr>
            <a:spLocks noGrp="1"/>
          </p:cNvSpPr>
          <p:nvPr>
            <p:ph type="sldNum"/>
          </p:nvPr>
        </p:nvSpPr>
        <p:spPr/>
        <p:txBody>
          <a:bodyPr/>
          <a:lstStyle/>
          <a:p>
            <a:pPr algn="r"/>
            <a:fld id="{D9B9F441-EF9A-4AE3-A296-FC10D243D425}" type="slidenum">
              <a:rPr lang="en-US" sz="1400">
                <a:latin typeface="Times New Roman"/>
              </a:rPr>
              <a:t>22</a:t>
            </a:fld>
            <a:endParaRPr lang="en-US" sz="1400">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25" name="CustomShape 2"/>
          <p:cNvSpPr/>
          <p:nvPr/>
        </p:nvSpPr>
        <p:spPr>
          <a:xfrm>
            <a:off x="3884760" y="8685360"/>
            <a:ext cx="2971080" cy="456480"/>
          </a:xfrm>
          <a:prstGeom prst="rect">
            <a:avLst/>
          </a:prstGeom>
          <a:noFill/>
          <a:ln>
            <a:noFill/>
          </a:ln>
        </p:spPr>
        <p:txBody>
          <a:bodyPr lIns="90000" tIns="45000" rIns="90000" bIns="45000" anchor="b"/>
          <a:lstStyle/>
          <a:p>
            <a:pPr algn="r"/>
            <a:fld id="{84041C26-7ECA-4299-8AA7-89C1DE28EC27}" type="slidenum">
              <a:rPr lang="en-US" sz="1200">
                <a:solidFill>
                  <a:srgbClr val="000000"/>
                </a:solidFill>
                <a:latin typeface="+mn-lt"/>
                <a:ea typeface="+mn-ea"/>
              </a:rPr>
              <a:t>23</a:t>
            </a:fld>
            <a:endParaRPr lang="en-US" sz="1200">
              <a:solidFill>
                <a:srgbClr val="000000"/>
              </a:solidFill>
              <a:latin typeface="+mn-lt"/>
              <a:ea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29" name="CustomShape 2"/>
          <p:cNvSpPr/>
          <p:nvPr/>
        </p:nvSpPr>
        <p:spPr>
          <a:xfrm>
            <a:off x="3884760" y="8685360"/>
            <a:ext cx="2971080" cy="456480"/>
          </a:xfrm>
          <a:prstGeom prst="rect">
            <a:avLst/>
          </a:prstGeom>
          <a:noFill/>
          <a:ln>
            <a:noFill/>
          </a:ln>
        </p:spPr>
        <p:txBody>
          <a:bodyPr lIns="90000" tIns="45000" rIns="90000" bIns="45000" anchor="b"/>
          <a:lstStyle/>
          <a:p>
            <a:pPr algn="r"/>
            <a:fld id="{7C12CE41-DFAF-4DF9-A820-38A20EC9F05C}" type="slidenum">
              <a:rPr lang="en-US" sz="1200">
                <a:solidFill>
                  <a:srgbClr val="000000"/>
                </a:solidFill>
                <a:latin typeface="+mn-lt"/>
                <a:ea typeface="+mn-ea"/>
              </a:rPr>
              <a:t>25</a:t>
            </a:fld>
            <a:endParaRPr lang="en-US" sz="1200">
              <a:solidFill>
                <a:srgbClr val="000000"/>
              </a:solidFill>
              <a:latin typeface="+mn-lt"/>
              <a:ea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r>
              <a:rPr lang="zh-CN" altLang="en-US" baseline="0" dirty="0" smtClean="0"/>
              <a:t>写回法，是当</a:t>
            </a:r>
            <a:r>
              <a:rPr lang="en-US" altLang="zh-CN" baseline="0" dirty="0" smtClean="0"/>
              <a:t>cache</a:t>
            </a:r>
            <a:r>
              <a:rPr lang="zh-CN" altLang="en-US" baseline="0" dirty="0" smtClean="0"/>
              <a:t>写命中时，只修改</a:t>
            </a:r>
            <a:r>
              <a:rPr lang="en-US" altLang="zh-CN" baseline="0" dirty="0" smtClean="0"/>
              <a:t>cache</a:t>
            </a:r>
            <a:r>
              <a:rPr lang="zh-CN" altLang="en-US" baseline="0" dirty="0" smtClean="0"/>
              <a:t>的内容，不修改主存，只有当对应的缓存行被替换时才写回主存。</a:t>
            </a:r>
            <a:endParaRPr lang="en-US" altLang="zh-CN" baseline="0" dirty="0" smtClean="0"/>
          </a:p>
          <a:p>
            <a:r>
              <a:rPr lang="zh-CN" altLang="en-US" dirty="0" smtClean="0"/>
              <a:t>这种策略提供读写双向的高速缓存，并且减少访问主存的次数，提高效率。</a:t>
            </a:r>
            <a:endParaRPr lang="en-US" altLang="zh-CN" dirty="0" smtClean="0"/>
          </a:p>
          <a:p>
            <a:r>
              <a:rPr lang="zh-CN" altLang="en-US" dirty="0" smtClean="0"/>
              <a:t>缺点是造成</a:t>
            </a:r>
            <a:r>
              <a:rPr lang="en-US" altLang="zh-CN" dirty="0" smtClean="0"/>
              <a:t>cache-</a:t>
            </a:r>
            <a:r>
              <a:rPr lang="zh-CN" altLang="en-US" dirty="0" smtClean="0"/>
              <a:t>主存严重的不一致性。</a:t>
            </a:r>
            <a:endParaRPr lang="en-US" altLang="zh-CN" dirty="0" smtClean="0"/>
          </a:p>
          <a:p>
            <a:r>
              <a:rPr lang="zh-CN" altLang="en-US" dirty="0" smtClean="0"/>
              <a:t>写直达法，是当</a:t>
            </a:r>
            <a:r>
              <a:rPr lang="en-US" altLang="zh-CN" dirty="0" smtClean="0"/>
              <a:t>cache</a:t>
            </a:r>
            <a:r>
              <a:rPr lang="zh-CN" altLang="en-US" dirty="0" smtClean="0"/>
              <a:t>写命中时，</a:t>
            </a:r>
            <a:r>
              <a:rPr lang="en-US" altLang="zh-CN" dirty="0" smtClean="0"/>
              <a:t>cache</a:t>
            </a:r>
            <a:r>
              <a:rPr lang="zh-CN" altLang="en-US" dirty="0" smtClean="0"/>
              <a:t>与主存同时发生写修改，</a:t>
            </a:r>
            <a:endParaRPr lang="en-US" altLang="zh-CN" dirty="0" smtClean="0"/>
          </a:p>
          <a:p>
            <a:r>
              <a:rPr lang="zh-CN" altLang="en-US" dirty="0" smtClean="0"/>
              <a:t>这种策略较好的维护</a:t>
            </a:r>
            <a:r>
              <a:rPr lang="en-US" altLang="zh-CN" dirty="0" smtClean="0"/>
              <a:t>cache</a:t>
            </a:r>
            <a:r>
              <a:rPr lang="zh-CN" altLang="en-US" baseline="0" dirty="0" smtClean="0"/>
              <a:t>与主存的内容一致性。</a:t>
            </a:r>
            <a:r>
              <a:rPr lang="zh-CN" altLang="en-US" baseline="0" dirty="0" smtClean="0"/>
              <a:t>无需对</a:t>
            </a:r>
            <a:r>
              <a:rPr lang="en-US" altLang="zh-CN" baseline="0" dirty="0" smtClean="0"/>
              <a:t>cache</a:t>
            </a:r>
            <a:r>
              <a:rPr lang="zh-CN" altLang="en-US" baseline="0" dirty="0" smtClean="0"/>
              <a:t>行设置修改位和相应的测判逻辑，</a:t>
            </a:r>
            <a:endParaRPr lang="en-US" altLang="zh-CN" baseline="0" dirty="0" smtClean="0"/>
          </a:p>
          <a:p>
            <a:r>
              <a:rPr lang="zh-CN" altLang="en-US" baseline="0" dirty="0" smtClean="0"/>
              <a:t>缺点是</a:t>
            </a:r>
            <a:r>
              <a:rPr lang="en-US" altLang="zh-CN" baseline="0" dirty="0" smtClean="0"/>
              <a:t>cache</a:t>
            </a:r>
            <a:r>
              <a:rPr lang="zh-CN" altLang="en-US" baseline="0" dirty="0" smtClean="0"/>
              <a:t>对</a:t>
            </a:r>
            <a:r>
              <a:rPr lang="en-US" altLang="zh-CN" baseline="0" dirty="0" smtClean="0"/>
              <a:t>CPU</a:t>
            </a:r>
            <a:r>
              <a:rPr lang="zh-CN" altLang="en-US" baseline="0" dirty="0" smtClean="0"/>
              <a:t>向主存的写操作没有高速缓存功能，效率相对较低。</a:t>
            </a:r>
            <a:endParaRPr lang="en-US" altLang="zh-CN" baseline="0" dirty="0" smtClean="0"/>
          </a:p>
          <a:p>
            <a:r>
              <a:rPr lang="zh-CN" altLang="en-US" baseline="0" dirty="0" smtClean="0"/>
              <a:t>当发生写未命中时，直接写入主存，有两种不同策略，下一张内容介绍。</a:t>
            </a:r>
            <a:endParaRPr lang="en-US" altLang="zh-CN" baseline="0" dirty="0" smtClean="0"/>
          </a:p>
          <a:p>
            <a:endParaRPr dirty="0"/>
          </a:p>
        </p:txBody>
      </p:sp>
      <p:sp>
        <p:nvSpPr>
          <p:cNvPr id="229" name="CustomShape 2"/>
          <p:cNvSpPr/>
          <p:nvPr/>
        </p:nvSpPr>
        <p:spPr>
          <a:xfrm>
            <a:off x="3884760" y="8685360"/>
            <a:ext cx="2971080" cy="456480"/>
          </a:xfrm>
          <a:prstGeom prst="rect">
            <a:avLst/>
          </a:prstGeom>
          <a:noFill/>
          <a:ln>
            <a:noFill/>
          </a:ln>
        </p:spPr>
        <p:txBody>
          <a:bodyPr lIns="90000" tIns="45000" rIns="90000" bIns="45000" anchor="b"/>
          <a:lstStyle/>
          <a:p>
            <a:pPr algn="r"/>
            <a:fld id="{7C12CE41-DFAF-4DF9-A820-38A20EC9F05C}" type="slidenum">
              <a:rPr lang="en-US" sz="1200">
                <a:solidFill>
                  <a:srgbClr val="000000"/>
                </a:solidFill>
                <a:latin typeface="+mn-lt"/>
                <a:ea typeface="+mn-ea"/>
              </a:rPr>
              <a:t>26</a:t>
            </a:fld>
            <a:endParaRPr lang="en-US" sz="1200">
              <a:solidFill>
                <a:srgbClr val="000000"/>
              </a:solidFill>
              <a:latin typeface="+mn-lt"/>
              <a:ea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343400"/>
            <a:ext cx="5485680" cy="4114080"/>
          </a:xfrm>
          <a:prstGeom prst="rect">
            <a:avLst/>
          </a:prstGeom>
        </p:spPr>
        <p:txBody>
          <a:bodyPr lIns="0" tIns="0" rIns="0" bIns="0"/>
          <a:lstStyle/>
          <a:p>
            <a:r>
              <a:rPr lang="zh-CN" altLang="en-US" sz="2000" dirty="0" smtClean="0">
                <a:latin typeface="Arial"/>
              </a:rPr>
              <a:t>当发生缓存未命中时，直接向主存写入。</a:t>
            </a:r>
            <a:endParaRPr lang="en-US" altLang="zh-CN" sz="2000" dirty="0" smtClean="0">
              <a:latin typeface="Arial"/>
            </a:endParaRPr>
          </a:p>
          <a:p>
            <a:r>
              <a:rPr lang="zh-CN" altLang="en-US" sz="2000" dirty="0" smtClean="0">
                <a:latin typeface="Arial"/>
              </a:rPr>
              <a:t>根据是否将修改过的主存块取到</a:t>
            </a:r>
            <a:r>
              <a:rPr lang="en-US" altLang="zh-CN" sz="2000" dirty="0" smtClean="0">
                <a:latin typeface="Arial"/>
              </a:rPr>
              <a:t>cache</a:t>
            </a:r>
            <a:r>
              <a:rPr lang="zh-CN" altLang="en-US" sz="2000" dirty="0" smtClean="0">
                <a:latin typeface="Arial"/>
              </a:rPr>
              <a:t>有两种不同的策略：一是不取入，数据直接写入主存；</a:t>
            </a:r>
            <a:endParaRPr lang="en-US" altLang="zh-CN" sz="2000" dirty="0" smtClean="0">
              <a:latin typeface="Arial"/>
            </a:endParaRPr>
          </a:p>
          <a:p>
            <a:r>
              <a:rPr lang="zh-CN" altLang="en-US" sz="2000" dirty="0" smtClean="0">
                <a:latin typeface="Arial"/>
              </a:rPr>
              <a:t>这种方法操作简单，但会降低命中率。</a:t>
            </a:r>
            <a:endParaRPr lang="en-US" altLang="zh-CN" sz="2000" dirty="0" smtClean="0">
              <a:latin typeface="Arial"/>
            </a:endParaRPr>
          </a:p>
          <a:p>
            <a:r>
              <a:rPr lang="zh-CN" altLang="en-US" sz="2000" dirty="0" smtClean="0">
                <a:latin typeface="Arial"/>
              </a:rPr>
              <a:t>另一种是取入并分配一个缓存行。</a:t>
            </a:r>
            <a:endParaRPr lang="en-US" altLang="zh-CN" sz="2000" dirty="0" smtClean="0">
              <a:latin typeface="Arial"/>
            </a:endParaRPr>
          </a:p>
          <a:p>
            <a:r>
              <a:rPr lang="zh-CN" altLang="en-US" sz="2000" dirty="0" smtClean="0">
                <a:latin typeface="Arial"/>
              </a:rPr>
              <a:t>较好的保持一致性，但操作复杂。</a:t>
            </a:r>
            <a:endParaRPr lang="en-US" sz="2000" dirty="0">
              <a:latin typeface="Arial"/>
            </a:endParaRPr>
          </a:p>
        </p:txBody>
      </p:sp>
      <p:sp>
        <p:nvSpPr>
          <p:cNvPr id="231" name="CustomShape 2"/>
          <p:cNvSpPr/>
          <p:nvPr/>
        </p:nvSpPr>
        <p:spPr>
          <a:xfrm>
            <a:off x="3884760" y="8685360"/>
            <a:ext cx="2971080" cy="456480"/>
          </a:xfrm>
          <a:prstGeom prst="rect">
            <a:avLst/>
          </a:prstGeom>
          <a:noFill/>
          <a:ln>
            <a:noFill/>
          </a:ln>
        </p:spPr>
        <p:txBody>
          <a:bodyPr lIns="90000" tIns="45000" rIns="90000" bIns="45000" anchor="b"/>
          <a:lstStyle/>
          <a:p>
            <a:pPr algn="r"/>
            <a:fld id="{A155BD4F-E090-4C5C-AC03-DBADEB9090E9}" type="slidenum">
              <a:rPr lang="en-US" sz="1200">
                <a:solidFill>
                  <a:srgbClr val="000000"/>
                </a:solidFill>
                <a:latin typeface="+mn-lt"/>
                <a:ea typeface="+mn-ea"/>
              </a:rPr>
              <a:t>27</a:t>
            </a:fld>
            <a:endParaRPr lang="en-US" sz="1200">
              <a:solidFill>
                <a:srgbClr val="000000"/>
              </a:solidFill>
              <a:latin typeface="+mn-lt"/>
              <a:ea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343400"/>
            <a:ext cx="5485680" cy="4114080"/>
          </a:xfrm>
          <a:prstGeom prst="rect">
            <a:avLst/>
          </a:prstGeom>
        </p:spPr>
        <p:txBody>
          <a:bodyPr lIns="0" tIns="0" rIns="0" bIns="0"/>
          <a:lstStyle/>
          <a:p>
            <a:endParaRPr lang="en-US" sz="2000">
              <a:latin typeface="Arial"/>
            </a:endParaRPr>
          </a:p>
        </p:txBody>
      </p:sp>
      <p:sp>
        <p:nvSpPr>
          <p:cNvPr id="235" name="CustomShape 2"/>
          <p:cNvSpPr/>
          <p:nvPr/>
        </p:nvSpPr>
        <p:spPr>
          <a:xfrm>
            <a:off x="3884760" y="8685360"/>
            <a:ext cx="2971080" cy="456480"/>
          </a:xfrm>
          <a:prstGeom prst="rect">
            <a:avLst/>
          </a:prstGeom>
          <a:noFill/>
          <a:ln>
            <a:noFill/>
          </a:ln>
        </p:spPr>
        <p:txBody>
          <a:bodyPr lIns="90000" tIns="45000" rIns="90000" bIns="45000" anchor="b"/>
          <a:lstStyle/>
          <a:p>
            <a:pPr algn="r"/>
            <a:fld id="{EEB6492B-4EC8-4E9F-AC64-843CF019FCE3}" type="slidenum">
              <a:rPr lang="en-US" sz="1200">
                <a:solidFill>
                  <a:srgbClr val="000000"/>
                </a:solidFill>
                <a:latin typeface="+mn-lt"/>
                <a:ea typeface="+mn-ea"/>
              </a:rPr>
              <a:t>29</a:t>
            </a:fld>
            <a:endParaRPr lang="en-US" sz="1200">
              <a:solidFill>
                <a:srgbClr val="000000"/>
              </a:solidFill>
              <a:latin typeface="+mn-lt"/>
              <a:ea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343400"/>
            <a:ext cx="5485680" cy="4114080"/>
          </a:xfrm>
          <a:prstGeom prst="rect">
            <a:avLst/>
          </a:prstGeom>
        </p:spPr>
        <p:txBody>
          <a:bodyPr lIns="0" tIns="0" rIns="0" bIns="0"/>
          <a:lstStyle/>
          <a:p>
            <a:endParaRPr lang="en-US" sz="2000" dirty="0">
              <a:latin typeface="Arial"/>
            </a:endParaRPr>
          </a:p>
        </p:txBody>
      </p:sp>
      <p:sp>
        <p:nvSpPr>
          <p:cNvPr id="237" name="CustomShape 2"/>
          <p:cNvSpPr/>
          <p:nvPr/>
        </p:nvSpPr>
        <p:spPr>
          <a:xfrm>
            <a:off x="3884760" y="8685360"/>
            <a:ext cx="2971080" cy="456480"/>
          </a:xfrm>
          <a:prstGeom prst="rect">
            <a:avLst/>
          </a:prstGeom>
          <a:noFill/>
          <a:ln>
            <a:noFill/>
          </a:ln>
        </p:spPr>
        <p:txBody>
          <a:bodyPr lIns="90000" tIns="45000" rIns="90000" bIns="45000" anchor="b"/>
          <a:lstStyle/>
          <a:p>
            <a:pPr algn="r"/>
            <a:fld id="{868EEDE0-868F-4CD6-9E3C-7FAD9F3F3EC0}" type="slidenum">
              <a:rPr lang="en-US" sz="1200">
                <a:solidFill>
                  <a:srgbClr val="000000"/>
                </a:solidFill>
                <a:latin typeface="+mn-lt"/>
                <a:ea typeface="+mn-ea"/>
              </a:rPr>
              <a:t>30</a:t>
            </a:fld>
            <a:endParaRPr lang="en-US" sz="1200">
              <a:solidFill>
                <a:srgbClr val="000000"/>
              </a:solidFill>
              <a:latin typeface="+mn-lt"/>
              <a:ea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5680" cy="4114080"/>
          </a:xfrm>
          <a:prstGeom prst="rect">
            <a:avLst/>
          </a:prstGeom>
        </p:spPr>
        <p:txBody>
          <a:bodyPr lIns="0" tIns="0" rIns="0" bIns="0"/>
          <a:lstStyle/>
          <a:p>
            <a:endParaRPr lang="en-US" sz="2000">
              <a:latin typeface="Arial"/>
            </a:endParaRPr>
          </a:p>
        </p:txBody>
      </p:sp>
      <p:sp>
        <p:nvSpPr>
          <p:cNvPr id="239" name="CustomShape 2"/>
          <p:cNvSpPr/>
          <p:nvPr/>
        </p:nvSpPr>
        <p:spPr>
          <a:xfrm>
            <a:off x="3884760" y="8685360"/>
            <a:ext cx="2971080" cy="456480"/>
          </a:xfrm>
          <a:prstGeom prst="rect">
            <a:avLst/>
          </a:prstGeom>
          <a:noFill/>
          <a:ln>
            <a:noFill/>
          </a:ln>
        </p:spPr>
        <p:txBody>
          <a:bodyPr lIns="90000" tIns="45000" rIns="90000" bIns="45000" anchor="b"/>
          <a:lstStyle/>
          <a:p>
            <a:pPr algn="r"/>
            <a:fld id="{079C3666-FFCF-4CCE-B093-FF1739485AC2}" type="slidenum">
              <a:rPr lang="en-US" sz="1200">
                <a:solidFill>
                  <a:srgbClr val="000000"/>
                </a:solidFill>
                <a:latin typeface="+mn-lt"/>
                <a:ea typeface="+mn-ea"/>
              </a:rPr>
              <a:t>31</a:t>
            </a:fld>
            <a:endParaRPr lang="en-US" sz="1200">
              <a:solidFill>
                <a:srgbClr val="000000"/>
              </a:solidFill>
              <a:latin typeface="+mn-lt"/>
              <a:ea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5680" cy="4114080"/>
          </a:xfrm>
          <a:prstGeom prst="rect">
            <a:avLst/>
          </a:prstGeom>
        </p:spPr>
        <p:txBody>
          <a:bodyPr lIns="0" tIns="0" rIns="0" bIns="0"/>
          <a:lstStyle/>
          <a:p>
            <a:endParaRPr lang="en-US" sz="2000">
              <a:latin typeface="Arial"/>
            </a:endParaRPr>
          </a:p>
        </p:txBody>
      </p:sp>
      <p:sp>
        <p:nvSpPr>
          <p:cNvPr id="239" name="CustomShape 2"/>
          <p:cNvSpPr/>
          <p:nvPr/>
        </p:nvSpPr>
        <p:spPr>
          <a:xfrm>
            <a:off x="3884760" y="8685360"/>
            <a:ext cx="2971080" cy="456480"/>
          </a:xfrm>
          <a:prstGeom prst="rect">
            <a:avLst/>
          </a:prstGeom>
          <a:noFill/>
          <a:ln>
            <a:noFill/>
          </a:ln>
        </p:spPr>
        <p:txBody>
          <a:bodyPr lIns="90000" tIns="45000" rIns="90000" bIns="45000" anchor="b"/>
          <a:lstStyle/>
          <a:p>
            <a:pPr algn="r"/>
            <a:fld id="{079C3666-FFCF-4CCE-B093-FF1739485AC2}" type="slidenum">
              <a:rPr lang="en-US" sz="1200">
                <a:solidFill>
                  <a:srgbClr val="000000"/>
                </a:solidFill>
                <a:latin typeface="+mn-lt"/>
                <a:ea typeface="+mn-ea"/>
              </a:rPr>
              <a:t>32</a:t>
            </a:fld>
            <a:endParaRPr lang="en-US" sz="1200">
              <a:solidFill>
                <a:srgbClr val="000000"/>
              </a:solidFill>
              <a:latin typeface="+mn-lt"/>
              <a:ea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5680" cy="4114080"/>
          </a:xfrm>
          <a:prstGeom prst="rect">
            <a:avLst/>
          </a:prstGeom>
        </p:spPr>
        <p:txBody>
          <a:bodyPr lIns="0" tIns="0" rIns="0" bIns="0"/>
          <a:lstStyle/>
          <a:p>
            <a:r>
              <a:rPr lang="en-US" sz="2000">
                <a:latin typeface="Arial"/>
              </a:rPr>
              <a:t>之前提出的预取 都是采用 硬件预取的方式 ，对于随机访问模型是无效的， 需要数据结构的支持，比如说数组，对数组遍历的时候，直接访问元素的下一个位置即可，这是可以在硬件层面上实现。</a:t>
            </a:r>
          </a:p>
          <a:p>
            <a:r>
              <a:rPr lang="en-US" sz="2000">
                <a:latin typeface="Arial"/>
              </a:rPr>
              <a:t>但是对于随机访问的数据结构，比如hash，硬件层面就没法提供支持了，只能考程序员手动的通过代码提供支持。主要是通过设定PDIST这个值。</a:t>
            </a:r>
          </a:p>
        </p:txBody>
      </p:sp>
      <p:sp>
        <p:nvSpPr>
          <p:cNvPr id="239" name="CustomShape 2"/>
          <p:cNvSpPr/>
          <p:nvPr/>
        </p:nvSpPr>
        <p:spPr>
          <a:xfrm>
            <a:off x="3884760" y="8685360"/>
            <a:ext cx="2971080" cy="456480"/>
          </a:xfrm>
          <a:prstGeom prst="rect">
            <a:avLst/>
          </a:prstGeom>
          <a:noFill/>
          <a:ln>
            <a:noFill/>
          </a:ln>
        </p:spPr>
        <p:txBody>
          <a:bodyPr lIns="90000" tIns="45000" rIns="90000" bIns="45000" anchor="b"/>
          <a:lstStyle/>
          <a:p>
            <a:pPr algn="r"/>
            <a:fld id="{079C3666-FFCF-4CCE-B093-FF1739485AC2}" type="slidenum">
              <a:rPr lang="en-US" sz="1200">
                <a:solidFill>
                  <a:srgbClr val="000000"/>
                </a:solidFill>
                <a:latin typeface="+mn-lt"/>
                <a:ea typeface="+mn-ea"/>
              </a:rPr>
              <a:t>33</a:t>
            </a:fld>
            <a:endParaRPr lang="en-US" sz="1200">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55299"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5</a:t>
            </a:fld>
            <a:endParaRPr lang="en-US" sz="1200" b="1" dirty="0">
              <a:solidFill>
                <a:srgbClr val="0000FF"/>
              </a:solidFill>
              <a:latin typeface="Comic Sans MS" pitchFamily="66" charset="0"/>
              <a:ea typeface="Arial" pitchFamily="34" charset="0"/>
            </a:endParaRPr>
          </a:p>
        </p:txBody>
      </p:sp>
      <p:sp>
        <p:nvSpPr>
          <p:cNvPr id="55300" name="Rectangle 2"/>
          <p:cNvSpPr>
            <a:spLocks noGrp="1" noRot="1" noChangeAspect="1" noTextEdit="1"/>
          </p:cNvSpPr>
          <p:nvPr>
            <p:ph type="sldImg"/>
          </p:nvPr>
        </p:nvSpPr>
        <p:spPr/>
        <p:txBody>
          <a:bodyPr/>
          <a:lstStyle/>
          <a:p>
            <a:endParaRPr lang="zh-CN" altLang="en-US"/>
          </a:p>
        </p:txBody>
      </p:sp>
      <p:sp>
        <p:nvSpPr>
          <p:cNvPr id="55301" name="Rectangle 3"/>
          <p:cNvSpPr>
            <a:spLocks noGrp="1"/>
          </p:cNvSpPr>
          <p:nvPr>
            <p:ph type="body" idx="1"/>
          </p:nvPr>
        </p:nvSpPr>
        <p:spPr>
          <a:ln w="9525"/>
        </p:spPr>
        <p:txBody>
          <a:bodyPr wrap="square" lIns="99358" tIns="48837" rIns="99358" bIns="48837" anchor="t"/>
          <a:lstStyle/>
          <a:p>
            <a:pPr lvl="0" eaLnBrk="1" hangingPunct="1"/>
            <a:r>
              <a:rPr lang="en-US" altLang="zh-CN" dirty="0"/>
              <a:t>It takes a long time for a processor to read a value from memory. It has to send the address to the memory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5680" cy="4114080"/>
          </a:xfrm>
          <a:prstGeom prst="rect">
            <a:avLst/>
          </a:prstGeom>
        </p:spPr>
        <p:txBody>
          <a:bodyPr lIns="0" tIns="0" rIns="0" bIns="0"/>
          <a:lstStyle/>
          <a:p>
            <a:endParaRPr lang="en-US" sz="2000">
              <a:latin typeface="Arial"/>
            </a:endParaRPr>
          </a:p>
        </p:txBody>
      </p:sp>
      <p:sp>
        <p:nvSpPr>
          <p:cNvPr id="239" name="CustomShape 2"/>
          <p:cNvSpPr/>
          <p:nvPr/>
        </p:nvSpPr>
        <p:spPr>
          <a:xfrm>
            <a:off x="3884760" y="8685360"/>
            <a:ext cx="2971080" cy="456480"/>
          </a:xfrm>
          <a:prstGeom prst="rect">
            <a:avLst/>
          </a:prstGeom>
          <a:noFill/>
          <a:ln>
            <a:noFill/>
          </a:ln>
        </p:spPr>
        <p:txBody>
          <a:bodyPr lIns="90000" tIns="45000" rIns="90000" bIns="45000" anchor="b"/>
          <a:lstStyle/>
          <a:p>
            <a:pPr algn="r"/>
            <a:fld id="{079C3666-FFCF-4CCE-B093-FF1739485AC2}" type="slidenum">
              <a:rPr lang="en-US" sz="1200">
                <a:solidFill>
                  <a:srgbClr val="000000"/>
                </a:solidFill>
                <a:latin typeface="+mn-lt"/>
                <a:ea typeface="+mn-ea"/>
              </a:rPr>
              <a:t>35</a:t>
            </a:fld>
            <a:endParaRPr lang="en-US" sz="1200">
              <a:solidFill>
                <a:srgbClr val="000000"/>
              </a:solidFill>
              <a:latin typeface="+mn-lt"/>
              <a:ea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4143375" y="9120188"/>
            <a:ext cx="3170238" cy="479425"/>
          </a:xfrm>
          <a:prstGeom prst="rect">
            <a:avLst/>
          </a:prstGeom>
          <a:noFill/>
          <a:ln w="9525">
            <a:noFill/>
            <a:miter/>
          </a:ln>
        </p:spPr>
        <p:txBody>
          <a:bodyPr lIns="96661" tIns="48331" rIns="96661" bIns="48331"/>
          <a:lstStyle/>
          <a:p>
            <a:pPr lvl="0" algn="r"/>
            <a:fld id="{9A0DB2DC-4C9A-4742-B13C-FB6460FD3503}" type="slidenum">
              <a:rPr lang="en-US" sz="1300" dirty="0">
                <a:solidFill>
                  <a:srgbClr val="000000"/>
                </a:solidFill>
                <a:latin typeface="Arial" pitchFamily="34" charset="0"/>
                <a:ea typeface="Arial" pitchFamily="34" charset="0"/>
              </a:rPr>
              <a:t>36</a:t>
            </a:fld>
            <a:endParaRPr lang="en-US" sz="1300" dirty="0">
              <a:solidFill>
                <a:srgbClr val="000000"/>
              </a:solidFill>
              <a:latin typeface="Arial" pitchFamily="34" charset="0"/>
              <a:ea typeface="Arial" pitchFamily="34" charset="0"/>
            </a:endParaRPr>
          </a:p>
        </p:txBody>
      </p:sp>
      <p:sp>
        <p:nvSpPr>
          <p:cNvPr id="70659" name="Rectangle 2"/>
          <p:cNvSpPr>
            <a:spLocks noGrp="1" noRot="1" noChangeAspect="1" noTextEdit="1"/>
          </p:cNvSpPr>
          <p:nvPr>
            <p:ph type="sldImg"/>
          </p:nvPr>
        </p:nvSpPr>
        <p:spPr/>
        <p:txBody>
          <a:bodyPr/>
          <a:lstStyle/>
          <a:p>
            <a:endParaRPr lang="zh-CN" altLang="en-US"/>
          </a:p>
        </p:txBody>
      </p:sp>
      <p:sp>
        <p:nvSpPr>
          <p:cNvPr id="70660" name="Rectangle 3"/>
          <p:cNvSpPr>
            <a:spLocks noGrp="1"/>
          </p:cNvSpPr>
          <p:nvPr>
            <p:ph type="body" idx="1"/>
          </p:nvPr>
        </p:nvSpPr>
        <p:spPr>
          <a:xfrm>
            <a:off x="974725" y="4560888"/>
            <a:ext cx="5365750" cy="4319587"/>
          </a:xfrm>
          <a:ln w="9525"/>
        </p:spPr>
        <p:txBody>
          <a:bodyPr wrap="square" lIns="99358" tIns="48837" rIns="99358" bIns="48837" anchor="t"/>
          <a:lstStyle/>
          <a:p>
            <a:pPr marL="320675" lvl="0" indent="-320675">
              <a:buAutoNum type="romanUcPeriod"/>
            </a:pPr>
            <a:r>
              <a:rPr lang="en-US" altLang="zh-CN" dirty="0"/>
              <a:t>There is often an effect called ping-ponging or tennis where one processor writes to a cache line and then another processor writes to the same cache line but different data element</a:t>
            </a:r>
          </a:p>
          <a:p>
            <a:pPr marL="320675" lvl="0" indent="-320675">
              <a:buAutoNum type="romanUcPeriod"/>
            </a:pPr>
            <a:r>
              <a:rPr lang="en-US" altLang="zh-CN" dirty="0"/>
              <a:t>In a separate socket/separate last level cache environment</a:t>
            </a:r>
          </a:p>
          <a:p>
            <a:pPr marL="323850" lvl="1" indent="-320675"/>
            <a:r>
              <a:rPr lang="en-US" altLang="zh-CN" dirty="0"/>
              <a:t>Each core would take a HITM (HIT Modified) on the cache line causing it to ship across the FSB</a:t>
            </a:r>
          </a:p>
          <a:p>
            <a:pPr marL="323850" lvl="1" indent="-320675"/>
            <a:r>
              <a:rPr lang="en-US" altLang="zh-CN" dirty="0"/>
              <a:t>This increases the FSB traffic and even in good conditions costs about ½ the cost of a memory access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p:cNvSpPr>
          <p:nvPr>
            <p:ph type="sldNum" sz="quarter"/>
          </p:nvPr>
        </p:nvSpPr>
        <p:spPr>
          <a:xfrm>
            <a:off x="4143375" y="9120188"/>
            <a:ext cx="3170238" cy="479425"/>
          </a:xfrm>
          <a:prstGeom prst="rect">
            <a:avLst/>
          </a:prstGeom>
          <a:noFill/>
          <a:ln w="9525">
            <a:noFill/>
            <a:miter/>
          </a:ln>
        </p:spPr>
        <p:txBody>
          <a:bodyPr lIns="96661" tIns="48331" rIns="96661" bIns="48331"/>
          <a:lstStyle/>
          <a:p>
            <a:pPr lvl="0" algn="r"/>
            <a:fld id="{9A0DB2DC-4C9A-4742-B13C-FB6460FD3503}" type="slidenum">
              <a:rPr lang="en-US" sz="1300" dirty="0">
                <a:solidFill>
                  <a:srgbClr val="000000"/>
                </a:solidFill>
                <a:latin typeface="Arial" pitchFamily="34" charset="0"/>
                <a:ea typeface="Arial" pitchFamily="34" charset="0"/>
              </a:rPr>
              <a:t>37</a:t>
            </a:fld>
            <a:endParaRPr lang="en-US" sz="1300" dirty="0">
              <a:solidFill>
                <a:srgbClr val="000000"/>
              </a:solidFill>
              <a:latin typeface="Arial" pitchFamily="34" charset="0"/>
              <a:ea typeface="Arial" pitchFamily="34" charset="0"/>
            </a:endParaRPr>
          </a:p>
        </p:txBody>
      </p:sp>
      <p:sp>
        <p:nvSpPr>
          <p:cNvPr id="71683" name="Rectangle 2"/>
          <p:cNvSpPr>
            <a:spLocks noGrp="1" noRot="1" noChangeAspect="1" noTextEdit="1"/>
          </p:cNvSpPr>
          <p:nvPr>
            <p:ph type="sldImg"/>
          </p:nvPr>
        </p:nvSpPr>
        <p:spPr/>
        <p:txBody>
          <a:bodyPr/>
          <a:lstStyle/>
          <a:p>
            <a:endParaRPr lang="zh-CN" altLang="en-US"/>
          </a:p>
        </p:txBody>
      </p:sp>
      <p:sp>
        <p:nvSpPr>
          <p:cNvPr id="71684" name="Rectangle 3"/>
          <p:cNvSpPr>
            <a:spLocks noGrp="1"/>
          </p:cNvSpPr>
          <p:nvPr>
            <p:ph type="body" idx="1"/>
          </p:nvPr>
        </p:nvSpPr>
        <p:spPr>
          <a:xfrm>
            <a:off x="974725" y="4560888"/>
            <a:ext cx="5365750" cy="4319587"/>
          </a:xfrm>
          <a:ln w="9525"/>
        </p:spPr>
        <p:txBody>
          <a:bodyPr wrap="square" lIns="99358" tIns="48837" rIns="99358" bIns="48837" anchor="t"/>
          <a:lstStyle/>
          <a:p>
            <a:pPr marL="320675" lvl="0" indent="-320675">
              <a:buAutoNum type="romanUcPeriod"/>
            </a:pPr>
            <a:r>
              <a:rPr lang="en-US" altLang="zh-CN" dirty="0"/>
              <a:t>Shared L2</a:t>
            </a:r>
          </a:p>
          <a:p>
            <a:pPr marL="320675" lvl="0" indent="-320675">
              <a:buChar char="-"/>
            </a:pPr>
            <a:r>
              <a:rPr lang="en-US" altLang="zh-CN" dirty="0"/>
              <a:t>No need to ship cache line</a:t>
            </a:r>
          </a:p>
          <a:p>
            <a:pPr marL="320675" lvl="0" indent="-320675">
              <a:buChar char="-"/>
            </a:pPr>
            <a:r>
              <a:rPr lang="en-US" altLang="zh-CN" dirty="0"/>
              <a:t>Cache line just goes from exclusive to shared for the other core to 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4143375" y="9120188"/>
            <a:ext cx="3170238" cy="479425"/>
          </a:xfrm>
          <a:prstGeom prst="rect">
            <a:avLst/>
          </a:prstGeom>
          <a:noFill/>
          <a:ln w="9525">
            <a:noFill/>
            <a:miter/>
          </a:ln>
        </p:spPr>
        <p:txBody>
          <a:bodyPr lIns="96661" tIns="48331" rIns="96661" bIns="48331"/>
          <a:lstStyle/>
          <a:p>
            <a:pPr lvl="0" algn="r"/>
            <a:fld id="{9A0DB2DC-4C9A-4742-B13C-FB6460FD3503}" type="slidenum">
              <a:rPr lang="en-US" sz="1300" dirty="0">
                <a:solidFill>
                  <a:srgbClr val="000000"/>
                </a:solidFill>
                <a:latin typeface="Arial" pitchFamily="34" charset="0"/>
                <a:ea typeface="Arial" pitchFamily="34" charset="0"/>
              </a:rPr>
              <a:t>38</a:t>
            </a:fld>
            <a:endParaRPr lang="en-US" sz="1300" dirty="0">
              <a:solidFill>
                <a:srgbClr val="000000"/>
              </a:solidFill>
              <a:latin typeface="Arial" pitchFamily="34" charset="0"/>
              <a:ea typeface="Arial" pitchFamily="34" charset="0"/>
            </a:endParaRPr>
          </a:p>
        </p:txBody>
      </p:sp>
      <p:sp>
        <p:nvSpPr>
          <p:cNvPr id="72707" name="Rectangle 2"/>
          <p:cNvSpPr>
            <a:spLocks noGrp="1" noRot="1" noChangeAspect="1" noTextEdit="1"/>
          </p:cNvSpPr>
          <p:nvPr>
            <p:ph type="sldImg"/>
          </p:nvPr>
        </p:nvSpPr>
        <p:spPr/>
        <p:txBody>
          <a:bodyPr/>
          <a:lstStyle/>
          <a:p>
            <a:endParaRPr lang="zh-CN" altLang="en-US"/>
          </a:p>
        </p:txBody>
      </p:sp>
      <p:sp>
        <p:nvSpPr>
          <p:cNvPr id="72708" name="Rectangle 3"/>
          <p:cNvSpPr>
            <a:spLocks noGrp="1"/>
          </p:cNvSpPr>
          <p:nvPr>
            <p:ph type="body" idx="1"/>
          </p:nvPr>
        </p:nvSpPr>
        <p:spPr>
          <a:xfrm>
            <a:off x="974725" y="4560888"/>
            <a:ext cx="5365750" cy="4319587"/>
          </a:xfrm>
          <a:ln w="9525"/>
        </p:spPr>
        <p:txBody>
          <a:bodyPr wrap="square" lIns="99358" tIns="48837" rIns="99358" bIns="48837" anchor="t"/>
          <a:lstStyle/>
          <a:p>
            <a:pPr lvl="0"/>
            <a:r>
              <a:rPr lang="en-US" altLang="zh-CN" dirty="0"/>
              <a:t>Intel book – Multi-core Programming – Increasing Performance Through Software Multi-threading by Shameem Akhter and Jason Roberts </a:t>
            </a:r>
          </a:p>
          <a:p>
            <a:pPr lvl="0"/>
            <a:endParaRPr lang="en-US" altLang="zh-CN" dirty="0"/>
          </a:p>
          <a:p>
            <a:pPr lvl="0"/>
            <a:r>
              <a:rPr lang="en-US" altLang="zh-CN" b="1" dirty="0"/>
              <a:t>False Sharing</a:t>
            </a:r>
            <a:r>
              <a:rPr lang="en-US" altLang="zh-CN" dirty="0"/>
              <a:t/>
            </a:r>
            <a:br>
              <a:rPr lang="en-US" altLang="zh-CN" dirty="0"/>
            </a:br>
            <a:r>
              <a:rPr lang="en-US" altLang="zh-CN" dirty="0"/>
              <a:t>The smallest unit of memory that two processors interchange is a cache line or cache sector. Two separate caches can share a cache line when they both need to read it, but if the line is written in one cache, and read in another, it must be shipped between caches, even if the locations of interest are disjoint. </a:t>
            </a:r>
          </a:p>
          <a:p>
            <a:pPr lvl="0"/>
            <a:r>
              <a:rPr lang="en-US" altLang="zh-CN" dirty="0"/>
              <a:t>Like two people writing in different parts of a log book, the writes are independent, but unless the book can be ripped apart, the writers must pass the book back and forth. In the same way, two hardware threads writing to different locations contend for a cache sector to the point where it becomes a ping-pong game.</a:t>
            </a:r>
          </a:p>
          <a:p>
            <a:pPr lvl="0"/>
            <a:r>
              <a:rPr lang="en-US" altLang="zh-CN" dirty="0"/>
              <a:t>In this ping pong game, there are two threads, each running on a different core. Each thread increments a different location belonging to the same cache line. But because the locations belong to the same cache line, the cores must pass the sector back and forth across the memory bus. </a:t>
            </a:r>
          </a:p>
          <a:p>
            <a:pPr lvl="0"/>
            <a:endParaRPr lang="en-US" altLang="zh-CN" dirty="0"/>
          </a:p>
          <a:p>
            <a:pPr lvl="0"/>
            <a:r>
              <a:rPr lang="en-US" altLang="zh-CN" dirty="0"/>
              <a:t>In order to avoid false sharing – we need to alter either the algorithm or the data structure.  We can add some “padding” to a data structure or arrays ( just enough padding generally less than cache line size)  so that threads access data from different cache lines.  Or we can adjust the implementation of the algorithm (the loop stride) to access data in different cache line for each thread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43" name="CustomShape 2"/>
          <p:cNvSpPr/>
          <p:nvPr/>
        </p:nvSpPr>
        <p:spPr>
          <a:xfrm>
            <a:off x="3884760" y="8685360"/>
            <a:ext cx="2971080" cy="456480"/>
          </a:xfrm>
          <a:prstGeom prst="rect">
            <a:avLst/>
          </a:prstGeom>
          <a:noFill/>
          <a:ln>
            <a:noFill/>
          </a:ln>
        </p:spPr>
        <p:txBody>
          <a:bodyPr lIns="90000" tIns="45000" rIns="90000" bIns="45000" anchor="b"/>
          <a:lstStyle/>
          <a:p>
            <a:pPr algn="r"/>
            <a:fld id="{162307F3-ACDD-4860-BDBC-F0B32D16EC4A}" type="slidenum">
              <a:rPr lang="en-US" sz="1200">
                <a:solidFill>
                  <a:srgbClr val="000000"/>
                </a:solidFill>
                <a:latin typeface="+mn-lt"/>
                <a:ea typeface="+mn-ea"/>
              </a:rPr>
              <a:t>40</a:t>
            </a:fld>
            <a:endParaRPr lang="en-US" sz="1200">
              <a:solidFill>
                <a:srgbClr val="000000"/>
              </a:solidFill>
              <a:latin typeface="+mn-lt"/>
              <a:ea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43" name="CustomShape 2"/>
          <p:cNvSpPr/>
          <p:nvPr/>
        </p:nvSpPr>
        <p:spPr>
          <a:xfrm>
            <a:off x="3884760" y="8685360"/>
            <a:ext cx="2971080" cy="456480"/>
          </a:xfrm>
          <a:prstGeom prst="rect">
            <a:avLst/>
          </a:prstGeom>
          <a:noFill/>
          <a:ln>
            <a:noFill/>
          </a:ln>
        </p:spPr>
        <p:txBody>
          <a:bodyPr lIns="90000" tIns="45000" rIns="90000" bIns="45000" anchor="b"/>
          <a:lstStyle/>
          <a:p>
            <a:pPr algn="r"/>
            <a:fld id="{162307F3-ACDD-4860-BDBC-F0B32D16EC4A}" type="slidenum">
              <a:rPr lang="en-US" sz="1200">
                <a:solidFill>
                  <a:srgbClr val="000000"/>
                </a:solidFill>
                <a:latin typeface="+mn-lt"/>
                <a:ea typeface="+mn-ea"/>
              </a:rPr>
              <a:t>42</a:t>
            </a:fld>
            <a:endParaRPr lang="en-US" sz="1200">
              <a:solidFill>
                <a:srgbClr val="000000"/>
              </a:solidFill>
              <a:latin typeface="+mn-lt"/>
              <a:ea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43" name="CustomShape 2"/>
          <p:cNvSpPr/>
          <p:nvPr/>
        </p:nvSpPr>
        <p:spPr>
          <a:xfrm>
            <a:off x="3884760" y="8685360"/>
            <a:ext cx="2971080" cy="456480"/>
          </a:xfrm>
          <a:prstGeom prst="rect">
            <a:avLst/>
          </a:prstGeom>
          <a:noFill/>
          <a:ln>
            <a:noFill/>
          </a:ln>
        </p:spPr>
        <p:txBody>
          <a:bodyPr lIns="90000" tIns="45000" rIns="90000" bIns="45000" anchor="b"/>
          <a:lstStyle/>
          <a:p>
            <a:pPr algn="r"/>
            <a:fld id="{162307F3-ACDD-4860-BDBC-F0B32D16EC4A}" type="slidenum">
              <a:rPr lang="en-US" sz="1200">
                <a:solidFill>
                  <a:srgbClr val="000000"/>
                </a:solidFill>
                <a:latin typeface="+mn-lt"/>
                <a:ea typeface="+mn-ea"/>
              </a:rPr>
              <a:t>43</a:t>
            </a:fld>
            <a:endParaRPr lang="en-US" sz="1200">
              <a:solidFill>
                <a:srgbClr val="000000"/>
              </a:solidFill>
              <a:latin typeface="+mn-lt"/>
              <a:ea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43" name="CustomShape 2"/>
          <p:cNvSpPr/>
          <p:nvPr/>
        </p:nvSpPr>
        <p:spPr>
          <a:xfrm>
            <a:off x="3884760" y="8685360"/>
            <a:ext cx="2971080" cy="456480"/>
          </a:xfrm>
          <a:prstGeom prst="rect">
            <a:avLst/>
          </a:prstGeom>
          <a:noFill/>
          <a:ln>
            <a:noFill/>
          </a:ln>
        </p:spPr>
        <p:txBody>
          <a:bodyPr lIns="90000" tIns="45000" rIns="90000" bIns="45000" anchor="b"/>
          <a:lstStyle/>
          <a:p>
            <a:pPr algn="r"/>
            <a:fld id="{162307F3-ACDD-4860-BDBC-F0B32D16EC4A}" type="slidenum">
              <a:rPr lang="en-US" sz="1200">
                <a:solidFill>
                  <a:srgbClr val="000000"/>
                </a:solidFill>
                <a:latin typeface="+mn-lt"/>
                <a:ea typeface="+mn-ea"/>
              </a:rPr>
              <a:t>44</a:t>
            </a:fld>
            <a:endParaRPr lang="en-US" sz="1200">
              <a:solidFill>
                <a:srgbClr val="000000"/>
              </a:solidFill>
              <a:latin typeface="+mn-lt"/>
              <a:ea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43" name="CustomShape 2"/>
          <p:cNvSpPr/>
          <p:nvPr/>
        </p:nvSpPr>
        <p:spPr>
          <a:xfrm>
            <a:off x="3884760" y="8685360"/>
            <a:ext cx="2971080" cy="456480"/>
          </a:xfrm>
          <a:prstGeom prst="rect">
            <a:avLst/>
          </a:prstGeom>
          <a:noFill/>
          <a:ln>
            <a:noFill/>
          </a:ln>
        </p:spPr>
        <p:txBody>
          <a:bodyPr lIns="90000" tIns="45000" rIns="90000" bIns="45000" anchor="b"/>
          <a:lstStyle/>
          <a:p>
            <a:pPr algn="r"/>
            <a:fld id="{162307F3-ACDD-4860-BDBC-F0B32D16EC4A}" type="slidenum">
              <a:rPr lang="en-US" sz="1200">
                <a:solidFill>
                  <a:srgbClr val="000000"/>
                </a:solidFill>
                <a:latin typeface="+mn-lt"/>
                <a:ea typeface="+mn-ea"/>
              </a:rPr>
              <a:t>45</a:t>
            </a:fld>
            <a:endParaRPr lang="en-US" sz="1200">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56323"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6</a:t>
            </a:fld>
            <a:endParaRPr lang="en-US" sz="1200" b="1" dirty="0">
              <a:solidFill>
                <a:srgbClr val="0000FF"/>
              </a:solidFill>
              <a:latin typeface="Comic Sans MS" pitchFamily="66" charset="0"/>
              <a:ea typeface="Arial" pitchFamily="34" charset="0"/>
            </a:endParaRPr>
          </a:p>
        </p:txBody>
      </p:sp>
      <p:sp>
        <p:nvSpPr>
          <p:cNvPr id="56324" name="Rectangle 2"/>
          <p:cNvSpPr>
            <a:spLocks noGrp="1" noRot="1" noChangeAspect="1" noTextEdit="1"/>
          </p:cNvSpPr>
          <p:nvPr>
            <p:ph type="sldImg"/>
          </p:nvPr>
        </p:nvSpPr>
        <p:spPr/>
        <p:txBody>
          <a:bodyPr/>
          <a:lstStyle/>
          <a:p>
            <a:endParaRPr lang="zh-CN" altLang="en-US"/>
          </a:p>
        </p:txBody>
      </p:sp>
      <p:sp>
        <p:nvSpPr>
          <p:cNvPr id="56325" name="Rectangle 3"/>
          <p:cNvSpPr>
            <a:spLocks noGrp="1"/>
          </p:cNvSpPr>
          <p:nvPr>
            <p:ph type="body" idx="1"/>
          </p:nvPr>
        </p:nvSpPr>
        <p:spPr>
          <a:ln w="9525"/>
        </p:spPr>
        <p:txBody>
          <a:bodyPr wrap="square" lIns="99358" tIns="48837" rIns="99358" bIns="48837" anchor="t"/>
          <a:lstStyle/>
          <a:p>
            <a:pPr lvl="0" eaLnBrk="1" hangingPunct="1"/>
            <a:r>
              <a:rPr lang="en-US" altLang="zh-CN" dirty="0"/>
              <a:t>Wait for the message to be delivered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57347"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7</a:t>
            </a:fld>
            <a:endParaRPr lang="en-US" sz="1200" b="1" dirty="0">
              <a:solidFill>
                <a:srgbClr val="0000FF"/>
              </a:solidFill>
              <a:latin typeface="Comic Sans MS" pitchFamily="66" charset="0"/>
              <a:ea typeface="Arial" pitchFamily="34" charset="0"/>
            </a:endParaRPr>
          </a:p>
        </p:txBody>
      </p:sp>
      <p:sp>
        <p:nvSpPr>
          <p:cNvPr id="57348" name="Rectangle 2"/>
          <p:cNvSpPr>
            <a:spLocks noGrp="1" noRot="1" noChangeAspect="1" noTextEdit="1"/>
          </p:cNvSpPr>
          <p:nvPr>
            <p:ph type="sldImg"/>
          </p:nvPr>
        </p:nvSpPr>
        <p:spPr/>
        <p:txBody>
          <a:bodyPr/>
          <a:lstStyle/>
          <a:p>
            <a:endParaRPr lang="zh-CN" altLang="en-US"/>
          </a:p>
        </p:txBody>
      </p:sp>
      <p:sp>
        <p:nvSpPr>
          <p:cNvPr id="57349" name="Rectangle 3"/>
          <p:cNvSpPr>
            <a:spLocks noGrp="1"/>
          </p:cNvSpPr>
          <p:nvPr>
            <p:ph type="body" idx="1"/>
          </p:nvPr>
        </p:nvSpPr>
        <p:spPr>
          <a:ln w="9525"/>
        </p:spPr>
        <p:txBody>
          <a:bodyPr wrap="square" lIns="99358" tIns="48837" rIns="99358" bIns="48837" anchor="t"/>
          <a:lstStyle/>
          <a:p>
            <a:pPr lvl="0" eaLnBrk="1" hangingPunct="1"/>
            <a:r>
              <a:rPr lang="en-US" altLang="zh-CN" dirty="0"/>
              <a:t>And wait or the response to come back.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58371"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8</a:t>
            </a:fld>
            <a:endParaRPr lang="en-US" sz="1200" b="1" dirty="0">
              <a:solidFill>
                <a:srgbClr val="0000FF"/>
              </a:solidFill>
              <a:latin typeface="Comic Sans MS" pitchFamily="66" charset="0"/>
              <a:ea typeface="Arial" pitchFamily="34" charset="0"/>
            </a:endParaRPr>
          </a:p>
        </p:txBody>
      </p:sp>
      <p:sp>
        <p:nvSpPr>
          <p:cNvPr id="58372" name="Rectangle 2"/>
          <p:cNvSpPr>
            <a:spLocks noGrp="1" noRot="1" noChangeAspect="1" noTextEdit="1"/>
          </p:cNvSpPr>
          <p:nvPr>
            <p:ph type="sldImg"/>
          </p:nvPr>
        </p:nvSpPr>
        <p:spPr/>
        <p:txBody>
          <a:bodyPr/>
          <a:lstStyle/>
          <a:p>
            <a:endParaRPr lang="zh-CN" altLang="en-US"/>
          </a:p>
        </p:txBody>
      </p:sp>
      <p:sp>
        <p:nvSpPr>
          <p:cNvPr id="58373" name="Rectangle 3"/>
          <p:cNvSpPr>
            <a:spLocks noGrp="1"/>
          </p:cNvSpPr>
          <p:nvPr>
            <p:ph type="body" idx="1"/>
          </p:nvPr>
        </p:nvSpPr>
        <p:spPr>
          <a:ln w="9525"/>
        </p:spPr>
        <p:txBody>
          <a:bodyPr wrap="square" lIns="99358" tIns="48837" rIns="99358" bIns="48837" anchor="t"/>
          <a:lstStyle/>
          <a:p>
            <a:pPr lvl="0" eaLnBrk="1" hangingPunct="1"/>
            <a:r>
              <a:rPr lang="en-US" altLang="zh-CN" dirty="0"/>
              <a:t>Writing is similar, except you send the address and the new value,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59395"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9</a:t>
            </a:fld>
            <a:endParaRPr lang="en-US" sz="1200" b="1" dirty="0">
              <a:solidFill>
                <a:srgbClr val="0000FF"/>
              </a:solidFill>
              <a:latin typeface="Comic Sans MS" pitchFamily="66" charset="0"/>
              <a:ea typeface="Arial" pitchFamily="34" charset="0"/>
            </a:endParaRPr>
          </a:p>
        </p:txBody>
      </p:sp>
      <p:sp>
        <p:nvSpPr>
          <p:cNvPr id="59396" name="Rectangle 2"/>
          <p:cNvSpPr>
            <a:spLocks noGrp="1" noRot="1" noChangeAspect="1" noTextEdit="1"/>
          </p:cNvSpPr>
          <p:nvPr>
            <p:ph type="sldImg"/>
          </p:nvPr>
        </p:nvSpPr>
        <p:spPr/>
        <p:txBody>
          <a:bodyPr/>
          <a:lstStyle/>
          <a:p>
            <a:endParaRPr lang="zh-CN" altLang="en-US"/>
          </a:p>
        </p:txBody>
      </p:sp>
      <p:sp>
        <p:nvSpPr>
          <p:cNvPr id="59397" name="Rectangle 3"/>
          <p:cNvSpPr>
            <a:spLocks noGrp="1"/>
          </p:cNvSpPr>
          <p:nvPr>
            <p:ph type="body" idx="1"/>
          </p:nvPr>
        </p:nvSpPr>
        <p:spPr>
          <a:ln w="9525"/>
        </p:spPr>
        <p:txBody>
          <a:bodyPr wrap="square" lIns="99358" tIns="48837" rIns="99358" bIns="48837" anchor="t"/>
          <a:lstStyle/>
          <a:p>
            <a:pPr lvl="0" eaLnBrk="1" hangingPunct="1"/>
            <a:r>
              <a:rPr lang="en-US" altLang="zh-CN" dirty="0"/>
              <a:t>Wait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0419"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10</a:t>
            </a:fld>
            <a:endParaRPr lang="en-US" sz="1200" b="1" dirty="0">
              <a:solidFill>
                <a:srgbClr val="0000FF"/>
              </a:solidFill>
              <a:latin typeface="Comic Sans MS" pitchFamily="66" charset="0"/>
              <a:ea typeface="Arial" pitchFamily="34" charset="0"/>
            </a:endParaRPr>
          </a:p>
        </p:txBody>
      </p:sp>
      <p:sp>
        <p:nvSpPr>
          <p:cNvPr id="60420" name="Rectangle 2"/>
          <p:cNvSpPr>
            <a:spLocks noGrp="1" noRot="1" noChangeAspect="1" noTextEdit="1"/>
          </p:cNvSpPr>
          <p:nvPr>
            <p:ph type="sldImg"/>
          </p:nvPr>
        </p:nvSpPr>
        <p:spPr/>
        <p:txBody>
          <a:bodyPr/>
          <a:lstStyle/>
          <a:p>
            <a:endParaRPr lang="zh-CN" altLang="en-US"/>
          </a:p>
        </p:txBody>
      </p:sp>
      <p:sp>
        <p:nvSpPr>
          <p:cNvPr id="60421" name="Rectangle 3"/>
          <p:cNvSpPr>
            <a:spLocks noGrp="1"/>
          </p:cNvSpPr>
          <p:nvPr>
            <p:ph type="body" idx="1"/>
          </p:nvPr>
        </p:nvSpPr>
        <p:spPr>
          <a:ln w="9525"/>
        </p:spPr>
        <p:txBody>
          <a:bodyPr wrap="square" lIns="99358" tIns="48837" rIns="99358" bIns="48837" anchor="t"/>
          <a:lstStyle/>
          <a:p>
            <a:pPr lvl="0" eaLnBrk="1" hangingPunct="1"/>
            <a:r>
              <a:rPr lang="en-US" altLang="zh-CN" dirty="0"/>
              <a:t>And then get an acknowledgement that the new value was actually installed in the memory.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p:cNvSpPr>
          <p:nvPr>
            <p:ph type="hdr" sz="quarter"/>
          </p:nvPr>
        </p:nvSpPr>
        <p:spPr>
          <a:xfrm>
            <a:off x="0" y="0"/>
            <a:ext cx="3170238" cy="479425"/>
          </a:xfrm>
          <a:prstGeom prst="rect">
            <a:avLst/>
          </a:prstGeom>
          <a:noFill/>
          <a:ln w="9525">
            <a:noFill/>
            <a:miter/>
          </a:ln>
        </p:spPr>
        <p:txBody>
          <a:bodyPr/>
          <a:lstStyle/>
          <a:p>
            <a:pPr lvl="0"/>
            <a:r>
              <a:rPr lang="en-US" altLang="zh-CN" sz="1200" b="1" dirty="0">
                <a:solidFill>
                  <a:srgbClr val="0000FF"/>
                </a:solidFill>
                <a:latin typeface="Comic Sans MS" pitchFamily="66" charset="0"/>
              </a:rPr>
              <a:t>© 2003 Herlihy and Shavit</a:t>
            </a:r>
          </a:p>
        </p:txBody>
      </p:sp>
      <p:sp>
        <p:nvSpPr>
          <p:cNvPr id="61443" name="Rectangle 7"/>
          <p:cNvSpPr txBox="1">
            <a:spLocks noGrp="1"/>
          </p:cNvSpPr>
          <p:nvPr>
            <p:ph type="sldNum" sz="quarter"/>
          </p:nvPr>
        </p:nvSpPr>
        <p:spPr>
          <a:xfrm>
            <a:off x="4143375" y="9120188"/>
            <a:ext cx="3170238" cy="479425"/>
          </a:xfrm>
          <a:prstGeom prst="rect">
            <a:avLst/>
          </a:prstGeom>
          <a:noFill/>
          <a:ln w="9525">
            <a:noFill/>
            <a:miter/>
          </a:ln>
        </p:spPr>
        <p:txBody>
          <a:bodyPr/>
          <a:lstStyle/>
          <a:p>
            <a:pPr lvl="0" algn="r"/>
            <a:fld id="{9A0DB2DC-4C9A-4742-B13C-FB6460FD3503}" type="slidenum">
              <a:rPr lang="x-none" altLang="x-none" sz="1200" b="1" dirty="0">
                <a:solidFill>
                  <a:srgbClr val="0000FF"/>
                </a:solidFill>
                <a:latin typeface="Comic Sans MS" pitchFamily="66" charset="0"/>
                <a:ea typeface="Arial" pitchFamily="34" charset="0"/>
              </a:rPr>
              <a:t>11</a:t>
            </a:fld>
            <a:endParaRPr lang="en-US" sz="1200" b="1" dirty="0">
              <a:solidFill>
                <a:srgbClr val="0000FF"/>
              </a:solidFill>
              <a:latin typeface="Comic Sans MS" pitchFamily="66" charset="0"/>
              <a:ea typeface="Arial" pitchFamily="34" charset="0"/>
            </a:endParaRPr>
          </a:p>
        </p:txBody>
      </p:sp>
      <p:sp>
        <p:nvSpPr>
          <p:cNvPr id="61444" name="Rectangle 2"/>
          <p:cNvSpPr>
            <a:spLocks noGrp="1" noRot="1" noChangeAspect="1" noTextEdit="1"/>
          </p:cNvSpPr>
          <p:nvPr>
            <p:ph type="sldImg"/>
          </p:nvPr>
        </p:nvSpPr>
        <p:spPr/>
        <p:txBody>
          <a:bodyPr/>
          <a:lstStyle/>
          <a:p>
            <a:endParaRPr lang="zh-CN" altLang="en-US"/>
          </a:p>
        </p:txBody>
      </p:sp>
      <p:sp>
        <p:nvSpPr>
          <p:cNvPr id="61445" name="Rectangle 3"/>
          <p:cNvSpPr>
            <a:spLocks noGrp="1"/>
          </p:cNvSpPr>
          <p:nvPr>
            <p:ph type="body" idx="1"/>
          </p:nvPr>
        </p:nvSpPr>
        <p:spPr>
          <a:ln w="9525"/>
        </p:spPr>
        <p:txBody>
          <a:bodyPr wrap="square" lIns="99358" tIns="48837" rIns="99358" bIns="48837" anchor="t"/>
          <a:lstStyle/>
          <a:p>
            <a:pPr lvl="0" eaLnBrk="1" hangingPunct="1"/>
            <a:r>
              <a:rPr lang="en-US" altLang="zh-CN" dirty="0"/>
              <a:t>We alleviate this problem by introducing one or more </a:t>
            </a:r>
            <a:r>
              <a:rPr lang="en-US" altLang="zh-CN" b="1" dirty="0"/>
              <a:t>caches:</a:t>
            </a:r>
            <a:r>
              <a:rPr lang="en-US" altLang="zh-CN" dirty="0"/>
              <a:t> small, fast memories situated between main memory and processors.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图片 33"/>
          <p:cNvPicPr/>
          <p:nvPr/>
        </p:nvPicPr>
        <p:blipFill>
          <a:blip r:embed="rId2"/>
          <a:stretch>
            <a:fillRect/>
          </a:stretch>
        </p:blipFill>
        <p:spPr>
          <a:xfrm>
            <a:off x="2079000" y="1604520"/>
            <a:ext cx="4984920" cy="3977280"/>
          </a:xfrm>
          <a:prstGeom prst="rect">
            <a:avLst/>
          </a:prstGeom>
          <a:ln>
            <a:noFill/>
          </a:ln>
        </p:spPr>
      </p:pic>
      <p:pic>
        <p:nvPicPr>
          <p:cNvPr id="35" name="图片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图片 69"/>
          <p:cNvPicPr/>
          <p:nvPr/>
        </p:nvPicPr>
        <p:blipFill>
          <a:blip r:embed="rId2"/>
          <a:stretch>
            <a:fillRect/>
          </a:stretch>
        </p:blipFill>
        <p:spPr>
          <a:xfrm>
            <a:off x="2079000" y="1604520"/>
            <a:ext cx="4984920" cy="3977280"/>
          </a:xfrm>
          <a:prstGeom prst="rect">
            <a:avLst/>
          </a:prstGeom>
          <a:ln>
            <a:noFill/>
          </a:ln>
        </p:spPr>
      </p:pic>
      <p:pic>
        <p:nvPicPr>
          <p:cNvPr id="71" name="图片 7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smtClean="0"/>
              <a:t>Click to edit Master title style</a:t>
            </a:r>
            <a:endParaRPr lang="zh-CN" altLang="en-US"/>
          </a:p>
        </p:txBody>
      </p:sp>
      <p:sp>
        <p:nvSpPr>
          <p:cNvPr id="3" name="Content Placeholder 2"/>
          <p:cNvSpPr>
            <a:spLocks noGrp="1"/>
          </p:cNvSpPr>
          <p:nvPr>
            <p:ph idx="1" hasCustomPrompt="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a:xfrm>
            <a:off x="685800" y="6426200"/>
            <a:ext cx="1905000" cy="279400"/>
          </a:xfrm>
        </p:spPr>
        <p:txBody>
          <a:bodyPr/>
          <a:lstStyle/>
          <a:p>
            <a:pPr lvl="0">
              <a:spcBef>
                <a:spcPct val="0"/>
              </a:spcBef>
            </a:pPr>
            <a:fld id="{BB962C8B-B14F-4D97-AF65-F5344CB8AC3E}" type="datetime1">
              <a:rPr lang="en-US" altLang="zh-CN" sz="1400" dirty="0">
                <a:solidFill>
                  <a:schemeClr val="accent2"/>
                </a:solidFill>
                <a:latin typeface="Times New Roman" charset="0"/>
                <a:ea typeface="宋体" charset="-122"/>
              </a:rPr>
              <a:t>17/12/12</a:t>
            </a:fld>
            <a:endParaRPr lang="en-US" altLang="zh-CN" sz="1400" dirty="0">
              <a:solidFill>
                <a:schemeClr val="accent2"/>
              </a:solidFill>
              <a:latin typeface="Times New Roman" charset="0"/>
              <a:ea typeface="宋体" charset="-122"/>
            </a:endParaRPr>
          </a:p>
        </p:txBody>
      </p:sp>
      <p:sp>
        <p:nvSpPr>
          <p:cNvPr id="5" name="页脚占位符 4"/>
          <p:cNvSpPr>
            <a:spLocks noGrp="1"/>
          </p:cNvSpPr>
          <p:nvPr>
            <p:ph type="ftr" sz="quarter" idx="11"/>
          </p:nvPr>
        </p:nvSpPr>
        <p:spPr>
          <a:xfrm>
            <a:off x="3124200" y="6426200"/>
            <a:ext cx="2895600" cy="279400"/>
          </a:xfrm>
        </p:spPr>
        <p:txBody>
          <a:bodyPr/>
          <a:lstStyle/>
          <a:p>
            <a:pPr marL="0" marR="0" lvl="0" indent="0" algn="ctr" defTabSz="914400" rtl="0" eaLnBrk="0" fontAlgn="base" latinLnBrk="0" hangingPunct="0">
              <a:spcBef>
                <a:spcPct val="0"/>
              </a:spcBef>
              <a:spcAft>
                <a:spcPct val="0"/>
              </a:spcAft>
              <a:buClrTx/>
              <a:buSzTx/>
              <a:buFontTx/>
              <a:buNone/>
              <a:defRPr/>
            </a:pPr>
            <a:r>
              <a:rPr kumimoji="0" lang="en-US" altLang="zh-CN" sz="1400" b="1" i="0" u="none" strike="noStrike" kern="1200" cap="none" spc="0" normalizeH="0" baseline="0" noProof="0">
                <a:ln>
                  <a:noFill/>
                </a:ln>
                <a:solidFill>
                  <a:srgbClr val="114FFB"/>
                </a:solidFill>
                <a:effectLst/>
                <a:uLnTx/>
                <a:uFillTx/>
                <a:latin typeface="Helvetica" pitchFamily="34" charset="0"/>
                <a:ea typeface="宋体" charset="-122"/>
                <a:cs typeface="+mn-cs"/>
              </a:rPr>
              <a:t>CSCE 432/832, CMP Memory Hierarchy</a:t>
            </a:r>
          </a:p>
        </p:txBody>
      </p:sp>
      <p:sp>
        <p:nvSpPr>
          <p:cNvPr id="6" name="灯片编号占位符 5"/>
          <p:cNvSpPr>
            <a:spLocks noGrp="1"/>
          </p:cNvSpPr>
          <p:nvPr>
            <p:ph type="sldNum" sz="quarter" idx="12"/>
          </p:nvPr>
        </p:nvSpPr>
        <p:spPr>
          <a:xfrm>
            <a:off x="6553200" y="6413500"/>
            <a:ext cx="1905000" cy="292100"/>
          </a:xfrm>
        </p:spPr>
        <p:txBody>
          <a:bodyPr/>
          <a:lstStyle/>
          <a:p>
            <a:pPr lvl="0" algn="r">
              <a:spcBef>
                <a:spcPct val="0"/>
              </a:spcBef>
            </a:pPr>
            <a:fld id="{9A0DB2DC-4C9A-4742-B13C-FB6460FD3503}" type="slidenum">
              <a:rPr lang="en-US" altLang="zh-CN" sz="1400" dirty="0">
                <a:solidFill>
                  <a:schemeClr val="accent2"/>
                </a:solidFill>
                <a:latin typeface="Times New Roman" charset="0"/>
                <a:ea typeface="宋体" charset="-122"/>
              </a:rPr>
              <a:t>‹#›</a:t>
            </a:fld>
            <a:endParaRPr lang="en-US" altLang="zh-CN" sz="1400" b="0" dirty="0">
              <a:solidFill>
                <a:schemeClr val="accent2"/>
              </a:solidFill>
              <a:latin typeface="Times New Roman" charset="0"/>
              <a:ea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8880" cy="1142640"/>
          </a:xfrm>
          <a:prstGeom prst="rect">
            <a:avLst/>
          </a:prstGeom>
        </p:spPr>
        <p:txBody>
          <a:bodyPr lIns="0" tIns="0" rIns="0" bIns="0" anchor="ctr"/>
          <a:lstStyle/>
          <a:p>
            <a:r>
              <a:rPr lang="en-US">
                <a:latin typeface="Arial"/>
              </a:rPr>
              <a:t>单击鼠标编辑标题文字格式</a:t>
            </a:r>
          </a:p>
        </p:txBody>
      </p:sp>
      <p:sp>
        <p:nvSpPr>
          <p:cNvPr id="2"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p>
          <a:p>
            <a:pPr lvl="1">
              <a:buSzPct val="75000"/>
              <a:buFont typeface="StarSymbol"/>
              <a:buChar char=""/>
            </a:pPr>
            <a:r>
              <a:rPr lang="en-US" sz="2800">
                <a:latin typeface="Arial"/>
              </a:rPr>
              <a:t>第二个大纲级</a:t>
            </a:r>
          </a:p>
          <a:p>
            <a:pPr lvl="2">
              <a:buSzPct val="45000"/>
              <a:buFont typeface="StarSymbol"/>
              <a:buChar char=""/>
            </a:pPr>
            <a:r>
              <a:rPr lang="en-US" sz="2400">
                <a:latin typeface="Arial"/>
              </a:rPr>
              <a:t>第三大纲级别</a:t>
            </a:r>
          </a:p>
          <a:p>
            <a:pPr lvl="3">
              <a:buSzPct val="75000"/>
              <a:buFont typeface="StarSymbol"/>
              <a:buChar char=""/>
            </a:pPr>
            <a:r>
              <a:rPr lang="en-US" sz="2000">
                <a:latin typeface="Arial"/>
              </a:rPr>
              <a:t>第四大纲级别</a:t>
            </a:r>
          </a:p>
          <a:p>
            <a:pPr lvl="4">
              <a:buSzPct val="45000"/>
              <a:buFont typeface="StarSymbol"/>
              <a:buChar char=""/>
            </a:pPr>
            <a:r>
              <a:rPr lang="en-US" sz="2000">
                <a:latin typeface="Arial"/>
              </a:rPr>
              <a:t>第五大纲级别</a:t>
            </a:r>
          </a:p>
          <a:p>
            <a:pPr lvl="5">
              <a:buSzPct val="45000"/>
              <a:buFont typeface="StarSymbol"/>
              <a:buChar char=""/>
            </a:pPr>
            <a:r>
              <a:rPr lang="en-US" sz="2000">
                <a:latin typeface="Arial"/>
              </a:rPr>
              <a:t>第六大纲级别</a:t>
            </a:r>
          </a:p>
          <a:p>
            <a:pPr lvl="6">
              <a:buSzPct val="45000"/>
              <a:buFont typeface="StarSymbol"/>
              <a:buChar char=""/>
            </a:pPr>
            <a:r>
              <a:rPr lang="en-US" sz="2000">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单击鼠标编辑标题文字格式</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p>
          <a:p>
            <a:pPr lvl="1">
              <a:buSzPct val="75000"/>
              <a:buFont typeface="StarSymbol"/>
              <a:buChar char=""/>
            </a:pPr>
            <a:r>
              <a:rPr lang="en-US" sz="2800">
                <a:latin typeface="Arial"/>
              </a:rPr>
              <a:t>第二个大纲级</a:t>
            </a:r>
          </a:p>
          <a:p>
            <a:pPr lvl="2">
              <a:buSzPct val="45000"/>
              <a:buFont typeface="StarSymbol"/>
              <a:buChar char=""/>
            </a:pPr>
            <a:r>
              <a:rPr lang="en-US" sz="2400">
                <a:latin typeface="Arial"/>
              </a:rPr>
              <a:t>第三大纲级别</a:t>
            </a:r>
          </a:p>
          <a:p>
            <a:pPr lvl="3">
              <a:buSzPct val="75000"/>
              <a:buFont typeface="StarSymbol"/>
              <a:buChar char=""/>
            </a:pPr>
            <a:r>
              <a:rPr lang="en-US" sz="2000">
                <a:latin typeface="Arial"/>
              </a:rPr>
              <a:t>第四大纲级别</a:t>
            </a:r>
          </a:p>
          <a:p>
            <a:pPr lvl="4">
              <a:buSzPct val="45000"/>
              <a:buFont typeface="StarSymbol"/>
              <a:buChar char=""/>
            </a:pPr>
            <a:r>
              <a:rPr lang="en-US" sz="2000">
                <a:latin typeface="Arial"/>
              </a:rPr>
              <a:t>第五大纲级别</a:t>
            </a:r>
          </a:p>
          <a:p>
            <a:pPr lvl="5">
              <a:buSzPct val="45000"/>
              <a:buFont typeface="StarSymbol"/>
              <a:buChar char=""/>
            </a:pPr>
            <a:r>
              <a:rPr lang="en-US" sz="2000">
                <a:latin typeface="Arial"/>
              </a:rPr>
              <a:t>第六大纲级别</a:t>
            </a:r>
          </a:p>
          <a:p>
            <a:pPr lvl="6">
              <a:buSzPct val="45000"/>
              <a:buFont typeface="StarSymbol"/>
              <a:buChar char=""/>
            </a:pPr>
            <a:r>
              <a:rPr lang="en-US" sz="2000">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5.xml"/><Relationship Id="rId3"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5.xml"/><Relationship Id="rId3"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5.xml"/><Relationship Id="rId3"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0" y="1124640"/>
            <a:ext cx="9144000" cy="1469160"/>
          </a:xfrm>
          <a:prstGeom prst="rect">
            <a:avLst/>
          </a:prstGeom>
          <a:noFill/>
          <a:ln>
            <a:noFill/>
          </a:ln>
        </p:spPr>
        <p:txBody>
          <a:bodyPr lIns="90000" tIns="45000" rIns="90000" bIns="45000" anchor="ctr"/>
          <a:lstStyle/>
          <a:p>
            <a:pPr algn="ctr"/>
            <a:r>
              <a:rPr lang="zh-CN" altLang="en-US" sz="3000" b="1" dirty="0" smtClean="0">
                <a:solidFill>
                  <a:srgbClr val="000000"/>
                </a:solidFill>
                <a:latin typeface="Calibri"/>
              </a:rPr>
              <a:t>多核系统的缓存</a:t>
            </a:r>
            <a:endParaRPr lang="en-US" sz="3000" b="1" dirty="0">
              <a:solidFill>
                <a:srgbClr val="000000"/>
              </a:solidFill>
              <a:latin typeface="Calibri"/>
            </a:endParaRPr>
          </a:p>
        </p:txBody>
      </p:sp>
      <p:sp>
        <p:nvSpPr>
          <p:cNvPr id="78" name="CustomShape 2"/>
          <p:cNvSpPr/>
          <p:nvPr/>
        </p:nvSpPr>
        <p:spPr>
          <a:xfrm>
            <a:off x="1371600" y="3886200"/>
            <a:ext cx="6400080" cy="1751760"/>
          </a:xfrm>
          <a:prstGeom prst="rect">
            <a:avLst/>
          </a:prstGeom>
          <a:noFill/>
          <a:ln>
            <a:noFill/>
          </a:ln>
        </p:spPr>
        <p:txBody>
          <a:bodyPr lIns="90000" tIns="45000" rIns="90000" bIns="45000"/>
          <a:lstStyle/>
          <a:p>
            <a:pPr algn="ctr"/>
            <a:r>
              <a:rPr lang="zh-CN" altLang="en-US" sz="3200" dirty="0" smtClean="0">
                <a:solidFill>
                  <a:srgbClr val="8B8B8B"/>
                </a:solidFill>
                <a:latin typeface="Calibri"/>
              </a:rPr>
              <a:t>陈志文</a:t>
            </a:r>
            <a:endParaRPr lang="en-US" altLang="zh-CN" sz="3200" dirty="0" smtClean="0">
              <a:solidFill>
                <a:srgbClr val="8B8B8B"/>
              </a:solidFill>
              <a:latin typeface="Calibri"/>
            </a:endParaRPr>
          </a:p>
          <a:p>
            <a:pPr algn="ctr"/>
            <a:r>
              <a:rPr lang="en-US" sz="3200" dirty="0" smtClean="0">
                <a:solidFill>
                  <a:srgbClr val="8B8B8B"/>
                </a:solidFill>
                <a:latin typeface="Calibri"/>
              </a:rPr>
              <a:t>201</a:t>
            </a:r>
            <a:r>
              <a:rPr lang="en-US" altLang="zh-CN" sz="3200" dirty="0" smtClean="0">
                <a:solidFill>
                  <a:srgbClr val="8B8B8B"/>
                </a:solidFill>
                <a:latin typeface="Calibri"/>
              </a:rPr>
              <a:t>7</a:t>
            </a:r>
            <a:r>
              <a:rPr lang="en-US" sz="3200" dirty="0" smtClean="0">
                <a:solidFill>
                  <a:srgbClr val="8B8B8B"/>
                </a:solidFill>
                <a:latin typeface="Calibri"/>
              </a:rPr>
              <a:t>.</a:t>
            </a:r>
            <a:r>
              <a:rPr lang="en-US" altLang="zh-CN" sz="3200" dirty="0" smtClean="0">
                <a:solidFill>
                  <a:srgbClr val="8B8B8B"/>
                </a:solidFill>
                <a:latin typeface="Calibri"/>
              </a:rPr>
              <a:t>12</a:t>
            </a:r>
            <a:r>
              <a:rPr lang="en-US" sz="3200" dirty="0" smtClean="0">
                <a:solidFill>
                  <a:srgbClr val="8B8B8B"/>
                </a:solidFill>
                <a:latin typeface="Calibri"/>
              </a:rPr>
              <a:t>.</a:t>
            </a:r>
            <a:r>
              <a:rPr lang="zh-CN" altLang="zh-CN" sz="3200" dirty="0" smtClean="0">
                <a:solidFill>
                  <a:srgbClr val="8B8B8B"/>
                </a:solidFill>
                <a:latin typeface="Calibri"/>
              </a:rPr>
              <a:t>13</a:t>
            </a:r>
            <a:endParaRPr lang="en-US" altLang="zh-CN" sz="3200" dirty="0" smtClean="0">
              <a:solidFill>
                <a:srgbClr val="8B8B8B"/>
              </a:solidFill>
              <a:latin typeface="Calibri"/>
            </a:endParaRPr>
          </a:p>
          <a:p>
            <a:pPr algn="ctr"/>
            <a:r>
              <a:rPr lang="en-US" altLang="zh-CN" sz="3200" dirty="0" smtClean="0">
                <a:solidFill>
                  <a:srgbClr val="8B8B8B"/>
                </a:solidFill>
                <a:latin typeface="Calibri"/>
              </a:rPr>
              <a:t>E-mail: </a:t>
            </a:r>
            <a:r>
              <a:rPr lang="en-US" altLang="zh-CN" sz="3200" dirty="0" err="1" smtClean="0">
                <a:solidFill>
                  <a:srgbClr val="8B8B8B"/>
                </a:solidFill>
                <a:latin typeface="Calibri"/>
              </a:rPr>
              <a:t>zhiwenchen</a:t>
            </a:r>
            <a:r>
              <a:rPr lang="en-US" altLang="zh-CN" sz="3200" dirty="0" err="1" smtClean="0">
                <a:solidFill>
                  <a:srgbClr val="8B8B8B"/>
                </a:solidFill>
                <a:latin typeface="Calibri"/>
              </a:rPr>
              <a:t>@hnu.edu.cn</a:t>
            </a:r>
            <a:endParaRPr lang="en-US" sz="3200" dirty="0">
              <a:solidFill>
                <a:srgbClr val="8B8B8B"/>
              </a:solidFill>
              <a:latin typeface="Calibri"/>
            </a:endParaRPr>
          </a:p>
        </p:txBody>
      </p:sp>
      <p:sp>
        <p:nvSpPr>
          <p:cNvPr id="79" name="CustomShape 3"/>
          <p:cNvSpPr/>
          <p:nvPr/>
        </p:nvSpPr>
        <p:spPr>
          <a:xfrm>
            <a:off x="6553080" y="6356520"/>
            <a:ext cx="2133000" cy="364320"/>
          </a:xfrm>
          <a:prstGeom prst="rect">
            <a:avLst/>
          </a:prstGeom>
          <a:noFill/>
          <a:ln>
            <a:noFill/>
          </a:ln>
        </p:spPr>
        <p:txBody>
          <a:bodyPr lIns="90000" tIns="45000" rIns="90000" bIns="45000" anchor="ctr"/>
          <a:lstStyle/>
          <a:p>
            <a:pPr algn="r"/>
            <a:fld id="{6C34B940-1CCE-432C-85DC-E20504A8BC83}" type="slidenum">
              <a:rPr lang="en-US" sz="1200">
                <a:solidFill>
                  <a:srgbClr val="8B8B8B"/>
                </a:solidFill>
                <a:latin typeface="Calibri"/>
              </a:rPr>
              <a:t>1</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txBox="1">
            <a:spLocks noGrp="1"/>
          </p:cNvSpPr>
          <p:nvPr>
            <p:ph type="ftr" sz="quarter" idx="10"/>
          </p:nvPr>
        </p:nvSpPr>
        <p:spPr>
          <a:xfrm>
            <a:off x="3117850" y="6285949"/>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0723"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10</a:t>
            </a:fld>
            <a:endParaRPr lang="en-US" sz="1400" dirty="0">
              <a:solidFill>
                <a:srgbClr val="000000"/>
              </a:solidFill>
              <a:latin typeface="Comic Sans MS" pitchFamily="66" charset="0"/>
              <a:ea typeface="Arial" pitchFamily="34" charset="0"/>
            </a:endParaRPr>
          </a:p>
        </p:txBody>
      </p:sp>
      <p:pic>
        <p:nvPicPr>
          <p:cNvPr id="30724"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0725" name="Rectangle 3"/>
          <p:cNvSpPr>
            <a:spLocks noGrp="1"/>
          </p:cNvSpPr>
          <p:nvPr>
            <p:ph type="title"/>
          </p:nvPr>
        </p:nvSpPr>
        <p:spPr/>
        <p:txBody>
          <a:bodyPr vert="horz" wrap="square" lIns="91440" tIns="45720" rIns="91440" bIns="45720" anchor="ctr"/>
          <a:lstStyle/>
          <a:p>
            <a:r>
              <a:rPr lang="en-US" altLang="zh-CN" dirty="0"/>
              <a:t>Writing to Memory</a:t>
            </a:r>
          </a:p>
        </p:txBody>
      </p:sp>
      <p:grpSp>
        <p:nvGrpSpPr>
          <p:cNvPr id="30726" name="Group 4"/>
          <p:cNvGrpSpPr/>
          <p:nvPr/>
        </p:nvGrpSpPr>
        <p:grpSpPr>
          <a:xfrm flipH="1">
            <a:off x="1477963" y="4859338"/>
            <a:ext cx="1447800" cy="1295400"/>
            <a:chOff x="3168" y="1824"/>
            <a:chExt cx="912" cy="816"/>
          </a:xfrm>
        </p:grpSpPr>
        <p:sp>
          <p:nvSpPr>
            <p:cNvPr id="30739"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0"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1"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2"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3"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4"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5"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6"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47"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0727"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28"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29"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30"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30731" name="Group 19"/>
          <p:cNvGrpSpPr/>
          <p:nvPr/>
        </p:nvGrpSpPr>
        <p:grpSpPr>
          <a:xfrm>
            <a:off x="4799013" y="4714875"/>
            <a:ext cx="1646237" cy="592138"/>
            <a:chOff x="190" y="2592"/>
            <a:chExt cx="1037" cy="373"/>
          </a:xfrm>
        </p:grpSpPr>
        <p:sp>
          <p:nvSpPr>
            <p:cNvPr id="30734" name="Freeform 20"/>
            <p:cNvSpPr/>
            <p:nvPr/>
          </p:nvSpPr>
          <p:spPr>
            <a:xfrm>
              <a:off x="797" y="2594"/>
              <a:ext cx="430" cy="263"/>
            </a:xfrm>
            <a:custGeom>
              <a:avLst/>
              <a:gdLst>
                <a:gd name="txL" fmla="*/ 0 w 348"/>
                <a:gd name="txT" fmla="*/ 0 h 228"/>
                <a:gd name="txR" fmla="*/ 348 w 348"/>
                <a:gd name="txB" fmla="*/ 228 h 228"/>
              </a:gdLst>
              <a:ahLst/>
              <a:cxnLst>
                <a:cxn ang="0">
                  <a:pos x="57" y="159"/>
                </a:cxn>
                <a:cxn ang="0">
                  <a:pos x="287" y="0"/>
                </a:cxn>
                <a:cxn ang="0">
                  <a:pos x="811" y="404"/>
                </a:cxn>
                <a:cxn ang="0">
                  <a:pos x="497" y="233"/>
                </a:cxn>
                <a:cxn ang="0">
                  <a:pos x="630" y="361"/>
                </a:cxn>
                <a:cxn ang="0">
                  <a:pos x="336" y="223"/>
                </a:cxn>
                <a:cxn ang="0">
                  <a:pos x="525" y="339"/>
                </a:cxn>
                <a:cxn ang="0">
                  <a:pos x="0" y="197"/>
                </a:cxn>
                <a:cxn ang="0">
                  <a:pos x="57" y="159"/>
                </a:cxn>
              </a:cxnLst>
              <a:rect l="txL" t="txT" r="txR" b="txB"/>
              <a:pathLst>
                <a:path w="348" h="228">
                  <a:moveTo>
                    <a:pt x="24" y="90"/>
                  </a:moveTo>
                  <a:lnTo>
                    <a:pt x="123" y="0"/>
                  </a:lnTo>
                  <a:lnTo>
                    <a:pt x="348" y="228"/>
                  </a:lnTo>
                  <a:lnTo>
                    <a:pt x="213" y="132"/>
                  </a:lnTo>
                  <a:lnTo>
                    <a:pt x="270" y="204"/>
                  </a:lnTo>
                  <a:lnTo>
                    <a:pt x="144" y="126"/>
                  </a:lnTo>
                  <a:lnTo>
                    <a:pt x="225" y="192"/>
                  </a:lnTo>
                  <a:lnTo>
                    <a:pt x="0" y="111"/>
                  </a:lnTo>
                  <a:lnTo>
                    <a:pt x="24" y="90"/>
                  </a:lnTo>
                  <a:close/>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35" name="Freeform 21"/>
            <p:cNvSpPr/>
            <p:nvPr/>
          </p:nvSpPr>
          <p:spPr>
            <a:xfrm>
              <a:off x="190" y="2592"/>
              <a:ext cx="430" cy="267"/>
            </a:xfrm>
            <a:custGeom>
              <a:avLst/>
              <a:gdLst>
                <a:gd name="txL" fmla="*/ 0 w 348"/>
                <a:gd name="txT" fmla="*/ 0 h 231"/>
                <a:gd name="txR" fmla="*/ 348 w 348"/>
                <a:gd name="txB" fmla="*/ 231 h 231"/>
              </a:gdLst>
              <a:ahLst/>
              <a:cxnLst>
                <a:cxn ang="0">
                  <a:pos x="750" y="156"/>
                </a:cxn>
                <a:cxn ang="0">
                  <a:pos x="525" y="0"/>
                </a:cxn>
                <a:cxn ang="0">
                  <a:pos x="0" y="413"/>
                </a:cxn>
                <a:cxn ang="0">
                  <a:pos x="350" y="240"/>
                </a:cxn>
                <a:cxn ang="0">
                  <a:pos x="182" y="369"/>
                </a:cxn>
                <a:cxn ang="0">
                  <a:pos x="497" y="237"/>
                </a:cxn>
                <a:cxn ang="0">
                  <a:pos x="323" y="354"/>
                </a:cxn>
                <a:cxn ang="0">
                  <a:pos x="811" y="205"/>
                </a:cxn>
                <a:cxn ang="0">
                  <a:pos x="750" y="156"/>
                </a:cxn>
              </a:cxnLst>
              <a:rect l="txL" t="txT" r="txR" b="txB"/>
              <a:pathLst>
                <a:path w="348" h="231">
                  <a:moveTo>
                    <a:pt x="321" y="87"/>
                  </a:moveTo>
                  <a:lnTo>
                    <a:pt x="225" y="0"/>
                  </a:lnTo>
                  <a:lnTo>
                    <a:pt x="0" y="231"/>
                  </a:lnTo>
                  <a:lnTo>
                    <a:pt x="150" y="135"/>
                  </a:lnTo>
                  <a:lnTo>
                    <a:pt x="78" y="207"/>
                  </a:lnTo>
                  <a:lnTo>
                    <a:pt x="213" y="132"/>
                  </a:lnTo>
                  <a:lnTo>
                    <a:pt x="138" y="198"/>
                  </a:lnTo>
                  <a:lnTo>
                    <a:pt x="348" y="114"/>
                  </a:lnTo>
                  <a:lnTo>
                    <a:pt x="321" y="87"/>
                  </a:lnTo>
                  <a:close/>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30736" name="Group 22"/>
            <p:cNvGrpSpPr/>
            <p:nvPr/>
          </p:nvGrpSpPr>
          <p:grpSpPr>
            <a:xfrm>
              <a:off x="511" y="2699"/>
              <a:ext cx="405" cy="266"/>
              <a:chOff x="312" y="2568"/>
              <a:chExt cx="604" cy="397"/>
            </a:xfrm>
          </p:grpSpPr>
          <p:sp>
            <p:nvSpPr>
              <p:cNvPr id="30737" name="Rectangle 23"/>
              <p:cNvSpPr/>
              <p:nvPr/>
            </p:nvSpPr>
            <p:spPr>
              <a:xfrm>
                <a:off x="319" y="2578"/>
                <a:ext cx="597" cy="387"/>
              </a:xfrm>
              <a:prstGeom prst="rect">
                <a:avLst/>
              </a:prstGeom>
              <a:solidFill>
                <a:srgbClr val="009900"/>
              </a:solidFill>
              <a:ln w="38100" cap="flat" cmpd="sng">
                <a:solidFill>
                  <a:schemeClr val="tx1"/>
                </a:solidFill>
                <a:prstDash val="solid"/>
                <a:miter/>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38" name="Freeform 24"/>
              <p:cNvSpPr/>
              <p:nvPr/>
            </p:nvSpPr>
            <p:spPr>
              <a:xfrm>
                <a:off x="312" y="2568"/>
                <a:ext cx="604" cy="208"/>
              </a:xfrm>
              <a:custGeom>
                <a:avLst/>
                <a:gdLst>
                  <a:gd name="txL" fmla="*/ 0 w 604"/>
                  <a:gd name="txT" fmla="*/ 0 h 208"/>
                  <a:gd name="txR" fmla="*/ 604 w 604"/>
                  <a:gd name="txB" fmla="*/ 208 h 208"/>
                </a:gdLst>
                <a:ahLst/>
                <a:cxnLst>
                  <a:cxn ang="0">
                    <a:pos x="0" y="0"/>
                  </a:cxn>
                  <a:cxn ang="0">
                    <a:pos x="321" y="208"/>
                  </a:cxn>
                  <a:cxn ang="0">
                    <a:pos x="604" y="19"/>
                  </a:cxn>
                </a:cxnLst>
                <a:rect l="txL" t="txT" r="txR" b="txB"/>
                <a:pathLst>
                  <a:path w="604" h="208">
                    <a:moveTo>
                      <a:pt x="0" y="0"/>
                    </a:moveTo>
                    <a:lnTo>
                      <a:pt x="321" y="208"/>
                    </a:lnTo>
                    <a:lnTo>
                      <a:pt x="604" y="19"/>
                    </a:lnTo>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grpSp>
      <p:sp>
        <p:nvSpPr>
          <p:cNvPr id="30732" name="Freeform 25"/>
          <p:cNvSpPr/>
          <p:nvPr/>
        </p:nvSpPr>
        <p:spPr>
          <a:xfrm>
            <a:off x="3117850" y="2922588"/>
            <a:ext cx="3357563" cy="2233612"/>
          </a:xfrm>
          <a:custGeom>
            <a:avLst/>
            <a:gdLst>
              <a:gd name="txL" fmla="*/ 0 w 2115"/>
              <a:gd name="txT" fmla="*/ 0 h 1407"/>
              <a:gd name="txR" fmla="*/ 2115 w 2115"/>
              <a:gd name="txB" fmla="*/ 1407 h 1407"/>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115" h="1407">
                <a:moveTo>
                  <a:pt x="0" y="1407"/>
                </a:moveTo>
                <a:cubicBezTo>
                  <a:pt x="83" y="1358"/>
                  <a:pt x="249" y="1179"/>
                  <a:pt x="501" y="1115"/>
                </a:cubicBezTo>
                <a:cubicBezTo>
                  <a:pt x="753" y="1051"/>
                  <a:pt x="1314" y="1099"/>
                  <a:pt x="1511" y="1020"/>
                </a:cubicBezTo>
                <a:cubicBezTo>
                  <a:pt x="1708" y="941"/>
                  <a:pt x="1733" y="754"/>
                  <a:pt x="1681" y="642"/>
                </a:cubicBezTo>
                <a:cubicBezTo>
                  <a:pt x="1629" y="530"/>
                  <a:pt x="1127" y="457"/>
                  <a:pt x="1199" y="350"/>
                </a:cubicBezTo>
                <a:cubicBezTo>
                  <a:pt x="1271" y="243"/>
                  <a:pt x="1924" y="73"/>
                  <a:pt x="2115"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0733" name="Text Box 26"/>
          <p:cNvSpPr txBox="1"/>
          <p:nvPr/>
        </p:nvSpPr>
        <p:spPr>
          <a:xfrm>
            <a:off x="6667500" y="4867275"/>
            <a:ext cx="676275" cy="457200"/>
          </a:xfrm>
          <a:prstGeom prst="rect">
            <a:avLst/>
          </a:prstGeom>
          <a:noFill/>
          <a:ln w="9525">
            <a:noFill/>
            <a:miter/>
          </a:ln>
        </p:spPr>
        <p:txBody>
          <a:bodyPr wrap="none">
            <a:spAutoFit/>
          </a:bodyPr>
          <a:lstStyle/>
          <a:p>
            <a:pPr lvl="0"/>
            <a:r>
              <a:rPr lang="en-US" altLang="zh-CN" b="1" dirty="0">
                <a:solidFill>
                  <a:srgbClr val="009900"/>
                </a:solidFill>
                <a:latin typeface="Comic Sans MS" pitchFamily="66" charset="0"/>
                <a:ea typeface="Times" pitchFamily="18" charset="0"/>
              </a:rPr>
              <a:t>ack</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1747"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11</a:t>
            </a:fld>
            <a:endParaRPr lang="en-US" sz="1400" dirty="0">
              <a:solidFill>
                <a:srgbClr val="000000"/>
              </a:solidFill>
              <a:latin typeface="Comic Sans MS" pitchFamily="66" charset="0"/>
              <a:ea typeface="Arial" pitchFamily="34" charset="0"/>
            </a:endParaRPr>
          </a:p>
        </p:txBody>
      </p:sp>
      <p:pic>
        <p:nvPicPr>
          <p:cNvPr id="31748"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1749" name="Rectangle 3"/>
          <p:cNvSpPr>
            <a:spLocks noGrp="1"/>
          </p:cNvSpPr>
          <p:nvPr>
            <p:ph type="title"/>
          </p:nvPr>
        </p:nvSpPr>
        <p:spPr/>
        <p:txBody>
          <a:bodyPr vert="horz" wrap="square" lIns="91440" tIns="45720" rIns="91440" bIns="45720" anchor="ctr"/>
          <a:lstStyle/>
          <a:p>
            <a:r>
              <a:rPr lang="en-US" altLang="zh-CN" dirty="0"/>
              <a:t>Cache: Reading from Memory</a:t>
            </a:r>
          </a:p>
        </p:txBody>
      </p:sp>
      <p:grpSp>
        <p:nvGrpSpPr>
          <p:cNvPr id="31750" name="Group 4"/>
          <p:cNvGrpSpPr/>
          <p:nvPr/>
        </p:nvGrpSpPr>
        <p:grpSpPr>
          <a:xfrm flipH="1">
            <a:off x="1477963" y="4859338"/>
            <a:ext cx="1447800" cy="1295400"/>
            <a:chOff x="3168" y="1824"/>
            <a:chExt cx="912" cy="816"/>
          </a:xfrm>
        </p:grpSpPr>
        <p:sp>
          <p:nvSpPr>
            <p:cNvPr id="31765"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66"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67"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68"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69"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70"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71"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72"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73"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1751"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52"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53"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54"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31755" name="Group 19"/>
          <p:cNvGrpSpPr/>
          <p:nvPr/>
        </p:nvGrpSpPr>
        <p:grpSpPr>
          <a:xfrm>
            <a:off x="2130425" y="2016125"/>
            <a:ext cx="1646238" cy="592138"/>
            <a:chOff x="190" y="2592"/>
            <a:chExt cx="1037" cy="373"/>
          </a:xfrm>
        </p:grpSpPr>
        <p:sp>
          <p:nvSpPr>
            <p:cNvPr id="31760" name="Freeform 20"/>
            <p:cNvSpPr/>
            <p:nvPr/>
          </p:nvSpPr>
          <p:spPr>
            <a:xfrm>
              <a:off x="797" y="2594"/>
              <a:ext cx="430" cy="263"/>
            </a:xfrm>
            <a:custGeom>
              <a:avLst/>
              <a:gdLst>
                <a:gd name="txL" fmla="*/ 0 w 348"/>
                <a:gd name="txT" fmla="*/ 0 h 228"/>
                <a:gd name="txR" fmla="*/ 348 w 348"/>
                <a:gd name="txB" fmla="*/ 228 h 228"/>
              </a:gdLst>
              <a:ahLst/>
              <a:cxnLst>
                <a:cxn ang="0">
                  <a:pos x="57" y="159"/>
                </a:cxn>
                <a:cxn ang="0">
                  <a:pos x="287" y="0"/>
                </a:cxn>
                <a:cxn ang="0">
                  <a:pos x="811" y="404"/>
                </a:cxn>
                <a:cxn ang="0">
                  <a:pos x="497" y="233"/>
                </a:cxn>
                <a:cxn ang="0">
                  <a:pos x="630" y="361"/>
                </a:cxn>
                <a:cxn ang="0">
                  <a:pos x="336" y="223"/>
                </a:cxn>
                <a:cxn ang="0">
                  <a:pos x="525" y="339"/>
                </a:cxn>
                <a:cxn ang="0">
                  <a:pos x="0" y="197"/>
                </a:cxn>
                <a:cxn ang="0">
                  <a:pos x="57" y="159"/>
                </a:cxn>
              </a:cxnLst>
              <a:rect l="txL" t="txT" r="txR" b="txB"/>
              <a:pathLst>
                <a:path w="348" h="228">
                  <a:moveTo>
                    <a:pt x="24" y="90"/>
                  </a:moveTo>
                  <a:lnTo>
                    <a:pt x="123" y="0"/>
                  </a:lnTo>
                  <a:lnTo>
                    <a:pt x="348" y="228"/>
                  </a:lnTo>
                  <a:lnTo>
                    <a:pt x="213" y="132"/>
                  </a:lnTo>
                  <a:lnTo>
                    <a:pt x="270" y="204"/>
                  </a:lnTo>
                  <a:lnTo>
                    <a:pt x="144" y="126"/>
                  </a:lnTo>
                  <a:lnTo>
                    <a:pt x="225" y="192"/>
                  </a:lnTo>
                  <a:lnTo>
                    <a:pt x="0" y="111"/>
                  </a:lnTo>
                  <a:lnTo>
                    <a:pt x="24" y="9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61" name="Freeform 21"/>
            <p:cNvSpPr/>
            <p:nvPr/>
          </p:nvSpPr>
          <p:spPr>
            <a:xfrm>
              <a:off x="190" y="2592"/>
              <a:ext cx="430" cy="267"/>
            </a:xfrm>
            <a:custGeom>
              <a:avLst/>
              <a:gdLst>
                <a:gd name="txL" fmla="*/ 0 w 348"/>
                <a:gd name="txT" fmla="*/ 0 h 231"/>
                <a:gd name="txR" fmla="*/ 348 w 348"/>
                <a:gd name="txB" fmla="*/ 231 h 231"/>
              </a:gdLst>
              <a:ahLst/>
              <a:cxnLst>
                <a:cxn ang="0">
                  <a:pos x="750" y="156"/>
                </a:cxn>
                <a:cxn ang="0">
                  <a:pos x="525" y="0"/>
                </a:cxn>
                <a:cxn ang="0">
                  <a:pos x="0" y="413"/>
                </a:cxn>
                <a:cxn ang="0">
                  <a:pos x="350" y="240"/>
                </a:cxn>
                <a:cxn ang="0">
                  <a:pos x="182" y="369"/>
                </a:cxn>
                <a:cxn ang="0">
                  <a:pos x="497" y="237"/>
                </a:cxn>
                <a:cxn ang="0">
                  <a:pos x="323" y="354"/>
                </a:cxn>
                <a:cxn ang="0">
                  <a:pos x="811" y="205"/>
                </a:cxn>
                <a:cxn ang="0">
                  <a:pos x="750" y="156"/>
                </a:cxn>
              </a:cxnLst>
              <a:rect l="txL" t="txT" r="txR" b="txB"/>
              <a:pathLst>
                <a:path w="348" h="231">
                  <a:moveTo>
                    <a:pt x="321" y="87"/>
                  </a:moveTo>
                  <a:lnTo>
                    <a:pt x="225" y="0"/>
                  </a:lnTo>
                  <a:lnTo>
                    <a:pt x="0" y="231"/>
                  </a:lnTo>
                  <a:lnTo>
                    <a:pt x="150" y="135"/>
                  </a:lnTo>
                  <a:lnTo>
                    <a:pt x="78" y="207"/>
                  </a:lnTo>
                  <a:lnTo>
                    <a:pt x="213" y="132"/>
                  </a:lnTo>
                  <a:lnTo>
                    <a:pt x="138" y="198"/>
                  </a:lnTo>
                  <a:lnTo>
                    <a:pt x="348" y="114"/>
                  </a:lnTo>
                  <a:lnTo>
                    <a:pt x="321" y="87"/>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31762" name="Group 22"/>
            <p:cNvGrpSpPr/>
            <p:nvPr/>
          </p:nvGrpSpPr>
          <p:grpSpPr>
            <a:xfrm>
              <a:off x="511" y="2699"/>
              <a:ext cx="405" cy="266"/>
              <a:chOff x="312" y="2568"/>
              <a:chExt cx="604" cy="397"/>
            </a:xfrm>
          </p:grpSpPr>
          <p:sp>
            <p:nvSpPr>
              <p:cNvPr id="31763" name="Rectangle 23"/>
              <p:cNvSpPr/>
              <p:nvPr/>
            </p:nvSpPr>
            <p:spPr>
              <a:xfrm>
                <a:off x="319" y="2578"/>
                <a:ext cx="597" cy="387"/>
              </a:xfrm>
              <a:prstGeom prst="rect">
                <a:avLst/>
              </a:prstGeom>
              <a:solidFill>
                <a:srgbClr val="FF0000"/>
              </a:solidFill>
              <a:ln w="38100" cap="flat" cmpd="sng">
                <a:solidFill>
                  <a:schemeClr val="tx1"/>
                </a:solidFill>
                <a:prstDash val="solid"/>
                <a:miter/>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64" name="Freeform 24"/>
              <p:cNvSpPr/>
              <p:nvPr/>
            </p:nvSpPr>
            <p:spPr>
              <a:xfrm>
                <a:off x="312" y="2568"/>
                <a:ext cx="604" cy="208"/>
              </a:xfrm>
              <a:custGeom>
                <a:avLst/>
                <a:gdLst>
                  <a:gd name="txL" fmla="*/ 0 w 604"/>
                  <a:gd name="txT" fmla="*/ 0 h 208"/>
                  <a:gd name="txR" fmla="*/ 604 w 604"/>
                  <a:gd name="txB" fmla="*/ 208 h 208"/>
                </a:gdLst>
                <a:ahLst/>
                <a:cxnLst>
                  <a:cxn ang="0">
                    <a:pos x="0" y="0"/>
                  </a:cxn>
                  <a:cxn ang="0">
                    <a:pos x="321" y="208"/>
                  </a:cxn>
                  <a:cxn ang="0">
                    <a:pos x="604" y="19"/>
                  </a:cxn>
                </a:cxnLst>
                <a:rect l="txL" t="txT" r="txR" b="txB"/>
                <a:pathLst>
                  <a:path w="604" h="208">
                    <a:moveTo>
                      <a:pt x="0" y="0"/>
                    </a:moveTo>
                    <a:lnTo>
                      <a:pt x="321" y="208"/>
                    </a:lnTo>
                    <a:lnTo>
                      <a:pt x="604" y="19"/>
                    </a:lnTo>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grpSp>
      <p:sp>
        <p:nvSpPr>
          <p:cNvPr id="31756" name="Freeform 25"/>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57" name="Text Box 26"/>
          <p:cNvSpPr txBox="1"/>
          <p:nvPr/>
        </p:nvSpPr>
        <p:spPr>
          <a:xfrm>
            <a:off x="3775075" y="2168525"/>
            <a:ext cx="1323975"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address</a:t>
            </a:r>
          </a:p>
        </p:txBody>
      </p:sp>
      <p:sp>
        <p:nvSpPr>
          <p:cNvPr id="31758" name="Freeform 27"/>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1759" name="Text Box 29"/>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2771"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12</a:t>
            </a:fld>
            <a:endParaRPr lang="en-US" sz="1400" dirty="0">
              <a:solidFill>
                <a:srgbClr val="000000"/>
              </a:solidFill>
              <a:latin typeface="Comic Sans MS" pitchFamily="66" charset="0"/>
              <a:ea typeface="Arial" pitchFamily="34" charset="0"/>
            </a:endParaRPr>
          </a:p>
        </p:txBody>
      </p:sp>
      <p:pic>
        <p:nvPicPr>
          <p:cNvPr id="32772"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2773" name="Rectangle 3"/>
          <p:cNvSpPr>
            <a:spLocks noGrp="1"/>
          </p:cNvSpPr>
          <p:nvPr>
            <p:ph type="title"/>
          </p:nvPr>
        </p:nvSpPr>
        <p:spPr/>
        <p:txBody>
          <a:bodyPr vert="horz" wrap="square" lIns="91440" tIns="45720" rIns="91440" bIns="45720" anchor="ctr"/>
          <a:lstStyle/>
          <a:p>
            <a:r>
              <a:rPr lang="en-US" altLang="zh-CN" dirty="0"/>
              <a:t>Cache: Reading from Memory</a:t>
            </a:r>
          </a:p>
        </p:txBody>
      </p:sp>
      <p:grpSp>
        <p:nvGrpSpPr>
          <p:cNvPr id="32774" name="Group 4"/>
          <p:cNvGrpSpPr/>
          <p:nvPr/>
        </p:nvGrpSpPr>
        <p:grpSpPr>
          <a:xfrm flipH="1">
            <a:off x="1477963" y="4859338"/>
            <a:ext cx="1447800" cy="1295400"/>
            <a:chOff x="3168" y="1824"/>
            <a:chExt cx="912" cy="816"/>
          </a:xfrm>
        </p:grpSpPr>
        <p:sp>
          <p:nvSpPr>
            <p:cNvPr id="32789"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0"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1"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2"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3"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4"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5"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6"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97"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2775"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76"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77"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78"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79" name="Freeform 20"/>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80" name="Text Box 21"/>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2781" name="Freeform 28"/>
          <p:cNvSpPr/>
          <p:nvPr/>
        </p:nvSpPr>
        <p:spPr>
          <a:xfrm>
            <a:off x="4449763" y="2922588"/>
            <a:ext cx="2025650" cy="1662112"/>
          </a:xfrm>
          <a:custGeom>
            <a:avLst/>
            <a:gdLst>
              <a:gd name="txL" fmla="*/ 0 w 1276"/>
              <a:gd name="txT" fmla="*/ 0 h 1047"/>
              <a:gd name="txR" fmla="*/ 1276 w 1276"/>
              <a:gd name="txB" fmla="*/ 1047 h 1047"/>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1276" h="1047">
                <a:moveTo>
                  <a:pt x="190" y="1020"/>
                </a:moveTo>
                <a:cubicBezTo>
                  <a:pt x="176" y="1020"/>
                  <a:pt x="0" y="1047"/>
                  <a:pt x="105" y="1020"/>
                </a:cubicBezTo>
                <a:cubicBezTo>
                  <a:pt x="210" y="993"/>
                  <a:pt x="781" y="972"/>
                  <a:pt x="823" y="860"/>
                </a:cubicBezTo>
                <a:cubicBezTo>
                  <a:pt x="865" y="748"/>
                  <a:pt x="285" y="493"/>
                  <a:pt x="360" y="350"/>
                </a:cubicBezTo>
                <a:cubicBezTo>
                  <a:pt x="435" y="207"/>
                  <a:pt x="1085" y="73"/>
                  <a:pt x="1276"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32782" name="Group 29"/>
          <p:cNvGrpSpPr/>
          <p:nvPr/>
        </p:nvGrpSpPr>
        <p:grpSpPr>
          <a:xfrm>
            <a:off x="3722688" y="4549775"/>
            <a:ext cx="1377950" cy="423863"/>
            <a:chOff x="1313" y="2496"/>
            <a:chExt cx="1252" cy="427"/>
          </a:xfrm>
        </p:grpSpPr>
        <p:sp>
          <p:nvSpPr>
            <p:cNvPr id="32785" name="Freeform 30"/>
            <p:cNvSpPr/>
            <p:nvPr/>
          </p:nvSpPr>
          <p:spPr>
            <a:xfrm>
              <a:off x="1945" y="2502"/>
              <a:ext cx="620" cy="421"/>
            </a:xfrm>
            <a:custGeom>
              <a:avLst/>
              <a:gdLst>
                <a:gd name="txL" fmla="*/ 0 w 348"/>
                <a:gd name="txT" fmla="*/ 0 h 228"/>
                <a:gd name="txR" fmla="*/ 348 w 348"/>
                <a:gd name="txB" fmla="*/ 228 h 228"/>
              </a:gdLst>
              <a:ahLst/>
              <a:cxnLst>
                <a:cxn ang="0">
                  <a:pos x="244" y="1047"/>
                </a:cxn>
                <a:cxn ang="0">
                  <a:pos x="1238" y="0"/>
                </a:cxn>
                <a:cxn ang="0">
                  <a:pos x="3508" y="2650"/>
                </a:cxn>
                <a:cxn ang="0">
                  <a:pos x="2143" y="1538"/>
                </a:cxn>
                <a:cxn ang="0">
                  <a:pos x="2721" y="2373"/>
                </a:cxn>
                <a:cxn ang="0">
                  <a:pos x="1454" y="1466"/>
                </a:cxn>
                <a:cxn ang="0">
                  <a:pos x="2266" y="2236"/>
                </a:cxn>
                <a:cxn ang="0">
                  <a:pos x="0" y="1293"/>
                </a:cxn>
                <a:cxn ang="0">
                  <a:pos x="244" y="1047"/>
                </a:cxn>
              </a:cxnLst>
              <a:rect l="txL" t="txT" r="txR" b="txB"/>
              <a:pathLst>
                <a:path w="348" h="228">
                  <a:moveTo>
                    <a:pt x="24" y="90"/>
                  </a:moveTo>
                  <a:lnTo>
                    <a:pt x="123" y="0"/>
                  </a:lnTo>
                  <a:lnTo>
                    <a:pt x="348" y="228"/>
                  </a:lnTo>
                  <a:lnTo>
                    <a:pt x="213" y="132"/>
                  </a:lnTo>
                  <a:lnTo>
                    <a:pt x="270" y="204"/>
                  </a:lnTo>
                  <a:lnTo>
                    <a:pt x="144" y="126"/>
                  </a:lnTo>
                  <a:lnTo>
                    <a:pt x="225" y="192"/>
                  </a:lnTo>
                  <a:lnTo>
                    <a:pt x="0" y="111"/>
                  </a:lnTo>
                  <a:lnTo>
                    <a:pt x="24" y="90"/>
                  </a:lnTo>
                  <a:close/>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86" name="Freeform 31"/>
            <p:cNvSpPr/>
            <p:nvPr/>
          </p:nvSpPr>
          <p:spPr>
            <a:xfrm>
              <a:off x="1313" y="2496"/>
              <a:ext cx="620" cy="427"/>
            </a:xfrm>
            <a:custGeom>
              <a:avLst/>
              <a:gdLst>
                <a:gd name="txL" fmla="*/ 0 w 348"/>
                <a:gd name="txT" fmla="*/ 0 h 231"/>
                <a:gd name="txR" fmla="*/ 348 w 348"/>
                <a:gd name="txB" fmla="*/ 231 h 231"/>
              </a:gdLst>
              <a:ahLst/>
              <a:cxnLst>
                <a:cxn ang="0">
                  <a:pos x="3234" y="1019"/>
                </a:cxn>
                <a:cxn ang="0">
                  <a:pos x="2266" y="0"/>
                </a:cxn>
                <a:cxn ang="0">
                  <a:pos x="0" y="2695"/>
                </a:cxn>
                <a:cxn ang="0">
                  <a:pos x="1511" y="1579"/>
                </a:cxn>
                <a:cxn ang="0">
                  <a:pos x="787" y="2420"/>
                </a:cxn>
                <a:cxn ang="0">
                  <a:pos x="2143" y="1542"/>
                </a:cxn>
                <a:cxn ang="0">
                  <a:pos x="1390" y="2312"/>
                </a:cxn>
                <a:cxn ang="0">
                  <a:pos x="3508" y="1333"/>
                </a:cxn>
                <a:cxn ang="0">
                  <a:pos x="3234" y="1019"/>
                </a:cxn>
              </a:cxnLst>
              <a:rect l="txL" t="txT" r="txR" b="txB"/>
              <a:pathLst>
                <a:path w="348" h="231">
                  <a:moveTo>
                    <a:pt x="321" y="87"/>
                  </a:moveTo>
                  <a:lnTo>
                    <a:pt x="225" y="0"/>
                  </a:lnTo>
                  <a:lnTo>
                    <a:pt x="0" y="231"/>
                  </a:lnTo>
                  <a:lnTo>
                    <a:pt x="150" y="135"/>
                  </a:lnTo>
                  <a:lnTo>
                    <a:pt x="78" y="207"/>
                  </a:lnTo>
                  <a:lnTo>
                    <a:pt x="213" y="132"/>
                  </a:lnTo>
                  <a:lnTo>
                    <a:pt x="138" y="198"/>
                  </a:lnTo>
                  <a:lnTo>
                    <a:pt x="348" y="114"/>
                  </a:lnTo>
                  <a:lnTo>
                    <a:pt x="321" y="87"/>
                  </a:lnTo>
                  <a:close/>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87" name="Oval 32"/>
            <p:cNvSpPr/>
            <p:nvPr/>
          </p:nvSpPr>
          <p:spPr>
            <a:xfrm>
              <a:off x="1722" y="2579"/>
              <a:ext cx="391" cy="344"/>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88" name="Oval 33"/>
            <p:cNvSpPr/>
            <p:nvPr/>
          </p:nvSpPr>
          <p:spPr>
            <a:xfrm>
              <a:off x="1945" y="2640"/>
              <a:ext cx="102" cy="96"/>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2783" name="Freeform 34"/>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2784" name="Freeform 35"/>
          <p:cNvSpPr/>
          <p:nvPr/>
        </p:nvSpPr>
        <p:spPr>
          <a:xfrm>
            <a:off x="2908300" y="5037138"/>
            <a:ext cx="1423988" cy="763587"/>
          </a:xfrm>
          <a:custGeom>
            <a:avLst/>
            <a:gdLst>
              <a:gd name="txL" fmla="*/ 0 w 897"/>
              <a:gd name="txT" fmla="*/ 0 h 481"/>
              <a:gd name="txR" fmla="*/ 897 w 897"/>
              <a:gd name="txB" fmla="*/ 481 h 481"/>
            </a:gdLst>
            <a:ahLst/>
            <a:cxnLst>
              <a:cxn ang="0">
                <a:pos x="0" y="2147483647"/>
              </a:cxn>
              <a:cxn ang="0">
                <a:pos x="2147483647" y="2147483647"/>
              </a:cxn>
              <a:cxn ang="0">
                <a:pos x="2147483647" y="0"/>
              </a:cxn>
            </a:cxnLst>
            <a:rect l="txL" t="txT" r="txR" b="txB"/>
            <a:pathLst>
              <a:path w="897" h="481">
                <a:moveTo>
                  <a:pt x="0" y="481"/>
                </a:moveTo>
                <a:cubicBezTo>
                  <a:pt x="108" y="461"/>
                  <a:pt x="502" y="439"/>
                  <a:pt x="651" y="359"/>
                </a:cubicBezTo>
                <a:cubicBezTo>
                  <a:pt x="800" y="279"/>
                  <a:pt x="846" y="75"/>
                  <a:pt x="897"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3795"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13</a:t>
            </a:fld>
            <a:endParaRPr lang="en-US" sz="1400" dirty="0">
              <a:solidFill>
                <a:srgbClr val="000000"/>
              </a:solidFill>
              <a:latin typeface="Comic Sans MS" pitchFamily="66" charset="0"/>
              <a:ea typeface="Arial" pitchFamily="34" charset="0"/>
            </a:endParaRPr>
          </a:p>
        </p:txBody>
      </p:sp>
      <p:pic>
        <p:nvPicPr>
          <p:cNvPr id="33796"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3797" name="Rectangle 3"/>
          <p:cNvSpPr>
            <a:spLocks noGrp="1"/>
          </p:cNvSpPr>
          <p:nvPr>
            <p:ph type="title"/>
          </p:nvPr>
        </p:nvSpPr>
        <p:spPr/>
        <p:txBody>
          <a:bodyPr vert="horz" wrap="square" lIns="91440" tIns="45720" rIns="91440" bIns="45720" anchor="ctr"/>
          <a:lstStyle/>
          <a:p>
            <a:r>
              <a:rPr lang="en-US" altLang="zh-CN" dirty="0"/>
              <a:t>Cache: Reading from Memory</a:t>
            </a:r>
          </a:p>
        </p:txBody>
      </p:sp>
      <p:grpSp>
        <p:nvGrpSpPr>
          <p:cNvPr id="33798" name="Group 4"/>
          <p:cNvGrpSpPr/>
          <p:nvPr/>
        </p:nvGrpSpPr>
        <p:grpSpPr>
          <a:xfrm flipH="1">
            <a:off x="1477963" y="4859338"/>
            <a:ext cx="1447800" cy="1295400"/>
            <a:chOff x="3168" y="1824"/>
            <a:chExt cx="912" cy="816"/>
          </a:xfrm>
        </p:grpSpPr>
        <p:sp>
          <p:nvSpPr>
            <p:cNvPr id="33807"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8"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9"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10"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11"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12"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13"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14"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15"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3799"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0"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1"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2"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3" name="Freeform 18"/>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4" name="Text Box 19"/>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3805" name="Oval 24"/>
          <p:cNvSpPr/>
          <p:nvPr/>
        </p:nvSpPr>
        <p:spPr>
          <a:xfrm>
            <a:off x="4173538" y="4632325"/>
            <a:ext cx="430212" cy="341313"/>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3806" name="Oval 25"/>
          <p:cNvSpPr/>
          <p:nvPr/>
        </p:nvSpPr>
        <p:spPr>
          <a:xfrm>
            <a:off x="4418013" y="4692650"/>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4819"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14</a:t>
            </a:fld>
            <a:endParaRPr lang="en-US" sz="1400" dirty="0">
              <a:solidFill>
                <a:srgbClr val="000000"/>
              </a:solidFill>
              <a:latin typeface="Comic Sans MS" pitchFamily="66" charset="0"/>
              <a:ea typeface="Arial" pitchFamily="34" charset="0"/>
            </a:endParaRPr>
          </a:p>
        </p:txBody>
      </p:sp>
      <p:pic>
        <p:nvPicPr>
          <p:cNvPr id="34820"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4821" name="Rectangle 3"/>
          <p:cNvSpPr>
            <a:spLocks noGrp="1"/>
          </p:cNvSpPr>
          <p:nvPr>
            <p:ph type="title"/>
          </p:nvPr>
        </p:nvSpPr>
        <p:spPr/>
        <p:txBody>
          <a:bodyPr vert="horz" wrap="square" lIns="91440" tIns="45720" rIns="91440" bIns="45720" anchor="ctr"/>
          <a:lstStyle/>
          <a:p>
            <a:r>
              <a:rPr lang="en-US" altLang="zh-CN" dirty="0"/>
              <a:t>Cache Hit</a:t>
            </a:r>
          </a:p>
        </p:txBody>
      </p:sp>
      <p:grpSp>
        <p:nvGrpSpPr>
          <p:cNvPr id="34822" name="Group 4"/>
          <p:cNvGrpSpPr/>
          <p:nvPr/>
        </p:nvGrpSpPr>
        <p:grpSpPr>
          <a:xfrm flipH="1">
            <a:off x="1477963" y="4859338"/>
            <a:ext cx="1447800" cy="1295400"/>
            <a:chOff x="3168" y="1824"/>
            <a:chExt cx="912" cy="816"/>
          </a:xfrm>
        </p:grpSpPr>
        <p:sp>
          <p:nvSpPr>
            <p:cNvPr id="34833"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4"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5"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6"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7"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8"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9"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40"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41"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4823"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24"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25"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26"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27" name="Freeform 25"/>
          <p:cNvSpPr/>
          <p:nvPr/>
        </p:nvSpPr>
        <p:spPr>
          <a:xfrm>
            <a:off x="2278063" y="3567113"/>
            <a:ext cx="1663700" cy="1154112"/>
          </a:xfrm>
          <a:custGeom>
            <a:avLst/>
            <a:gdLst>
              <a:gd name="txL" fmla="*/ 0 w 1048"/>
              <a:gd name="txT" fmla="*/ 0 h 727"/>
              <a:gd name="txR" fmla="*/ 1048 w 1048"/>
              <a:gd name="txB" fmla="*/ 727 h 727"/>
            </a:gdLst>
            <a:ahLst/>
            <a:cxnLst>
              <a:cxn ang="0">
                <a:pos x="0" y="2147483647"/>
              </a:cxn>
              <a:cxn ang="0">
                <a:pos x="2147483647" y="2147483647"/>
              </a:cxn>
              <a:cxn ang="0">
                <a:pos x="2147483647" y="2147483647"/>
              </a:cxn>
            </a:cxnLst>
            <a:rect l="txL" t="txT" r="txR" b="txB"/>
            <a:pathLst>
              <a:path w="1048" h="727">
                <a:moveTo>
                  <a:pt x="0" y="727"/>
                </a:moveTo>
                <a:cubicBezTo>
                  <a:pt x="123" y="614"/>
                  <a:pt x="562" y="94"/>
                  <a:pt x="737" y="47"/>
                </a:cubicBezTo>
                <a:cubicBezTo>
                  <a:pt x="912" y="0"/>
                  <a:pt x="983" y="361"/>
                  <a:pt x="1048" y="444"/>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28" name="Freeform 27"/>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29" name="Text Box 28"/>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4830" name="Oval 32"/>
          <p:cNvSpPr/>
          <p:nvPr/>
        </p:nvSpPr>
        <p:spPr>
          <a:xfrm>
            <a:off x="3871913" y="4540250"/>
            <a:ext cx="430212" cy="341313"/>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1" name="Oval 33"/>
          <p:cNvSpPr/>
          <p:nvPr/>
        </p:nvSpPr>
        <p:spPr>
          <a:xfrm>
            <a:off x="4116388" y="4600575"/>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4832" name="Text Box 36"/>
          <p:cNvSpPr txBox="1"/>
          <p:nvPr/>
        </p:nvSpPr>
        <p:spPr>
          <a:xfrm>
            <a:off x="2157413" y="3590925"/>
            <a:ext cx="500062" cy="762000"/>
          </a:xfrm>
          <a:prstGeom prst="rect">
            <a:avLst/>
          </a:prstGeom>
          <a:noFill/>
          <a:ln w="9525">
            <a:noFill/>
            <a:miter/>
          </a:ln>
        </p:spPr>
        <p:txBody>
          <a:bodyPr wrap="none">
            <a:spAutoFit/>
          </a:bodyPr>
          <a:lstStyle/>
          <a:p>
            <a:pPr lvl="0"/>
            <a:r>
              <a:rPr lang="en-US" altLang="zh-CN" sz="4400" b="1" dirty="0">
                <a:solidFill>
                  <a:srgbClr val="009900"/>
                </a:solidFill>
                <a:latin typeface="Comic Sans MS" pitchFamily="66" charset="0"/>
                <a:ea typeface="Times" pitchFamily="18" charset="0"/>
              </a:rPr>
              <a:t>?</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txBox="1">
            <a:spLocks noGrp="1"/>
          </p:cNvSpPr>
          <p:nvPr>
            <p:ph type="ftr" sz="quarter" idx="10"/>
          </p:nvPr>
        </p:nvSpPr>
        <p:spPr>
          <a:xfrm>
            <a:off x="3124200" y="6248400"/>
            <a:ext cx="2895600" cy="6096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5843"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15</a:t>
            </a:fld>
            <a:endParaRPr lang="en-US" sz="1400" dirty="0">
              <a:solidFill>
                <a:srgbClr val="000000"/>
              </a:solidFill>
              <a:latin typeface="Comic Sans MS" pitchFamily="66" charset="0"/>
              <a:ea typeface="Arial" pitchFamily="34" charset="0"/>
            </a:endParaRPr>
          </a:p>
        </p:txBody>
      </p:sp>
      <p:pic>
        <p:nvPicPr>
          <p:cNvPr id="35844"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5845" name="Rectangle 3"/>
          <p:cNvSpPr>
            <a:spLocks noGrp="1"/>
          </p:cNvSpPr>
          <p:nvPr>
            <p:ph type="title"/>
          </p:nvPr>
        </p:nvSpPr>
        <p:spPr/>
        <p:txBody>
          <a:bodyPr vert="horz" wrap="square" lIns="91440" tIns="45720" rIns="91440" bIns="45720" anchor="ctr"/>
          <a:lstStyle/>
          <a:p>
            <a:r>
              <a:rPr lang="en-US" altLang="zh-CN" dirty="0"/>
              <a:t>Cache Hit</a:t>
            </a:r>
          </a:p>
        </p:txBody>
      </p:sp>
      <p:grpSp>
        <p:nvGrpSpPr>
          <p:cNvPr id="35846" name="Group 4"/>
          <p:cNvGrpSpPr/>
          <p:nvPr/>
        </p:nvGrpSpPr>
        <p:grpSpPr>
          <a:xfrm flipH="1">
            <a:off x="1477963" y="4859338"/>
            <a:ext cx="1447800" cy="1295400"/>
            <a:chOff x="3168" y="1824"/>
            <a:chExt cx="912" cy="816"/>
          </a:xfrm>
        </p:grpSpPr>
        <p:sp>
          <p:nvSpPr>
            <p:cNvPr id="35858"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9"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0"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1"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2"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3"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4"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5"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66"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5847"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48"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49"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0"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1" name="Freeform 18"/>
          <p:cNvSpPr/>
          <p:nvPr/>
        </p:nvSpPr>
        <p:spPr>
          <a:xfrm>
            <a:off x="2278063" y="3567113"/>
            <a:ext cx="1663700" cy="1154112"/>
          </a:xfrm>
          <a:custGeom>
            <a:avLst/>
            <a:gdLst>
              <a:gd name="txL" fmla="*/ 0 w 1048"/>
              <a:gd name="txT" fmla="*/ 0 h 727"/>
              <a:gd name="txR" fmla="*/ 1048 w 1048"/>
              <a:gd name="txB" fmla="*/ 727 h 727"/>
            </a:gdLst>
            <a:ahLst/>
            <a:cxnLst>
              <a:cxn ang="0">
                <a:pos x="0" y="2147483647"/>
              </a:cxn>
              <a:cxn ang="0">
                <a:pos x="2147483647" y="2147483647"/>
              </a:cxn>
              <a:cxn ang="0">
                <a:pos x="2147483647" y="2147483647"/>
              </a:cxn>
            </a:cxnLst>
            <a:rect l="txL" t="txT" r="txR" b="txB"/>
            <a:pathLst>
              <a:path w="1048" h="727">
                <a:moveTo>
                  <a:pt x="0" y="727"/>
                </a:moveTo>
                <a:cubicBezTo>
                  <a:pt x="123" y="614"/>
                  <a:pt x="562" y="94"/>
                  <a:pt x="737" y="47"/>
                </a:cubicBezTo>
                <a:cubicBezTo>
                  <a:pt x="912" y="0"/>
                  <a:pt x="983" y="361"/>
                  <a:pt x="1048" y="444"/>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2" name="Freeform 20"/>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3" name="Text Box 21"/>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5854" name="Oval 25"/>
          <p:cNvSpPr/>
          <p:nvPr/>
        </p:nvSpPr>
        <p:spPr>
          <a:xfrm>
            <a:off x="3871913" y="4540250"/>
            <a:ext cx="430212" cy="341313"/>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5" name="Oval 26"/>
          <p:cNvSpPr/>
          <p:nvPr/>
        </p:nvSpPr>
        <p:spPr>
          <a:xfrm>
            <a:off x="4116388" y="4600575"/>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6" name="Freeform 27"/>
          <p:cNvSpPr/>
          <p:nvPr/>
        </p:nvSpPr>
        <p:spPr>
          <a:xfrm>
            <a:off x="2908300" y="5037138"/>
            <a:ext cx="1423988" cy="763587"/>
          </a:xfrm>
          <a:custGeom>
            <a:avLst/>
            <a:gdLst>
              <a:gd name="txL" fmla="*/ 0 w 897"/>
              <a:gd name="txT" fmla="*/ 0 h 481"/>
              <a:gd name="txR" fmla="*/ 897 w 897"/>
              <a:gd name="txB" fmla="*/ 481 h 481"/>
            </a:gdLst>
            <a:ahLst/>
            <a:cxnLst>
              <a:cxn ang="0">
                <a:pos x="0" y="2147483647"/>
              </a:cxn>
              <a:cxn ang="0">
                <a:pos x="2147483647" y="2147483647"/>
              </a:cxn>
              <a:cxn ang="0">
                <a:pos x="2147483647" y="0"/>
              </a:cxn>
            </a:cxnLst>
            <a:rect l="txL" t="txT" r="txR" b="txB"/>
            <a:pathLst>
              <a:path w="897" h="481">
                <a:moveTo>
                  <a:pt x="0" y="481"/>
                </a:moveTo>
                <a:cubicBezTo>
                  <a:pt x="108" y="461"/>
                  <a:pt x="502" y="439"/>
                  <a:pt x="651" y="359"/>
                </a:cubicBezTo>
                <a:cubicBezTo>
                  <a:pt x="800" y="279"/>
                  <a:pt x="846" y="75"/>
                  <a:pt x="897"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5857" name="AutoShape 28"/>
          <p:cNvSpPr/>
          <p:nvPr/>
        </p:nvSpPr>
        <p:spPr>
          <a:xfrm>
            <a:off x="538163" y="3960813"/>
            <a:ext cx="1395412" cy="590550"/>
          </a:xfrm>
          <a:prstGeom prst="wedgeRoundRectCallout">
            <a:avLst>
              <a:gd name="adj1" fmla="val 46699"/>
              <a:gd name="adj2" fmla="val 100537"/>
              <a:gd name="adj3" fmla="val 16667"/>
            </a:avLst>
          </a:prstGeom>
          <a:noFill/>
          <a:ln w="38100" cap="flat" cmpd="sng">
            <a:solidFill>
              <a:srgbClr val="FF0066"/>
            </a:solidFill>
            <a:prstDash val="solid"/>
            <a:miter/>
            <a:headEnd type="none" w="med" len="med"/>
            <a:tailEnd type="none" w="med" len="med"/>
          </a:ln>
        </p:spPr>
        <p:txBody>
          <a:bodyPr anchor="ctr">
            <a:spAutoFit/>
          </a:bodyPr>
          <a:lstStyle/>
          <a:p>
            <a:pPr lvl="0" algn="ctr"/>
            <a:r>
              <a:rPr lang="en-US" altLang="zh-CN" sz="2800" b="1" dirty="0">
                <a:solidFill>
                  <a:srgbClr val="FF0066"/>
                </a:solidFill>
                <a:latin typeface="Comic Sans MS" pitchFamily="66" charset="0"/>
                <a:ea typeface="Times" pitchFamily="18" charset="0"/>
              </a:rPr>
              <a:t>Yes!</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txBox="1">
            <a:spLocks noGrp="1"/>
          </p:cNvSpPr>
          <p:nvPr>
            <p:ph type="ftr" sz="quarter" idx="10"/>
          </p:nvPr>
        </p:nvSpPr>
        <p:spPr>
          <a:xfrm>
            <a:off x="3124200" y="6248400"/>
            <a:ext cx="2895600" cy="6096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6867"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16</a:t>
            </a:fld>
            <a:endParaRPr lang="en-US" sz="1400" dirty="0">
              <a:solidFill>
                <a:srgbClr val="000000"/>
              </a:solidFill>
              <a:latin typeface="Comic Sans MS" pitchFamily="66" charset="0"/>
              <a:ea typeface="Arial" pitchFamily="34" charset="0"/>
            </a:endParaRPr>
          </a:p>
        </p:txBody>
      </p:sp>
      <p:pic>
        <p:nvPicPr>
          <p:cNvPr id="36868"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6869" name="Rectangle 3"/>
          <p:cNvSpPr>
            <a:spLocks noGrp="1"/>
          </p:cNvSpPr>
          <p:nvPr>
            <p:ph type="title"/>
          </p:nvPr>
        </p:nvSpPr>
        <p:spPr/>
        <p:txBody>
          <a:bodyPr vert="horz" wrap="square" lIns="91440" tIns="45720" rIns="91440" bIns="45720" anchor="ctr"/>
          <a:lstStyle/>
          <a:p>
            <a:r>
              <a:rPr lang="en-US" altLang="zh-CN" dirty="0"/>
              <a:t>Cache Miss</a:t>
            </a:r>
          </a:p>
        </p:txBody>
      </p:sp>
      <p:grpSp>
        <p:nvGrpSpPr>
          <p:cNvPr id="36870" name="Group 4"/>
          <p:cNvGrpSpPr/>
          <p:nvPr/>
        </p:nvGrpSpPr>
        <p:grpSpPr>
          <a:xfrm flipH="1">
            <a:off x="1477963" y="4859338"/>
            <a:ext cx="1447800" cy="1295400"/>
            <a:chOff x="3168" y="1824"/>
            <a:chExt cx="912" cy="816"/>
          </a:xfrm>
        </p:grpSpPr>
        <p:sp>
          <p:nvSpPr>
            <p:cNvPr id="36883"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4"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5"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6"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7"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8"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9"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90"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91"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6871"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72"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73"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74"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75" name="Freeform 18"/>
          <p:cNvSpPr/>
          <p:nvPr/>
        </p:nvSpPr>
        <p:spPr>
          <a:xfrm>
            <a:off x="2278063" y="3567113"/>
            <a:ext cx="1663700" cy="1154112"/>
          </a:xfrm>
          <a:custGeom>
            <a:avLst/>
            <a:gdLst>
              <a:gd name="txL" fmla="*/ 0 w 1048"/>
              <a:gd name="txT" fmla="*/ 0 h 727"/>
              <a:gd name="txR" fmla="*/ 1048 w 1048"/>
              <a:gd name="txB" fmla="*/ 727 h 727"/>
            </a:gdLst>
            <a:ahLst/>
            <a:cxnLst>
              <a:cxn ang="0">
                <a:pos x="0" y="2147483647"/>
              </a:cxn>
              <a:cxn ang="0">
                <a:pos x="2147483647" y="2147483647"/>
              </a:cxn>
              <a:cxn ang="0">
                <a:pos x="2147483647" y="2147483647"/>
              </a:cxn>
            </a:cxnLst>
            <a:rect l="txL" t="txT" r="txR" b="txB"/>
            <a:pathLst>
              <a:path w="1048" h="727">
                <a:moveTo>
                  <a:pt x="0" y="727"/>
                </a:moveTo>
                <a:cubicBezTo>
                  <a:pt x="123" y="614"/>
                  <a:pt x="562" y="94"/>
                  <a:pt x="737" y="47"/>
                </a:cubicBezTo>
                <a:cubicBezTo>
                  <a:pt x="912" y="0"/>
                  <a:pt x="983" y="361"/>
                  <a:pt x="1048" y="444"/>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76" name="Text Box 19"/>
          <p:cNvSpPr txBox="1"/>
          <p:nvPr/>
        </p:nvSpPr>
        <p:spPr>
          <a:xfrm>
            <a:off x="3775075" y="2168525"/>
            <a:ext cx="1323975"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address</a:t>
            </a:r>
          </a:p>
        </p:txBody>
      </p:sp>
      <p:sp>
        <p:nvSpPr>
          <p:cNvPr id="36877" name="Freeform 20"/>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78" name="Text Box 21"/>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6879" name="Oval 25"/>
          <p:cNvSpPr/>
          <p:nvPr/>
        </p:nvSpPr>
        <p:spPr>
          <a:xfrm>
            <a:off x="3871913" y="4540250"/>
            <a:ext cx="430212" cy="341313"/>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0" name="Oval 26"/>
          <p:cNvSpPr/>
          <p:nvPr/>
        </p:nvSpPr>
        <p:spPr>
          <a:xfrm>
            <a:off x="4116388" y="4600575"/>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6881" name="Text Box 29"/>
          <p:cNvSpPr txBox="1"/>
          <p:nvPr/>
        </p:nvSpPr>
        <p:spPr>
          <a:xfrm>
            <a:off x="2157413" y="3590925"/>
            <a:ext cx="500062" cy="762000"/>
          </a:xfrm>
          <a:prstGeom prst="rect">
            <a:avLst/>
          </a:prstGeom>
          <a:noFill/>
          <a:ln w="9525">
            <a:noFill/>
            <a:miter/>
          </a:ln>
        </p:spPr>
        <p:txBody>
          <a:bodyPr wrap="none">
            <a:spAutoFit/>
          </a:bodyPr>
          <a:lstStyle/>
          <a:p>
            <a:pPr lvl="0"/>
            <a:r>
              <a:rPr lang="en-US" altLang="zh-CN" sz="4400" b="1" dirty="0">
                <a:solidFill>
                  <a:srgbClr val="3333CC"/>
                </a:solidFill>
                <a:latin typeface="Comic Sans MS" pitchFamily="66" charset="0"/>
                <a:ea typeface="Times" pitchFamily="18" charset="0"/>
              </a:rPr>
              <a:t>?</a:t>
            </a:r>
          </a:p>
        </p:txBody>
      </p:sp>
      <p:sp>
        <p:nvSpPr>
          <p:cNvPr id="36882" name="AutoShape 30"/>
          <p:cNvSpPr/>
          <p:nvPr/>
        </p:nvSpPr>
        <p:spPr>
          <a:xfrm>
            <a:off x="538163" y="3960813"/>
            <a:ext cx="1395412" cy="590550"/>
          </a:xfrm>
          <a:prstGeom prst="wedgeRoundRectCallout">
            <a:avLst>
              <a:gd name="adj1" fmla="val 46699"/>
              <a:gd name="adj2" fmla="val 100537"/>
              <a:gd name="adj3" fmla="val 16667"/>
            </a:avLst>
          </a:prstGeom>
          <a:noFill/>
          <a:ln w="38100" cap="flat" cmpd="sng">
            <a:solidFill>
              <a:srgbClr val="FF0066"/>
            </a:solidFill>
            <a:prstDash val="solid"/>
            <a:miter/>
            <a:headEnd type="none" w="med" len="med"/>
            <a:tailEnd type="none" w="med" len="med"/>
          </a:ln>
        </p:spPr>
        <p:txBody>
          <a:bodyPr anchor="ctr">
            <a:spAutoFit/>
          </a:bodyPr>
          <a:lstStyle/>
          <a:p>
            <a:pPr lvl="0" algn="ctr"/>
            <a:r>
              <a:rPr lang="en-US" altLang="zh-CN" sz="2800" b="1" dirty="0">
                <a:solidFill>
                  <a:srgbClr val="FF0066"/>
                </a:solidFill>
                <a:latin typeface="Comic Sans MS" pitchFamily="66" charset="0"/>
                <a:ea typeface="Times" pitchFamily="18" charset="0"/>
              </a:rPr>
              <a:t>No…</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7891"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17</a:t>
            </a:fld>
            <a:endParaRPr lang="en-US" sz="1400" dirty="0">
              <a:solidFill>
                <a:srgbClr val="000000"/>
              </a:solidFill>
              <a:latin typeface="Comic Sans MS" pitchFamily="66" charset="0"/>
              <a:ea typeface="Arial" pitchFamily="34" charset="0"/>
            </a:endParaRPr>
          </a:p>
        </p:txBody>
      </p:sp>
      <p:pic>
        <p:nvPicPr>
          <p:cNvPr id="37892"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7893" name="Rectangle 3"/>
          <p:cNvSpPr>
            <a:spLocks noGrp="1"/>
          </p:cNvSpPr>
          <p:nvPr>
            <p:ph type="title"/>
          </p:nvPr>
        </p:nvSpPr>
        <p:spPr/>
        <p:txBody>
          <a:bodyPr vert="horz" wrap="square" lIns="91440" tIns="45720" rIns="91440" bIns="45720" anchor="ctr"/>
          <a:lstStyle/>
          <a:p>
            <a:r>
              <a:rPr lang="en-US" altLang="zh-CN" dirty="0"/>
              <a:t>Cache Miss</a:t>
            </a:r>
          </a:p>
        </p:txBody>
      </p:sp>
      <p:grpSp>
        <p:nvGrpSpPr>
          <p:cNvPr id="37894" name="Group 4"/>
          <p:cNvGrpSpPr/>
          <p:nvPr/>
        </p:nvGrpSpPr>
        <p:grpSpPr>
          <a:xfrm flipH="1">
            <a:off x="1477963" y="4859338"/>
            <a:ext cx="1447800" cy="1295400"/>
            <a:chOff x="3168" y="1824"/>
            <a:chExt cx="912" cy="816"/>
          </a:xfrm>
        </p:grpSpPr>
        <p:sp>
          <p:nvSpPr>
            <p:cNvPr id="37904"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5"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6"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7"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8"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9"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10"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11"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12"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7895"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896"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897"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898"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899" name="Freeform 20"/>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0" name="Text Box 21"/>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7901" name="Oval 25"/>
          <p:cNvSpPr/>
          <p:nvPr/>
        </p:nvSpPr>
        <p:spPr>
          <a:xfrm>
            <a:off x="3871913" y="4540250"/>
            <a:ext cx="430212" cy="341313"/>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2" name="Oval 26"/>
          <p:cNvSpPr/>
          <p:nvPr/>
        </p:nvSpPr>
        <p:spPr>
          <a:xfrm>
            <a:off x="4116388" y="4600575"/>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7903" name="Freeform 28"/>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38915"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18</a:t>
            </a:fld>
            <a:endParaRPr lang="en-US" sz="1400" dirty="0">
              <a:solidFill>
                <a:srgbClr val="000000"/>
              </a:solidFill>
              <a:latin typeface="Comic Sans MS" pitchFamily="66" charset="0"/>
              <a:ea typeface="Arial" pitchFamily="34" charset="0"/>
            </a:endParaRPr>
          </a:p>
        </p:txBody>
      </p:sp>
      <p:pic>
        <p:nvPicPr>
          <p:cNvPr id="38916"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38917" name="Rectangle 3"/>
          <p:cNvSpPr>
            <a:spLocks noGrp="1"/>
          </p:cNvSpPr>
          <p:nvPr>
            <p:ph type="title"/>
          </p:nvPr>
        </p:nvSpPr>
        <p:spPr/>
        <p:txBody>
          <a:bodyPr vert="horz" wrap="square" lIns="91440" tIns="45720" rIns="91440" bIns="45720" anchor="ctr"/>
          <a:lstStyle/>
          <a:p>
            <a:r>
              <a:rPr lang="en-US" altLang="zh-CN" dirty="0"/>
              <a:t>Cache Miss</a:t>
            </a:r>
          </a:p>
        </p:txBody>
      </p:sp>
      <p:grpSp>
        <p:nvGrpSpPr>
          <p:cNvPr id="38918" name="Group 4"/>
          <p:cNvGrpSpPr/>
          <p:nvPr/>
        </p:nvGrpSpPr>
        <p:grpSpPr>
          <a:xfrm flipH="1">
            <a:off x="1477963" y="4859338"/>
            <a:ext cx="1447800" cy="1295400"/>
            <a:chOff x="3168" y="1824"/>
            <a:chExt cx="912" cy="816"/>
          </a:xfrm>
        </p:grpSpPr>
        <p:sp>
          <p:nvSpPr>
            <p:cNvPr id="38931"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2"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3"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4"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5"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6"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7"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8"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9"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38919"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0"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1"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2"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3" name="Freeform 19"/>
          <p:cNvSpPr/>
          <p:nvPr/>
        </p:nvSpPr>
        <p:spPr>
          <a:xfrm>
            <a:off x="3373438" y="4376738"/>
            <a:ext cx="1617662" cy="884237"/>
          </a:xfrm>
          <a:custGeom>
            <a:avLst/>
            <a:gdLst>
              <a:gd name="txL" fmla="*/ 0 w 1019"/>
              <a:gd name="txT" fmla="*/ 0 h 557"/>
              <a:gd name="txR" fmla="*/ 1019 w 1019"/>
              <a:gd name="txB" fmla="*/ 557 h 557"/>
            </a:gdLst>
            <a:ahLst/>
            <a:cxnLst>
              <a:cxn ang="0">
                <a:pos x="2147483647" y="0"/>
              </a:cxn>
              <a:cxn ang="0">
                <a:pos x="0" y="2147483647"/>
              </a:cxn>
              <a:cxn ang="0">
                <a:pos x="2147483647" y="2147483647"/>
              </a:cxn>
              <a:cxn ang="0">
                <a:pos x="2147483647" y="2147483647"/>
              </a:cxn>
              <a:cxn ang="0">
                <a:pos x="2147483647" y="0"/>
              </a:cxn>
            </a:cxnLst>
            <a:rect l="txL" t="txT" r="txR" b="txB"/>
            <a:pathLst>
              <a:path w="1019" h="557">
                <a:moveTo>
                  <a:pt x="283" y="0"/>
                </a:moveTo>
                <a:lnTo>
                  <a:pt x="0" y="557"/>
                </a:lnTo>
                <a:lnTo>
                  <a:pt x="1019" y="557"/>
                </a:lnTo>
                <a:lnTo>
                  <a:pt x="831" y="19"/>
                </a:lnTo>
                <a:lnTo>
                  <a:pt x="283" y="0"/>
                </a:lnTo>
                <a:close/>
              </a:path>
            </a:pathLst>
          </a:custGeom>
          <a:noFill/>
          <a:ln w="76200" cap="flat" cmpd="sng">
            <a:solidFill>
              <a:srgbClr val="FF0066"/>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4" name="Text Box 20"/>
          <p:cNvSpPr txBox="1"/>
          <p:nvPr/>
        </p:nvSpPr>
        <p:spPr>
          <a:xfrm>
            <a:off x="5216525" y="4479925"/>
            <a:ext cx="1014413"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cache</a:t>
            </a:r>
          </a:p>
        </p:txBody>
      </p:sp>
      <p:sp>
        <p:nvSpPr>
          <p:cNvPr id="38925" name="Oval 24"/>
          <p:cNvSpPr/>
          <p:nvPr/>
        </p:nvSpPr>
        <p:spPr>
          <a:xfrm>
            <a:off x="3871913" y="4540250"/>
            <a:ext cx="430212" cy="341313"/>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6" name="Oval 25"/>
          <p:cNvSpPr/>
          <p:nvPr/>
        </p:nvSpPr>
        <p:spPr>
          <a:xfrm>
            <a:off x="4116388" y="4600575"/>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7" name="Freeform 32"/>
          <p:cNvSpPr/>
          <p:nvPr/>
        </p:nvSpPr>
        <p:spPr>
          <a:xfrm>
            <a:off x="4465638" y="2922588"/>
            <a:ext cx="2025650" cy="1662112"/>
          </a:xfrm>
          <a:custGeom>
            <a:avLst/>
            <a:gdLst>
              <a:gd name="txL" fmla="*/ 0 w 1276"/>
              <a:gd name="txT" fmla="*/ 0 h 1047"/>
              <a:gd name="txR" fmla="*/ 1276 w 1276"/>
              <a:gd name="txB" fmla="*/ 1047 h 1047"/>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1276" h="1047">
                <a:moveTo>
                  <a:pt x="190" y="1020"/>
                </a:moveTo>
                <a:cubicBezTo>
                  <a:pt x="176" y="1020"/>
                  <a:pt x="0" y="1047"/>
                  <a:pt x="105" y="1020"/>
                </a:cubicBezTo>
                <a:cubicBezTo>
                  <a:pt x="210" y="993"/>
                  <a:pt x="781" y="972"/>
                  <a:pt x="823" y="860"/>
                </a:cubicBezTo>
                <a:cubicBezTo>
                  <a:pt x="865" y="748"/>
                  <a:pt x="285" y="493"/>
                  <a:pt x="360" y="350"/>
                </a:cubicBezTo>
                <a:cubicBezTo>
                  <a:pt x="435" y="207"/>
                  <a:pt x="1085" y="73"/>
                  <a:pt x="1276"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8" name="Freeform 33"/>
          <p:cNvSpPr/>
          <p:nvPr/>
        </p:nvSpPr>
        <p:spPr>
          <a:xfrm>
            <a:off x="2908300" y="5037138"/>
            <a:ext cx="1423988" cy="763587"/>
          </a:xfrm>
          <a:custGeom>
            <a:avLst/>
            <a:gdLst>
              <a:gd name="txL" fmla="*/ 0 w 897"/>
              <a:gd name="txT" fmla="*/ 0 h 481"/>
              <a:gd name="txR" fmla="*/ 897 w 897"/>
              <a:gd name="txB" fmla="*/ 481 h 481"/>
            </a:gdLst>
            <a:ahLst/>
            <a:cxnLst>
              <a:cxn ang="0">
                <a:pos x="0" y="2147483647"/>
              </a:cxn>
              <a:cxn ang="0">
                <a:pos x="2147483647" y="2147483647"/>
              </a:cxn>
              <a:cxn ang="0">
                <a:pos x="2147483647" y="0"/>
              </a:cxn>
            </a:cxnLst>
            <a:rect l="txL" t="txT" r="txR" b="txB"/>
            <a:pathLst>
              <a:path w="897" h="481">
                <a:moveTo>
                  <a:pt x="0" y="481"/>
                </a:moveTo>
                <a:cubicBezTo>
                  <a:pt x="108" y="461"/>
                  <a:pt x="502" y="439"/>
                  <a:pt x="651" y="359"/>
                </a:cubicBezTo>
                <a:cubicBezTo>
                  <a:pt x="800" y="279"/>
                  <a:pt x="846" y="75"/>
                  <a:pt x="897"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29" name="Oval 34"/>
          <p:cNvSpPr/>
          <p:nvPr/>
        </p:nvSpPr>
        <p:spPr>
          <a:xfrm>
            <a:off x="4024313" y="4692650"/>
            <a:ext cx="430212" cy="341313"/>
          </a:xfrm>
          <a:prstGeom prst="ellipse">
            <a:avLst/>
          </a:prstGeom>
          <a:solidFill>
            <a:srgbClr val="00CC99"/>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38930" name="Oval 35"/>
          <p:cNvSpPr/>
          <p:nvPr/>
        </p:nvSpPr>
        <p:spPr>
          <a:xfrm>
            <a:off x="4268788" y="4752975"/>
            <a:ext cx="112712" cy="95250"/>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Background and Basic Concepts</a:t>
            </a:r>
          </a:p>
        </p:txBody>
      </p:sp>
      <p:sp>
        <p:nvSpPr>
          <p:cNvPr id="87"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b="1" dirty="0" smtClean="0">
                <a:solidFill>
                  <a:srgbClr val="000000"/>
                </a:solidFill>
                <a:latin typeface="Calibri"/>
              </a:rPr>
              <a:t> What </a:t>
            </a:r>
            <a:r>
              <a:rPr lang="en-US" sz="3200" b="1" dirty="0">
                <a:solidFill>
                  <a:srgbClr val="000000"/>
                </a:solidFill>
                <a:latin typeface="Calibri"/>
              </a:rPr>
              <a:t>is cache?</a:t>
            </a:r>
          </a:p>
          <a:p>
            <a:pPr marL="914400" lvl="1" indent="-457200">
              <a:buClrTx/>
              <a:buFont typeface="Wingdings" charset="0"/>
              <a:buChar char="Ø"/>
            </a:pPr>
            <a:r>
              <a:rPr lang="en-US" sz="3200" dirty="0">
                <a:solidFill>
                  <a:srgbClr val="000000"/>
                </a:solidFill>
                <a:latin typeface="Calibri"/>
              </a:rPr>
              <a:t>A </a:t>
            </a:r>
            <a:r>
              <a:rPr lang="en-US" sz="3200" dirty="0" err="1">
                <a:solidFill>
                  <a:srgbClr val="000000"/>
                </a:solidFill>
                <a:latin typeface="Calibri"/>
              </a:rPr>
              <a:t>smaller,faster</a:t>
            </a:r>
            <a:r>
              <a:rPr lang="en-US" sz="3200" dirty="0">
                <a:solidFill>
                  <a:srgbClr val="000000"/>
                </a:solidFill>
                <a:latin typeface="Calibri"/>
              </a:rPr>
              <a:t> memory that store a subset of a larger memory </a:t>
            </a:r>
            <a:r>
              <a:rPr lang="en-US" sz="3200" dirty="0" smtClean="0">
                <a:solidFill>
                  <a:srgbClr val="000000"/>
                </a:solidFill>
                <a:latin typeface="Calibri"/>
              </a:rPr>
              <a:t>space</a:t>
            </a:r>
            <a:endParaRPr lang="en-US" sz="3200" dirty="0">
              <a:solidFill>
                <a:srgbClr val="000000"/>
              </a:solidFill>
              <a:latin typeface="Calibri"/>
            </a:endParaRPr>
          </a:p>
          <a:p>
            <a:pPr lvl="1">
              <a:buClrTx/>
            </a:pPr>
            <a:endParaRPr lang="en-US" sz="3200" dirty="0">
              <a:solidFill>
                <a:srgbClr val="000000"/>
              </a:solidFill>
              <a:latin typeface="Calibri"/>
            </a:endParaRPr>
          </a:p>
          <a:p>
            <a:pPr>
              <a:buFont typeface="Arial"/>
              <a:buChar char="•"/>
            </a:pPr>
            <a:r>
              <a:rPr lang="en-US" sz="3200" b="1" dirty="0" smtClean="0">
                <a:solidFill>
                  <a:srgbClr val="000000"/>
                </a:solidFill>
                <a:latin typeface="Calibri"/>
              </a:rPr>
              <a:t> Why </a:t>
            </a:r>
            <a:r>
              <a:rPr lang="en-US" sz="3200" b="1" dirty="0">
                <a:solidFill>
                  <a:srgbClr val="000000"/>
                </a:solidFill>
                <a:latin typeface="Calibri"/>
              </a:rPr>
              <a:t>need cache?</a:t>
            </a:r>
          </a:p>
          <a:p>
            <a:pPr marL="914400" lvl="1" indent="-457200">
              <a:buClrTx/>
              <a:buFont typeface="Wingdings" charset="0"/>
              <a:buChar char="Ø"/>
            </a:pPr>
            <a:r>
              <a:rPr lang="en-US" sz="3200" dirty="0">
                <a:solidFill>
                  <a:srgbClr val="000000"/>
                </a:solidFill>
                <a:latin typeface="Calibri"/>
              </a:rPr>
              <a:t>Bridge the speed gap between the fast processor and the slower memory</a:t>
            </a:r>
          </a:p>
          <a:p>
            <a:pPr lvl="1">
              <a:buFont typeface="Arial"/>
              <a:buChar char="•"/>
            </a:pPr>
            <a:endParaRPr lang="en-US" sz="3200" dirty="0">
              <a:solidFill>
                <a:srgbClr val="000000"/>
              </a:solidFill>
              <a:latin typeface="Calibri"/>
            </a:endParaRPr>
          </a:p>
          <a:p>
            <a:pPr indent="0">
              <a:buSzPct val="45000"/>
              <a:buFont typeface="StarSymbol"/>
              <a:buNone/>
            </a:pPr>
            <a:endParaRPr lang="en-US" sz="2800" dirty="0">
              <a:solidFill>
                <a:srgbClr val="000000"/>
              </a:solidFill>
              <a:latin typeface="Calibri"/>
            </a:endParaRPr>
          </a:p>
          <a:p>
            <a:endParaRPr lang="en-US" sz="2800" dirty="0">
              <a:solidFill>
                <a:srgbClr val="000000"/>
              </a:solidFill>
              <a:latin typeface="Calibri"/>
            </a:endParaRPr>
          </a:p>
        </p:txBody>
      </p:sp>
      <p:sp>
        <p:nvSpPr>
          <p:cNvPr id="88" name="CustomShape 3"/>
          <p:cNvSpPr/>
          <p:nvPr/>
        </p:nvSpPr>
        <p:spPr>
          <a:xfrm>
            <a:off x="6553080" y="6356520"/>
            <a:ext cx="2133000" cy="364320"/>
          </a:xfrm>
          <a:prstGeom prst="rect">
            <a:avLst/>
          </a:prstGeom>
          <a:noFill/>
          <a:ln>
            <a:noFill/>
          </a:ln>
        </p:spPr>
        <p:txBody>
          <a:bodyPr lIns="90000" tIns="45000" rIns="90000" bIns="45000" anchor="ctr"/>
          <a:lstStyle/>
          <a:p>
            <a:pPr algn="r"/>
            <a:fld id="{4F259F5E-889E-4A71-B68B-3A802459C30C}" type="slidenum">
              <a:rPr lang="en-US" sz="1200">
                <a:solidFill>
                  <a:srgbClr val="8B8B8B"/>
                </a:solidFill>
                <a:latin typeface="Calibri"/>
              </a:rPr>
              <a:t>19</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txBody>
          <a:bodyPr lIns="90000" tIns="45000" rIns="90000" bIns="45000" anchor="ctr"/>
          <a:lstStyle/>
          <a:p>
            <a:pPr algn="ctr"/>
            <a:r>
              <a:rPr lang="zh-CN" altLang="en-US" sz="4400" dirty="0" smtClean="0">
                <a:solidFill>
                  <a:srgbClr val="000000"/>
                </a:solidFill>
                <a:latin typeface="Calibri"/>
              </a:rPr>
              <a:t>内</a:t>
            </a:r>
            <a:r>
              <a:rPr lang="en-US" altLang="zh-CN" sz="4400" dirty="0" smtClean="0">
                <a:solidFill>
                  <a:srgbClr val="000000"/>
                </a:solidFill>
                <a:latin typeface="Calibri"/>
              </a:rPr>
              <a:t>    </a:t>
            </a:r>
            <a:r>
              <a:rPr lang="zh-CN" altLang="en-US" sz="4400" dirty="0" smtClean="0">
                <a:solidFill>
                  <a:srgbClr val="000000"/>
                </a:solidFill>
                <a:latin typeface="Calibri"/>
              </a:rPr>
              <a:t>容</a:t>
            </a:r>
            <a:endParaRPr lang="en-US" sz="4400" dirty="0">
              <a:solidFill>
                <a:srgbClr val="000000"/>
              </a:solidFill>
              <a:latin typeface="Calibri"/>
            </a:endParaRPr>
          </a:p>
        </p:txBody>
      </p:sp>
      <p:sp>
        <p:nvSpPr>
          <p:cNvPr id="81"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zh-CN" altLang="en-US" sz="3200" dirty="0" smtClean="0">
                <a:solidFill>
                  <a:srgbClr val="FF0000"/>
                </a:solidFill>
                <a:latin typeface="Calibri"/>
              </a:rPr>
              <a:t>背景和基本概念</a:t>
            </a:r>
            <a:endParaRPr lang="en-US" sz="3200" dirty="0" smtClean="0">
              <a:solidFill>
                <a:srgbClr val="FF0000"/>
              </a:solidFill>
              <a:latin typeface="Calibri"/>
            </a:endParaRPr>
          </a:p>
          <a:p>
            <a:endParaRPr lang="en-US" sz="3200" dirty="0">
              <a:solidFill>
                <a:srgbClr val="000000"/>
              </a:solidFill>
              <a:latin typeface="Calibri"/>
            </a:endParaRPr>
          </a:p>
          <a:p>
            <a:pPr>
              <a:buFont typeface="Arial"/>
              <a:buChar char="•"/>
            </a:pPr>
            <a:r>
              <a:rPr lang="zh-CN" altLang="en-US" sz="3200" dirty="0" smtClean="0">
                <a:solidFill>
                  <a:srgbClr val="000000"/>
                </a:solidFill>
                <a:latin typeface="Calibri"/>
              </a:rPr>
              <a:t>缓存的组织结构和工作原理</a:t>
            </a:r>
            <a:endParaRPr lang="en-US" sz="3200" dirty="0">
              <a:solidFill>
                <a:srgbClr val="000000"/>
              </a:solidFill>
              <a:latin typeface="Calibri"/>
            </a:endParaRPr>
          </a:p>
          <a:p>
            <a:endParaRPr lang="en-US" sz="3200" dirty="0">
              <a:solidFill>
                <a:srgbClr val="000000"/>
              </a:solidFill>
              <a:latin typeface="Calibri"/>
            </a:endParaRPr>
          </a:p>
          <a:p>
            <a:pPr>
              <a:buFont typeface="Arial"/>
              <a:buChar char="•"/>
            </a:pPr>
            <a:r>
              <a:rPr lang="zh-CN" altLang="en-US" sz="3200" dirty="0" smtClean="0">
                <a:solidFill>
                  <a:srgbClr val="000000"/>
                </a:solidFill>
                <a:latin typeface="Calibri"/>
              </a:rPr>
              <a:t>缓存一致性协议</a:t>
            </a:r>
            <a:endParaRPr lang="en-US" sz="3200" dirty="0">
              <a:solidFill>
                <a:srgbClr val="000000"/>
              </a:solidFill>
              <a:latin typeface="Calibri"/>
            </a:endParaRPr>
          </a:p>
          <a:p>
            <a:endParaRPr lang="en-US" sz="3200" dirty="0">
              <a:solidFill>
                <a:srgbClr val="000000"/>
              </a:solidFill>
              <a:latin typeface="Calibri"/>
            </a:endParaRPr>
          </a:p>
          <a:p>
            <a:pPr>
              <a:buFont typeface="Arial"/>
              <a:buChar char="•"/>
            </a:pPr>
            <a:r>
              <a:rPr lang="zh-CN" altLang="en-US" sz="3200" dirty="0" smtClean="0">
                <a:solidFill>
                  <a:srgbClr val="000000"/>
                </a:solidFill>
                <a:latin typeface="Calibri"/>
              </a:rPr>
              <a:t>缓存相关的性能问题</a:t>
            </a:r>
            <a:endParaRPr lang="en-US" altLang="zh-CN" sz="3200" dirty="0">
              <a:solidFill>
                <a:srgbClr val="000000"/>
              </a:solidFill>
              <a:latin typeface="Calibri"/>
            </a:endParaRPr>
          </a:p>
          <a:p>
            <a:pPr>
              <a:buFont typeface="Arial"/>
              <a:buChar char="•"/>
            </a:pPr>
            <a:endParaRPr lang="en-US" sz="3200" dirty="0">
              <a:solidFill>
                <a:srgbClr val="000000"/>
              </a:solidFill>
              <a:latin typeface="Calibri"/>
            </a:endParaRPr>
          </a:p>
          <a:p>
            <a:pPr>
              <a:buFont typeface="Arial"/>
              <a:buChar char="•"/>
            </a:pPr>
            <a:r>
              <a:rPr lang="zh-CN" altLang="en-US" sz="3200" dirty="0" smtClean="0">
                <a:solidFill>
                  <a:srgbClr val="000000"/>
                </a:solidFill>
                <a:latin typeface="Calibri"/>
              </a:rPr>
              <a:t>参考文献</a:t>
            </a:r>
            <a:endParaRPr lang="en-US" sz="3200" dirty="0">
              <a:solidFill>
                <a:srgbClr val="000000"/>
              </a:solidFill>
              <a:latin typeface="Calibri"/>
            </a:endParaRPr>
          </a:p>
        </p:txBody>
      </p:sp>
      <p:sp>
        <p:nvSpPr>
          <p:cNvPr id="82" name="CustomShape 3"/>
          <p:cNvSpPr/>
          <p:nvPr/>
        </p:nvSpPr>
        <p:spPr>
          <a:xfrm>
            <a:off x="6553080" y="6356520"/>
            <a:ext cx="2133000" cy="364320"/>
          </a:xfrm>
          <a:prstGeom prst="rect">
            <a:avLst/>
          </a:prstGeom>
          <a:noFill/>
          <a:ln>
            <a:noFill/>
          </a:ln>
        </p:spPr>
        <p:txBody>
          <a:bodyPr lIns="90000" tIns="45000" rIns="90000" bIns="45000" anchor="ctr"/>
          <a:lstStyle/>
          <a:p>
            <a:pPr algn="r"/>
            <a:fld id="{B78314EA-8A92-4AD2-8B52-EE4F0829D80D}" type="slidenum">
              <a:rPr lang="en-US" sz="1200">
                <a:solidFill>
                  <a:srgbClr val="8B8B8B"/>
                </a:solidFill>
                <a:latin typeface="Calibri"/>
              </a:rPr>
              <a:t>2</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Programs</a:t>
            </a:r>
            <a:r>
              <a:rPr lang="en-US" sz="3600">
                <a:solidFill>
                  <a:srgbClr val="FF0000"/>
                </a:solidFill>
                <a:latin typeface="Calibri"/>
                <a:sym typeface="+mn-ea"/>
              </a:rPr>
              <a:t>’</a:t>
            </a:r>
            <a:r>
              <a:rPr lang="en-US" sz="3600">
                <a:solidFill>
                  <a:srgbClr val="FF0000"/>
                </a:solidFill>
                <a:latin typeface="Calibri"/>
              </a:rPr>
              <a:t> Locality</a:t>
            </a:r>
          </a:p>
        </p:txBody>
      </p:sp>
      <p:sp>
        <p:nvSpPr>
          <p:cNvPr id="90" name="CustomShape 2"/>
          <p:cNvSpPr/>
          <p:nvPr/>
        </p:nvSpPr>
        <p:spPr>
          <a:xfrm>
            <a:off x="457200" y="1600200"/>
            <a:ext cx="8228880" cy="4525200"/>
          </a:xfrm>
          <a:prstGeom prst="rect">
            <a:avLst/>
          </a:prstGeom>
          <a:noFill/>
          <a:ln>
            <a:noFill/>
          </a:ln>
        </p:spPr>
        <p:txBody>
          <a:bodyPr lIns="90000" tIns="45000" rIns="90000" bIns="45000"/>
          <a:lstStyle/>
          <a:p>
            <a:pPr marL="457200" indent="-457200">
              <a:buClrTx/>
              <a:buSzPct val="45000"/>
              <a:buFont typeface="Wingdings" charset="0"/>
              <a:buChar char="l"/>
            </a:pPr>
            <a:r>
              <a:rPr lang="en-US" sz="3200">
                <a:latin typeface="Calibri"/>
              </a:rPr>
              <a:t>Programs tend to exhibit temporal and spatial locality</a:t>
            </a:r>
          </a:p>
          <a:p>
            <a:pPr marL="457200" indent="-457200">
              <a:buClrTx/>
              <a:buSzPct val="45000"/>
              <a:buFont typeface="Wingdings" charset="0"/>
              <a:buChar char="l"/>
            </a:pPr>
            <a:r>
              <a:rPr lang="en-US" sz="3200" b="1">
                <a:solidFill>
                  <a:srgbClr val="FF3333"/>
                </a:solidFill>
                <a:latin typeface="Calibri"/>
              </a:rPr>
              <a:t>Temporal  locality: </a:t>
            </a:r>
            <a:r>
              <a:rPr lang="en-US" sz="3200">
                <a:solidFill>
                  <a:srgbClr val="000000"/>
                </a:solidFill>
                <a:latin typeface="Calibri"/>
              </a:rPr>
              <a:t>Once programs access data items or instructions they tend to access them again in the near future.</a:t>
            </a:r>
          </a:p>
          <a:p>
            <a:pPr marL="457200" indent="-457200">
              <a:buClrTx/>
              <a:buSzPct val="45000"/>
              <a:buFont typeface="Wingdings" charset="0"/>
              <a:buChar char="l"/>
            </a:pPr>
            <a:r>
              <a:rPr lang="en-US" sz="3200" b="1">
                <a:solidFill>
                  <a:srgbClr val="FF3333"/>
                </a:solidFill>
                <a:latin typeface="Calibri"/>
              </a:rPr>
              <a:t>Spatial  locality:</a:t>
            </a:r>
            <a:r>
              <a:rPr lang="en-US" sz="3200">
                <a:solidFill>
                  <a:srgbClr val="FF3333"/>
                </a:solidFill>
                <a:latin typeface="Calibri"/>
              </a:rPr>
              <a:t> </a:t>
            </a:r>
            <a:r>
              <a:rPr lang="en-US" sz="3200">
                <a:solidFill>
                  <a:srgbClr val="000000"/>
                </a:solidFill>
                <a:latin typeface="Calibri"/>
              </a:rPr>
              <a:t>Once programs access data items or instruction, they tend to access nearby data items or instruction in the near future.</a:t>
            </a:r>
          </a:p>
        </p:txBody>
      </p:sp>
      <p:sp>
        <p:nvSpPr>
          <p:cNvPr id="91" name="CustomShape 3"/>
          <p:cNvSpPr/>
          <p:nvPr/>
        </p:nvSpPr>
        <p:spPr>
          <a:xfrm>
            <a:off x="6553080" y="6356520"/>
            <a:ext cx="2133000" cy="364320"/>
          </a:xfrm>
          <a:prstGeom prst="rect">
            <a:avLst/>
          </a:prstGeom>
          <a:noFill/>
          <a:ln>
            <a:noFill/>
          </a:ln>
        </p:spPr>
        <p:txBody>
          <a:bodyPr lIns="90000" tIns="45000" rIns="90000" bIns="45000" anchor="ctr"/>
          <a:lstStyle/>
          <a:p>
            <a:pPr algn="r"/>
            <a:fld id="{721B7AAD-DD95-4A17-9C9F-D92A73FE79FB}" type="slidenum">
              <a:rPr lang="en-US" sz="1200">
                <a:solidFill>
                  <a:srgbClr val="8B8B8B"/>
                </a:solidFill>
                <a:latin typeface="Calibri"/>
              </a:rPr>
              <a:t>20</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Cache Line and Performance Metrics</a:t>
            </a:r>
          </a:p>
        </p:txBody>
      </p:sp>
      <p:sp>
        <p:nvSpPr>
          <p:cNvPr id="93" name="CustomShape 2"/>
          <p:cNvSpPr/>
          <p:nvPr/>
        </p:nvSpPr>
        <p:spPr>
          <a:xfrm>
            <a:off x="457200" y="1600200"/>
            <a:ext cx="8228880" cy="4525200"/>
          </a:xfrm>
          <a:prstGeom prst="rect">
            <a:avLst/>
          </a:prstGeom>
          <a:noFill/>
          <a:ln>
            <a:noFill/>
          </a:ln>
        </p:spPr>
        <p:txBody>
          <a:bodyPr lIns="90000" tIns="45000" rIns="90000" bIns="45000"/>
          <a:lstStyle/>
          <a:p>
            <a:pPr marL="457200" indent="-457200">
              <a:buClrTx/>
              <a:buSzPct val="45000"/>
              <a:buFont typeface="Wingdings" charset="0"/>
              <a:buChar char="l"/>
            </a:pPr>
            <a:r>
              <a:rPr lang="en-US" sz="2800">
                <a:latin typeface="Calibri"/>
              </a:rPr>
              <a:t>When there is a cache miss, a fixed size block of consecutive data elements, or line, is copied from main memory to the cache.</a:t>
            </a:r>
          </a:p>
          <a:p>
            <a:pPr marL="457200" indent="-457200">
              <a:buClrTx/>
              <a:buSzPct val="45000"/>
              <a:buFont typeface="Wingdings" charset="0"/>
              <a:buChar char="l"/>
            </a:pPr>
            <a:r>
              <a:rPr lang="en-US" sz="2800">
                <a:latin typeface="Calibri"/>
              </a:rPr>
              <a:t>Typical </a:t>
            </a:r>
            <a:r>
              <a:rPr lang="en-US" sz="2800" b="1">
                <a:solidFill>
                  <a:srgbClr val="FF3333"/>
                </a:solidFill>
                <a:latin typeface="Calibri"/>
              </a:rPr>
              <a:t>cache line</a:t>
            </a:r>
            <a:r>
              <a:rPr lang="en-US" sz="2800">
                <a:solidFill>
                  <a:srgbClr val="FF3333"/>
                </a:solidFill>
                <a:latin typeface="Calibri"/>
              </a:rPr>
              <a:t> </a:t>
            </a:r>
            <a:r>
              <a:rPr lang="en-US" sz="2800">
                <a:solidFill>
                  <a:srgbClr val="000000"/>
                </a:solidFill>
                <a:latin typeface="Calibri"/>
              </a:rPr>
              <a:t>size is 4-128 bytes.</a:t>
            </a:r>
          </a:p>
          <a:p>
            <a:pPr marL="457200" indent="-457200">
              <a:buClrTx/>
              <a:buSzPct val="45000"/>
              <a:buFont typeface="Wingdings" charset="0"/>
              <a:buChar char="l"/>
            </a:pPr>
            <a:r>
              <a:rPr lang="en-US" sz="2800">
                <a:solidFill>
                  <a:srgbClr val="000000"/>
                </a:solidFill>
                <a:latin typeface="Calibri"/>
              </a:rPr>
              <a:t>Main memory can be seen as a sequence of lines, some of which can have a copy in the cache.</a:t>
            </a:r>
          </a:p>
          <a:p>
            <a:pPr marL="457200" indent="-457200">
              <a:buClrTx/>
              <a:buSzPct val="45000"/>
              <a:buFont typeface="Wingdings" charset="0"/>
              <a:buChar char="l"/>
            </a:pPr>
            <a:r>
              <a:rPr lang="en-US" sz="2800" b="1">
                <a:solidFill>
                  <a:srgbClr val="FF3333"/>
                </a:solidFill>
                <a:latin typeface="Calibri"/>
              </a:rPr>
              <a:t>Cache Hit and Miss :</a:t>
            </a:r>
            <a:r>
              <a:rPr lang="en-US" sz="2800">
                <a:solidFill>
                  <a:srgbClr val="FF3333"/>
                </a:solidFill>
                <a:latin typeface="Calibri"/>
              </a:rPr>
              <a:t> </a:t>
            </a:r>
            <a:r>
              <a:rPr lang="en-US" sz="2800">
                <a:solidFill>
                  <a:srgbClr val="000000"/>
                </a:solidFill>
                <a:latin typeface="Calibri"/>
              </a:rPr>
              <a:t>When the data is found in the cache, we have a cache hit, otherwise it is a miss</a:t>
            </a:r>
          </a:p>
        </p:txBody>
      </p:sp>
      <p:sp>
        <p:nvSpPr>
          <p:cNvPr id="94" name="CustomShape 3"/>
          <p:cNvSpPr/>
          <p:nvPr/>
        </p:nvSpPr>
        <p:spPr>
          <a:xfrm>
            <a:off x="6553080" y="6356520"/>
            <a:ext cx="2133000" cy="364320"/>
          </a:xfrm>
          <a:prstGeom prst="rect">
            <a:avLst/>
          </a:prstGeom>
          <a:noFill/>
          <a:ln>
            <a:noFill/>
          </a:ln>
        </p:spPr>
        <p:txBody>
          <a:bodyPr lIns="90000" tIns="45000" rIns="90000" bIns="45000" anchor="ctr"/>
          <a:lstStyle/>
          <a:p>
            <a:pPr algn="r"/>
            <a:fld id="{2F914704-C8EC-4A79-8ACC-D36F8B0D5622}" type="slidenum">
              <a:rPr lang="en-US" sz="1200">
                <a:solidFill>
                  <a:srgbClr val="8B8B8B"/>
                </a:solidFill>
                <a:latin typeface="Calibri"/>
              </a:rPr>
              <a:t>21</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txBody>
          <a:bodyPr lIns="90000" tIns="45000" rIns="90000" bIns="45000" anchor="ctr"/>
          <a:lstStyle/>
          <a:p>
            <a:pPr algn="ctr"/>
            <a:r>
              <a:rPr lang="en-US" sz="4400">
                <a:solidFill>
                  <a:srgbClr val="000000"/>
                </a:solidFill>
                <a:latin typeface="Calibri"/>
              </a:rPr>
              <a:t>Outline</a:t>
            </a:r>
          </a:p>
        </p:txBody>
      </p:sp>
      <p:sp>
        <p:nvSpPr>
          <p:cNvPr id="81"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zh-CN" altLang="en-US" sz="3200" dirty="0" smtClean="0">
                <a:solidFill>
                  <a:srgbClr val="000000"/>
                </a:solidFill>
                <a:latin typeface="Calibri"/>
              </a:rPr>
              <a:t>背景和基本概念</a:t>
            </a:r>
            <a:endParaRPr lang="en-US" altLang="zh-CN" sz="3200" dirty="0">
              <a:solidFill>
                <a:srgbClr val="000000"/>
              </a:solidFill>
              <a:latin typeface="Calibri"/>
            </a:endParaRPr>
          </a:p>
          <a:p>
            <a:pPr>
              <a:buFont typeface="Arial"/>
              <a:buChar char="•"/>
            </a:pPr>
            <a:endParaRPr lang="en-US" sz="3200" dirty="0" smtClean="0">
              <a:solidFill>
                <a:srgbClr val="000000"/>
              </a:solidFill>
              <a:latin typeface="Calibri"/>
            </a:endParaRPr>
          </a:p>
          <a:p>
            <a:pPr>
              <a:buFont typeface="Arial"/>
              <a:buChar char="•"/>
            </a:pPr>
            <a:r>
              <a:rPr lang="zh-CN" altLang="en-US" sz="3200" dirty="0" smtClean="0">
                <a:solidFill>
                  <a:srgbClr val="FF0000"/>
                </a:solidFill>
                <a:latin typeface="Calibri"/>
              </a:rPr>
              <a:t>缓存的组织结构和工作原理</a:t>
            </a:r>
            <a:endParaRPr lang="en-US" altLang="zh-CN" sz="3200" dirty="0" smtClean="0">
              <a:solidFill>
                <a:srgbClr val="FF0000"/>
              </a:solidFill>
              <a:latin typeface="Calibri"/>
            </a:endParaRPr>
          </a:p>
          <a:p>
            <a:pPr>
              <a:buFont typeface="Arial"/>
              <a:buChar char="•"/>
            </a:pPr>
            <a:endParaRPr lang="en-US" sz="3200" dirty="0" smtClean="0">
              <a:solidFill>
                <a:srgbClr val="FF0000"/>
              </a:solidFill>
              <a:latin typeface="Calibri"/>
            </a:endParaRPr>
          </a:p>
          <a:p>
            <a:pPr>
              <a:buFont typeface="Arial"/>
              <a:buChar char="•"/>
            </a:pPr>
            <a:r>
              <a:rPr lang="zh-CN" altLang="en-US" sz="3200" dirty="0" smtClean="0">
                <a:solidFill>
                  <a:srgbClr val="000000"/>
                </a:solidFill>
                <a:latin typeface="Calibri"/>
              </a:rPr>
              <a:t>缓存一致性协议</a:t>
            </a:r>
            <a:endParaRPr lang="en-US" sz="3200" dirty="0" smtClean="0">
              <a:solidFill>
                <a:srgbClr val="000000"/>
              </a:solidFill>
              <a:latin typeface="Calibri"/>
            </a:endParaRPr>
          </a:p>
          <a:p>
            <a:endParaRPr lang="en-US" sz="3200" dirty="0" smtClean="0">
              <a:solidFill>
                <a:srgbClr val="000000"/>
              </a:solidFill>
              <a:latin typeface="Calibri"/>
            </a:endParaRPr>
          </a:p>
          <a:p>
            <a:pPr>
              <a:buFont typeface="Arial"/>
              <a:buChar char="•"/>
            </a:pPr>
            <a:r>
              <a:rPr lang="zh-CN" altLang="en-US" sz="3200" dirty="0" smtClean="0">
                <a:solidFill>
                  <a:srgbClr val="000000"/>
                </a:solidFill>
                <a:latin typeface="Calibri"/>
              </a:rPr>
              <a:t>缓存相关的性能问题</a:t>
            </a:r>
            <a:endParaRPr lang="en-US" sz="3200" dirty="0" smtClean="0">
              <a:solidFill>
                <a:srgbClr val="000000"/>
              </a:solidFill>
              <a:latin typeface="Calibri"/>
            </a:endParaRPr>
          </a:p>
          <a:p>
            <a:endParaRPr lang="en-US" sz="3200" dirty="0" smtClean="0">
              <a:solidFill>
                <a:srgbClr val="000000"/>
              </a:solidFill>
              <a:latin typeface="Calibri"/>
            </a:endParaRPr>
          </a:p>
          <a:p>
            <a:pPr>
              <a:buFont typeface="Arial"/>
              <a:buChar char="•"/>
            </a:pPr>
            <a:r>
              <a:rPr lang="zh-CN" altLang="en-US" sz="3200" dirty="0" smtClean="0">
                <a:solidFill>
                  <a:srgbClr val="000000"/>
                </a:solidFill>
                <a:latin typeface="Calibri"/>
              </a:rPr>
              <a:t>参考文献</a:t>
            </a:r>
            <a:endParaRPr lang="en-US" sz="3200" dirty="0">
              <a:solidFill>
                <a:srgbClr val="000000"/>
              </a:solidFill>
              <a:latin typeface="Calibri"/>
            </a:endParaRPr>
          </a:p>
        </p:txBody>
      </p:sp>
      <p:sp>
        <p:nvSpPr>
          <p:cNvPr id="82" name="CustomShape 3"/>
          <p:cNvSpPr/>
          <p:nvPr/>
        </p:nvSpPr>
        <p:spPr>
          <a:xfrm>
            <a:off x="6553080" y="6356520"/>
            <a:ext cx="2133000" cy="364320"/>
          </a:xfrm>
          <a:prstGeom prst="rect">
            <a:avLst/>
          </a:prstGeom>
          <a:noFill/>
          <a:ln>
            <a:noFill/>
          </a:ln>
        </p:spPr>
        <p:txBody>
          <a:bodyPr lIns="90000" tIns="45000" rIns="90000" bIns="45000" anchor="ctr"/>
          <a:lstStyle/>
          <a:p>
            <a:pPr algn="r"/>
            <a:fld id="{B78314EA-8A92-4AD2-8B52-EE4F0829D80D}" type="slidenum">
              <a:rPr lang="en-US" sz="1200">
                <a:solidFill>
                  <a:srgbClr val="8B8B8B"/>
                </a:solidFill>
                <a:latin typeface="Calibri"/>
              </a:rPr>
              <a:t>22</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Cache Organizations (Shared L2 Cache)</a:t>
            </a:r>
          </a:p>
        </p:txBody>
      </p:sp>
      <p:sp>
        <p:nvSpPr>
          <p:cNvPr id="104" name="CustomShape 3"/>
          <p:cNvSpPr/>
          <p:nvPr/>
        </p:nvSpPr>
        <p:spPr>
          <a:xfrm>
            <a:off x="6553080" y="6356520"/>
            <a:ext cx="2133000" cy="364320"/>
          </a:xfrm>
          <a:prstGeom prst="rect">
            <a:avLst/>
          </a:prstGeom>
          <a:noFill/>
          <a:ln>
            <a:noFill/>
          </a:ln>
        </p:spPr>
        <p:txBody>
          <a:bodyPr lIns="90000" tIns="45000" rIns="90000" bIns="45000" anchor="ctr"/>
          <a:lstStyle/>
          <a:p>
            <a:pPr algn="r"/>
            <a:fld id="{BF851725-B6BC-4022-B678-FAEC2675BCB1}" type="slidenum">
              <a:rPr lang="en-US" sz="1200">
                <a:solidFill>
                  <a:srgbClr val="8B8B8B"/>
                </a:solidFill>
                <a:latin typeface="Calibri"/>
              </a:rPr>
              <a:t>23</a:t>
            </a:fld>
            <a:endParaRPr lang="en-US" sz="1200">
              <a:solidFill>
                <a:srgbClr val="8B8B8B"/>
              </a:solidFill>
              <a:latin typeface="Calibri"/>
            </a:endParaRPr>
          </a:p>
        </p:txBody>
      </p:sp>
      <p:pic>
        <p:nvPicPr>
          <p:cNvPr id="5" name="Content Placeholder 3"/>
          <p:cNvPicPr>
            <a:picLocks noGrp="1"/>
          </p:cNvPicPr>
          <p:nvPr/>
        </p:nvPicPr>
        <p:blipFill>
          <a:blip r:embed="rId3"/>
          <a:srcRect/>
          <a:stretch>
            <a:fillRect/>
          </a:stretch>
        </p:blipFill>
        <p:spPr>
          <a:xfrm>
            <a:off x="1627188" y="1193800"/>
            <a:ext cx="5826125" cy="4927600"/>
          </a:xfrm>
          <a:prstGeom prst="rect">
            <a:avLst/>
          </a:prstGeom>
          <a:noFill/>
          <a:ln w="9525">
            <a:noFill/>
            <a:miter/>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Workflow of Caches</a:t>
            </a:r>
          </a:p>
        </p:txBody>
      </p:sp>
      <p:sp>
        <p:nvSpPr>
          <p:cNvPr id="110"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b="1" dirty="0">
                <a:solidFill>
                  <a:srgbClr val="000000"/>
                </a:solidFill>
                <a:latin typeface="Calibri"/>
              </a:rPr>
              <a:t>Step 1:</a:t>
            </a:r>
            <a:r>
              <a:rPr lang="en-US" sz="3200" dirty="0">
                <a:solidFill>
                  <a:srgbClr val="000000"/>
                </a:solidFill>
                <a:latin typeface="Calibri"/>
              </a:rPr>
              <a:t>First check whether the line containing the address is currently stored in the L1 cache.</a:t>
            </a:r>
          </a:p>
          <a:p>
            <a:pPr>
              <a:buFont typeface="Arial"/>
              <a:buChar char="•"/>
            </a:pPr>
            <a:r>
              <a:rPr lang="en-US" sz="3200" b="1" dirty="0">
                <a:solidFill>
                  <a:srgbClr val="000000"/>
                </a:solidFill>
                <a:latin typeface="Calibri"/>
              </a:rPr>
              <a:t>Step 2:</a:t>
            </a:r>
            <a:r>
              <a:rPr lang="en-US" sz="3200" dirty="0">
                <a:solidFill>
                  <a:srgbClr val="000000"/>
                </a:solidFill>
                <a:latin typeface="Calibri"/>
              </a:rPr>
              <a:t>If not in L1, the process repeats for the next level in the memory </a:t>
            </a:r>
            <a:r>
              <a:rPr lang="en-US" sz="3200" dirty="0" err="1">
                <a:solidFill>
                  <a:srgbClr val="000000"/>
                </a:solidFill>
                <a:latin typeface="Calibri"/>
              </a:rPr>
              <a:t>hierarchy,</a:t>
            </a:r>
            <a:r>
              <a:rPr lang="en-US" sz="3200" dirty="0" err="1" smtClean="0">
                <a:solidFill>
                  <a:srgbClr val="000000"/>
                </a:solidFill>
                <a:latin typeface="Calibri"/>
              </a:rPr>
              <a:t>util</a:t>
            </a:r>
            <a:r>
              <a:rPr lang="en-US" sz="3200" dirty="0" smtClean="0">
                <a:solidFill>
                  <a:srgbClr val="000000"/>
                </a:solidFill>
                <a:latin typeface="Calibri"/>
              </a:rPr>
              <a:t> </a:t>
            </a:r>
            <a:r>
              <a:rPr lang="en-US" sz="3200" dirty="0">
                <a:solidFill>
                  <a:srgbClr val="000000"/>
                </a:solidFill>
                <a:latin typeface="Calibri"/>
              </a:rPr>
              <a:t>the line is found.</a:t>
            </a:r>
          </a:p>
          <a:p>
            <a:pPr>
              <a:buFont typeface="Arial"/>
              <a:buChar char="•"/>
            </a:pPr>
            <a:r>
              <a:rPr lang="en-US" sz="3200" b="1" dirty="0">
                <a:solidFill>
                  <a:srgbClr val="000000"/>
                </a:solidFill>
                <a:latin typeface="Calibri"/>
              </a:rPr>
              <a:t>Step 3:</a:t>
            </a:r>
            <a:r>
              <a:rPr lang="en-US" sz="3200" dirty="0">
                <a:solidFill>
                  <a:srgbClr val="000000"/>
                </a:solidFill>
                <a:latin typeface="Calibri"/>
              </a:rPr>
              <a:t>Use a cache replacement </a:t>
            </a:r>
            <a:r>
              <a:rPr lang="en-US" sz="3200" dirty="0" smtClean="0">
                <a:solidFill>
                  <a:srgbClr val="000000"/>
                </a:solidFill>
                <a:latin typeface="Calibri"/>
              </a:rPr>
              <a:t>algorithm to </a:t>
            </a:r>
            <a:r>
              <a:rPr lang="en-US" sz="3200" dirty="0">
                <a:solidFill>
                  <a:srgbClr val="000000"/>
                </a:solidFill>
                <a:latin typeface="Calibri"/>
              </a:rPr>
              <a:t>replace the evicted line with the newly-retrieved line.</a:t>
            </a:r>
          </a:p>
          <a:p>
            <a:pPr>
              <a:buFont typeface="Arial"/>
              <a:buChar char="•"/>
            </a:pPr>
            <a:endParaRPr lang="en-US" sz="3200" dirty="0">
              <a:solidFill>
                <a:srgbClr val="000000"/>
              </a:solidFill>
              <a:latin typeface="Calibri"/>
            </a:endParaRPr>
          </a:p>
          <a:p>
            <a:endParaRPr lang="en-US" sz="3200" dirty="0">
              <a:solidFill>
                <a:srgbClr val="000000"/>
              </a:solidFill>
              <a:latin typeface="Calibri"/>
            </a:endParaRPr>
          </a:p>
        </p:txBody>
      </p:sp>
      <p:sp>
        <p:nvSpPr>
          <p:cNvPr id="115" name="CustomShape 3"/>
          <p:cNvSpPr/>
          <p:nvPr/>
        </p:nvSpPr>
        <p:spPr>
          <a:xfrm>
            <a:off x="6553080" y="6356520"/>
            <a:ext cx="2133000" cy="364320"/>
          </a:xfrm>
          <a:prstGeom prst="rect">
            <a:avLst/>
          </a:prstGeom>
          <a:noFill/>
          <a:ln>
            <a:noFill/>
          </a:ln>
        </p:spPr>
        <p:txBody>
          <a:bodyPr lIns="90000" tIns="45000" rIns="90000" bIns="45000" anchor="ctr"/>
          <a:lstStyle/>
          <a:p>
            <a:pPr algn="r"/>
            <a:fld id="{276816FE-B1DA-40D4-82A7-27EA6BE84E99}" type="slidenum">
              <a:rPr lang="en-US" sz="1200">
                <a:solidFill>
                  <a:srgbClr val="8B8B8B"/>
                </a:solidFill>
                <a:latin typeface="Calibri"/>
              </a:rPr>
              <a:t>24</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txBody>
          <a:bodyPr lIns="90000" tIns="45000" rIns="90000" bIns="45000" anchor="ctr"/>
          <a:lstStyle/>
          <a:p>
            <a:r>
              <a:rPr lang="zh-CN" altLang="en-US" sz="3600" dirty="0" smtClean="0">
                <a:solidFill>
                  <a:srgbClr val="FF0000"/>
                </a:solidFill>
                <a:latin typeface="Calibri"/>
              </a:rPr>
              <a:t>缓存行替换策略</a:t>
            </a:r>
            <a:endParaRPr lang="en-US" sz="3600" dirty="0">
              <a:solidFill>
                <a:srgbClr val="FF0000"/>
              </a:solidFill>
              <a:latin typeface="Calibri"/>
            </a:endParaRPr>
          </a:p>
        </p:txBody>
      </p:sp>
      <p:sp>
        <p:nvSpPr>
          <p:cNvPr id="117" name="CustomShape 2"/>
          <p:cNvSpPr/>
          <p:nvPr/>
        </p:nvSpPr>
        <p:spPr>
          <a:xfrm>
            <a:off x="457200" y="1600200"/>
            <a:ext cx="8228880" cy="4525200"/>
          </a:xfrm>
          <a:prstGeom prst="rect">
            <a:avLst/>
          </a:prstGeom>
          <a:noFill/>
          <a:ln>
            <a:noFill/>
          </a:ln>
        </p:spPr>
        <p:txBody>
          <a:bodyPr lIns="90000" tIns="45000" rIns="90000" bIns="45000"/>
          <a:lstStyle/>
          <a:p>
            <a:pPr>
              <a:lnSpc>
                <a:spcPct val="150000"/>
              </a:lnSpc>
              <a:spcBef>
                <a:spcPts val="600"/>
              </a:spcBef>
              <a:spcAft>
                <a:spcPts val="600"/>
              </a:spcAft>
              <a:buFont typeface="Arial"/>
              <a:buChar char="•"/>
            </a:pPr>
            <a:r>
              <a:rPr lang="zh-CN" altLang="en-US" sz="2800" b="1" dirty="0" smtClean="0">
                <a:solidFill>
                  <a:srgbClr val="000000"/>
                </a:solidFill>
                <a:latin typeface="Calibri"/>
              </a:rPr>
              <a:t>随机法；</a:t>
            </a:r>
            <a:endParaRPr lang="en-US" altLang="zh-CN" sz="2800" b="1" dirty="0" smtClean="0">
              <a:solidFill>
                <a:srgbClr val="000000"/>
              </a:solidFill>
              <a:latin typeface="Calibri"/>
            </a:endParaRPr>
          </a:p>
          <a:p>
            <a:pPr>
              <a:lnSpc>
                <a:spcPct val="150000"/>
              </a:lnSpc>
              <a:spcBef>
                <a:spcPts val="600"/>
              </a:spcBef>
              <a:spcAft>
                <a:spcPts val="600"/>
              </a:spcAft>
              <a:buFont typeface="Arial"/>
              <a:buChar char="•"/>
            </a:pPr>
            <a:r>
              <a:rPr lang="zh-CN" altLang="en-US" sz="2800" b="1" dirty="0" smtClean="0">
                <a:solidFill>
                  <a:srgbClr val="000000"/>
                </a:solidFill>
                <a:latin typeface="Calibri"/>
              </a:rPr>
              <a:t>先进先出法；</a:t>
            </a:r>
            <a:endParaRPr lang="en-US" altLang="zh-CN" sz="2800" b="1" dirty="0" smtClean="0">
              <a:solidFill>
                <a:srgbClr val="000000"/>
              </a:solidFill>
              <a:latin typeface="Calibri"/>
            </a:endParaRPr>
          </a:p>
          <a:p>
            <a:pPr>
              <a:lnSpc>
                <a:spcPct val="150000"/>
              </a:lnSpc>
              <a:spcBef>
                <a:spcPts val="600"/>
              </a:spcBef>
              <a:spcAft>
                <a:spcPts val="600"/>
              </a:spcAft>
              <a:buFont typeface="Arial"/>
              <a:buChar char="•"/>
            </a:pPr>
            <a:r>
              <a:rPr lang="en-US" altLang="zh-CN" sz="2800" b="1" dirty="0">
                <a:solidFill>
                  <a:srgbClr val="000000"/>
                </a:solidFill>
                <a:latin typeface="Calibri"/>
              </a:rPr>
              <a:t>LRU</a:t>
            </a:r>
            <a:r>
              <a:rPr lang="zh-CN" altLang="en-US" sz="2800" b="1" dirty="0">
                <a:solidFill>
                  <a:srgbClr val="000000"/>
                </a:solidFill>
                <a:latin typeface="Calibri"/>
              </a:rPr>
              <a:t>法和</a:t>
            </a:r>
            <a:r>
              <a:rPr lang="en-US" altLang="zh-CN" sz="2800" b="1" dirty="0">
                <a:solidFill>
                  <a:srgbClr val="000000"/>
                </a:solidFill>
                <a:latin typeface="Calibri"/>
              </a:rPr>
              <a:t>LFU</a:t>
            </a:r>
            <a:r>
              <a:rPr lang="zh-CN" altLang="en-US" sz="2800" b="1">
                <a:solidFill>
                  <a:srgbClr val="000000"/>
                </a:solidFill>
                <a:latin typeface="Calibri"/>
              </a:rPr>
              <a:t>法</a:t>
            </a:r>
            <a:r>
              <a:rPr lang="zh-CN" altLang="en-US" sz="2800" b="1" smtClean="0">
                <a:solidFill>
                  <a:srgbClr val="000000"/>
                </a:solidFill>
                <a:latin typeface="Calibri"/>
              </a:rPr>
              <a:t>；</a:t>
            </a:r>
            <a:endParaRPr lang="en-US" sz="2800" b="1" dirty="0" smtClean="0">
              <a:solidFill>
                <a:srgbClr val="000000"/>
              </a:solidFill>
              <a:latin typeface="Calibri"/>
            </a:endParaRPr>
          </a:p>
          <a:p>
            <a:pPr>
              <a:lnSpc>
                <a:spcPct val="150000"/>
              </a:lnSpc>
              <a:spcBef>
                <a:spcPts val="600"/>
              </a:spcBef>
              <a:spcAft>
                <a:spcPts val="600"/>
              </a:spcAft>
              <a:buFont typeface="Arial"/>
              <a:buChar char="•"/>
            </a:pPr>
            <a:r>
              <a:rPr lang="zh-CN" altLang="en-US" sz="2800" b="1" dirty="0" smtClean="0">
                <a:solidFill>
                  <a:srgbClr val="000000"/>
                </a:solidFill>
                <a:latin typeface="Calibri"/>
              </a:rPr>
              <a:t>自适应的替换策略</a:t>
            </a:r>
            <a:endParaRPr lang="en-US" sz="2800" dirty="0">
              <a:solidFill>
                <a:srgbClr val="000000"/>
              </a:solidFill>
              <a:latin typeface="Calibri"/>
            </a:endParaRPr>
          </a:p>
          <a:p>
            <a:endParaRPr lang="en-US" sz="3200" dirty="0">
              <a:solidFill>
                <a:srgbClr val="000000"/>
              </a:solidFill>
              <a:latin typeface="Calibri"/>
            </a:endParaRPr>
          </a:p>
        </p:txBody>
      </p:sp>
      <p:sp>
        <p:nvSpPr>
          <p:cNvPr id="119" name="CustomShape 3"/>
          <p:cNvSpPr/>
          <p:nvPr/>
        </p:nvSpPr>
        <p:spPr>
          <a:xfrm>
            <a:off x="6553080" y="6356520"/>
            <a:ext cx="2133000" cy="364320"/>
          </a:xfrm>
          <a:prstGeom prst="rect">
            <a:avLst/>
          </a:prstGeom>
          <a:noFill/>
          <a:ln>
            <a:noFill/>
          </a:ln>
        </p:spPr>
        <p:txBody>
          <a:bodyPr lIns="90000" tIns="45000" rIns="90000" bIns="45000" anchor="ctr"/>
          <a:lstStyle/>
          <a:p>
            <a:pPr algn="r"/>
            <a:fld id="{3311962C-A458-49E0-96A2-4E5F2BE1FD96}" type="slidenum">
              <a:rPr lang="en-US" sz="1200">
                <a:solidFill>
                  <a:srgbClr val="8B8B8B"/>
                </a:solidFill>
                <a:latin typeface="Calibri"/>
              </a:rPr>
              <a:t>25</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Write Policy for Flush</a:t>
            </a:r>
          </a:p>
        </p:txBody>
      </p:sp>
      <p:sp>
        <p:nvSpPr>
          <p:cNvPr id="117"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b="1" dirty="0">
                <a:solidFill>
                  <a:srgbClr val="000000"/>
                </a:solidFill>
                <a:latin typeface="Calibri"/>
              </a:rPr>
              <a:t>Write-through policy: </a:t>
            </a:r>
            <a:r>
              <a:rPr lang="en-US" sz="3200" dirty="0">
                <a:solidFill>
                  <a:srgbClr val="000000"/>
                </a:solidFill>
                <a:latin typeface="Calibri"/>
              </a:rPr>
              <a:t>A write to the cache causes a write to the main </a:t>
            </a:r>
            <a:r>
              <a:rPr lang="en-US" sz="3200" dirty="0" smtClean="0">
                <a:solidFill>
                  <a:srgbClr val="000000"/>
                </a:solidFill>
                <a:latin typeface="Calibri"/>
              </a:rPr>
              <a:t>memory</a:t>
            </a:r>
          </a:p>
          <a:p>
            <a:pPr>
              <a:buFont typeface="Arial"/>
              <a:buChar char="•"/>
            </a:pPr>
            <a:endParaRPr lang="en-US" sz="3200" dirty="0">
              <a:solidFill>
                <a:srgbClr val="000000"/>
              </a:solidFill>
              <a:latin typeface="Calibri"/>
            </a:endParaRPr>
          </a:p>
          <a:p>
            <a:pPr>
              <a:buFont typeface="Arial"/>
              <a:buChar char="•"/>
            </a:pPr>
            <a:r>
              <a:rPr lang="en-US" sz="3200" b="1" dirty="0">
                <a:solidFill>
                  <a:srgbClr val="000000"/>
                </a:solidFill>
                <a:latin typeface="Calibri"/>
              </a:rPr>
              <a:t>Write-back policy: </a:t>
            </a:r>
            <a:r>
              <a:rPr lang="en-US" sz="3200" dirty="0">
                <a:solidFill>
                  <a:srgbClr val="000000"/>
                </a:solidFill>
                <a:latin typeface="Calibri"/>
              </a:rPr>
              <a:t>Writes to the main memory are delayed: cache lines that have been written over in the cache are marked dirty, and dirty cache lines are written to the main memory when they are evicted from the cache (following the replacement policy).</a:t>
            </a:r>
          </a:p>
          <a:p>
            <a:endParaRPr lang="en-US" sz="3200" dirty="0">
              <a:solidFill>
                <a:srgbClr val="000000"/>
              </a:solidFill>
              <a:latin typeface="Calibri"/>
            </a:endParaRPr>
          </a:p>
        </p:txBody>
      </p:sp>
      <p:sp>
        <p:nvSpPr>
          <p:cNvPr id="119" name="CustomShape 3"/>
          <p:cNvSpPr/>
          <p:nvPr/>
        </p:nvSpPr>
        <p:spPr>
          <a:xfrm>
            <a:off x="6553080" y="6356520"/>
            <a:ext cx="2133000" cy="364320"/>
          </a:xfrm>
          <a:prstGeom prst="rect">
            <a:avLst/>
          </a:prstGeom>
          <a:noFill/>
          <a:ln>
            <a:noFill/>
          </a:ln>
        </p:spPr>
        <p:txBody>
          <a:bodyPr lIns="90000" tIns="45000" rIns="90000" bIns="45000" anchor="ctr"/>
          <a:lstStyle/>
          <a:p>
            <a:pPr algn="r"/>
            <a:fld id="{3311962C-A458-49E0-96A2-4E5F2BE1FD96}" type="slidenum">
              <a:rPr lang="en-US" sz="1200">
                <a:solidFill>
                  <a:srgbClr val="8B8B8B"/>
                </a:solidFill>
                <a:latin typeface="Calibri"/>
              </a:rPr>
              <a:t>26</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sym typeface="+mn-ea"/>
              </a:rPr>
              <a:t>Two Approaches for Write Miss</a:t>
            </a:r>
            <a:endParaRPr lang="en-US" sz="3600">
              <a:solidFill>
                <a:srgbClr val="FF0000"/>
              </a:solidFill>
              <a:latin typeface="Calibri"/>
            </a:endParaRPr>
          </a:p>
        </p:txBody>
      </p:sp>
      <p:sp>
        <p:nvSpPr>
          <p:cNvPr id="121"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b="1" dirty="0">
                <a:solidFill>
                  <a:srgbClr val="000000"/>
                </a:solidFill>
                <a:latin typeface="Calibri"/>
              </a:rPr>
              <a:t>no-write-allocate policy:</a:t>
            </a:r>
            <a:r>
              <a:rPr lang="en-US" sz="3200" dirty="0">
                <a:solidFill>
                  <a:srgbClr val="000000"/>
                </a:solidFill>
                <a:latin typeface="Calibri"/>
              </a:rPr>
              <a:t> the cache line is not loaded into the cache, instead, the data is directly written into the main memory</a:t>
            </a:r>
            <a:r>
              <a:rPr lang="en-US" sz="3200" dirty="0" smtClean="0">
                <a:solidFill>
                  <a:srgbClr val="000000"/>
                </a:solidFill>
                <a:latin typeface="Calibri"/>
              </a:rPr>
              <a:t>.</a:t>
            </a:r>
          </a:p>
          <a:p>
            <a:pPr>
              <a:buFont typeface="Arial"/>
              <a:buChar char="•"/>
            </a:pPr>
            <a:endParaRPr lang="en-US" sz="3200" dirty="0">
              <a:solidFill>
                <a:srgbClr val="000000"/>
              </a:solidFill>
              <a:latin typeface="Calibri"/>
            </a:endParaRPr>
          </a:p>
          <a:p>
            <a:pPr>
              <a:buFont typeface="Arial"/>
              <a:buChar char="•"/>
            </a:pPr>
            <a:r>
              <a:rPr lang="en-US" sz="3200" b="1" dirty="0">
                <a:solidFill>
                  <a:srgbClr val="000000"/>
                </a:solidFill>
                <a:latin typeface="Calibri"/>
              </a:rPr>
              <a:t>write-allocate policy: </a:t>
            </a:r>
            <a:r>
              <a:rPr lang="en-US" sz="3200" dirty="0">
                <a:solidFill>
                  <a:srgbClr val="000000"/>
                </a:solidFill>
                <a:latin typeface="Calibri"/>
              </a:rPr>
              <a:t>the cache line is loaded into the cache, then overwritten into the cache with the new data (write hit).</a:t>
            </a:r>
          </a:p>
          <a:p>
            <a:endParaRPr lang="en-US" sz="3200" dirty="0">
              <a:solidFill>
                <a:srgbClr val="000000"/>
              </a:solidFill>
              <a:latin typeface="Calibri"/>
            </a:endParaRPr>
          </a:p>
        </p:txBody>
      </p:sp>
      <p:sp>
        <p:nvSpPr>
          <p:cNvPr id="126" name="CustomShape 3"/>
          <p:cNvSpPr/>
          <p:nvPr/>
        </p:nvSpPr>
        <p:spPr>
          <a:xfrm>
            <a:off x="6553080" y="6356520"/>
            <a:ext cx="2133000" cy="364320"/>
          </a:xfrm>
          <a:prstGeom prst="rect">
            <a:avLst/>
          </a:prstGeom>
          <a:noFill/>
          <a:ln>
            <a:noFill/>
          </a:ln>
        </p:spPr>
        <p:txBody>
          <a:bodyPr lIns="90000" tIns="45000" rIns="90000" bIns="45000" anchor="ctr"/>
          <a:lstStyle/>
          <a:p>
            <a:pPr algn="r"/>
            <a:fld id="{42D70F76-5164-449B-84CD-DBBB4B6D463A}" type="slidenum">
              <a:rPr lang="en-US" sz="1200">
                <a:solidFill>
                  <a:srgbClr val="8B8B8B"/>
                </a:solidFill>
                <a:latin typeface="Calibri"/>
              </a:rPr>
              <a:t>27</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txBody>
          <a:bodyPr lIns="90000" tIns="45000" rIns="90000" bIns="45000" anchor="ctr"/>
          <a:lstStyle/>
          <a:p>
            <a:pPr algn="ctr"/>
            <a:r>
              <a:rPr lang="en-US" sz="4400">
                <a:solidFill>
                  <a:srgbClr val="000000"/>
                </a:solidFill>
                <a:latin typeface="Calibri"/>
              </a:rPr>
              <a:t>Outline</a:t>
            </a:r>
          </a:p>
        </p:txBody>
      </p:sp>
      <p:sp>
        <p:nvSpPr>
          <p:cNvPr id="81"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dirty="0">
                <a:solidFill>
                  <a:srgbClr val="000000"/>
                </a:solidFill>
                <a:latin typeface="Calibri"/>
              </a:rPr>
              <a:t> </a:t>
            </a:r>
            <a:r>
              <a:rPr lang="zh-CN" altLang="en-US" sz="3200" dirty="0" smtClean="0">
                <a:solidFill>
                  <a:srgbClr val="000000"/>
                </a:solidFill>
                <a:latin typeface="Calibri"/>
              </a:rPr>
              <a:t>背景和基本概念</a:t>
            </a:r>
            <a:endParaRPr lang="en-US" sz="3200" dirty="0">
              <a:solidFill>
                <a:srgbClr val="000000"/>
              </a:solidFill>
              <a:latin typeface="Calibri"/>
            </a:endParaRPr>
          </a:p>
          <a:p>
            <a:endParaRPr lang="en-US" sz="3200" dirty="0">
              <a:solidFill>
                <a:srgbClr val="000000"/>
              </a:solidFill>
              <a:latin typeface="Calibri"/>
            </a:endParaRPr>
          </a:p>
          <a:p>
            <a:pPr>
              <a:buFont typeface="Arial"/>
              <a:buChar char="•"/>
            </a:pPr>
            <a:r>
              <a:rPr lang="en-US" sz="3200" dirty="0">
                <a:solidFill>
                  <a:srgbClr val="000000"/>
                </a:solidFill>
                <a:latin typeface="Calibri"/>
              </a:rPr>
              <a:t> </a:t>
            </a:r>
            <a:r>
              <a:rPr lang="zh-CN" altLang="en-US" sz="3200" dirty="0" smtClean="0">
                <a:solidFill>
                  <a:srgbClr val="000000"/>
                </a:solidFill>
                <a:latin typeface="Calibri"/>
              </a:rPr>
              <a:t>缓存的组织结构和工作原理</a:t>
            </a:r>
            <a:endParaRPr lang="en-US" sz="3200" dirty="0">
              <a:solidFill>
                <a:srgbClr val="000000"/>
              </a:solidFill>
              <a:latin typeface="Calibri"/>
            </a:endParaRPr>
          </a:p>
          <a:p>
            <a:endParaRPr lang="en-US" sz="3200" dirty="0">
              <a:solidFill>
                <a:srgbClr val="000000"/>
              </a:solidFill>
              <a:latin typeface="Calibri"/>
            </a:endParaRPr>
          </a:p>
          <a:p>
            <a:pPr>
              <a:buFont typeface="Arial"/>
              <a:buChar char="•"/>
            </a:pPr>
            <a:r>
              <a:rPr lang="en-US" sz="3200" dirty="0">
                <a:solidFill>
                  <a:srgbClr val="FF0000"/>
                </a:solidFill>
                <a:latin typeface="Calibri"/>
              </a:rPr>
              <a:t> </a:t>
            </a:r>
            <a:r>
              <a:rPr lang="zh-CN" altLang="en-US" sz="3200" dirty="0" smtClean="0">
                <a:solidFill>
                  <a:srgbClr val="FF0000"/>
                </a:solidFill>
                <a:latin typeface="Calibri"/>
              </a:rPr>
              <a:t>缓存一致性协议</a:t>
            </a:r>
            <a:endParaRPr lang="en-US" sz="3200" dirty="0">
              <a:solidFill>
                <a:srgbClr val="000000"/>
              </a:solidFill>
              <a:latin typeface="Calibri"/>
            </a:endParaRPr>
          </a:p>
          <a:p>
            <a:endParaRPr lang="en-US" sz="3200" dirty="0">
              <a:solidFill>
                <a:srgbClr val="000000"/>
              </a:solidFill>
              <a:latin typeface="Calibri"/>
            </a:endParaRPr>
          </a:p>
          <a:p>
            <a:pPr>
              <a:buFont typeface="Arial"/>
              <a:buChar char="•"/>
            </a:pPr>
            <a:r>
              <a:rPr lang="en-US" sz="3200" dirty="0">
                <a:solidFill>
                  <a:srgbClr val="000000"/>
                </a:solidFill>
                <a:latin typeface="Calibri"/>
              </a:rPr>
              <a:t> </a:t>
            </a:r>
            <a:r>
              <a:rPr lang="zh-CN" altLang="en-US" sz="3200" dirty="0" smtClean="0">
                <a:solidFill>
                  <a:srgbClr val="000000"/>
                </a:solidFill>
                <a:latin typeface="Calibri"/>
              </a:rPr>
              <a:t>缓存相关的性能问题</a:t>
            </a:r>
            <a:endParaRPr lang="en-US" sz="3200" dirty="0">
              <a:solidFill>
                <a:srgbClr val="000000"/>
              </a:solidFill>
              <a:latin typeface="Calibri"/>
            </a:endParaRPr>
          </a:p>
          <a:p>
            <a:endParaRPr lang="en-US" sz="3200" dirty="0">
              <a:solidFill>
                <a:srgbClr val="000000"/>
              </a:solidFill>
              <a:latin typeface="Calibri"/>
            </a:endParaRPr>
          </a:p>
          <a:p>
            <a:pPr>
              <a:buFont typeface="Arial"/>
              <a:buChar char="•"/>
            </a:pPr>
            <a:r>
              <a:rPr lang="en-US" sz="3200" dirty="0">
                <a:solidFill>
                  <a:srgbClr val="000000"/>
                </a:solidFill>
                <a:latin typeface="Calibri"/>
              </a:rPr>
              <a:t> </a:t>
            </a:r>
            <a:r>
              <a:rPr lang="zh-CN" altLang="en-US" sz="3200" dirty="0" smtClean="0">
                <a:solidFill>
                  <a:srgbClr val="000000"/>
                </a:solidFill>
                <a:latin typeface="Calibri"/>
              </a:rPr>
              <a:t>参考文献</a:t>
            </a:r>
            <a:endParaRPr lang="en-US" sz="3200" dirty="0">
              <a:solidFill>
                <a:srgbClr val="000000"/>
              </a:solidFill>
              <a:latin typeface="Calibri"/>
            </a:endParaRPr>
          </a:p>
        </p:txBody>
      </p:sp>
      <p:sp>
        <p:nvSpPr>
          <p:cNvPr id="82" name="CustomShape 3"/>
          <p:cNvSpPr/>
          <p:nvPr/>
        </p:nvSpPr>
        <p:spPr>
          <a:xfrm>
            <a:off x="6553080" y="6356520"/>
            <a:ext cx="2133000" cy="364320"/>
          </a:xfrm>
          <a:prstGeom prst="rect">
            <a:avLst/>
          </a:prstGeom>
          <a:noFill/>
          <a:ln>
            <a:noFill/>
          </a:ln>
        </p:spPr>
        <p:txBody>
          <a:bodyPr lIns="90000" tIns="45000" rIns="90000" bIns="45000" anchor="ctr"/>
          <a:lstStyle/>
          <a:p>
            <a:pPr algn="r"/>
            <a:fld id="{B78314EA-8A92-4AD2-8B52-EE4F0829D80D}" type="slidenum">
              <a:rPr lang="en-US" sz="1200">
                <a:solidFill>
                  <a:srgbClr val="8B8B8B"/>
                </a:solidFill>
                <a:latin typeface="Calibri"/>
              </a:rPr>
              <a:t>28</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Function of Cache-coherence Protocol</a:t>
            </a:r>
          </a:p>
        </p:txBody>
      </p:sp>
      <p:sp>
        <p:nvSpPr>
          <p:cNvPr id="138" name="CustomShape 2"/>
          <p:cNvSpPr/>
          <p:nvPr/>
        </p:nvSpPr>
        <p:spPr>
          <a:xfrm>
            <a:off x="914400" y="1700640"/>
            <a:ext cx="8228880" cy="4525200"/>
          </a:xfrm>
          <a:prstGeom prst="rect">
            <a:avLst/>
          </a:prstGeom>
          <a:noFill/>
          <a:ln>
            <a:noFill/>
          </a:ln>
        </p:spPr>
        <p:txBody>
          <a:bodyPr lIns="90000" tIns="45000" rIns="90000" bIns="45000"/>
          <a:lstStyle/>
          <a:p>
            <a:pPr>
              <a:buFont typeface="Arial"/>
              <a:buChar char="•"/>
            </a:pPr>
            <a:r>
              <a:rPr lang="en-US" sz="2800">
                <a:solidFill>
                  <a:srgbClr val="000000"/>
                </a:solidFill>
                <a:latin typeface="Calibri"/>
              </a:rPr>
              <a:t>Maintain the consistency of data in the caches.</a:t>
            </a:r>
          </a:p>
          <a:p>
            <a:pPr>
              <a:buFont typeface="Arial"/>
              <a:buChar char="•"/>
            </a:pPr>
            <a:endParaRPr lang="en-US" sz="2800">
              <a:solidFill>
                <a:srgbClr val="000000"/>
              </a:solidFill>
              <a:latin typeface="Calibri"/>
            </a:endParaRPr>
          </a:p>
          <a:p>
            <a:pPr>
              <a:buFont typeface="Arial"/>
              <a:buChar char="•"/>
            </a:pPr>
            <a:r>
              <a:rPr lang="en-US" sz="2800">
                <a:solidFill>
                  <a:srgbClr val="000000"/>
                </a:solidFill>
                <a:latin typeface="Calibri"/>
              </a:rPr>
              <a:t>hardware threads typically rely on the cache-coherence protocol for communication.</a:t>
            </a:r>
          </a:p>
          <a:p>
            <a:pPr>
              <a:buFont typeface="Arial"/>
              <a:buChar char="•"/>
            </a:pPr>
            <a:endParaRPr lang="en-US" sz="2800">
              <a:solidFill>
                <a:srgbClr val="000000"/>
              </a:solidFill>
              <a:latin typeface="Calibri"/>
            </a:endParaRPr>
          </a:p>
          <a:p>
            <a:pPr>
              <a:buFont typeface="Arial"/>
              <a:buChar char="•"/>
            </a:pPr>
            <a:r>
              <a:rPr lang="en-US" sz="2800">
                <a:solidFill>
                  <a:srgbClr val="000000"/>
                </a:solidFill>
                <a:latin typeface="Calibri"/>
              </a:rPr>
              <a:t>Implements the two fundamental operations of an architecture: load (read) and store (write).</a:t>
            </a:r>
          </a:p>
          <a:p>
            <a:pPr>
              <a:buFont typeface="Arial"/>
              <a:buChar char="•"/>
            </a:pPr>
            <a:endParaRPr lang="en-US" sz="2800">
              <a:solidFill>
                <a:srgbClr val="000000"/>
              </a:solidFill>
              <a:latin typeface="Calibri"/>
            </a:endParaRPr>
          </a:p>
          <a:p>
            <a:pPr>
              <a:buFont typeface="Arial"/>
              <a:buChar char="•"/>
            </a:pPr>
            <a:r>
              <a:rPr lang="en-US" sz="2800">
                <a:solidFill>
                  <a:srgbClr val="000000"/>
                </a:solidFill>
                <a:latin typeface="Calibri"/>
                <a:sym typeface="+mn-ea"/>
              </a:rPr>
              <a:t>Communication between cores occurs implicitly as result of loads and stores.</a:t>
            </a:r>
            <a:endParaRPr lang="en-US" sz="2800">
              <a:solidFill>
                <a:srgbClr val="000000"/>
              </a:solidFill>
              <a:latin typeface="Calibri"/>
            </a:endParaRPr>
          </a:p>
          <a:p>
            <a:endParaRPr lang="en-US" sz="2800">
              <a:solidFill>
                <a:srgbClr val="000000"/>
              </a:solidFill>
              <a:latin typeface="Calibri"/>
            </a:endParaRPr>
          </a:p>
          <a:p>
            <a:pPr>
              <a:buFont typeface="Arial"/>
              <a:buChar char="•"/>
            </a:pPr>
            <a:endParaRPr lang="en-US" sz="2800">
              <a:solidFill>
                <a:srgbClr val="000000"/>
              </a:solidFill>
              <a:latin typeface="Calibri"/>
            </a:endParaRPr>
          </a:p>
          <a:p>
            <a:endParaRPr lang="en-US" sz="2800">
              <a:solidFill>
                <a:srgbClr val="000000"/>
              </a:solidFill>
              <a:latin typeface="Calibri"/>
            </a:endParaRPr>
          </a:p>
          <a:p>
            <a:endParaRPr lang="en-US" sz="2800">
              <a:solidFill>
                <a:srgbClr val="000000"/>
              </a:solidFill>
              <a:latin typeface="Calibri"/>
            </a:endParaRPr>
          </a:p>
        </p:txBody>
      </p:sp>
      <p:sp>
        <p:nvSpPr>
          <p:cNvPr id="139" name="CustomShape 3"/>
          <p:cNvSpPr/>
          <p:nvPr/>
        </p:nvSpPr>
        <p:spPr>
          <a:xfrm>
            <a:off x="6553080" y="6356520"/>
            <a:ext cx="2133000" cy="364320"/>
          </a:xfrm>
          <a:prstGeom prst="rect">
            <a:avLst/>
          </a:prstGeom>
          <a:noFill/>
          <a:ln>
            <a:noFill/>
          </a:ln>
        </p:spPr>
        <p:txBody>
          <a:bodyPr lIns="90000" tIns="45000" rIns="90000" bIns="45000" anchor="ctr"/>
          <a:lstStyle/>
          <a:p>
            <a:pPr algn="r"/>
            <a:fld id="{1A510520-A0D4-473C-BB56-DD66B28AEC4C}" type="slidenum">
              <a:rPr lang="en-US" sz="1200">
                <a:solidFill>
                  <a:srgbClr val="8B8B8B"/>
                </a:solidFill>
                <a:latin typeface="Calibri"/>
              </a:rPr>
              <a:t>29</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42888"/>
            <a:ext cx="7292975" cy="736600"/>
          </a:xfrm>
        </p:spPr>
        <p:txBody>
          <a:bodyPr vert="horz" wrap="square" lIns="92075" tIns="46038" rIns="92075" bIns="46038" anchor="ctr"/>
          <a:lstStyle/>
          <a:p>
            <a:pPr marL="0" marR="0" algn="l" defTabSz="914400" rtl="0" eaLnBrk="1" latinLnBrk="0" hangingPunct="1">
              <a:buNone/>
            </a:pPr>
            <a:r>
              <a:rPr kumimoji="0" lang="en-US" sz="3600" b="0" i="0" u="none" strike="noStrike" kern="1200" cap="none" spc="0" normalizeH="0" baseline="0" noProof="1">
                <a:solidFill>
                  <a:srgbClr val="FF0000"/>
                </a:solidFill>
                <a:latin typeface="Calibri"/>
                <a:ea typeface="+mn-ea"/>
                <a:cs typeface="+mn-cs"/>
              </a:rPr>
              <a:t>The Motivation for Mem Hierarchy</a:t>
            </a:r>
          </a:p>
        </p:txBody>
      </p:sp>
      <p:sp>
        <p:nvSpPr>
          <p:cNvPr id="38917" name="Slide Number Placeholder 5"/>
          <p:cNvSpPr txBox="1">
            <a:spLocks noGrp="1"/>
          </p:cNvSpPr>
          <p:nvPr>
            <p:ph type="sldNum" sz="quarter" idx="12"/>
          </p:nvPr>
        </p:nvSpPr>
        <p:spPr>
          <a:xfrm>
            <a:off x="6553200" y="6413500"/>
            <a:ext cx="1905000" cy="292100"/>
          </a:xfrm>
          <a:prstGeom prst="rect">
            <a:avLst/>
          </a:prstGeom>
          <a:noFill/>
          <a:ln w="9525">
            <a:noFill/>
            <a:miter/>
          </a:ln>
        </p:spPr>
        <p:txBody>
          <a:bodyPr wrap="none" lIns="92075" tIns="46038" rIns="92075" bIns="46038" anchor="ctr"/>
          <a:lstStyle/>
          <a:p>
            <a:pPr algn="r">
              <a:spcBef>
                <a:spcPct val="0"/>
              </a:spcBef>
            </a:pPr>
            <a:fld id="{9A0DB2DC-4C9A-4742-B13C-FB6460FD3503}" type="slidenum">
              <a:rPr lang="en-US" altLang="zh-CN" sz="1400" dirty="0">
                <a:solidFill>
                  <a:schemeClr val="accent2"/>
                </a:solidFill>
                <a:latin typeface="Times New Roman" charset="0"/>
                <a:ea typeface="宋体" charset="-122"/>
              </a:rPr>
              <a:t>3</a:t>
            </a:fld>
            <a:endParaRPr lang="en-US" altLang="zh-CN" sz="1400" b="0" dirty="0">
              <a:solidFill>
                <a:schemeClr val="accent2"/>
              </a:solidFill>
              <a:latin typeface="Times New Roman" charset="0"/>
              <a:ea typeface="宋体" charset="-122"/>
            </a:endParaRPr>
          </a:p>
        </p:txBody>
      </p:sp>
      <p:sp>
        <p:nvSpPr>
          <p:cNvPr id="38918" name="Rectangle 3"/>
          <p:cNvSpPr/>
          <p:nvPr/>
        </p:nvSpPr>
        <p:spPr>
          <a:xfrm>
            <a:off x="417513" y="1935163"/>
            <a:ext cx="1355725" cy="631825"/>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i="1" dirty="0">
                <a:solidFill>
                  <a:schemeClr val="tx1"/>
                </a:solidFill>
                <a:latin typeface="Comic Sans MS" charset="0"/>
                <a:ea typeface="宋体" charset="-122"/>
              </a:rPr>
              <a:t>CPU Registers</a:t>
            </a:r>
          </a:p>
          <a:p>
            <a:pPr lvl="0">
              <a:lnSpc>
                <a:spcPct val="90000"/>
              </a:lnSpc>
              <a:spcBef>
                <a:spcPct val="0"/>
              </a:spcBef>
            </a:pPr>
            <a:r>
              <a:rPr lang="en-US" altLang="zh-CN" sz="1400" dirty="0">
                <a:solidFill>
                  <a:schemeClr val="tx1"/>
                </a:solidFill>
                <a:latin typeface="Comic Sans MS" charset="0"/>
                <a:ea typeface="宋体" charset="-122"/>
              </a:rPr>
              <a:t>100s Bytes</a:t>
            </a:r>
          </a:p>
          <a:p>
            <a:pPr lvl="0">
              <a:lnSpc>
                <a:spcPct val="90000"/>
              </a:lnSpc>
              <a:spcBef>
                <a:spcPct val="0"/>
              </a:spcBef>
            </a:pPr>
            <a:r>
              <a:rPr lang="en-US" altLang="zh-CN" sz="1400" dirty="0">
                <a:solidFill>
                  <a:schemeClr val="tx1"/>
                </a:solidFill>
                <a:latin typeface="Comic Sans MS" charset="0"/>
                <a:ea typeface="宋体" charset="-122"/>
              </a:rPr>
              <a:t>0.3-0.5 ns</a:t>
            </a:r>
          </a:p>
        </p:txBody>
      </p:sp>
      <p:sp>
        <p:nvSpPr>
          <p:cNvPr id="38919" name="Rectangle 4"/>
          <p:cNvSpPr/>
          <p:nvPr/>
        </p:nvSpPr>
        <p:spPr>
          <a:xfrm>
            <a:off x="417513" y="2822575"/>
            <a:ext cx="1711325" cy="631825"/>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i="1" dirty="0">
                <a:solidFill>
                  <a:schemeClr val="tx1"/>
                </a:solidFill>
                <a:latin typeface="Comic Sans MS" charset="0"/>
                <a:ea typeface="宋体" charset="-122"/>
              </a:rPr>
              <a:t>L1 and L2 Cache</a:t>
            </a:r>
          </a:p>
          <a:p>
            <a:pPr lvl="0">
              <a:lnSpc>
                <a:spcPct val="90000"/>
              </a:lnSpc>
              <a:spcBef>
                <a:spcPct val="0"/>
              </a:spcBef>
            </a:pPr>
            <a:r>
              <a:rPr lang="en-US" altLang="zh-CN" sz="1400" dirty="0">
                <a:solidFill>
                  <a:schemeClr val="tx1"/>
                </a:solidFill>
                <a:latin typeface="Comic Sans MS" charset="0"/>
                <a:ea typeface="宋体" charset="-122"/>
              </a:rPr>
              <a:t>10s-100s K Bytes</a:t>
            </a:r>
          </a:p>
          <a:p>
            <a:pPr lvl="0">
              <a:lnSpc>
                <a:spcPct val="90000"/>
              </a:lnSpc>
              <a:spcBef>
                <a:spcPct val="0"/>
              </a:spcBef>
            </a:pPr>
            <a:r>
              <a:rPr lang="en-US" altLang="zh-CN" sz="1400" dirty="0">
                <a:solidFill>
                  <a:schemeClr val="tx1"/>
                </a:solidFill>
                <a:latin typeface="Comic Sans MS" charset="0"/>
                <a:ea typeface="宋体" charset="-122"/>
              </a:rPr>
              <a:t>~1 ns - ~10 ns</a:t>
            </a:r>
          </a:p>
        </p:txBody>
      </p:sp>
      <p:sp>
        <p:nvSpPr>
          <p:cNvPr id="38920" name="Rectangle 5"/>
          <p:cNvSpPr/>
          <p:nvPr/>
        </p:nvSpPr>
        <p:spPr>
          <a:xfrm>
            <a:off x="403225" y="4060825"/>
            <a:ext cx="1414463" cy="827088"/>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i="1" dirty="0">
                <a:solidFill>
                  <a:schemeClr val="tx1"/>
                </a:solidFill>
                <a:latin typeface="Comic Sans MS" charset="0"/>
                <a:ea typeface="宋体" charset="-122"/>
              </a:rPr>
              <a:t>Main Memory</a:t>
            </a:r>
          </a:p>
          <a:p>
            <a:pPr lvl="0">
              <a:lnSpc>
                <a:spcPct val="90000"/>
              </a:lnSpc>
              <a:spcBef>
                <a:spcPct val="0"/>
              </a:spcBef>
            </a:pPr>
            <a:r>
              <a:rPr lang="en-US" altLang="zh-CN" sz="1400" dirty="0">
                <a:solidFill>
                  <a:schemeClr val="tx1"/>
                </a:solidFill>
                <a:latin typeface="Comic Sans MS" charset="0"/>
                <a:ea typeface="宋体" charset="-122"/>
              </a:rPr>
              <a:t>G Bytes</a:t>
            </a:r>
          </a:p>
          <a:p>
            <a:pPr lvl="0">
              <a:lnSpc>
                <a:spcPct val="90000"/>
              </a:lnSpc>
              <a:spcBef>
                <a:spcPct val="0"/>
              </a:spcBef>
            </a:pPr>
            <a:r>
              <a:rPr lang="en-US" altLang="zh-CN" sz="1400" dirty="0">
                <a:solidFill>
                  <a:schemeClr val="tx1"/>
                </a:solidFill>
                <a:latin typeface="Comic Sans MS" charset="0"/>
                <a:ea typeface="宋体" charset="-122"/>
              </a:rPr>
              <a:t>200ns ~ 300ns</a:t>
            </a:r>
          </a:p>
          <a:p>
            <a:pPr lvl="0">
              <a:lnSpc>
                <a:spcPct val="90000"/>
              </a:lnSpc>
              <a:spcBef>
                <a:spcPct val="0"/>
              </a:spcBef>
            </a:pPr>
            <a:r>
              <a:rPr lang="en-US" altLang="zh-CN" sz="1400" dirty="0">
                <a:solidFill>
                  <a:schemeClr val="tx1"/>
                </a:solidFill>
                <a:latin typeface="Comic Sans MS" charset="0"/>
                <a:ea typeface="宋体" charset="-122"/>
              </a:rPr>
              <a:t>~ $15/ GByte</a:t>
            </a:r>
          </a:p>
        </p:txBody>
      </p:sp>
      <p:sp>
        <p:nvSpPr>
          <p:cNvPr id="38921" name="Rectangle 6"/>
          <p:cNvSpPr/>
          <p:nvPr/>
        </p:nvSpPr>
        <p:spPr>
          <a:xfrm>
            <a:off x="250825" y="5203825"/>
            <a:ext cx="1616075" cy="827088"/>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i="1" dirty="0">
                <a:solidFill>
                  <a:schemeClr val="tx1"/>
                </a:solidFill>
                <a:latin typeface="Comic Sans MS" charset="0"/>
                <a:ea typeface="宋体" charset="-122"/>
              </a:rPr>
              <a:t>Disk</a:t>
            </a:r>
          </a:p>
          <a:p>
            <a:pPr lvl="0">
              <a:lnSpc>
                <a:spcPct val="90000"/>
              </a:lnSpc>
              <a:spcBef>
                <a:spcPct val="0"/>
              </a:spcBef>
            </a:pPr>
            <a:r>
              <a:rPr lang="en-US" altLang="zh-CN" sz="1400" dirty="0">
                <a:solidFill>
                  <a:schemeClr val="tx1"/>
                </a:solidFill>
                <a:latin typeface="Comic Sans MS" charset="0"/>
                <a:ea typeface="宋体" charset="-122"/>
              </a:rPr>
              <a:t>1s -10s T Bytes</a:t>
            </a:r>
          </a:p>
          <a:p>
            <a:pPr lvl="0">
              <a:lnSpc>
                <a:spcPct val="90000"/>
              </a:lnSpc>
              <a:spcBef>
                <a:spcPct val="0"/>
              </a:spcBef>
            </a:pPr>
            <a:r>
              <a:rPr lang="en-US" altLang="zh-CN" sz="1400" dirty="0">
                <a:solidFill>
                  <a:schemeClr val="tx1"/>
                </a:solidFill>
                <a:latin typeface="Comic Sans MS" charset="0"/>
                <a:ea typeface="宋体" charset="-122"/>
              </a:rPr>
              <a:t>~ 10 ms </a:t>
            </a:r>
          </a:p>
          <a:p>
            <a:pPr lvl="0">
              <a:lnSpc>
                <a:spcPct val="90000"/>
              </a:lnSpc>
              <a:spcBef>
                <a:spcPct val="0"/>
              </a:spcBef>
            </a:pPr>
            <a:r>
              <a:rPr lang="en-US" altLang="zh-CN" sz="1400" dirty="0">
                <a:solidFill>
                  <a:schemeClr val="tx1"/>
                </a:solidFill>
                <a:latin typeface="Comic Sans MS" charset="0"/>
                <a:ea typeface="宋体" charset="-122"/>
              </a:rPr>
              <a:t>~ $0.15 / GByte</a:t>
            </a:r>
          </a:p>
        </p:txBody>
      </p:sp>
      <p:sp>
        <p:nvSpPr>
          <p:cNvPr id="38922" name="Rectangle 7"/>
          <p:cNvSpPr/>
          <p:nvPr/>
        </p:nvSpPr>
        <p:spPr>
          <a:xfrm>
            <a:off x="303213" y="1246188"/>
            <a:ext cx="2060575" cy="627062"/>
          </a:xfrm>
          <a:prstGeom prst="rect">
            <a:avLst/>
          </a:prstGeom>
          <a:noFill/>
          <a:ln w="12700">
            <a:noFill/>
            <a:miter/>
          </a:ln>
        </p:spPr>
        <p:txBody>
          <a:bodyPr lIns="63500" tIns="25400" rIns="63500" bIns="25400">
            <a:spAutoFit/>
          </a:bodyPr>
          <a:lstStyle/>
          <a:p>
            <a:pPr lvl="0">
              <a:lnSpc>
                <a:spcPct val="90000"/>
              </a:lnSpc>
              <a:spcBef>
                <a:spcPct val="0"/>
              </a:spcBef>
            </a:pPr>
            <a:r>
              <a:rPr lang="en-US" altLang="zh-CN" sz="1400" i="1" dirty="0">
                <a:solidFill>
                  <a:schemeClr val="tx1"/>
                </a:solidFill>
                <a:latin typeface="Comic Sans MS" charset="0"/>
                <a:ea typeface="宋体" charset="-122"/>
              </a:rPr>
              <a:t>Capacity</a:t>
            </a:r>
          </a:p>
          <a:p>
            <a:pPr lvl="0">
              <a:lnSpc>
                <a:spcPct val="90000"/>
              </a:lnSpc>
              <a:spcBef>
                <a:spcPct val="0"/>
              </a:spcBef>
            </a:pPr>
            <a:r>
              <a:rPr lang="en-US" altLang="zh-CN" sz="1400" i="1" dirty="0">
                <a:solidFill>
                  <a:schemeClr val="tx1"/>
                </a:solidFill>
                <a:latin typeface="Comic Sans MS" charset="0"/>
                <a:ea typeface="宋体" charset="-122"/>
              </a:rPr>
              <a:t>Access Time</a:t>
            </a:r>
          </a:p>
          <a:p>
            <a:pPr lvl="0">
              <a:lnSpc>
                <a:spcPct val="90000"/>
              </a:lnSpc>
              <a:spcBef>
                <a:spcPct val="0"/>
              </a:spcBef>
            </a:pPr>
            <a:r>
              <a:rPr lang="en-US" altLang="zh-CN" sz="1400" i="1" dirty="0">
                <a:solidFill>
                  <a:schemeClr val="tx1"/>
                </a:solidFill>
                <a:latin typeface="Comic Sans MS" charset="0"/>
                <a:ea typeface="宋体" charset="-122"/>
              </a:rPr>
              <a:t>Cost</a:t>
            </a:r>
          </a:p>
        </p:txBody>
      </p:sp>
      <p:sp>
        <p:nvSpPr>
          <p:cNvPr id="38923" name="Rectangle 9"/>
          <p:cNvSpPr/>
          <p:nvPr/>
        </p:nvSpPr>
        <p:spPr>
          <a:xfrm>
            <a:off x="3359150" y="1935163"/>
            <a:ext cx="1146175" cy="431800"/>
          </a:xfrm>
          <a:prstGeom prst="rect">
            <a:avLst/>
          </a:prstGeom>
          <a:noFill/>
          <a:ln w="25400" cap="flat" cmpd="sng">
            <a:solidFill>
              <a:schemeClr val="tx1"/>
            </a:solidFill>
            <a:prstDash val="solid"/>
            <a:miter/>
            <a:headEnd type="none" w="med" len="med"/>
            <a:tailEnd type="none" w="med" len="med"/>
          </a:ln>
        </p:spPr>
        <p:txBody>
          <a:bodyPr wrap="none" anchor="ctr"/>
          <a:lstStyle/>
          <a:p>
            <a:pPr lvl="0"/>
            <a:endParaRPr lang="zh-CN" altLang="en-US" dirty="0">
              <a:latin typeface="Arial" charset="0"/>
              <a:ea typeface="宋体" charset="-122"/>
            </a:endParaRPr>
          </a:p>
        </p:txBody>
      </p:sp>
      <p:sp>
        <p:nvSpPr>
          <p:cNvPr id="38924" name="Rectangle 10"/>
          <p:cNvSpPr/>
          <p:nvPr/>
        </p:nvSpPr>
        <p:spPr>
          <a:xfrm>
            <a:off x="3387725" y="2000250"/>
            <a:ext cx="1154113"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Registers</a:t>
            </a:r>
          </a:p>
        </p:txBody>
      </p:sp>
      <p:sp>
        <p:nvSpPr>
          <p:cNvPr id="38925" name="Rectangle 11"/>
          <p:cNvSpPr/>
          <p:nvPr/>
        </p:nvSpPr>
        <p:spPr>
          <a:xfrm>
            <a:off x="3375025" y="2754313"/>
            <a:ext cx="1136650" cy="284162"/>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L1 Cache</a:t>
            </a:r>
          </a:p>
        </p:txBody>
      </p:sp>
      <p:sp>
        <p:nvSpPr>
          <p:cNvPr id="38926" name="Rectangle 12"/>
          <p:cNvSpPr/>
          <p:nvPr/>
        </p:nvSpPr>
        <p:spPr>
          <a:xfrm>
            <a:off x="3463925" y="4391025"/>
            <a:ext cx="990600"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Memory</a:t>
            </a:r>
          </a:p>
        </p:txBody>
      </p:sp>
      <p:sp>
        <p:nvSpPr>
          <p:cNvPr id="38927" name="Rectangle 13"/>
          <p:cNvSpPr/>
          <p:nvPr/>
        </p:nvSpPr>
        <p:spPr>
          <a:xfrm>
            <a:off x="3463925" y="5457825"/>
            <a:ext cx="590550"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Disk</a:t>
            </a:r>
          </a:p>
        </p:txBody>
      </p:sp>
      <p:sp>
        <p:nvSpPr>
          <p:cNvPr id="38928" name="Rectangle 15"/>
          <p:cNvSpPr/>
          <p:nvPr/>
        </p:nvSpPr>
        <p:spPr>
          <a:xfrm>
            <a:off x="3154363" y="2689225"/>
            <a:ext cx="1504950" cy="412750"/>
          </a:xfrm>
          <a:prstGeom prst="rect">
            <a:avLst/>
          </a:prstGeom>
          <a:noFill/>
          <a:ln w="25400" cap="flat" cmpd="sng">
            <a:solidFill>
              <a:schemeClr val="hlink"/>
            </a:solidFill>
            <a:prstDash val="solid"/>
            <a:miter/>
            <a:headEnd type="none" w="med" len="med"/>
            <a:tailEnd type="none" w="med" len="med"/>
          </a:ln>
        </p:spPr>
        <p:txBody>
          <a:bodyPr wrap="none" anchor="ctr"/>
          <a:lstStyle/>
          <a:p>
            <a:pPr lvl="0"/>
            <a:endParaRPr lang="zh-CN" altLang="en-US" dirty="0">
              <a:latin typeface="Arial" charset="0"/>
              <a:ea typeface="宋体" charset="-122"/>
            </a:endParaRPr>
          </a:p>
        </p:txBody>
      </p:sp>
      <p:sp>
        <p:nvSpPr>
          <p:cNvPr id="38929" name="Rectangle 16"/>
          <p:cNvSpPr/>
          <p:nvPr/>
        </p:nvSpPr>
        <p:spPr>
          <a:xfrm>
            <a:off x="2625725" y="4302125"/>
            <a:ext cx="2870200" cy="508000"/>
          </a:xfrm>
          <a:prstGeom prst="rect">
            <a:avLst/>
          </a:prstGeom>
          <a:noFill/>
          <a:ln w="25400" cap="flat" cmpd="sng">
            <a:solidFill>
              <a:schemeClr val="hlink"/>
            </a:solidFill>
            <a:prstDash val="solid"/>
            <a:miter/>
            <a:headEnd type="none" w="med" len="med"/>
            <a:tailEnd type="none" w="med" len="med"/>
          </a:ln>
        </p:spPr>
        <p:txBody>
          <a:bodyPr wrap="none" anchor="ctr"/>
          <a:lstStyle/>
          <a:p>
            <a:pPr lvl="0"/>
            <a:endParaRPr lang="zh-CN" altLang="en-US" dirty="0">
              <a:latin typeface="Arial" charset="0"/>
              <a:ea typeface="宋体" charset="-122"/>
            </a:endParaRPr>
          </a:p>
        </p:txBody>
      </p:sp>
      <p:sp>
        <p:nvSpPr>
          <p:cNvPr id="38930" name="Rectangle 17"/>
          <p:cNvSpPr/>
          <p:nvPr/>
        </p:nvSpPr>
        <p:spPr>
          <a:xfrm>
            <a:off x="2092325" y="5368925"/>
            <a:ext cx="3937000" cy="508000"/>
          </a:xfrm>
          <a:prstGeom prst="rect">
            <a:avLst/>
          </a:prstGeom>
          <a:noFill/>
          <a:ln w="25400" cap="flat" cmpd="sng">
            <a:solidFill>
              <a:schemeClr val="hlink"/>
            </a:solidFill>
            <a:prstDash val="solid"/>
            <a:miter/>
            <a:headEnd type="none" w="med" len="med"/>
            <a:tailEnd type="none" w="med" len="med"/>
          </a:ln>
        </p:spPr>
        <p:txBody>
          <a:bodyPr wrap="none" anchor="ctr"/>
          <a:lstStyle/>
          <a:p>
            <a:pPr lvl="0"/>
            <a:endParaRPr lang="zh-CN" altLang="en-US" dirty="0">
              <a:latin typeface="Arial" charset="0"/>
              <a:ea typeface="宋体" charset="-122"/>
            </a:endParaRPr>
          </a:p>
        </p:txBody>
      </p:sp>
      <p:sp>
        <p:nvSpPr>
          <p:cNvPr id="38931" name="Line 19"/>
          <p:cNvSpPr/>
          <p:nvPr/>
        </p:nvSpPr>
        <p:spPr>
          <a:xfrm>
            <a:off x="3908425" y="2386013"/>
            <a:ext cx="0" cy="307975"/>
          </a:xfrm>
          <a:prstGeom prst="line">
            <a:avLst/>
          </a:prstGeom>
          <a:ln w="12700" cap="flat" cmpd="sng">
            <a:solidFill>
              <a:schemeClr val="tx1"/>
            </a:solidFill>
            <a:prstDash val="solid"/>
            <a:headEnd type="triangle" w="med" len="med"/>
            <a:tailEnd type="triangle" w="med" len="med"/>
          </a:ln>
        </p:spPr>
        <p:txBody>
          <a:bodyPr/>
          <a:lstStyle/>
          <a:p>
            <a:endParaRPr lang="zh-CN" altLang="en-US"/>
          </a:p>
        </p:txBody>
      </p:sp>
      <p:sp>
        <p:nvSpPr>
          <p:cNvPr id="38932" name="Line 20"/>
          <p:cNvSpPr/>
          <p:nvPr/>
        </p:nvSpPr>
        <p:spPr>
          <a:xfrm>
            <a:off x="3908425" y="3951288"/>
            <a:ext cx="0" cy="331787"/>
          </a:xfrm>
          <a:prstGeom prst="line">
            <a:avLst/>
          </a:prstGeom>
          <a:ln w="12700" cap="flat" cmpd="sng">
            <a:solidFill>
              <a:schemeClr val="hlink"/>
            </a:solidFill>
            <a:prstDash val="solid"/>
            <a:headEnd type="triangle" w="med" len="med"/>
            <a:tailEnd type="triangle" w="med" len="med"/>
          </a:ln>
        </p:spPr>
        <p:txBody>
          <a:bodyPr/>
          <a:lstStyle/>
          <a:p>
            <a:endParaRPr lang="zh-CN" altLang="en-US"/>
          </a:p>
        </p:txBody>
      </p:sp>
      <p:sp>
        <p:nvSpPr>
          <p:cNvPr id="38933" name="Line 21"/>
          <p:cNvSpPr/>
          <p:nvPr/>
        </p:nvSpPr>
        <p:spPr>
          <a:xfrm>
            <a:off x="3908425" y="4829175"/>
            <a:ext cx="0" cy="520700"/>
          </a:xfrm>
          <a:prstGeom prst="line">
            <a:avLst/>
          </a:prstGeom>
          <a:ln w="12700" cap="flat" cmpd="sng">
            <a:solidFill>
              <a:schemeClr val="hlink"/>
            </a:solidFill>
            <a:prstDash val="solid"/>
            <a:headEnd type="triangle" w="med" len="med"/>
            <a:tailEnd type="triangle" w="med" len="med"/>
          </a:ln>
        </p:spPr>
        <p:txBody>
          <a:bodyPr/>
          <a:lstStyle/>
          <a:p>
            <a:endParaRPr lang="zh-CN" altLang="en-US"/>
          </a:p>
        </p:txBody>
      </p:sp>
      <p:sp>
        <p:nvSpPr>
          <p:cNvPr id="38934" name="Rectangle 23"/>
          <p:cNvSpPr/>
          <p:nvPr/>
        </p:nvSpPr>
        <p:spPr>
          <a:xfrm>
            <a:off x="3997325" y="2378075"/>
            <a:ext cx="1847850"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Instr. Operands</a:t>
            </a:r>
          </a:p>
        </p:txBody>
      </p:sp>
      <p:sp>
        <p:nvSpPr>
          <p:cNvPr id="38935" name="Rectangle 24"/>
          <p:cNvSpPr/>
          <p:nvPr/>
        </p:nvSpPr>
        <p:spPr>
          <a:xfrm>
            <a:off x="3997325" y="3146425"/>
            <a:ext cx="806450"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Blocks</a:t>
            </a:r>
          </a:p>
        </p:txBody>
      </p:sp>
      <p:sp>
        <p:nvSpPr>
          <p:cNvPr id="38936" name="Rectangle 25"/>
          <p:cNvSpPr/>
          <p:nvPr/>
        </p:nvSpPr>
        <p:spPr>
          <a:xfrm>
            <a:off x="3997325" y="4924425"/>
            <a:ext cx="720725"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Pages</a:t>
            </a:r>
          </a:p>
        </p:txBody>
      </p:sp>
      <p:sp>
        <p:nvSpPr>
          <p:cNvPr id="38937" name="Rectangle 28"/>
          <p:cNvSpPr/>
          <p:nvPr/>
        </p:nvSpPr>
        <p:spPr>
          <a:xfrm>
            <a:off x="6297613" y="2265363"/>
            <a:ext cx="1379537" cy="438150"/>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dirty="0">
                <a:solidFill>
                  <a:schemeClr val="tx1"/>
                </a:solidFill>
                <a:latin typeface="Comic Sans MS" charset="0"/>
                <a:ea typeface="宋体" charset="-122"/>
              </a:rPr>
              <a:t>prog./compiler</a:t>
            </a:r>
          </a:p>
          <a:p>
            <a:pPr lvl="0">
              <a:lnSpc>
                <a:spcPct val="90000"/>
              </a:lnSpc>
              <a:spcBef>
                <a:spcPct val="0"/>
              </a:spcBef>
            </a:pPr>
            <a:r>
              <a:rPr lang="en-US" altLang="zh-CN" sz="1400" dirty="0">
                <a:solidFill>
                  <a:schemeClr val="tx1"/>
                </a:solidFill>
                <a:latin typeface="Comic Sans MS" charset="0"/>
                <a:ea typeface="宋体" charset="-122"/>
              </a:rPr>
              <a:t>4-8 bytes</a:t>
            </a:r>
          </a:p>
        </p:txBody>
      </p:sp>
      <p:sp>
        <p:nvSpPr>
          <p:cNvPr id="38938" name="Rectangle 29"/>
          <p:cNvSpPr/>
          <p:nvPr/>
        </p:nvSpPr>
        <p:spPr>
          <a:xfrm>
            <a:off x="6246813" y="3014663"/>
            <a:ext cx="1460500" cy="438150"/>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dirty="0">
                <a:solidFill>
                  <a:schemeClr val="tx1"/>
                </a:solidFill>
                <a:latin typeface="Comic Sans MS" charset="0"/>
                <a:ea typeface="宋体" charset="-122"/>
              </a:rPr>
              <a:t>cache cntl</a:t>
            </a:r>
          </a:p>
          <a:p>
            <a:pPr lvl="0">
              <a:lnSpc>
                <a:spcPct val="90000"/>
              </a:lnSpc>
              <a:spcBef>
                <a:spcPct val="0"/>
              </a:spcBef>
            </a:pPr>
            <a:r>
              <a:rPr lang="en-US" altLang="zh-CN" sz="1400" dirty="0">
                <a:solidFill>
                  <a:schemeClr val="tx1"/>
                </a:solidFill>
                <a:latin typeface="Comic Sans MS" charset="0"/>
                <a:ea typeface="宋体" charset="-122"/>
              </a:rPr>
              <a:t>32 or 64 bytes</a:t>
            </a:r>
          </a:p>
        </p:txBody>
      </p:sp>
      <p:sp>
        <p:nvSpPr>
          <p:cNvPr id="38939" name="Rectangle 30"/>
          <p:cNvSpPr/>
          <p:nvPr/>
        </p:nvSpPr>
        <p:spPr>
          <a:xfrm>
            <a:off x="6227763" y="4808538"/>
            <a:ext cx="1417637" cy="438150"/>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dirty="0">
                <a:solidFill>
                  <a:schemeClr val="tx1"/>
                </a:solidFill>
                <a:latin typeface="Comic Sans MS" charset="0"/>
                <a:ea typeface="宋体" charset="-122"/>
              </a:rPr>
              <a:t>OS</a:t>
            </a:r>
          </a:p>
          <a:p>
            <a:pPr lvl="0">
              <a:lnSpc>
                <a:spcPct val="90000"/>
              </a:lnSpc>
              <a:spcBef>
                <a:spcPct val="0"/>
              </a:spcBef>
            </a:pPr>
            <a:r>
              <a:rPr lang="en-US" altLang="zh-CN" sz="1400" dirty="0">
                <a:solidFill>
                  <a:schemeClr val="tx1"/>
                </a:solidFill>
                <a:latin typeface="Comic Sans MS" charset="0"/>
                <a:ea typeface="宋体" charset="-122"/>
              </a:rPr>
              <a:t>4K~ 64K bytes</a:t>
            </a:r>
          </a:p>
        </p:txBody>
      </p:sp>
      <p:sp>
        <p:nvSpPr>
          <p:cNvPr id="38940" name="Rectangle 32"/>
          <p:cNvSpPr/>
          <p:nvPr/>
        </p:nvSpPr>
        <p:spPr>
          <a:xfrm>
            <a:off x="7546975" y="1482725"/>
            <a:ext cx="1431925"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latin typeface="Comic Sans MS" charset="0"/>
                <a:ea typeface="宋体" charset="-122"/>
              </a:rPr>
              <a:t>Upper Level</a:t>
            </a:r>
          </a:p>
        </p:txBody>
      </p:sp>
      <p:sp>
        <p:nvSpPr>
          <p:cNvPr id="38941" name="Rectangle 39"/>
          <p:cNvSpPr/>
          <p:nvPr/>
        </p:nvSpPr>
        <p:spPr>
          <a:xfrm>
            <a:off x="3371850" y="3524250"/>
            <a:ext cx="1136650" cy="284163"/>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L2 Cache</a:t>
            </a:r>
          </a:p>
        </p:txBody>
      </p:sp>
      <p:sp>
        <p:nvSpPr>
          <p:cNvPr id="38942" name="Rectangle 40"/>
          <p:cNvSpPr/>
          <p:nvPr/>
        </p:nvSpPr>
        <p:spPr>
          <a:xfrm>
            <a:off x="2914650" y="3435350"/>
            <a:ext cx="1955800" cy="508000"/>
          </a:xfrm>
          <a:prstGeom prst="rect">
            <a:avLst/>
          </a:prstGeom>
          <a:noFill/>
          <a:ln w="25400" cap="flat" cmpd="sng">
            <a:solidFill>
              <a:schemeClr val="hlink"/>
            </a:solidFill>
            <a:prstDash val="solid"/>
            <a:miter/>
            <a:headEnd type="none" w="med" len="med"/>
            <a:tailEnd type="none" w="med" len="med"/>
          </a:ln>
        </p:spPr>
        <p:txBody>
          <a:bodyPr wrap="none" anchor="ctr"/>
          <a:lstStyle/>
          <a:p>
            <a:pPr lvl="0"/>
            <a:endParaRPr lang="zh-CN" altLang="en-US" dirty="0">
              <a:latin typeface="Arial" charset="0"/>
              <a:ea typeface="宋体" charset="-122"/>
            </a:endParaRPr>
          </a:p>
        </p:txBody>
      </p:sp>
      <p:sp>
        <p:nvSpPr>
          <p:cNvPr id="38943" name="Line 41"/>
          <p:cNvSpPr/>
          <p:nvPr/>
        </p:nvSpPr>
        <p:spPr>
          <a:xfrm>
            <a:off x="3905250" y="3108325"/>
            <a:ext cx="0" cy="355600"/>
          </a:xfrm>
          <a:prstGeom prst="line">
            <a:avLst/>
          </a:prstGeom>
          <a:ln w="12700" cap="flat" cmpd="sng">
            <a:solidFill>
              <a:schemeClr val="hlink"/>
            </a:solidFill>
            <a:prstDash val="solid"/>
            <a:headEnd type="triangle" w="med" len="med"/>
            <a:tailEnd type="triangle" w="med" len="med"/>
          </a:ln>
        </p:spPr>
        <p:txBody>
          <a:bodyPr/>
          <a:lstStyle/>
          <a:p>
            <a:endParaRPr lang="zh-CN" altLang="en-US"/>
          </a:p>
        </p:txBody>
      </p:sp>
      <p:sp>
        <p:nvSpPr>
          <p:cNvPr id="38944" name="Rectangle 43"/>
          <p:cNvSpPr/>
          <p:nvPr/>
        </p:nvSpPr>
        <p:spPr>
          <a:xfrm>
            <a:off x="6232525" y="3832225"/>
            <a:ext cx="1568450" cy="438150"/>
          </a:xfrm>
          <a:prstGeom prst="rect">
            <a:avLst/>
          </a:prstGeom>
          <a:noFill/>
          <a:ln w="12700">
            <a:noFill/>
            <a:miter/>
          </a:ln>
        </p:spPr>
        <p:txBody>
          <a:bodyPr wrap="none" lIns="63500" tIns="25400" rIns="63500" bIns="25400">
            <a:spAutoFit/>
          </a:bodyPr>
          <a:lstStyle/>
          <a:p>
            <a:pPr lvl="0">
              <a:lnSpc>
                <a:spcPct val="90000"/>
              </a:lnSpc>
              <a:spcBef>
                <a:spcPct val="0"/>
              </a:spcBef>
            </a:pPr>
            <a:r>
              <a:rPr lang="en-US" altLang="zh-CN" sz="1400" dirty="0">
                <a:solidFill>
                  <a:schemeClr val="tx1"/>
                </a:solidFill>
                <a:latin typeface="Comic Sans MS" charset="0"/>
                <a:ea typeface="宋体" charset="-122"/>
              </a:rPr>
              <a:t>cache cntl</a:t>
            </a:r>
          </a:p>
          <a:p>
            <a:pPr lvl="0">
              <a:lnSpc>
                <a:spcPct val="90000"/>
              </a:lnSpc>
              <a:spcBef>
                <a:spcPct val="0"/>
              </a:spcBef>
            </a:pPr>
            <a:r>
              <a:rPr lang="en-US" altLang="zh-CN" sz="1400" dirty="0">
                <a:solidFill>
                  <a:schemeClr val="tx1"/>
                </a:solidFill>
                <a:latin typeface="Comic Sans MS" charset="0"/>
                <a:ea typeface="宋体" charset="-122"/>
              </a:rPr>
              <a:t>64 or 128 bytes</a:t>
            </a:r>
          </a:p>
        </p:txBody>
      </p:sp>
      <p:sp>
        <p:nvSpPr>
          <p:cNvPr id="38945" name="Rectangle 44"/>
          <p:cNvSpPr/>
          <p:nvPr/>
        </p:nvSpPr>
        <p:spPr>
          <a:xfrm>
            <a:off x="4030663" y="3976688"/>
            <a:ext cx="806450" cy="284162"/>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Blocks</a:t>
            </a:r>
          </a:p>
        </p:txBody>
      </p:sp>
      <p:sp>
        <p:nvSpPr>
          <p:cNvPr id="38946" name="Rectangle 33"/>
          <p:cNvSpPr/>
          <p:nvPr/>
        </p:nvSpPr>
        <p:spPr>
          <a:xfrm>
            <a:off x="7350125" y="5980113"/>
            <a:ext cx="1420813" cy="284162"/>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latin typeface="Comic Sans MS" charset="0"/>
                <a:ea typeface="宋体" charset="-122"/>
              </a:rPr>
              <a:t>Lower Level</a:t>
            </a:r>
          </a:p>
        </p:txBody>
      </p:sp>
      <p:sp>
        <p:nvSpPr>
          <p:cNvPr id="38947" name="Line 34"/>
          <p:cNvSpPr/>
          <p:nvPr/>
        </p:nvSpPr>
        <p:spPr>
          <a:xfrm flipV="1">
            <a:off x="7870825" y="2005013"/>
            <a:ext cx="0" cy="3803650"/>
          </a:xfrm>
          <a:prstGeom prst="line">
            <a:avLst/>
          </a:prstGeom>
          <a:ln w="12700" cap="flat" cmpd="sng">
            <a:solidFill>
              <a:schemeClr val="tx1"/>
            </a:solidFill>
            <a:prstDash val="solid"/>
            <a:headEnd type="none" w="med" len="med"/>
            <a:tailEnd type="triangle" w="med" len="med"/>
          </a:ln>
        </p:spPr>
        <p:txBody>
          <a:bodyPr/>
          <a:lstStyle/>
          <a:p>
            <a:endParaRPr lang="zh-CN" altLang="en-US"/>
          </a:p>
        </p:txBody>
      </p:sp>
      <p:sp>
        <p:nvSpPr>
          <p:cNvPr id="38948" name="Rectangle 35"/>
          <p:cNvSpPr/>
          <p:nvPr/>
        </p:nvSpPr>
        <p:spPr>
          <a:xfrm>
            <a:off x="7818438" y="1770063"/>
            <a:ext cx="814387" cy="284162"/>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faster</a:t>
            </a:r>
          </a:p>
        </p:txBody>
      </p:sp>
      <p:sp>
        <p:nvSpPr>
          <p:cNvPr id="38949" name="Line 36"/>
          <p:cNvSpPr/>
          <p:nvPr/>
        </p:nvSpPr>
        <p:spPr>
          <a:xfrm>
            <a:off x="8480425" y="2066925"/>
            <a:ext cx="0" cy="3424238"/>
          </a:xfrm>
          <a:prstGeom prst="line">
            <a:avLst/>
          </a:prstGeom>
          <a:ln w="12700" cap="flat" cmpd="sng">
            <a:solidFill>
              <a:schemeClr val="tx1"/>
            </a:solidFill>
            <a:prstDash val="solid"/>
            <a:headEnd type="none" w="med" len="med"/>
            <a:tailEnd type="triangle" w="med" len="med"/>
          </a:ln>
        </p:spPr>
        <p:txBody>
          <a:bodyPr/>
          <a:lstStyle/>
          <a:p>
            <a:endParaRPr lang="zh-CN" altLang="en-US"/>
          </a:p>
        </p:txBody>
      </p:sp>
      <p:sp>
        <p:nvSpPr>
          <p:cNvPr id="38950" name="Rectangle 37"/>
          <p:cNvSpPr/>
          <p:nvPr/>
        </p:nvSpPr>
        <p:spPr>
          <a:xfrm>
            <a:off x="8112125" y="5599113"/>
            <a:ext cx="836613" cy="284162"/>
          </a:xfrm>
          <a:prstGeom prst="rect">
            <a:avLst/>
          </a:prstGeom>
          <a:noFill/>
          <a:ln w="12700">
            <a:noFill/>
            <a:miter/>
          </a:ln>
        </p:spPr>
        <p:txBody>
          <a:bodyPr wrap="none" lIns="63500" tIns="25400" rIns="63500" bIns="25400">
            <a:spAutoFit/>
          </a:bodyPr>
          <a:lstStyle/>
          <a:p>
            <a:pPr lvl="0">
              <a:lnSpc>
                <a:spcPct val="85000"/>
              </a:lnSpc>
              <a:spcBef>
                <a:spcPct val="0"/>
              </a:spcBef>
            </a:pPr>
            <a:r>
              <a:rPr lang="en-US" altLang="zh-CN" sz="1800" dirty="0">
                <a:solidFill>
                  <a:schemeClr val="tx1"/>
                </a:solidFill>
                <a:latin typeface="Comic Sans MS" charset="0"/>
                <a:ea typeface="宋体" charset="-122"/>
              </a:rPr>
              <a:t>Larger</a:t>
            </a:r>
          </a:p>
        </p:txBody>
      </p:sp>
      <p:sp>
        <p:nvSpPr>
          <p:cNvPr id="38951" name="Title 1"/>
          <p:cNvSpPr txBox="1"/>
          <p:nvPr/>
        </p:nvSpPr>
        <p:spPr>
          <a:xfrm>
            <a:off x="871538" y="1125538"/>
            <a:ext cx="7292975" cy="736600"/>
          </a:xfrm>
          <a:prstGeom prst="rect">
            <a:avLst/>
          </a:prstGeom>
          <a:noFill/>
          <a:ln w="9525">
            <a:noFill/>
            <a:miter/>
          </a:ln>
        </p:spPr>
        <p:txBody>
          <a:bodyPr lIns="92075" tIns="46038" rIns="92075" bIns="46038" anchor="ctr"/>
          <a:lstStyle/>
          <a:p>
            <a:pPr lvl="0" algn="ctr">
              <a:lnSpc>
                <a:spcPct val="90000"/>
              </a:lnSpc>
              <a:spcBef>
                <a:spcPct val="0"/>
              </a:spcBef>
            </a:pPr>
            <a:r>
              <a:rPr lang="en-US" altLang="zh-CN" sz="2400" dirty="0">
                <a:solidFill>
                  <a:srgbClr val="7B00E4"/>
                </a:solidFill>
                <a:latin typeface="Arial" charset="0"/>
                <a:ea typeface="宋体" charset="-122"/>
              </a:rPr>
              <a:t>Trading off between capacity and latency</a:t>
            </a:r>
            <a:endParaRPr lang="zh-CN" altLang="en-US" sz="2400" dirty="0">
              <a:solidFill>
                <a:srgbClr val="7B00E4"/>
              </a:solidFill>
              <a:latin typeface="Arial" charset="0"/>
              <a:ea typeface="宋体" charset="-122"/>
            </a:endParaRPr>
          </a:p>
        </p:txBody>
      </p:sp>
      <p:sp>
        <p:nvSpPr>
          <p:cNvPr id="38952" name="Rounded Rectangle 40"/>
          <p:cNvSpPr/>
          <p:nvPr/>
        </p:nvSpPr>
        <p:spPr>
          <a:xfrm>
            <a:off x="2492375" y="1795463"/>
            <a:ext cx="3527425" cy="2319337"/>
          </a:xfrm>
          <a:prstGeom prst="roundRect">
            <a:avLst>
              <a:gd name="adj" fmla="val 16667"/>
            </a:avLst>
          </a:prstGeom>
          <a:solidFill>
            <a:schemeClr val="bg1">
              <a:alpha val="0"/>
            </a:schemeClr>
          </a:solidFill>
          <a:ln w="12700" cap="flat" cmpd="sng">
            <a:solidFill>
              <a:schemeClr val="tx1"/>
            </a:solidFill>
            <a:prstDash val="solid"/>
            <a:headEnd type="none" w="med" len="med"/>
            <a:tailEnd type="none" w="med" len="med"/>
          </a:ln>
        </p:spPr>
        <p:txBody>
          <a:bodyPr wrap="none" anchor="ctr">
            <a:spAutoFit/>
          </a:bodyPr>
          <a:lstStyle/>
          <a:p>
            <a:pPr lvl="0"/>
            <a:endParaRPr lang="zh-CN" altLang="en-US" dirty="0">
              <a:latin typeface="Arial" charset="0"/>
              <a:ea typeface="宋体" charset="-122"/>
            </a:endParaRPr>
          </a:p>
        </p:txBody>
      </p:sp>
      <p:sp>
        <p:nvSpPr>
          <p:cNvPr id="38953" name="TextBox 41"/>
          <p:cNvSpPr txBox="1"/>
          <p:nvPr/>
        </p:nvSpPr>
        <p:spPr>
          <a:xfrm>
            <a:off x="4986338" y="3527425"/>
            <a:ext cx="1076325" cy="338138"/>
          </a:xfrm>
          <a:prstGeom prst="rect">
            <a:avLst/>
          </a:prstGeom>
          <a:noFill/>
          <a:ln w="9525">
            <a:noFill/>
            <a:miter/>
          </a:ln>
        </p:spPr>
        <p:txBody>
          <a:bodyPr>
            <a:spAutoFit/>
          </a:bodyPr>
          <a:lstStyle/>
          <a:p>
            <a:pPr lvl="0"/>
            <a:r>
              <a:rPr lang="en-US" altLang="zh-CN" dirty="0">
                <a:latin typeface="Arial" charset="0"/>
                <a:ea typeface="宋体" charset="-122"/>
              </a:rPr>
              <a:t>On Chip</a:t>
            </a:r>
            <a:endParaRPr lang="zh-CN" altLang="en-US" dirty="0">
              <a:latin typeface="Arial" charset="0"/>
              <a:ea typeface="宋体" charset="-122"/>
            </a:endParaRPr>
          </a:p>
        </p:txBody>
      </p:sp>
      <p:sp>
        <p:nvSpPr>
          <p:cNvPr id="38954" name="TextBox 42"/>
          <p:cNvSpPr txBox="1"/>
          <p:nvPr/>
        </p:nvSpPr>
        <p:spPr>
          <a:xfrm>
            <a:off x="5018088" y="4876800"/>
            <a:ext cx="1077912" cy="338138"/>
          </a:xfrm>
          <a:prstGeom prst="rect">
            <a:avLst/>
          </a:prstGeom>
          <a:noFill/>
          <a:ln w="9525">
            <a:noFill/>
            <a:miter/>
          </a:ln>
        </p:spPr>
        <p:txBody>
          <a:bodyPr>
            <a:spAutoFit/>
          </a:bodyPr>
          <a:lstStyle/>
          <a:p>
            <a:pPr lvl="0"/>
            <a:r>
              <a:rPr lang="en-US" altLang="zh-CN" dirty="0">
                <a:latin typeface="Arial" charset="0"/>
                <a:ea typeface="宋体" charset="-122"/>
              </a:rPr>
              <a:t>Off Chip</a:t>
            </a:r>
            <a:endParaRPr lang="zh-CN" altLang="en-US" dirty="0">
              <a:latin typeface="Arial" charset="0"/>
              <a:ea typeface="宋体" charset="-122"/>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MESI Protocol</a:t>
            </a:r>
          </a:p>
        </p:txBody>
      </p:sp>
      <p:sp>
        <p:nvSpPr>
          <p:cNvPr id="141" name="CustomShape 2"/>
          <p:cNvSpPr/>
          <p:nvPr/>
        </p:nvSpPr>
        <p:spPr>
          <a:xfrm>
            <a:off x="914400" y="1700640"/>
            <a:ext cx="8228880" cy="4525200"/>
          </a:xfrm>
          <a:prstGeom prst="rect">
            <a:avLst/>
          </a:prstGeom>
          <a:noFill/>
          <a:ln>
            <a:noFill/>
          </a:ln>
        </p:spPr>
        <p:txBody>
          <a:bodyPr lIns="90000" tIns="45000" rIns="90000" bIns="45000"/>
          <a:lstStyle/>
          <a:p>
            <a:pPr indent="0" algn="ctr">
              <a:buFont typeface="Arial"/>
              <a:buNone/>
            </a:pPr>
            <a:r>
              <a:rPr lang="en-US">
                <a:solidFill>
                  <a:srgbClr val="000000"/>
                </a:solidFill>
                <a:latin typeface="Calibri"/>
                <a:sym typeface="+mn-ea"/>
              </a:rPr>
              <a:t>MESI Protocol States</a:t>
            </a:r>
          </a:p>
          <a:p>
            <a:pPr indent="0" algn="ctr">
              <a:buFont typeface="Arial"/>
              <a:buNone/>
            </a:pPr>
            <a:endParaRPr lang="en-US">
              <a:solidFill>
                <a:srgbClr val="000000"/>
              </a:solidFill>
              <a:latin typeface="Calibri"/>
              <a:sym typeface="+mn-ea"/>
            </a:endParaRPr>
          </a:p>
          <a:p>
            <a:pPr indent="0" algn="ctr">
              <a:buFont typeface="Arial"/>
              <a:buNone/>
            </a:pPr>
            <a:endParaRPr lang="en-US" sz="2800">
              <a:solidFill>
                <a:srgbClr val="000000"/>
              </a:solidFill>
              <a:latin typeface="Calibri"/>
            </a:endParaRPr>
          </a:p>
          <a:p>
            <a:pPr indent="0" algn="ctr">
              <a:buFont typeface="Arial"/>
              <a:buNone/>
            </a:pPr>
            <a:endParaRPr lang="en-US" sz="2800">
              <a:solidFill>
                <a:srgbClr val="000000"/>
              </a:solidFill>
              <a:latin typeface="Calibri"/>
            </a:endParaRPr>
          </a:p>
          <a:p>
            <a:pPr indent="0" algn="ctr">
              <a:buFont typeface="Arial"/>
              <a:buNone/>
            </a:pPr>
            <a:r>
              <a:rPr lang="en-US" sz="1600">
                <a:solidFill>
                  <a:srgbClr val="000000"/>
                </a:solidFill>
                <a:latin typeface="Calibri"/>
              </a:rPr>
              <a:t>MESI</a:t>
            </a:r>
            <a:r>
              <a:rPr lang="zh-CN" altLang="en-US" sz="1600">
                <a:solidFill>
                  <a:srgbClr val="000000"/>
                </a:solidFill>
                <a:latin typeface="Calibri"/>
                <a:ea typeface="宋体" charset="0"/>
              </a:rPr>
              <a:t>协议状态迁移图</a:t>
            </a:r>
          </a:p>
          <a:p>
            <a:pPr indent="0" algn="ctr">
              <a:buFont typeface="Arial"/>
              <a:buNone/>
            </a:pPr>
            <a:endParaRPr lang="zh-CN" altLang="en-US" sz="1600">
              <a:solidFill>
                <a:srgbClr val="000000"/>
              </a:solidFill>
              <a:latin typeface="Calibri"/>
              <a:ea typeface="宋体" charset="0"/>
            </a:endParaRPr>
          </a:p>
          <a:p>
            <a:pPr indent="0" algn="ctr">
              <a:buFont typeface="Arial"/>
              <a:buNone/>
            </a:pPr>
            <a:endParaRPr lang="en-US" sz="2800">
              <a:solidFill>
                <a:srgbClr val="000000"/>
              </a:solidFill>
              <a:latin typeface="Calibri"/>
            </a:endParaRPr>
          </a:p>
          <a:p>
            <a:pPr indent="0" algn="ctr">
              <a:buFont typeface="Arial"/>
              <a:buNone/>
            </a:pPr>
            <a:endParaRPr lang="en-US" sz="2800">
              <a:solidFill>
                <a:srgbClr val="000000"/>
              </a:solidFill>
              <a:latin typeface="Calibri"/>
            </a:endParaRPr>
          </a:p>
          <a:p>
            <a:pPr indent="0">
              <a:buFont typeface="Arial"/>
              <a:buNone/>
            </a:pPr>
            <a:endParaRPr lang="en-US" sz="2800">
              <a:solidFill>
                <a:srgbClr val="000000"/>
              </a:solidFill>
              <a:latin typeface="Calibri"/>
            </a:endParaRPr>
          </a:p>
          <a:p>
            <a:endParaRPr lang="en-US" sz="2800">
              <a:solidFill>
                <a:srgbClr val="000000"/>
              </a:solidFill>
              <a:latin typeface="Calibri"/>
            </a:endParaRPr>
          </a:p>
        </p:txBody>
      </p:sp>
      <p:sp>
        <p:nvSpPr>
          <p:cNvPr id="143" name="CustomShape 3"/>
          <p:cNvSpPr/>
          <p:nvPr/>
        </p:nvSpPr>
        <p:spPr>
          <a:xfrm>
            <a:off x="6553080" y="6356520"/>
            <a:ext cx="2133000" cy="364320"/>
          </a:xfrm>
          <a:prstGeom prst="rect">
            <a:avLst/>
          </a:prstGeom>
          <a:noFill/>
          <a:ln>
            <a:noFill/>
          </a:ln>
        </p:spPr>
        <p:txBody>
          <a:bodyPr lIns="90000" tIns="45000" rIns="90000" bIns="45000" anchor="ctr"/>
          <a:lstStyle/>
          <a:p>
            <a:pPr algn="r"/>
            <a:fld id="{69EA35E3-FCAE-49FD-990D-B3A27706E995}" type="slidenum">
              <a:rPr lang="en-US" sz="1200">
                <a:solidFill>
                  <a:srgbClr val="8B8B8B"/>
                </a:solidFill>
                <a:latin typeface="Calibri"/>
              </a:rPr>
              <a:t>30</a:t>
            </a:fld>
            <a:endParaRPr lang="en-US" sz="1200">
              <a:solidFill>
                <a:srgbClr val="8B8B8B"/>
              </a:solidFill>
              <a:latin typeface="Calibri"/>
            </a:endParaRPr>
          </a:p>
        </p:txBody>
      </p:sp>
      <p:pic>
        <p:nvPicPr>
          <p:cNvPr id="3" name="图片 2"/>
          <p:cNvPicPr>
            <a:picLocks noChangeAspect="1"/>
          </p:cNvPicPr>
          <p:nvPr/>
        </p:nvPicPr>
        <p:blipFill>
          <a:blip r:embed="rId3"/>
          <a:stretch>
            <a:fillRect/>
          </a:stretch>
        </p:blipFill>
        <p:spPr>
          <a:xfrm>
            <a:off x="1042035" y="1968500"/>
            <a:ext cx="8104505" cy="1152525"/>
          </a:xfrm>
          <a:prstGeom prst="rect">
            <a:avLst/>
          </a:prstGeom>
        </p:spPr>
      </p:pic>
      <p:pic>
        <p:nvPicPr>
          <p:cNvPr id="2" name="图片 1"/>
          <p:cNvPicPr>
            <a:picLocks noChangeAspect="1"/>
          </p:cNvPicPr>
          <p:nvPr/>
        </p:nvPicPr>
        <p:blipFill>
          <a:blip r:embed="rId4"/>
          <a:stretch>
            <a:fillRect/>
          </a:stretch>
        </p:blipFill>
        <p:spPr>
          <a:xfrm>
            <a:off x="2129790" y="3387725"/>
            <a:ext cx="5276215" cy="382841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Drawbacks with MESI</a:t>
            </a:r>
          </a:p>
        </p:txBody>
      </p:sp>
      <p:sp>
        <p:nvSpPr>
          <p:cNvPr id="145" name="CustomShape 2"/>
          <p:cNvSpPr/>
          <p:nvPr/>
        </p:nvSpPr>
        <p:spPr>
          <a:xfrm>
            <a:off x="914400" y="1700640"/>
            <a:ext cx="8228880" cy="4525200"/>
          </a:xfrm>
          <a:prstGeom prst="rect">
            <a:avLst/>
          </a:prstGeom>
          <a:noFill/>
          <a:ln>
            <a:noFill/>
          </a:ln>
        </p:spPr>
        <p:txBody>
          <a:bodyPr lIns="90000" tIns="45000" rIns="90000" bIns="45000"/>
          <a:lstStyle/>
          <a:p>
            <a:pPr>
              <a:buFont typeface="Arial"/>
              <a:buChar char="•"/>
            </a:pPr>
            <a:r>
              <a:rPr lang="en-US" sz="2400" b="1">
                <a:solidFill>
                  <a:srgbClr val="000000"/>
                </a:solidFill>
                <a:latin typeface="Calibri"/>
              </a:rPr>
              <a:t>Drawback 1: </a:t>
            </a:r>
            <a:r>
              <a:rPr lang="en-US" sz="2400">
                <a:solidFill>
                  <a:srgbClr val="000000"/>
                </a:solidFill>
                <a:latin typeface="Calibri"/>
              </a:rPr>
              <a:t>May send many high-latency messages that contain redundant data.</a:t>
            </a:r>
          </a:p>
          <a:p>
            <a:pPr>
              <a:buFont typeface="Arial"/>
              <a:buChar char="•"/>
            </a:pPr>
            <a:endParaRPr lang="en-US" sz="2400">
              <a:solidFill>
                <a:srgbClr val="000000"/>
              </a:solidFill>
              <a:latin typeface="Calibri"/>
            </a:endParaRPr>
          </a:p>
          <a:p>
            <a:pPr>
              <a:buFont typeface="Arial"/>
              <a:buChar char="•"/>
            </a:pPr>
            <a:r>
              <a:rPr lang="en-US" sz="2400" b="1">
                <a:solidFill>
                  <a:srgbClr val="000000"/>
                </a:solidFill>
                <a:latin typeface="Calibri"/>
              </a:rPr>
              <a:t>Drawback 2: </a:t>
            </a:r>
            <a:r>
              <a:rPr lang="en-US" sz="2400">
                <a:solidFill>
                  <a:srgbClr val="000000"/>
                </a:solidFill>
                <a:latin typeface="Calibri"/>
              </a:rPr>
              <a:t>The only way for data from a Modified cache line to be accessed by remote hardware threads is to flush data to the main memory and fetch it again.</a:t>
            </a:r>
          </a:p>
        </p:txBody>
      </p:sp>
      <p:sp>
        <p:nvSpPr>
          <p:cNvPr id="147" name="CustomShape 3"/>
          <p:cNvSpPr/>
          <p:nvPr/>
        </p:nvSpPr>
        <p:spPr>
          <a:xfrm>
            <a:off x="6553080" y="6356520"/>
            <a:ext cx="2133000" cy="364320"/>
          </a:xfrm>
          <a:prstGeom prst="rect">
            <a:avLst/>
          </a:prstGeom>
          <a:noFill/>
          <a:ln>
            <a:noFill/>
          </a:ln>
        </p:spPr>
        <p:txBody>
          <a:bodyPr lIns="90000" tIns="45000" rIns="90000" bIns="45000" anchor="ctr"/>
          <a:lstStyle/>
          <a:p>
            <a:pPr algn="r"/>
            <a:fld id="{A337E78B-5054-4CB9-8B23-598F883CB180}" type="slidenum">
              <a:rPr lang="en-US" sz="1200">
                <a:solidFill>
                  <a:srgbClr val="8B8B8B"/>
                </a:solidFill>
                <a:latin typeface="Calibri"/>
              </a:rPr>
              <a:t>31</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Extended MESI Protocol</a:t>
            </a:r>
          </a:p>
        </p:txBody>
      </p:sp>
      <p:sp>
        <p:nvSpPr>
          <p:cNvPr id="145" name="CustomShape 2"/>
          <p:cNvSpPr/>
          <p:nvPr/>
        </p:nvSpPr>
        <p:spPr>
          <a:xfrm>
            <a:off x="914400" y="1700640"/>
            <a:ext cx="8228880" cy="4525200"/>
          </a:xfrm>
          <a:prstGeom prst="rect">
            <a:avLst/>
          </a:prstGeom>
          <a:noFill/>
          <a:ln>
            <a:noFill/>
          </a:ln>
        </p:spPr>
        <p:txBody>
          <a:bodyPr lIns="90000" tIns="45000" rIns="90000" bIns="45000"/>
          <a:lstStyle/>
          <a:p>
            <a:pPr>
              <a:buFont typeface="Arial"/>
              <a:buChar char="•"/>
            </a:pPr>
            <a:r>
              <a:rPr lang="en-US" sz="2400" b="1">
                <a:solidFill>
                  <a:srgbClr val="000000"/>
                </a:solidFill>
                <a:latin typeface="Calibri"/>
              </a:rPr>
              <a:t>MESIF protocol: </a:t>
            </a:r>
            <a:r>
              <a:rPr lang="en-US" sz="2400">
                <a:solidFill>
                  <a:srgbClr val="000000"/>
                </a:solidFill>
                <a:latin typeface="Calibri"/>
              </a:rPr>
              <a:t>Used by Intel CPUs since the Nehalem</a:t>
            </a:r>
          </a:p>
          <a:p>
            <a:pPr indent="0">
              <a:buFont typeface="Arial"/>
              <a:buNone/>
            </a:pPr>
            <a:r>
              <a:rPr lang="en-US" sz="2400">
                <a:solidFill>
                  <a:srgbClr val="000000"/>
                </a:solidFill>
                <a:latin typeface="Calibri"/>
              </a:rPr>
              <a:t>architecture. the extended forward state (a special form of the shared state) indicates the only cache that will respond to a load request for that line.</a:t>
            </a:r>
          </a:p>
          <a:p>
            <a:pPr indent="0">
              <a:buFont typeface="Arial"/>
              <a:buNone/>
            </a:pPr>
            <a:endParaRPr lang="en-US" sz="2400">
              <a:solidFill>
                <a:srgbClr val="000000"/>
              </a:solidFill>
              <a:latin typeface="Calibri"/>
            </a:endParaRPr>
          </a:p>
          <a:p>
            <a:pPr>
              <a:buFont typeface="Arial"/>
              <a:buChar char="•"/>
            </a:pPr>
            <a:r>
              <a:rPr lang="en-US" sz="2400" b="1">
                <a:solidFill>
                  <a:srgbClr val="000000"/>
                </a:solidFill>
                <a:latin typeface="Calibri"/>
              </a:rPr>
              <a:t>MOESI protocol: </a:t>
            </a:r>
            <a:r>
              <a:rPr lang="en-US" sz="2400">
                <a:solidFill>
                  <a:srgbClr val="000000"/>
                </a:solidFill>
                <a:latin typeface="Calibri"/>
              </a:rPr>
              <a:t>Used by AMD and Sun/Oracle CPUs. The extended owned state allows a core to load a modified line of another core without the need to invalidate the modified line.</a:t>
            </a:r>
          </a:p>
          <a:p>
            <a:pPr>
              <a:buFont typeface="Arial"/>
              <a:buChar char="•"/>
            </a:pPr>
            <a:endParaRPr lang="en-US" sz="2400">
              <a:solidFill>
                <a:srgbClr val="000000"/>
              </a:solidFill>
              <a:latin typeface="Calibri"/>
            </a:endParaRPr>
          </a:p>
          <a:p>
            <a:pPr>
              <a:buFont typeface="Arial"/>
              <a:buChar char="•"/>
            </a:pPr>
            <a:r>
              <a:rPr lang="en-US" sz="2400" b="1">
                <a:solidFill>
                  <a:srgbClr val="000000"/>
                </a:solidFill>
                <a:latin typeface="Calibri"/>
              </a:rPr>
              <a:t>GOLS protocol: </a:t>
            </a:r>
            <a:r>
              <a:rPr lang="en-US" sz="2400">
                <a:solidFill>
                  <a:srgbClr val="000000"/>
                </a:solidFill>
                <a:latin typeface="Calibri"/>
              </a:rPr>
              <a:t>Used by Xeon Phi. Use GOLS (Globally Owned Locally Shared) to simulate a Owned state, thus allowing the share of a modified line.</a:t>
            </a:r>
          </a:p>
        </p:txBody>
      </p:sp>
      <p:sp>
        <p:nvSpPr>
          <p:cNvPr id="147" name="CustomShape 3"/>
          <p:cNvSpPr/>
          <p:nvPr/>
        </p:nvSpPr>
        <p:spPr>
          <a:xfrm>
            <a:off x="6553080" y="6356520"/>
            <a:ext cx="2133000" cy="364320"/>
          </a:xfrm>
          <a:prstGeom prst="rect">
            <a:avLst/>
          </a:prstGeom>
          <a:noFill/>
          <a:ln>
            <a:noFill/>
          </a:ln>
        </p:spPr>
        <p:txBody>
          <a:bodyPr lIns="90000" tIns="45000" rIns="90000" bIns="45000" anchor="ctr"/>
          <a:lstStyle/>
          <a:p>
            <a:pPr algn="r"/>
            <a:fld id="{A337E78B-5054-4CB9-8B23-598F883CB180}" type="slidenum">
              <a:rPr lang="en-US" sz="1200">
                <a:solidFill>
                  <a:srgbClr val="8B8B8B"/>
                </a:solidFill>
                <a:latin typeface="Calibri"/>
              </a:rPr>
              <a:t>32</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Techniques to Implement Coherence</a:t>
            </a:r>
          </a:p>
        </p:txBody>
      </p:sp>
      <p:sp>
        <p:nvSpPr>
          <p:cNvPr id="145" name="CustomShape 2"/>
          <p:cNvSpPr/>
          <p:nvPr/>
        </p:nvSpPr>
        <p:spPr>
          <a:xfrm>
            <a:off x="914400" y="1700640"/>
            <a:ext cx="8228880" cy="4525200"/>
          </a:xfrm>
          <a:prstGeom prst="rect">
            <a:avLst/>
          </a:prstGeom>
          <a:noFill/>
          <a:ln>
            <a:noFill/>
          </a:ln>
        </p:spPr>
        <p:txBody>
          <a:bodyPr lIns="90000" tIns="45000" rIns="90000" bIns="45000"/>
          <a:lstStyle/>
          <a:p>
            <a:pPr>
              <a:buFont typeface="Arial"/>
              <a:buChar char="•"/>
            </a:pPr>
            <a:r>
              <a:rPr lang="en-US" sz="2400" b="1">
                <a:solidFill>
                  <a:srgbClr val="000000"/>
                </a:solidFill>
                <a:latin typeface="Calibri"/>
              </a:rPr>
              <a:t>Snoop based:</a:t>
            </a:r>
            <a:r>
              <a:rPr lang="en-US" sz="2400">
                <a:solidFill>
                  <a:srgbClr val="000000"/>
                </a:solidFill>
                <a:latin typeface="Calibri"/>
              </a:rPr>
              <a:t> All caches on the bus snoop the bus to determine if they have a copy of the block of data that is requested on the bus (e.g., source-based snooping and home-based snooping In Intel HasWell-EP Architecture). </a:t>
            </a:r>
          </a:p>
          <a:p>
            <a:pPr>
              <a:buFont typeface="Arial"/>
              <a:buChar char="•"/>
            </a:pPr>
            <a:endParaRPr lang="en-US" sz="2400">
              <a:solidFill>
                <a:srgbClr val="000000"/>
              </a:solidFill>
              <a:latin typeface="Calibri"/>
            </a:endParaRPr>
          </a:p>
          <a:p>
            <a:pPr>
              <a:buFont typeface="Arial"/>
              <a:buChar char="•"/>
            </a:pPr>
            <a:r>
              <a:rPr lang="en-US" sz="2400" b="1">
                <a:solidFill>
                  <a:srgbClr val="000000"/>
                </a:solidFill>
                <a:latin typeface="Calibri"/>
              </a:rPr>
              <a:t>Directory based:</a:t>
            </a:r>
            <a:r>
              <a:rPr lang="en-US" sz="2400">
                <a:solidFill>
                  <a:srgbClr val="000000"/>
                </a:solidFill>
                <a:latin typeface="Calibri"/>
              </a:rPr>
              <a:t> A directory keeps approximate or presise information of which caches hold copies of a memory location, When a cache line is changed the directory either updates or invalidates the other caches with that cache line to enforce coherence (e.g., AMD Opteron and Xeon Phi). </a:t>
            </a:r>
          </a:p>
          <a:p>
            <a:pPr indent="0">
              <a:buFont typeface="Arial"/>
              <a:buNone/>
            </a:pPr>
            <a:endParaRPr lang="en-US" sz="2400">
              <a:solidFill>
                <a:srgbClr val="000000"/>
              </a:solidFill>
              <a:latin typeface="Calibri"/>
            </a:endParaRPr>
          </a:p>
        </p:txBody>
      </p:sp>
      <p:sp>
        <p:nvSpPr>
          <p:cNvPr id="147" name="CustomShape 3"/>
          <p:cNvSpPr/>
          <p:nvPr/>
        </p:nvSpPr>
        <p:spPr>
          <a:xfrm>
            <a:off x="6553080" y="6356520"/>
            <a:ext cx="2133000" cy="364320"/>
          </a:xfrm>
          <a:prstGeom prst="rect">
            <a:avLst/>
          </a:prstGeom>
          <a:noFill/>
          <a:ln>
            <a:noFill/>
          </a:ln>
        </p:spPr>
        <p:txBody>
          <a:bodyPr lIns="90000" tIns="45000" rIns="90000" bIns="45000" anchor="ctr"/>
          <a:lstStyle/>
          <a:p>
            <a:pPr algn="r"/>
            <a:fld id="{A337E78B-5054-4CB9-8B23-598F883CB180}" type="slidenum">
              <a:rPr lang="en-US" sz="1200">
                <a:solidFill>
                  <a:srgbClr val="8B8B8B"/>
                </a:solidFill>
                <a:latin typeface="Calibri"/>
              </a:rPr>
              <a:t>33</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txBody>
          <a:bodyPr lIns="90000" tIns="45000" rIns="90000" bIns="45000" anchor="ctr"/>
          <a:lstStyle/>
          <a:p>
            <a:pPr algn="ctr"/>
            <a:r>
              <a:rPr lang="en-US" sz="4400">
                <a:solidFill>
                  <a:srgbClr val="000000"/>
                </a:solidFill>
                <a:latin typeface="Calibri"/>
              </a:rPr>
              <a:t>Outline</a:t>
            </a:r>
          </a:p>
        </p:txBody>
      </p:sp>
      <p:sp>
        <p:nvSpPr>
          <p:cNvPr id="81"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a:solidFill>
                  <a:srgbClr val="000000"/>
                </a:solidFill>
                <a:latin typeface="Calibri"/>
              </a:rPr>
              <a:t>Background and Basic Concepts</a:t>
            </a:r>
          </a:p>
          <a:p>
            <a:endParaRPr lang="en-US" sz="3200">
              <a:solidFill>
                <a:srgbClr val="000000"/>
              </a:solidFill>
              <a:latin typeface="Calibri"/>
            </a:endParaRPr>
          </a:p>
          <a:p>
            <a:pPr>
              <a:buFont typeface="Arial"/>
              <a:buChar char="•"/>
            </a:pPr>
            <a:r>
              <a:rPr lang="en-US" sz="3200">
                <a:solidFill>
                  <a:srgbClr val="000000"/>
                </a:solidFill>
                <a:latin typeface="Calibri"/>
              </a:rPr>
              <a:t>How Caches are Organized and Work</a:t>
            </a:r>
          </a:p>
          <a:p>
            <a:endParaRPr lang="en-US" sz="3200">
              <a:solidFill>
                <a:srgbClr val="000000"/>
              </a:solidFill>
              <a:latin typeface="Calibri"/>
            </a:endParaRPr>
          </a:p>
          <a:p>
            <a:pPr>
              <a:buFont typeface="Arial"/>
              <a:buChar char="•"/>
            </a:pPr>
            <a:r>
              <a:rPr lang="en-US" sz="3200">
                <a:solidFill>
                  <a:schemeClr val="tx1"/>
                </a:solidFill>
                <a:latin typeface="Calibri"/>
              </a:rPr>
              <a:t>Cache-coherence Protocol</a:t>
            </a:r>
          </a:p>
          <a:p>
            <a:endParaRPr lang="en-US" sz="3200">
              <a:solidFill>
                <a:schemeClr val="tx1"/>
              </a:solidFill>
              <a:latin typeface="Calibri"/>
            </a:endParaRPr>
          </a:p>
          <a:p>
            <a:pPr>
              <a:buFont typeface="Arial"/>
              <a:buChar char="•"/>
            </a:pPr>
            <a:r>
              <a:rPr lang="en-US" sz="3200">
                <a:solidFill>
                  <a:srgbClr val="FF0000"/>
                </a:solidFill>
                <a:latin typeface="Calibri"/>
              </a:rPr>
              <a:t>Cache Related Performance Issues</a:t>
            </a:r>
          </a:p>
          <a:p>
            <a:endParaRPr lang="en-US" sz="3200">
              <a:solidFill>
                <a:srgbClr val="FF0000"/>
              </a:solidFill>
              <a:latin typeface="Calibri"/>
            </a:endParaRPr>
          </a:p>
          <a:p>
            <a:pPr>
              <a:buFont typeface="Arial"/>
              <a:buChar char="•"/>
            </a:pPr>
            <a:r>
              <a:rPr lang="en-US" sz="3200">
                <a:solidFill>
                  <a:srgbClr val="000000"/>
                </a:solidFill>
                <a:latin typeface="Calibri"/>
              </a:rPr>
              <a:t>Reference</a:t>
            </a:r>
          </a:p>
        </p:txBody>
      </p:sp>
      <p:sp>
        <p:nvSpPr>
          <p:cNvPr id="82" name="CustomShape 3"/>
          <p:cNvSpPr/>
          <p:nvPr/>
        </p:nvSpPr>
        <p:spPr>
          <a:xfrm>
            <a:off x="6553080" y="6356520"/>
            <a:ext cx="2133000" cy="364320"/>
          </a:xfrm>
          <a:prstGeom prst="rect">
            <a:avLst/>
          </a:prstGeom>
          <a:noFill/>
          <a:ln>
            <a:noFill/>
          </a:ln>
        </p:spPr>
        <p:txBody>
          <a:bodyPr lIns="90000" tIns="45000" rIns="90000" bIns="45000" anchor="ctr"/>
          <a:lstStyle/>
          <a:p>
            <a:pPr algn="r"/>
            <a:fld id="{B78314EA-8A92-4AD2-8B52-EE4F0829D80D}" type="slidenum">
              <a:rPr lang="en-US" sz="1200">
                <a:solidFill>
                  <a:srgbClr val="8B8B8B"/>
                </a:solidFill>
                <a:latin typeface="Calibri"/>
              </a:rPr>
              <a:t>34</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sym typeface="+mn-ea"/>
              </a:rPr>
              <a:t>Cache line ping-ponging or tennis effect</a:t>
            </a:r>
            <a:endParaRPr lang="en-US" sz="3600">
              <a:solidFill>
                <a:srgbClr val="FF0000"/>
              </a:solidFill>
              <a:latin typeface="Calibri"/>
            </a:endParaRPr>
          </a:p>
        </p:txBody>
      </p:sp>
      <p:sp>
        <p:nvSpPr>
          <p:cNvPr id="145" name="CustomShape 2"/>
          <p:cNvSpPr/>
          <p:nvPr/>
        </p:nvSpPr>
        <p:spPr>
          <a:xfrm>
            <a:off x="914400" y="1700640"/>
            <a:ext cx="8228880" cy="4525200"/>
          </a:xfrm>
          <a:prstGeom prst="rect">
            <a:avLst/>
          </a:prstGeom>
          <a:noFill/>
          <a:ln>
            <a:noFill/>
          </a:ln>
        </p:spPr>
        <p:txBody>
          <a:bodyPr lIns="90000" tIns="45000" rIns="90000" bIns="45000"/>
          <a:lstStyle/>
          <a:p>
            <a:pPr>
              <a:buFont typeface="Arial"/>
              <a:buChar char="•"/>
            </a:pPr>
            <a:r>
              <a:rPr lang="en-US" sz="2400">
                <a:solidFill>
                  <a:srgbClr val="000000"/>
                </a:solidFill>
                <a:latin typeface="Calibri"/>
              </a:rPr>
              <a:t>One processor writes to a cache line and then another processor writes to the same cache line but different data element </a:t>
            </a:r>
          </a:p>
          <a:p>
            <a:pPr indent="0">
              <a:buFont typeface="Arial"/>
              <a:buNone/>
            </a:pPr>
            <a:endParaRPr lang="en-US" sz="2400">
              <a:solidFill>
                <a:srgbClr val="000000"/>
              </a:solidFill>
              <a:latin typeface="Calibri"/>
            </a:endParaRPr>
          </a:p>
          <a:p>
            <a:pPr>
              <a:buFont typeface="Arial"/>
              <a:buChar char="•"/>
            </a:pPr>
            <a:r>
              <a:rPr lang="en-US" sz="2400">
                <a:solidFill>
                  <a:srgbClr val="000000"/>
                </a:solidFill>
                <a:latin typeface="Calibri"/>
              </a:rPr>
              <a:t>Cache line is in a separate socket/separate L2 cache environment </a:t>
            </a:r>
          </a:p>
          <a:p>
            <a:pPr>
              <a:buFont typeface="Arial"/>
              <a:buChar char="•"/>
            </a:pPr>
            <a:endParaRPr lang="en-US" sz="2400">
              <a:solidFill>
                <a:srgbClr val="000000"/>
              </a:solidFill>
              <a:latin typeface="Calibri"/>
            </a:endParaRPr>
          </a:p>
          <a:p>
            <a:pPr>
              <a:buFont typeface="Arial"/>
              <a:buChar char="•"/>
            </a:pPr>
            <a:r>
              <a:rPr lang="en-US" sz="2400">
                <a:solidFill>
                  <a:srgbClr val="000000"/>
                </a:solidFill>
                <a:latin typeface="Calibri"/>
              </a:rPr>
              <a:t>Each core would take a HITM (HIT Modified) on the cache line causing it to ship across the FSB (Front Side Bus to memory) </a:t>
            </a:r>
          </a:p>
          <a:p>
            <a:pPr>
              <a:buFont typeface="Arial"/>
              <a:buChar char="•"/>
            </a:pPr>
            <a:endParaRPr lang="en-US" sz="2400">
              <a:solidFill>
                <a:srgbClr val="000000"/>
              </a:solidFill>
              <a:latin typeface="Calibri"/>
            </a:endParaRPr>
          </a:p>
          <a:p>
            <a:pPr>
              <a:buFont typeface="Arial"/>
              <a:buChar char="•"/>
            </a:pPr>
            <a:r>
              <a:rPr lang="en-US" sz="2400">
                <a:solidFill>
                  <a:srgbClr val="000000"/>
                </a:solidFill>
                <a:latin typeface="Calibri"/>
              </a:rPr>
              <a:t>This increases the FSB traffic and even in good conditions costs about ½ the cost of a memory access</a:t>
            </a:r>
          </a:p>
        </p:txBody>
      </p:sp>
      <p:sp>
        <p:nvSpPr>
          <p:cNvPr id="147" name="CustomShape 3"/>
          <p:cNvSpPr/>
          <p:nvPr/>
        </p:nvSpPr>
        <p:spPr>
          <a:xfrm>
            <a:off x="6553080" y="6356520"/>
            <a:ext cx="2133000" cy="364320"/>
          </a:xfrm>
          <a:prstGeom prst="rect">
            <a:avLst/>
          </a:prstGeom>
          <a:noFill/>
          <a:ln>
            <a:noFill/>
          </a:ln>
        </p:spPr>
        <p:txBody>
          <a:bodyPr lIns="90000" tIns="45000" rIns="90000" bIns="45000" anchor="ctr"/>
          <a:lstStyle/>
          <a:p>
            <a:pPr algn="r"/>
            <a:fld id="{A337E78B-5054-4CB9-8B23-598F883CB180}" type="slidenum">
              <a:rPr lang="en-US" sz="1200">
                <a:solidFill>
                  <a:srgbClr val="8B8B8B"/>
                </a:solidFill>
                <a:latin typeface="Calibri"/>
              </a:rPr>
              <a:t>35</a:t>
            </a:fld>
            <a:endParaRPr lang="en-US" sz="1200">
              <a:solidFill>
                <a:srgbClr val="8B8B8B"/>
              </a:solidFill>
              <a:latin typeface="Calibri"/>
            </a:endParaRP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455613" y="273050"/>
            <a:ext cx="8237537" cy="793750"/>
          </a:xfrm>
        </p:spPr>
        <p:txBody>
          <a:bodyPr vert="horz" wrap="square" lIns="91440" tIns="45720" rIns="91440" bIns="45720" anchor="ctr"/>
          <a:lstStyle/>
          <a:p>
            <a:pPr marL="0" marR="0" algn="l" defTabSz="914400" rtl="0" eaLnBrk="1" latinLnBrk="0" hangingPunct="1">
              <a:buNone/>
            </a:pPr>
            <a:r>
              <a:rPr kumimoji="0" lang="en-US" sz="3600" b="0" i="0" u="none" strike="noStrike" kern="1200" cap="none" spc="0" normalizeH="0" baseline="0" noProof="1">
                <a:solidFill>
                  <a:srgbClr val="FF0000"/>
                </a:solidFill>
                <a:latin typeface="Calibri"/>
                <a:ea typeface="+mn-ea"/>
                <a:cs typeface="+mn-cs"/>
              </a:rPr>
              <a:t>With a separated cache</a:t>
            </a:r>
          </a:p>
        </p:txBody>
      </p:sp>
      <p:sp>
        <p:nvSpPr>
          <p:cNvPr id="46083" name="Rectangle 3"/>
          <p:cNvSpPr/>
          <p:nvPr/>
        </p:nvSpPr>
        <p:spPr>
          <a:xfrm>
            <a:off x="685800" y="4038600"/>
            <a:ext cx="3200400" cy="1600200"/>
          </a:xfrm>
          <a:prstGeom prst="rect">
            <a:avLst/>
          </a:prstGeom>
          <a:solidFill>
            <a:srgbClr val="969696"/>
          </a:solidFill>
          <a:ln w="12700" cap="flat" cmpd="sng">
            <a:solidFill>
              <a:schemeClr val="tx1"/>
            </a:solidFill>
            <a:prstDash val="solid"/>
            <a:miter/>
            <a:headEnd type="none" w="sm" len="sm"/>
            <a:tailEnd type="none" w="sm" len="sm"/>
          </a:ln>
        </p:spPr>
        <p:txBody>
          <a:bodyPr wrap="none" anchor="ctr"/>
          <a:lstStyle/>
          <a:p>
            <a:pPr lvl="0" algn="ctr"/>
            <a:r>
              <a:rPr lang="en-US" altLang="zh-CN" sz="2000" b="1" dirty="0">
                <a:solidFill>
                  <a:srgbClr val="000000"/>
                </a:solidFill>
                <a:latin typeface="Arial" pitchFamily="34" charset="0"/>
                <a:ea typeface="Arial" pitchFamily="34" charset="0"/>
              </a:rPr>
              <a:t> </a:t>
            </a:r>
            <a:r>
              <a:rPr lang="en-US" altLang="zh-CN" b="1" dirty="0">
                <a:solidFill>
                  <a:srgbClr val="000000"/>
                </a:solidFill>
                <a:latin typeface="Arial" pitchFamily="34" charset="0"/>
                <a:ea typeface="Arial" pitchFamily="34" charset="0"/>
              </a:rPr>
              <a:t>CPU1</a:t>
            </a:r>
          </a:p>
        </p:txBody>
      </p:sp>
      <p:sp>
        <p:nvSpPr>
          <p:cNvPr id="46084" name="Rectangle 4"/>
          <p:cNvSpPr/>
          <p:nvPr/>
        </p:nvSpPr>
        <p:spPr>
          <a:xfrm>
            <a:off x="4343400" y="4038600"/>
            <a:ext cx="3200400" cy="1600200"/>
          </a:xfrm>
          <a:prstGeom prst="rect">
            <a:avLst/>
          </a:prstGeom>
          <a:solidFill>
            <a:srgbClr val="969696"/>
          </a:solidFill>
          <a:ln w="12700" cap="flat" cmpd="sng">
            <a:solidFill>
              <a:schemeClr val="tx1"/>
            </a:solidFill>
            <a:prstDash val="solid"/>
            <a:miter/>
            <a:headEnd type="none" w="sm" len="sm"/>
            <a:tailEnd type="none" w="sm" len="sm"/>
          </a:ln>
        </p:spPr>
        <p:txBody>
          <a:bodyPr wrap="none" anchor="ctr"/>
          <a:lstStyle/>
          <a:p>
            <a:pPr lvl="0" algn="ctr"/>
            <a:r>
              <a:rPr lang="en-US" altLang="zh-CN" sz="2000" b="1" dirty="0">
                <a:solidFill>
                  <a:srgbClr val="000000"/>
                </a:solidFill>
                <a:latin typeface="Arial" pitchFamily="34" charset="0"/>
                <a:ea typeface="Arial" pitchFamily="34" charset="0"/>
              </a:rPr>
              <a:t> </a:t>
            </a:r>
            <a:r>
              <a:rPr lang="en-US" altLang="zh-CN" b="1" dirty="0">
                <a:solidFill>
                  <a:srgbClr val="000000"/>
                </a:solidFill>
                <a:latin typeface="Arial" pitchFamily="34" charset="0"/>
                <a:ea typeface="Arial" pitchFamily="34" charset="0"/>
              </a:rPr>
              <a:t>CPU2</a:t>
            </a:r>
          </a:p>
        </p:txBody>
      </p:sp>
      <p:cxnSp>
        <p:nvCxnSpPr>
          <p:cNvPr id="46085" name="AutoShape 5"/>
          <p:cNvCxnSpPr>
            <a:endCxn id="46084" idx="0"/>
          </p:cNvCxnSpPr>
          <p:nvPr/>
        </p:nvCxnSpPr>
        <p:spPr>
          <a:xfrm rot="5400000" flipV="1">
            <a:off x="4151313" y="2246313"/>
            <a:ext cx="1587" cy="3581400"/>
          </a:xfrm>
          <a:prstGeom prst="bentConnector3">
            <a:avLst>
              <a:gd name="adj1" fmla="val -14400005"/>
            </a:avLst>
          </a:prstGeom>
          <a:ln w="28575" cap="flat" cmpd="sng">
            <a:solidFill>
              <a:schemeClr val="tx1"/>
            </a:solidFill>
            <a:prstDash val="solid"/>
            <a:miter/>
            <a:headEnd type="none" w="sm" len="sm"/>
            <a:tailEnd type="triangle" w="sm" len="sm"/>
          </a:ln>
        </p:spPr>
      </p:cxnSp>
      <p:sp>
        <p:nvSpPr>
          <p:cNvPr id="46086" name="Line 6"/>
          <p:cNvSpPr/>
          <p:nvPr/>
        </p:nvSpPr>
        <p:spPr>
          <a:xfrm flipV="1">
            <a:off x="4191000" y="1981200"/>
            <a:ext cx="0" cy="1828800"/>
          </a:xfrm>
          <a:prstGeom prst="line">
            <a:avLst/>
          </a:prstGeom>
          <a:ln w="28575" cap="flat" cmpd="sng">
            <a:solidFill>
              <a:schemeClr val="tx1"/>
            </a:solidFill>
            <a:prstDash val="solid"/>
            <a:headEnd type="none" w="sm" len="sm"/>
            <a:tailEnd type="none" w="sm" len="sm"/>
          </a:ln>
        </p:spPr>
        <p:txBody>
          <a:bodyPr/>
          <a:lstStyle/>
          <a:p>
            <a:endParaRPr lang="zh-CN" altLang="en-US"/>
          </a:p>
        </p:txBody>
      </p:sp>
      <p:sp>
        <p:nvSpPr>
          <p:cNvPr id="46087" name="Rectangle 7"/>
          <p:cNvSpPr/>
          <p:nvPr/>
        </p:nvSpPr>
        <p:spPr>
          <a:xfrm>
            <a:off x="1981200" y="1219200"/>
            <a:ext cx="4495800" cy="762000"/>
          </a:xfrm>
          <a:prstGeom prst="rect">
            <a:avLst/>
          </a:prstGeom>
          <a:solidFill>
            <a:srgbClr val="00FF00"/>
          </a:solidFill>
          <a:ln w="12700" cap="flat" cmpd="sng">
            <a:solidFill>
              <a:schemeClr val="tx1"/>
            </a:solidFill>
            <a:prstDash val="solid"/>
            <a:miter/>
            <a:headEnd type="none" w="sm" len="sm"/>
            <a:tailEnd type="none" w="sm" len="sm"/>
          </a:ln>
        </p:spPr>
        <p:txBody>
          <a:bodyPr wrap="none" anchor="ctr"/>
          <a:lstStyle/>
          <a:p>
            <a:pPr lvl="0" algn="ctr"/>
            <a:r>
              <a:rPr lang="en-US" altLang="zh-CN" b="1" dirty="0">
                <a:solidFill>
                  <a:srgbClr val="000000"/>
                </a:solidFill>
                <a:latin typeface="Arial" pitchFamily="34" charset="0"/>
                <a:ea typeface="Arial" pitchFamily="34" charset="0"/>
              </a:rPr>
              <a:t>Memory</a:t>
            </a:r>
          </a:p>
        </p:txBody>
      </p:sp>
      <p:sp>
        <p:nvSpPr>
          <p:cNvPr id="46088" name="Text Box 8"/>
          <p:cNvSpPr txBox="1"/>
          <p:nvPr/>
        </p:nvSpPr>
        <p:spPr>
          <a:xfrm>
            <a:off x="2667000" y="2209800"/>
            <a:ext cx="3246438" cy="457200"/>
          </a:xfrm>
          <a:prstGeom prst="rect">
            <a:avLst/>
          </a:prstGeom>
          <a:noFill/>
          <a:ln w="12700">
            <a:noFill/>
            <a:miter/>
          </a:ln>
        </p:spPr>
        <p:txBody>
          <a:bodyPr>
            <a:spAutoFit/>
          </a:bodyPr>
          <a:lstStyle/>
          <a:p>
            <a:pPr lvl="0" algn="ctr"/>
            <a:r>
              <a:rPr lang="en-US" altLang="zh-CN" b="1" dirty="0">
                <a:solidFill>
                  <a:srgbClr val="000000"/>
                </a:solidFill>
                <a:latin typeface="Arial" pitchFamily="34" charset="0"/>
                <a:ea typeface="Arial" pitchFamily="34" charset="0"/>
              </a:rPr>
              <a:t>Front Side Bus (FSB)</a:t>
            </a:r>
          </a:p>
        </p:txBody>
      </p:sp>
      <p:sp>
        <p:nvSpPr>
          <p:cNvPr id="241673" name="Rectangle 9"/>
          <p:cNvSpPr/>
          <p:nvPr/>
        </p:nvSpPr>
        <p:spPr>
          <a:xfrm>
            <a:off x="4343400" y="4038600"/>
            <a:ext cx="3200400" cy="457200"/>
          </a:xfrm>
          <a:prstGeom prst="rect">
            <a:avLst/>
          </a:prstGeom>
          <a:solidFill>
            <a:schemeClr val="accent1"/>
          </a:solidFill>
          <a:ln w="50800" cap="flat" cmpd="sng">
            <a:solidFill>
              <a:schemeClr val="tx1"/>
            </a:solidFill>
            <a:prstDash val="solid"/>
            <a:miter/>
            <a:headEnd type="none" w="sm" len="sm"/>
            <a:tailEnd type="none" w="sm" len="sm"/>
          </a:ln>
        </p:spPr>
        <p:txBody>
          <a:bodyPr wrap="none" anchor="ctr"/>
          <a:lstStyle/>
          <a:p>
            <a:pPr lvl="0" algn="ctr"/>
            <a:r>
              <a:rPr lang="en-US" altLang="zh-CN" dirty="0">
                <a:solidFill>
                  <a:srgbClr val="000000"/>
                </a:solidFill>
                <a:latin typeface="Verdana" pitchFamily="34" charset="0"/>
                <a:ea typeface="Arial" pitchFamily="34" charset="0"/>
              </a:rPr>
              <a:t>Cache Line</a:t>
            </a:r>
          </a:p>
        </p:txBody>
      </p:sp>
      <p:sp>
        <p:nvSpPr>
          <p:cNvPr id="46090" name="Line 10"/>
          <p:cNvSpPr/>
          <p:nvPr/>
        </p:nvSpPr>
        <p:spPr>
          <a:xfrm flipH="1">
            <a:off x="4572000" y="2921000"/>
            <a:ext cx="1346200" cy="736600"/>
          </a:xfrm>
          <a:prstGeom prst="line">
            <a:avLst/>
          </a:prstGeom>
          <a:ln w="50800" cap="flat" cmpd="sng">
            <a:solidFill>
              <a:schemeClr val="tx1"/>
            </a:solidFill>
            <a:prstDash val="solid"/>
            <a:headEnd type="none" w="sm" len="sm"/>
            <a:tailEnd type="triangle" w="sm" len="sm"/>
          </a:ln>
        </p:spPr>
        <p:txBody>
          <a:bodyPr/>
          <a:lstStyle/>
          <a:p>
            <a:endParaRPr lang="zh-CN" altLang="en-US"/>
          </a:p>
        </p:txBody>
      </p:sp>
      <p:sp>
        <p:nvSpPr>
          <p:cNvPr id="46091" name="Text Box 11"/>
          <p:cNvSpPr txBox="1"/>
          <p:nvPr/>
        </p:nvSpPr>
        <p:spPr>
          <a:xfrm>
            <a:off x="5913438" y="2438400"/>
            <a:ext cx="3303587" cy="701675"/>
          </a:xfrm>
          <a:prstGeom prst="rect">
            <a:avLst/>
          </a:prstGeom>
          <a:noFill/>
          <a:ln w="50800">
            <a:noFill/>
            <a:miter/>
          </a:ln>
        </p:spPr>
        <p:txBody>
          <a:bodyPr wrap="none">
            <a:spAutoFit/>
          </a:bodyPr>
          <a:lstStyle/>
          <a:p>
            <a:pPr lvl="0" algn="ctr"/>
            <a:r>
              <a:rPr lang="en-US" altLang="zh-CN" sz="2000" dirty="0">
                <a:solidFill>
                  <a:srgbClr val="000000"/>
                </a:solidFill>
                <a:latin typeface="Verdana" pitchFamily="34" charset="0"/>
                <a:ea typeface="Arial" pitchFamily="34" charset="0"/>
              </a:rPr>
              <a:t>Shipping L2 Cache Line</a:t>
            </a:r>
          </a:p>
          <a:p>
            <a:pPr lvl="0" algn="ctr"/>
            <a:r>
              <a:rPr lang="en-US" altLang="zh-CN" sz="2000" dirty="0">
                <a:solidFill>
                  <a:srgbClr val="000000"/>
                </a:solidFill>
                <a:latin typeface="Verdana" pitchFamily="34" charset="0"/>
                <a:ea typeface="Arial" pitchFamily="34" charset="0"/>
              </a:rPr>
              <a:t>~Half access to memory</a:t>
            </a:r>
          </a:p>
        </p:txBody>
      </p:sp>
      <p:sp>
        <p:nvSpPr>
          <p:cNvPr id="46092" name="Rectangle 12"/>
          <p:cNvSpPr/>
          <p:nvPr/>
        </p:nvSpPr>
        <p:spPr>
          <a:xfrm>
            <a:off x="765175" y="152400"/>
            <a:ext cx="4860925" cy="274638"/>
          </a:xfrm>
          <a:prstGeom prst="rect">
            <a:avLst/>
          </a:prstGeom>
          <a:noFill/>
          <a:ln w="9525">
            <a:noFill/>
            <a:miter/>
          </a:ln>
        </p:spPr>
        <p:txBody>
          <a:bodyPr wrap="none">
            <a:spAutoFit/>
          </a:bodyPr>
          <a:lstStyle/>
          <a:p>
            <a:pPr lvl="0"/>
            <a:r>
              <a:rPr lang="en-US" altLang="zh-CN" sz="1200" b="1" dirty="0">
                <a:solidFill>
                  <a:srgbClr val="000000"/>
                </a:solidFill>
                <a:latin typeface="Verdana" pitchFamily="34" charset="0"/>
                <a:ea typeface="SimSun" pitchFamily="2" charset="-122"/>
              </a:rPr>
              <a:t>Intel® Core™ Microarchitecture – Memory Sub-system</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3000" accel="50000" decel="50000" autoRev="1" fill="hold" grpId="0" nodeType="clickEffect">
                                  <p:stCondLst>
                                    <p:cond delay="0"/>
                                  </p:stCondLst>
                                  <p:childTnLst>
                                    <p:animMotion origin="layout" path="M 1.94444E-6 9.24855E-7 L -0.00174 -0.06335 L -0.39219 -0.06566 L -0.39375 9.24855E-7 " pathEditMode="relative" ptsTypes="AAAA">
                                      <p:cBhvr>
                                        <p:cTn id="6" dur="2000" fill="hold"/>
                                        <p:tgtEl>
                                          <p:spTgt spid="24167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p:nvPr/>
        </p:nvSpPr>
        <p:spPr>
          <a:xfrm>
            <a:off x="4090988" y="4351338"/>
            <a:ext cx="1676400" cy="1600200"/>
          </a:xfrm>
          <a:prstGeom prst="rect">
            <a:avLst/>
          </a:prstGeom>
          <a:solidFill>
            <a:srgbClr val="969696"/>
          </a:solidFill>
          <a:ln w="12700" cap="flat" cmpd="sng">
            <a:solidFill>
              <a:schemeClr val="tx1"/>
            </a:solidFill>
            <a:prstDash val="solid"/>
            <a:miter/>
            <a:headEnd type="none" w="sm" len="sm"/>
            <a:tailEnd type="none" w="sm" len="sm"/>
          </a:ln>
        </p:spPr>
        <p:txBody>
          <a:bodyPr wrap="none" anchor="ctr"/>
          <a:lstStyle/>
          <a:p>
            <a:pPr lvl="0" algn="ctr"/>
            <a:r>
              <a:rPr lang="en-US" altLang="zh-CN" sz="2000" b="1" dirty="0">
                <a:solidFill>
                  <a:srgbClr val="000000"/>
                </a:solidFill>
                <a:latin typeface="Arial" pitchFamily="34" charset="0"/>
                <a:ea typeface="Arial" pitchFamily="34" charset="0"/>
              </a:rPr>
              <a:t> </a:t>
            </a:r>
            <a:r>
              <a:rPr lang="en-US" altLang="zh-CN" b="1" dirty="0">
                <a:solidFill>
                  <a:srgbClr val="000000"/>
                </a:solidFill>
                <a:latin typeface="Arial" pitchFamily="34" charset="0"/>
                <a:ea typeface="Arial" pitchFamily="34" charset="0"/>
              </a:rPr>
              <a:t>CPU2</a:t>
            </a:r>
          </a:p>
        </p:txBody>
      </p:sp>
      <p:sp>
        <p:nvSpPr>
          <p:cNvPr id="47107" name="Rectangle 3"/>
          <p:cNvSpPr>
            <a:spLocks noGrp="1"/>
          </p:cNvSpPr>
          <p:nvPr>
            <p:ph type="title"/>
          </p:nvPr>
        </p:nvSpPr>
        <p:spPr>
          <a:xfrm>
            <a:off x="455613" y="476250"/>
            <a:ext cx="8237537" cy="793750"/>
          </a:xfrm>
        </p:spPr>
        <p:txBody>
          <a:bodyPr vert="horz" wrap="square" lIns="91440" tIns="45720" rIns="91440" bIns="45720" anchor="ctr"/>
          <a:lstStyle/>
          <a:p>
            <a:pPr marL="0" marR="0" algn="l" defTabSz="914400" rtl="0" eaLnBrk="1" latinLnBrk="0" hangingPunct="1">
              <a:buNone/>
            </a:pPr>
            <a:r>
              <a:rPr kumimoji="0" lang="en-US" sz="3600" b="0" i="0" u="none" strike="noStrike" kern="1200" cap="none" spc="0" normalizeH="0" baseline="0" noProof="1">
                <a:solidFill>
                  <a:srgbClr val="FF0000"/>
                </a:solidFill>
                <a:latin typeface="Calibri"/>
                <a:ea typeface="+mn-ea"/>
                <a:cs typeface="+mn-cs"/>
              </a:rPr>
              <a:t>Advantages of Shared Cache – using Advanced Smart Cache® Technology</a:t>
            </a:r>
          </a:p>
        </p:txBody>
      </p:sp>
      <p:sp>
        <p:nvSpPr>
          <p:cNvPr id="47108" name="Rectangle 4"/>
          <p:cNvSpPr/>
          <p:nvPr/>
        </p:nvSpPr>
        <p:spPr>
          <a:xfrm>
            <a:off x="2566988" y="4351338"/>
            <a:ext cx="1600200" cy="1600200"/>
          </a:xfrm>
          <a:prstGeom prst="rect">
            <a:avLst/>
          </a:prstGeom>
          <a:solidFill>
            <a:srgbClr val="969696"/>
          </a:solidFill>
          <a:ln w="12700" cap="flat" cmpd="sng">
            <a:solidFill>
              <a:schemeClr val="tx1"/>
            </a:solidFill>
            <a:prstDash val="solid"/>
            <a:miter/>
            <a:headEnd type="none" w="sm" len="sm"/>
            <a:tailEnd type="none" w="sm" len="sm"/>
          </a:ln>
        </p:spPr>
        <p:txBody>
          <a:bodyPr wrap="none" anchor="ctr"/>
          <a:lstStyle/>
          <a:p>
            <a:pPr lvl="0" algn="ctr"/>
            <a:r>
              <a:rPr lang="en-US" altLang="zh-CN" sz="2000" b="1" dirty="0">
                <a:solidFill>
                  <a:srgbClr val="000000"/>
                </a:solidFill>
                <a:latin typeface="Arial" pitchFamily="34" charset="0"/>
                <a:ea typeface="Arial" pitchFamily="34" charset="0"/>
              </a:rPr>
              <a:t> </a:t>
            </a:r>
            <a:r>
              <a:rPr lang="en-US" altLang="zh-CN" b="1" dirty="0">
                <a:solidFill>
                  <a:srgbClr val="000000"/>
                </a:solidFill>
                <a:latin typeface="Arial" pitchFamily="34" charset="0"/>
                <a:ea typeface="Arial" pitchFamily="34" charset="0"/>
              </a:rPr>
              <a:t>CPU1</a:t>
            </a:r>
          </a:p>
        </p:txBody>
      </p:sp>
      <p:sp>
        <p:nvSpPr>
          <p:cNvPr id="47109" name="Line 5"/>
          <p:cNvSpPr/>
          <p:nvPr/>
        </p:nvSpPr>
        <p:spPr>
          <a:xfrm flipV="1">
            <a:off x="4167188" y="2293938"/>
            <a:ext cx="0" cy="2057400"/>
          </a:xfrm>
          <a:prstGeom prst="line">
            <a:avLst/>
          </a:prstGeom>
          <a:ln w="28575" cap="flat" cmpd="sng">
            <a:solidFill>
              <a:schemeClr val="tx1"/>
            </a:solidFill>
            <a:prstDash val="solid"/>
            <a:headEnd type="none" w="sm" len="sm"/>
            <a:tailEnd type="none" w="sm" len="sm"/>
          </a:ln>
        </p:spPr>
        <p:txBody>
          <a:bodyPr/>
          <a:lstStyle/>
          <a:p>
            <a:endParaRPr lang="zh-CN" altLang="en-US"/>
          </a:p>
        </p:txBody>
      </p:sp>
      <p:sp>
        <p:nvSpPr>
          <p:cNvPr id="47110" name="Rectangle 6"/>
          <p:cNvSpPr/>
          <p:nvPr/>
        </p:nvSpPr>
        <p:spPr>
          <a:xfrm>
            <a:off x="1957388" y="1531938"/>
            <a:ext cx="4495800" cy="762000"/>
          </a:xfrm>
          <a:prstGeom prst="rect">
            <a:avLst/>
          </a:prstGeom>
          <a:solidFill>
            <a:srgbClr val="00FF00"/>
          </a:solidFill>
          <a:ln w="12700" cap="flat" cmpd="sng">
            <a:solidFill>
              <a:schemeClr val="tx1"/>
            </a:solidFill>
            <a:prstDash val="solid"/>
            <a:miter/>
            <a:headEnd type="none" w="sm" len="sm"/>
            <a:tailEnd type="none" w="sm" len="sm"/>
          </a:ln>
        </p:spPr>
        <p:txBody>
          <a:bodyPr wrap="none" anchor="ctr"/>
          <a:lstStyle/>
          <a:p>
            <a:pPr lvl="0" algn="ctr"/>
            <a:r>
              <a:rPr lang="en-US" altLang="zh-CN" b="1" dirty="0">
                <a:solidFill>
                  <a:srgbClr val="000000"/>
                </a:solidFill>
                <a:latin typeface="Arial" pitchFamily="34" charset="0"/>
                <a:ea typeface="Arial" pitchFamily="34" charset="0"/>
              </a:rPr>
              <a:t>Memory</a:t>
            </a:r>
          </a:p>
        </p:txBody>
      </p:sp>
      <p:sp>
        <p:nvSpPr>
          <p:cNvPr id="47111" name="Text Box 7"/>
          <p:cNvSpPr txBox="1"/>
          <p:nvPr/>
        </p:nvSpPr>
        <p:spPr>
          <a:xfrm>
            <a:off x="2643188" y="2522538"/>
            <a:ext cx="3246437" cy="457200"/>
          </a:xfrm>
          <a:prstGeom prst="rect">
            <a:avLst/>
          </a:prstGeom>
          <a:noFill/>
          <a:ln w="12700">
            <a:noFill/>
            <a:miter/>
          </a:ln>
        </p:spPr>
        <p:txBody>
          <a:bodyPr>
            <a:spAutoFit/>
          </a:bodyPr>
          <a:lstStyle/>
          <a:p>
            <a:pPr lvl="0" algn="ctr"/>
            <a:r>
              <a:rPr lang="en-US" altLang="zh-CN" b="1" dirty="0">
                <a:solidFill>
                  <a:srgbClr val="000000"/>
                </a:solidFill>
                <a:latin typeface="Arial" pitchFamily="34" charset="0"/>
                <a:ea typeface="Arial" pitchFamily="34" charset="0"/>
              </a:rPr>
              <a:t>Front Side Bus (FSB)</a:t>
            </a:r>
          </a:p>
        </p:txBody>
      </p:sp>
      <p:sp>
        <p:nvSpPr>
          <p:cNvPr id="47112" name="Rectangle 8"/>
          <p:cNvSpPr/>
          <p:nvPr/>
        </p:nvSpPr>
        <p:spPr>
          <a:xfrm>
            <a:off x="2566988" y="4351338"/>
            <a:ext cx="3200400" cy="457200"/>
          </a:xfrm>
          <a:prstGeom prst="rect">
            <a:avLst/>
          </a:prstGeom>
          <a:solidFill>
            <a:schemeClr val="accent1"/>
          </a:solidFill>
          <a:ln w="50800" cap="flat" cmpd="sng">
            <a:solidFill>
              <a:schemeClr val="tx1"/>
            </a:solidFill>
            <a:prstDash val="solid"/>
            <a:miter/>
            <a:headEnd type="none" w="sm" len="sm"/>
            <a:tailEnd type="none" w="sm" len="sm"/>
          </a:ln>
        </p:spPr>
        <p:txBody>
          <a:bodyPr wrap="none" anchor="ctr"/>
          <a:lstStyle/>
          <a:p>
            <a:pPr lvl="0" algn="ctr"/>
            <a:r>
              <a:rPr lang="en-US" altLang="zh-CN" dirty="0">
                <a:solidFill>
                  <a:srgbClr val="000000"/>
                </a:solidFill>
                <a:latin typeface="Verdana" pitchFamily="34" charset="0"/>
                <a:ea typeface="Arial" pitchFamily="34" charset="0"/>
              </a:rPr>
              <a:t>Cache Line</a:t>
            </a:r>
          </a:p>
        </p:txBody>
      </p:sp>
      <p:sp>
        <p:nvSpPr>
          <p:cNvPr id="47113" name="Line 9"/>
          <p:cNvSpPr/>
          <p:nvPr/>
        </p:nvSpPr>
        <p:spPr>
          <a:xfrm flipH="1">
            <a:off x="4471988" y="3589338"/>
            <a:ext cx="457200" cy="762000"/>
          </a:xfrm>
          <a:prstGeom prst="line">
            <a:avLst/>
          </a:prstGeom>
          <a:ln w="50800" cap="flat" cmpd="sng">
            <a:solidFill>
              <a:schemeClr val="tx1"/>
            </a:solidFill>
            <a:prstDash val="solid"/>
            <a:headEnd type="none" w="sm" len="sm"/>
            <a:tailEnd type="triangle" w="sm" len="sm"/>
          </a:ln>
        </p:spPr>
        <p:txBody>
          <a:bodyPr/>
          <a:lstStyle/>
          <a:p>
            <a:endParaRPr lang="zh-CN" altLang="en-US"/>
          </a:p>
        </p:txBody>
      </p:sp>
      <p:sp>
        <p:nvSpPr>
          <p:cNvPr id="47114" name="Text Box 10"/>
          <p:cNvSpPr txBox="1"/>
          <p:nvPr/>
        </p:nvSpPr>
        <p:spPr>
          <a:xfrm>
            <a:off x="4922838" y="3055938"/>
            <a:ext cx="3584575" cy="1187450"/>
          </a:xfrm>
          <a:prstGeom prst="rect">
            <a:avLst/>
          </a:prstGeom>
          <a:noFill/>
          <a:ln w="50800">
            <a:noFill/>
            <a:miter/>
          </a:ln>
        </p:spPr>
        <p:txBody>
          <a:bodyPr wrap="none">
            <a:spAutoFit/>
          </a:bodyPr>
          <a:lstStyle/>
          <a:p>
            <a:pPr lvl="0"/>
            <a:r>
              <a:rPr lang="en-US" altLang="zh-CN" dirty="0">
                <a:solidFill>
                  <a:srgbClr val="000000"/>
                </a:solidFill>
                <a:latin typeface="Verdana" pitchFamily="34" charset="0"/>
                <a:ea typeface="Arial" pitchFamily="34" charset="0"/>
              </a:rPr>
              <a:t>L2 is shared:</a:t>
            </a:r>
          </a:p>
          <a:p>
            <a:pPr lvl="0"/>
            <a:r>
              <a:rPr lang="en-US" altLang="zh-CN" dirty="0">
                <a:solidFill>
                  <a:srgbClr val="000000"/>
                </a:solidFill>
                <a:latin typeface="Verdana" pitchFamily="34" charset="0"/>
                <a:ea typeface="Arial" pitchFamily="34" charset="0"/>
              </a:rPr>
              <a:t>No need to ship cache</a:t>
            </a:r>
          </a:p>
          <a:p>
            <a:pPr lvl="0"/>
            <a:r>
              <a:rPr lang="en-US" altLang="zh-CN" dirty="0">
                <a:solidFill>
                  <a:srgbClr val="000000"/>
                </a:solidFill>
                <a:latin typeface="Verdana" pitchFamily="34" charset="0"/>
                <a:ea typeface="Arial" pitchFamily="34" charset="0"/>
              </a:rPr>
              <a:t>line</a:t>
            </a:r>
          </a:p>
        </p:txBody>
      </p:sp>
      <p:sp>
        <p:nvSpPr>
          <p:cNvPr id="47115" name="Rectangle 11"/>
          <p:cNvSpPr/>
          <p:nvPr/>
        </p:nvSpPr>
        <p:spPr>
          <a:xfrm>
            <a:off x="765175" y="177800"/>
            <a:ext cx="4860925" cy="274638"/>
          </a:xfrm>
          <a:prstGeom prst="rect">
            <a:avLst/>
          </a:prstGeom>
          <a:noFill/>
          <a:ln w="9525">
            <a:noFill/>
            <a:miter/>
          </a:ln>
        </p:spPr>
        <p:txBody>
          <a:bodyPr wrap="none">
            <a:spAutoFit/>
          </a:bodyPr>
          <a:lstStyle/>
          <a:p>
            <a:pPr lvl="0"/>
            <a:r>
              <a:rPr lang="en-US" altLang="zh-CN" sz="1200" b="1" dirty="0">
                <a:solidFill>
                  <a:srgbClr val="000000"/>
                </a:solidFill>
                <a:latin typeface="Verdana" pitchFamily="34" charset="0"/>
                <a:ea typeface="SimSun" pitchFamily="2" charset="-122"/>
              </a:rPr>
              <a:t>Intel® Core™ Microarchitecture – Memory Sub-system</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469900" y="203200"/>
            <a:ext cx="8229600" cy="889000"/>
          </a:xfrm>
        </p:spPr>
        <p:txBody>
          <a:bodyPr vert="horz" wrap="square" lIns="91440" tIns="45720" rIns="91440" bIns="45720" anchor="ctr"/>
          <a:lstStyle/>
          <a:p>
            <a:pPr marL="0" marR="0" algn="l" defTabSz="914400" rtl="0" eaLnBrk="1" latinLnBrk="0" hangingPunct="1">
              <a:buNone/>
            </a:pPr>
            <a:r>
              <a:rPr kumimoji="0" lang="en-US" sz="3600" b="0" i="0" u="none" strike="noStrike" kern="1200" cap="none" spc="0" normalizeH="0" baseline="0" noProof="1">
                <a:solidFill>
                  <a:srgbClr val="FF0000"/>
                </a:solidFill>
                <a:latin typeface="Calibri"/>
                <a:ea typeface="+mn-ea"/>
                <a:cs typeface="+mn-cs"/>
              </a:rPr>
              <a:t>False Sharing</a:t>
            </a:r>
          </a:p>
        </p:txBody>
      </p:sp>
      <p:sp>
        <p:nvSpPr>
          <p:cNvPr id="245763" name="Rectangle 3"/>
          <p:cNvSpPr>
            <a:spLocks noGrp="1"/>
          </p:cNvSpPr>
          <p:nvPr>
            <p:ph idx="1"/>
          </p:nvPr>
        </p:nvSpPr>
        <p:spPr>
          <a:xfrm>
            <a:off x="268288" y="1155700"/>
            <a:ext cx="8229600" cy="1554163"/>
          </a:xfrm>
        </p:spPr>
        <p:txBody>
          <a:bodyPr vert="horz" wrap="square" lIns="91440" tIns="45720" rIns="91440" bIns="45720" anchor="t"/>
          <a:lstStyle/>
          <a:p>
            <a:pPr eaLnBrk="1" hangingPunct="1"/>
            <a:r>
              <a:rPr lang="en-US" altLang="zh-CN" sz="1800" dirty="0"/>
              <a:t>Performance issue in programs where cores may write to different memory addresses BUT in the same cache lines</a:t>
            </a:r>
          </a:p>
          <a:p>
            <a:pPr eaLnBrk="1" hangingPunct="1"/>
            <a:r>
              <a:rPr lang="en-US" altLang="zh-CN" sz="1800" dirty="0"/>
              <a:t>Known as Ping-Ponging – Cache line is shipped between cores</a:t>
            </a:r>
          </a:p>
          <a:p>
            <a:pPr eaLnBrk="1" hangingPunct="1">
              <a:buNone/>
            </a:pPr>
            <a:endParaRPr lang="en-US" altLang="zh-CN" sz="1800" dirty="0"/>
          </a:p>
          <a:p>
            <a:pPr eaLnBrk="1" hangingPunct="1"/>
            <a:endParaRPr lang="en-US" altLang="zh-CN" sz="1800" dirty="0"/>
          </a:p>
          <a:p>
            <a:pPr eaLnBrk="1" hangingPunct="1"/>
            <a:endParaRPr lang="en-US" altLang="zh-CN" sz="1800" dirty="0"/>
          </a:p>
        </p:txBody>
      </p:sp>
      <p:sp>
        <p:nvSpPr>
          <p:cNvPr id="48132" name="Line 4"/>
          <p:cNvSpPr/>
          <p:nvPr/>
        </p:nvSpPr>
        <p:spPr>
          <a:xfrm>
            <a:off x="4500563" y="2705100"/>
            <a:ext cx="0" cy="3263900"/>
          </a:xfrm>
          <a:prstGeom prst="line">
            <a:avLst/>
          </a:prstGeom>
          <a:ln w="50800" cap="flat" cmpd="sng">
            <a:solidFill>
              <a:schemeClr val="tx1"/>
            </a:solidFill>
            <a:prstDash val="dash"/>
            <a:headEnd type="none" w="med" len="med"/>
            <a:tailEnd type="none" w="med" len="med"/>
          </a:ln>
        </p:spPr>
        <p:txBody>
          <a:bodyPr/>
          <a:lstStyle/>
          <a:p>
            <a:endParaRPr lang="zh-CN" altLang="en-US"/>
          </a:p>
        </p:txBody>
      </p:sp>
      <p:sp>
        <p:nvSpPr>
          <p:cNvPr id="48133" name="Text Box 5"/>
          <p:cNvSpPr txBox="1"/>
          <p:nvPr/>
        </p:nvSpPr>
        <p:spPr>
          <a:xfrm>
            <a:off x="1846263" y="2508250"/>
            <a:ext cx="1255712" cy="457200"/>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Core 0</a:t>
            </a:r>
          </a:p>
        </p:txBody>
      </p:sp>
      <p:sp>
        <p:nvSpPr>
          <p:cNvPr id="48134" name="Text Box 6"/>
          <p:cNvSpPr txBox="1"/>
          <p:nvPr/>
        </p:nvSpPr>
        <p:spPr>
          <a:xfrm>
            <a:off x="5656263" y="2535238"/>
            <a:ext cx="1255712" cy="457200"/>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Core 1</a:t>
            </a:r>
          </a:p>
        </p:txBody>
      </p:sp>
      <p:sp>
        <p:nvSpPr>
          <p:cNvPr id="48135" name="Line 7"/>
          <p:cNvSpPr/>
          <p:nvPr/>
        </p:nvSpPr>
        <p:spPr>
          <a:xfrm>
            <a:off x="1057275" y="3098800"/>
            <a:ext cx="0" cy="2312988"/>
          </a:xfrm>
          <a:prstGeom prst="line">
            <a:avLst/>
          </a:prstGeom>
          <a:ln w="50800" cap="flat" cmpd="sng">
            <a:solidFill>
              <a:schemeClr val="tx1"/>
            </a:solidFill>
            <a:prstDash val="solid"/>
            <a:headEnd type="none" w="med" len="med"/>
            <a:tailEnd type="triangle" w="med" len="med"/>
          </a:ln>
        </p:spPr>
        <p:txBody>
          <a:bodyPr/>
          <a:lstStyle/>
          <a:p>
            <a:endParaRPr lang="zh-CN" altLang="en-US"/>
          </a:p>
        </p:txBody>
      </p:sp>
      <p:sp>
        <p:nvSpPr>
          <p:cNvPr id="48136" name="Text Box 8"/>
          <p:cNvSpPr txBox="1"/>
          <p:nvPr/>
        </p:nvSpPr>
        <p:spPr>
          <a:xfrm rot="10800000">
            <a:off x="454025" y="3422650"/>
            <a:ext cx="549275" cy="1846263"/>
          </a:xfrm>
          <a:prstGeom prst="rect">
            <a:avLst/>
          </a:prstGeom>
          <a:noFill/>
          <a:ln w="50800">
            <a:noFill/>
            <a:miter/>
          </a:ln>
        </p:spPr>
        <p:txBody>
          <a:bodyPr vert="eaVert">
            <a:spAutoFit/>
          </a:bodyPr>
          <a:lstStyle/>
          <a:p>
            <a:pPr lvl="0" algn="ctr">
              <a:spcBef>
                <a:spcPct val="50000"/>
              </a:spcBef>
            </a:pPr>
            <a:r>
              <a:rPr lang="en-US" altLang="zh-CN" dirty="0">
                <a:solidFill>
                  <a:srgbClr val="000000"/>
                </a:solidFill>
                <a:latin typeface="Verdana" pitchFamily="34" charset="0"/>
                <a:ea typeface="Arial" pitchFamily="34" charset="0"/>
              </a:rPr>
              <a:t>Time</a:t>
            </a:r>
          </a:p>
        </p:txBody>
      </p:sp>
      <p:grpSp>
        <p:nvGrpSpPr>
          <p:cNvPr id="2" name="Group 9"/>
          <p:cNvGrpSpPr/>
          <p:nvPr/>
        </p:nvGrpSpPr>
        <p:grpSpPr>
          <a:xfrm>
            <a:off x="2062163" y="5430838"/>
            <a:ext cx="1989137" cy="501650"/>
            <a:chOff x="1107" y="3253"/>
            <a:chExt cx="1253" cy="316"/>
          </a:xfrm>
        </p:grpSpPr>
        <p:grpSp>
          <p:nvGrpSpPr>
            <p:cNvPr id="48166" name="Group 10"/>
            <p:cNvGrpSpPr/>
            <p:nvPr/>
          </p:nvGrpSpPr>
          <p:grpSpPr>
            <a:xfrm>
              <a:off x="1107" y="3253"/>
              <a:ext cx="1253" cy="316"/>
              <a:chOff x="2056" y="3501"/>
              <a:chExt cx="1253" cy="316"/>
            </a:xfrm>
          </p:grpSpPr>
          <p:sp>
            <p:nvSpPr>
              <p:cNvPr id="48169" name="Rectangle 11"/>
              <p:cNvSpPr/>
              <p:nvPr/>
            </p:nvSpPr>
            <p:spPr>
              <a:xfrm>
                <a:off x="2056" y="3512"/>
                <a:ext cx="1253" cy="294"/>
              </a:xfrm>
              <a:prstGeom prst="rect">
                <a:avLst/>
              </a:prstGeom>
              <a:solidFill>
                <a:schemeClr val="bg1"/>
              </a:solidFill>
              <a:ln w="50800" cap="flat" cmpd="sng">
                <a:solidFill>
                  <a:schemeClr val="tx1"/>
                </a:solidFill>
                <a:prstDash val="solid"/>
                <a:miter/>
                <a:headEnd type="none" w="med" len="med"/>
                <a:tailEnd type="none" w="med" len="med"/>
              </a:ln>
            </p:spPr>
            <p:txBody>
              <a:bodyPr wrap="none" anchor="ctr"/>
              <a:lstStyle/>
              <a:p>
                <a:pPr lvl="0"/>
                <a:endParaRPr dirty="0">
                  <a:solidFill>
                    <a:srgbClr val="000000"/>
                  </a:solidFill>
                  <a:latin typeface="Arial" pitchFamily="34" charset="0"/>
                  <a:ea typeface="Arial" pitchFamily="34" charset="0"/>
                </a:endParaRPr>
              </a:p>
            </p:txBody>
          </p:sp>
          <p:sp>
            <p:nvSpPr>
              <p:cNvPr id="48170" name="Line 12"/>
              <p:cNvSpPr/>
              <p:nvPr/>
            </p:nvSpPr>
            <p:spPr>
              <a:xfrm>
                <a:off x="2293" y="3501"/>
                <a:ext cx="0" cy="305"/>
              </a:xfrm>
              <a:prstGeom prst="line">
                <a:avLst/>
              </a:prstGeom>
              <a:ln w="50800" cap="flat" cmpd="sng">
                <a:solidFill>
                  <a:schemeClr val="tx1"/>
                </a:solidFill>
                <a:prstDash val="solid"/>
                <a:headEnd type="none" w="med" len="med"/>
                <a:tailEnd type="none" w="med" len="med"/>
              </a:ln>
            </p:spPr>
            <p:txBody>
              <a:bodyPr/>
              <a:lstStyle/>
              <a:p>
                <a:endParaRPr lang="zh-CN" altLang="en-US"/>
              </a:p>
            </p:txBody>
          </p:sp>
          <p:sp>
            <p:nvSpPr>
              <p:cNvPr id="48171" name="Line 13"/>
              <p:cNvSpPr/>
              <p:nvPr/>
            </p:nvSpPr>
            <p:spPr>
              <a:xfrm>
                <a:off x="2531" y="3523"/>
                <a:ext cx="0" cy="294"/>
              </a:xfrm>
              <a:prstGeom prst="line">
                <a:avLst/>
              </a:prstGeom>
              <a:ln w="50800" cap="flat" cmpd="sng">
                <a:solidFill>
                  <a:schemeClr val="tx1"/>
                </a:solidFill>
                <a:prstDash val="solid"/>
                <a:headEnd type="none" w="med" len="med"/>
                <a:tailEnd type="none" w="med" len="med"/>
              </a:ln>
            </p:spPr>
            <p:txBody>
              <a:bodyPr/>
              <a:lstStyle/>
              <a:p>
                <a:endParaRPr lang="zh-CN" altLang="en-US"/>
              </a:p>
            </p:txBody>
          </p:sp>
        </p:grpSp>
        <p:sp>
          <p:nvSpPr>
            <p:cNvPr id="48167" name="Rectangle 14"/>
            <p:cNvSpPr/>
            <p:nvPr/>
          </p:nvSpPr>
          <p:spPr>
            <a:xfrm>
              <a:off x="1142" y="3298"/>
              <a:ext cx="170" cy="225"/>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1</a:t>
              </a:r>
            </a:p>
          </p:txBody>
        </p:sp>
        <p:sp>
          <p:nvSpPr>
            <p:cNvPr id="48168" name="Rectangle 15"/>
            <p:cNvSpPr/>
            <p:nvPr/>
          </p:nvSpPr>
          <p:spPr>
            <a:xfrm>
              <a:off x="1373" y="3304"/>
              <a:ext cx="170" cy="225"/>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0</a:t>
              </a:r>
            </a:p>
          </p:txBody>
        </p:sp>
      </p:grpSp>
      <p:grpSp>
        <p:nvGrpSpPr>
          <p:cNvPr id="4" name="Group 16"/>
          <p:cNvGrpSpPr/>
          <p:nvPr/>
        </p:nvGrpSpPr>
        <p:grpSpPr>
          <a:xfrm>
            <a:off x="1866900" y="3443288"/>
            <a:ext cx="1649413" cy="473075"/>
            <a:chOff x="984" y="2001"/>
            <a:chExt cx="1039" cy="298"/>
          </a:xfrm>
        </p:grpSpPr>
        <p:sp>
          <p:nvSpPr>
            <p:cNvPr id="48164" name="Text Box 17"/>
            <p:cNvSpPr txBox="1"/>
            <p:nvPr/>
          </p:nvSpPr>
          <p:spPr>
            <a:xfrm>
              <a:off x="984" y="2001"/>
              <a:ext cx="791" cy="288"/>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X[0] =</a:t>
              </a:r>
            </a:p>
          </p:txBody>
        </p:sp>
        <p:sp>
          <p:nvSpPr>
            <p:cNvPr id="48165" name="Rectangle 18"/>
            <p:cNvSpPr/>
            <p:nvPr/>
          </p:nvSpPr>
          <p:spPr>
            <a:xfrm>
              <a:off x="1785" y="2011"/>
              <a:ext cx="238" cy="288"/>
            </a:xfrm>
            <a:prstGeom prst="rect">
              <a:avLst/>
            </a:prstGeom>
            <a:noFill/>
            <a:ln w="50800">
              <a:noFill/>
              <a:miter/>
            </a:ln>
          </p:spPr>
          <p:txBody>
            <a:bodyPr wrap="none">
              <a:spAutoFit/>
            </a:bodyPr>
            <a:lstStyle/>
            <a:p>
              <a:pPr lvl="0" algn="ctr"/>
              <a:r>
                <a:rPr lang="en-US" altLang="zh-CN" dirty="0">
                  <a:solidFill>
                    <a:srgbClr val="000000"/>
                  </a:solidFill>
                  <a:latin typeface="Verdana" pitchFamily="34" charset="0"/>
                  <a:ea typeface="Arial" pitchFamily="34" charset="0"/>
                </a:rPr>
                <a:t>1</a:t>
              </a:r>
            </a:p>
          </p:txBody>
        </p:sp>
      </p:grpSp>
      <p:sp>
        <p:nvSpPr>
          <p:cNvPr id="245779" name="Line 19"/>
          <p:cNvSpPr/>
          <p:nvPr/>
        </p:nvSpPr>
        <p:spPr>
          <a:xfrm flipH="1">
            <a:off x="2276475" y="3889375"/>
            <a:ext cx="949325" cy="1630363"/>
          </a:xfrm>
          <a:prstGeom prst="line">
            <a:avLst/>
          </a:prstGeom>
          <a:ln w="50800" cap="flat" cmpd="sng">
            <a:solidFill>
              <a:schemeClr val="tx1"/>
            </a:solidFill>
            <a:prstDash val="solid"/>
            <a:headEnd type="none" w="med" len="med"/>
            <a:tailEnd type="triangle" w="med" len="med"/>
          </a:ln>
        </p:spPr>
        <p:txBody>
          <a:bodyPr/>
          <a:lstStyle/>
          <a:p>
            <a:endParaRPr lang="zh-CN" altLang="en-US"/>
          </a:p>
        </p:txBody>
      </p:sp>
      <p:grpSp>
        <p:nvGrpSpPr>
          <p:cNvPr id="5" name="Group 20"/>
          <p:cNvGrpSpPr/>
          <p:nvPr/>
        </p:nvGrpSpPr>
        <p:grpSpPr>
          <a:xfrm>
            <a:off x="5062538" y="3897313"/>
            <a:ext cx="1652587" cy="457200"/>
            <a:chOff x="2997" y="2140"/>
            <a:chExt cx="1041" cy="288"/>
          </a:xfrm>
        </p:grpSpPr>
        <p:sp>
          <p:nvSpPr>
            <p:cNvPr id="48162" name="Text Box 21"/>
            <p:cNvSpPr txBox="1"/>
            <p:nvPr/>
          </p:nvSpPr>
          <p:spPr>
            <a:xfrm>
              <a:off x="2997" y="2140"/>
              <a:ext cx="826" cy="288"/>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X[1] =</a:t>
              </a:r>
            </a:p>
          </p:txBody>
        </p:sp>
        <p:sp>
          <p:nvSpPr>
            <p:cNvPr id="48163" name="Rectangle 22"/>
            <p:cNvSpPr/>
            <p:nvPr/>
          </p:nvSpPr>
          <p:spPr>
            <a:xfrm>
              <a:off x="3800" y="2140"/>
              <a:ext cx="238" cy="288"/>
            </a:xfrm>
            <a:prstGeom prst="rect">
              <a:avLst/>
            </a:prstGeom>
            <a:noFill/>
            <a:ln w="50800">
              <a:noFill/>
              <a:miter/>
            </a:ln>
          </p:spPr>
          <p:txBody>
            <a:bodyPr wrap="none">
              <a:spAutoFit/>
            </a:bodyPr>
            <a:lstStyle/>
            <a:p>
              <a:pPr lvl="0" algn="ctr"/>
              <a:r>
                <a:rPr lang="en-US" altLang="zh-CN" dirty="0">
                  <a:solidFill>
                    <a:srgbClr val="000000"/>
                  </a:solidFill>
                  <a:latin typeface="Verdana" pitchFamily="34" charset="0"/>
                  <a:ea typeface="Arial" pitchFamily="34" charset="0"/>
                </a:rPr>
                <a:t>1</a:t>
              </a:r>
            </a:p>
          </p:txBody>
        </p:sp>
      </p:grpSp>
      <p:sp>
        <p:nvSpPr>
          <p:cNvPr id="245783" name="Rectangle 23"/>
          <p:cNvSpPr/>
          <p:nvPr/>
        </p:nvSpPr>
        <p:spPr>
          <a:xfrm>
            <a:off x="5629275" y="5481638"/>
            <a:ext cx="269875" cy="357187"/>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1</a:t>
            </a:r>
          </a:p>
        </p:txBody>
      </p:sp>
      <p:sp>
        <p:nvSpPr>
          <p:cNvPr id="48142" name="Text Box 24"/>
          <p:cNvSpPr txBox="1"/>
          <p:nvPr/>
        </p:nvSpPr>
        <p:spPr>
          <a:xfrm>
            <a:off x="1876425" y="2932113"/>
            <a:ext cx="1255713" cy="457200"/>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X[0] =</a:t>
            </a:r>
          </a:p>
        </p:txBody>
      </p:sp>
      <p:sp>
        <p:nvSpPr>
          <p:cNvPr id="48143" name="Rectangle 25"/>
          <p:cNvSpPr/>
          <p:nvPr/>
        </p:nvSpPr>
        <p:spPr>
          <a:xfrm>
            <a:off x="3148013" y="2947988"/>
            <a:ext cx="377825" cy="457200"/>
          </a:xfrm>
          <a:prstGeom prst="rect">
            <a:avLst/>
          </a:prstGeom>
          <a:noFill/>
          <a:ln w="50800">
            <a:noFill/>
            <a:miter/>
          </a:ln>
        </p:spPr>
        <p:txBody>
          <a:bodyPr wrap="none">
            <a:spAutoFit/>
          </a:bodyPr>
          <a:lstStyle/>
          <a:p>
            <a:pPr lvl="0" algn="ctr"/>
            <a:r>
              <a:rPr lang="en-US" altLang="zh-CN" dirty="0">
                <a:solidFill>
                  <a:srgbClr val="000000"/>
                </a:solidFill>
                <a:latin typeface="Verdana" pitchFamily="34" charset="0"/>
                <a:ea typeface="Arial" pitchFamily="34" charset="0"/>
              </a:rPr>
              <a:t>0</a:t>
            </a:r>
          </a:p>
        </p:txBody>
      </p:sp>
      <p:sp>
        <p:nvSpPr>
          <p:cNvPr id="48144" name="Text Box 26"/>
          <p:cNvSpPr txBox="1"/>
          <p:nvPr/>
        </p:nvSpPr>
        <p:spPr>
          <a:xfrm>
            <a:off x="5041900" y="2941638"/>
            <a:ext cx="1255713" cy="457200"/>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X[1] =</a:t>
            </a:r>
          </a:p>
        </p:txBody>
      </p:sp>
      <p:sp>
        <p:nvSpPr>
          <p:cNvPr id="48145" name="Rectangle 27"/>
          <p:cNvSpPr/>
          <p:nvPr/>
        </p:nvSpPr>
        <p:spPr>
          <a:xfrm>
            <a:off x="6313488" y="2957513"/>
            <a:ext cx="377825" cy="457200"/>
          </a:xfrm>
          <a:prstGeom prst="rect">
            <a:avLst/>
          </a:prstGeom>
          <a:noFill/>
          <a:ln w="50800">
            <a:noFill/>
            <a:miter/>
          </a:ln>
        </p:spPr>
        <p:txBody>
          <a:bodyPr wrap="none">
            <a:spAutoFit/>
          </a:bodyPr>
          <a:lstStyle/>
          <a:p>
            <a:pPr lvl="0" algn="ctr"/>
            <a:r>
              <a:rPr lang="en-US" altLang="zh-CN" dirty="0">
                <a:solidFill>
                  <a:srgbClr val="000000"/>
                </a:solidFill>
                <a:latin typeface="Verdana" pitchFamily="34" charset="0"/>
                <a:ea typeface="Arial" pitchFamily="34" charset="0"/>
              </a:rPr>
              <a:t>0</a:t>
            </a:r>
          </a:p>
        </p:txBody>
      </p:sp>
      <p:sp>
        <p:nvSpPr>
          <p:cNvPr id="245788" name="Rectangle 28"/>
          <p:cNvSpPr/>
          <p:nvPr/>
        </p:nvSpPr>
        <p:spPr>
          <a:xfrm>
            <a:off x="5243513" y="5489575"/>
            <a:ext cx="269875" cy="357188"/>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1</a:t>
            </a:r>
          </a:p>
        </p:txBody>
      </p:sp>
      <p:sp>
        <p:nvSpPr>
          <p:cNvPr id="245789" name="Rectangle 29"/>
          <p:cNvSpPr/>
          <p:nvPr/>
        </p:nvSpPr>
        <p:spPr>
          <a:xfrm>
            <a:off x="2095500" y="5519738"/>
            <a:ext cx="269875" cy="357187"/>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0</a:t>
            </a:r>
          </a:p>
        </p:txBody>
      </p:sp>
      <p:grpSp>
        <p:nvGrpSpPr>
          <p:cNvPr id="6" name="Group 30"/>
          <p:cNvGrpSpPr/>
          <p:nvPr/>
        </p:nvGrpSpPr>
        <p:grpSpPr>
          <a:xfrm>
            <a:off x="1893888" y="4294188"/>
            <a:ext cx="1649412" cy="473075"/>
            <a:chOff x="984" y="2001"/>
            <a:chExt cx="1039" cy="298"/>
          </a:xfrm>
        </p:grpSpPr>
        <p:sp>
          <p:nvSpPr>
            <p:cNvPr id="48160" name="Text Box 31"/>
            <p:cNvSpPr txBox="1"/>
            <p:nvPr/>
          </p:nvSpPr>
          <p:spPr>
            <a:xfrm>
              <a:off x="984" y="2001"/>
              <a:ext cx="791" cy="288"/>
            </a:xfrm>
            <a:prstGeom prst="rect">
              <a:avLst/>
            </a:prstGeom>
            <a:noFill/>
            <a:ln w="50800">
              <a:noFill/>
              <a:miter/>
            </a:ln>
          </p:spPr>
          <p:txBody>
            <a:bodyPr>
              <a:spAutoFit/>
            </a:bodyPr>
            <a:lstStyle/>
            <a:p>
              <a:pPr lvl="0" algn="ctr">
                <a:spcBef>
                  <a:spcPct val="50000"/>
                </a:spcBef>
              </a:pPr>
              <a:r>
                <a:rPr lang="en-US" altLang="zh-CN" dirty="0">
                  <a:solidFill>
                    <a:srgbClr val="000000"/>
                  </a:solidFill>
                  <a:latin typeface="Verdana" pitchFamily="34" charset="0"/>
                  <a:ea typeface="Arial" pitchFamily="34" charset="0"/>
                </a:rPr>
                <a:t>X[0] =</a:t>
              </a:r>
            </a:p>
          </p:txBody>
        </p:sp>
        <p:sp>
          <p:nvSpPr>
            <p:cNvPr id="48161" name="Rectangle 32"/>
            <p:cNvSpPr/>
            <p:nvPr/>
          </p:nvSpPr>
          <p:spPr>
            <a:xfrm>
              <a:off x="1785" y="2011"/>
              <a:ext cx="238" cy="288"/>
            </a:xfrm>
            <a:prstGeom prst="rect">
              <a:avLst/>
            </a:prstGeom>
            <a:noFill/>
            <a:ln w="50800">
              <a:noFill/>
              <a:miter/>
            </a:ln>
          </p:spPr>
          <p:txBody>
            <a:bodyPr wrap="none">
              <a:spAutoFit/>
            </a:bodyPr>
            <a:lstStyle/>
            <a:p>
              <a:pPr lvl="0" algn="ctr"/>
              <a:r>
                <a:rPr lang="en-US" altLang="zh-CN" dirty="0">
                  <a:solidFill>
                    <a:srgbClr val="000000"/>
                  </a:solidFill>
                  <a:latin typeface="Verdana" pitchFamily="34" charset="0"/>
                  <a:ea typeface="Arial" pitchFamily="34" charset="0"/>
                </a:rPr>
                <a:t>2</a:t>
              </a:r>
            </a:p>
          </p:txBody>
        </p:sp>
      </p:grpSp>
      <p:grpSp>
        <p:nvGrpSpPr>
          <p:cNvPr id="7" name="Group 33"/>
          <p:cNvGrpSpPr/>
          <p:nvPr/>
        </p:nvGrpSpPr>
        <p:grpSpPr>
          <a:xfrm>
            <a:off x="5192713" y="5422900"/>
            <a:ext cx="1989137" cy="501650"/>
            <a:chOff x="1107" y="3253"/>
            <a:chExt cx="1253" cy="316"/>
          </a:xfrm>
        </p:grpSpPr>
        <p:grpSp>
          <p:nvGrpSpPr>
            <p:cNvPr id="48154" name="Group 34"/>
            <p:cNvGrpSpPr/>
            <p:nvPr/>
          </p:nvGrpSpPr>
          <p:grpSpPr>
            <a:xfrm>
              <a:off x="1107" y="3253"/>
              <a:ext cx="1253" cy="316"/>
              <a:chOff x="2056" y="3501"/>
              <a:chExt cx="1253" cy="316"/>
            </a:xfrm>
          </p:grpSpPr>
          <p:sp>
            <p:nvSpPr>
              <p:cNvPr id="48157" name="Rectangle 35"/>
              <p:cNvSpPr/>
              <p:nvPr/>
            </p:nvSpPr>
            <p:spPr>
              <a:xfrm>
                <a:off x="2056" y="3512"/>
                <a:ext cx="1253" cy="294"/>
              </a:xfrm>
              <a:prstGeom prst="rect">
                <a:avLst/>
              </a:prstGeom>
              <a:solidFill>
                <a:schemeClr val="bg1"/>
              </a:solidFill>
              <a:ln w="50800" cap="flat" cmpd="sng">
                <a:solidFill>
                  <a:schemeClr val="tx1"/>
                </a:solidFill>
                <a:prstDash val="solid"/>
                <a:miter/>
                <a:headEnd type="none" w="med" len="med"/>
                <a:tailEnd type="none" w="med" len="med"/>
              </a:ln>
            </p:spPr>
            <p:txBody>
              <a:bodyPr wrap="none" anchor="ctr"/>
              <a:lstStyle/>
              <a:p>
                <a:pPr lvl="0"/>
                <a:endParaRPr dirty="0">
                  <a:solidFill>
                    <a:srgbClr val="000000"/>
                  </a:solidFill>
                  <a:latin typeface="Arial" pitchFamily="34" charset="0"/>
                  <a:ea typeface="Arial" pitchFamily="34" charset="0"/>
                </a:endParaRPr>
              </a:p>
            </p:txBody>
          </p:sp>
          <p:sp>
            <p:nvSpPr>
              <p:cNvPr id="48158" name="Line 36"/>
              <p:cNvSpPr/>
              <p:nvPr/>
            </p:nvSpPr>
            <p:spPr>
              <a:xfrm>
                <a:off x="2293" y="3501"/>
                <a:ext cx="0" cy="305"/>
              </a:xfrm>
              <a:prstGeom prst="line">
                <a:avLst/>
              </a:prstGeom>
              <a:ln w="50800" cap="flat" cmpd="sng">
                <a:solidFill>
                  <a:schemeClr val="tx1"/>
                </a:solidFill>
                <a:prstDash val="solid"/>
                <a:headEnd type="none" w="med" len="med"/>
                <a:tailEnd type="none" w="med" len="med"/>
              </a:ln>
            </p:spPr>
            <p:txBody>
              <a:bodyPr/>
              <a:lstStyle/>
              <a:p>
                <a:endParaRPr lang="zh-CN" altLang="en-US"/>
              </a:p>
            </p:txBody>
          </p:sp>
          <p:sp>
            <p:nvSpPr>
              <p:cNvPr id="48159" name="Line 37"/>
              <p:cNvSpPr/>
              <p:nvPr/>
            </p:nvSpPr>
            <p:spPr>
              <a:xfrm>
                <a:off x="2531" y="3523"/>
                <a:ext cx="0" cy="294"/>
              </a:xfrm>
              <a:prstGeom prst="line">
                <a:avLst/>
              </a:prstGeom>
              <a:ln w="50800" cap="flat" cmpd="sng">
                <a:solidFill>
                  <a:schemeClr val="tx1"/>
                </a:solidFill>
                <a:prstDash val="solid"/>
                <a:headEnd type="none" w="med" len="med"/>
                <a:tailEnd type="none" w="med" len="med"/>
              </a:ln>
            </p:spPr>
            <p:txBody>
              <a:bodyPr/>
              <a:lstStyle/>
              <a:p>
                <a:endParaRPr lang="zh-CN" altLang="en-US"/>
              </a:p>
            </p:txBody>
          </p:sp>
        </p:grpSp>
        <p:sp>
          <p:nvSpPr>
            <p:cNvPr id="48155" name="Rectangle 38"/>
            <p:cNvSpPr/>
            <p:nvPr/>
          </p:nvSpPr>
          <p:spPr>
            <a:xfrm>
              <a:off x="1142" y="3298"/>
              <a:ext cx="170" cy="225"/>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1</a:t>
              </a:r>
            </a:p>
          </p:txBody>
        </p:sp>
        <p:sp>
          <p:nvSpPr>
            <p:cNvPr id="48156" name="Rectangle 39"/>
            <p:cNvSpPr/>
            <p:nvPr/>
          </p:nvSpPr>
          <p:spPr>
            <a:xfrm>
              <a:off x="1373" y="3304"/>
              <a:ext cx="170" cy="225"/>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1</a:t>
              </a:r>
            </a:p>
          </p:txBody>
        </p:sp>
      </p:grpSp>
      <p:sp>
        <p:nvSpPr>
          <p:cNvPr id="245800" name="Rectangle 40"/>
          <p:cNvSpPr/>
          <p:nvPr/>
        </p:nvSpPr>
        <p:spPr>
          <a:xfrm>
            <a:off x="2097088" y="5538788"/>
            <a:ext cx="252412" cy="322262"/>
          </a:xfrm>
          <a:prstGeom prst="rect">
            <a:avLst/>
          </a:prstGeom>
          <a:solidFill>
            <a:schemeClr val="bg1"/>
          </a:solidFill>
          <a:ln w="50800" cap="flat" cmpd="sng">
            <a:solidFill>
              <a:schemeClr val="bg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2</a:t>
            </a:r>
          </a:p>
        </p:txBody>
      </p:sp>
      <p:sp>
        <p:nvSpPr>
          <p:cNvPr id="245801" name="Line 41"/>
          <p:cNvSpPr/>
          <p:nvPr/>
        </p:nvSpPr>
        <p:spPr>
          <a:xfrm flipH="1">
            <a:off x="2241550" y="4713288"/>
            <a:ext cx="1022350" cy="735012"/>
          </a:xfrm>
          <a:prstGeom prst="line">
            <a:avLst/>
          </a:prstGeom>
          <a:ln w="50800" cap="flat" cmpd="sng">
            <a:solidFill>
              <a:schemeClr val="tx1"/>
            </a:solidFill>
            <a:prstDash val="solid"/>
            <a:headEnd type="none" w="med" len="med"/>
            <a:tailEnd type="triangle" w="med" len="med"/>
          </a:ln>
        </p:spPr>
        <p:txBody>
          <a:bodyPr/>
          <a:lstStyle/>
          <a:p>
            <a:endParaRPr lang="zh-CN" altLang="en-US"/>
          </a:p>
        </p:txBody>
      </p:sp>
      <p:sp>
        <p:nvSpPr>
          <p:cNvPr id="245802" name="Line 42"/>
          <p:cNvSpPr/>
          <p:nvPr/>
        </p:nvSpPr>
        <p:spPr>
          <a:xfrm flipH="1">
            <a:off x="5773738" y="4354513"/>
            <a:ext cx="715962" cy="1057275"/>
          </a:xfrm>
          <a:prstGeom prst="line">
            <a:avLst/>
          </a:prstGeom>
          <a:ln w="50800" cap="flat" cmpd="sng">
            <a:solidFill>
              <a:schemeClr val="tx1"/>
            </a:solidFill>
            <a:prstDash val="solid"/>
            <a:headEnd type="none" w="med" len="med"/>
            <a:tailEnd type="triangle" w="med" len="med"/>
          </a:ln>
        </p:spPr>
        <p:txBody>
          <a:bodyPr/>
          <a:lstStyle/>
          <a:p>
            <a:endParaRPr lang="zh-CN" altLang="en-US"/>
          </a:p>
        </p:txBody>
      </p:sp>
      <p:sp>
        <p:nvSpPr>
          <p:cNvPr id="245803" name="Rectangle 43"/>
          <p:cNvSpPr/>
          <p:nvPr/>
        </p:nvSpPr>
        <p:spPr>
          <a:xfrm>
            <a:off x="1911350" y="4171950"/>
            <a:ext cx="5073650" cy="2046288"/>
          </a:xfrm>
          <a:prstGeom prst="rect">
            <a:avLst/>
          </a:prstGeom>
          <a:solidFill>
            <a:schemeClr val="bg1"/>
          </a:solidFill>
          <a:ln w="50800" cap="flat" cmpd="sng">
            <a:solidFill>
              <a:schemeClr val="tx1"/>
            </a:solidFill>
            <a:prstDash val="solid"/>
            <a:miter/>
            <a:headEnd type="none" w="med" len="med"/>
            <a:tailEnd type="none" w="med" len="med"/>
          </a:ln>
        </p:spPr>
        <p:txBody>
          <a:bodyPr wrap="none" anchor="ctr"/>
          <a:lstStyle/>
          <a:p>
            <a:pPr lvl="0" algn="ctr"/>
            <a:r>
              <a:rPr lang="en-US" altLang="zh-CN" dirty="0">
                <a:solidFill>
                  <a:srgbClr val="000000"/>
                </a:solidFill>
                <a:latin typeface="Verdana" pitchFamily="34" charset="0"/>
                <a:ea typeface="Arial" pitchFamily="34" charset="0"/>
              </a:rPr>
              <a:t>False Sharing not an </a:t>
            </a:r>
            <a:br>
              <a:rPr lang="en-US" altLang="zh-CN" dirty="0">
                <a:solidFill>
                  <a:srgbClr val="000000"/>
                </a:solidFill>
                <a:latin typeface="Verdana" pitchFamily="34" charset="0"/>
                <a:ea typeface="Arial" pitchFamily="34" charset="0"/>
              </a:rPr>
            </a:br>
            <a:r>
              <a:rPr lang="en-US" altLang="zh-CN" dirty="0">
                <a:solidFill>
                  <a:srgbClr val="000000"/>
                </a:solidFill>
                <a:latin typeface="Verdana" pitchFamily="34" charset="0"/>
                <a:ea typeface="Arial" pitchFamily="34" charset="0"/>
              </a:rPr>
              <a:t>issue in shared cache</a:t>
            </a:r>
          </a:p>
          <a:p>
            <a:pPr lvl="0" algn="ctr"/>
            <a:endParaRPr lang="en-US" altLang="zh-CN" dirty="0">
              <a:solidFill>
                <a:srgbClr val="000000"/>
              </a:solidFill>
              <a:latin typeface="Verdana" pitchFamily="34" charset="0"/>
              <a:ea typeface="Arial" pitchFamily="34" charset="0"/>
            </a:endParaRPr>
          </a:p>
          <a:p>
            <a:pPr lvl="0" algn="ctr"/>
            <a:r>
              <a:rPr lang="en-US" altLang="zh-CN" dirty="0">
                <a:solidFill>
                  <a:srgbClr val="000000"/>
                </a:solidFill>
                <a:latin typeface="Verdana" pitchFamily="34" charset="0"/>
                <a:ea typeface="Arial" pitchFamily="34" charset="0"/>
              </a:rPr>
              <a:t>It is an issue in </a:t>
            </a:r>
            <a:br>
              <a:rPr lang="en-US" altLang="zh-CN" dirty="0">
                <a:solidFill>
                  <a:srgbClr val="000000"/>
                </a:solidFill>
                <a:latin typeface="Verdana" pitchFamily="34" charset="0"/>
                <a:ea typeface="Arial" pitchFamily="34" charset="0"/>
              </a:rPr>
            </a:br>
            <a:r>
              <a:rPr lang="en-US" altLang="zh-CN" dirty="0">
                <a:solidFill>
                  <a:srgbClr val="000000"/>
                </a:solidFill>
                <a:latin typeface="Verdana" pitchFamily="34" charset="0"/>
                <a:ea typeface="Arial" pitchFamily="34" charset="0"/>
              </a:rPr>
              <a:t>separated cache</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578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45779"/>
                                        </p:tgtEl>
                                        <p:attrNameLst>
                                          <p:attrName>style.visibility</p:attrName>
                                        </p:attrNameLst>
                                      </p:cBhvr>
                                      <p:to>
                                        <p:strVal val="hidden"/>
                                      </p:to>
                                    </p:set>
                                  </p:childTnLst>
                                </p:cTn>
                              </p:par>
                              <p:par>
                                <p:cTn id="25" presetID="0" presetClass="path" presetSubtype="0" accel="50000" decel="50000" fill="hold" nodeType="withEffect">
                                  <p:stCondLst>
                                    <p:cond delay="0"/>
                                  </p:stCondLst>
                                  <p:childTnLst>
                                    <p:animMotion origin="layout" path="M -1.94444E-6 -3.31022E-6 L 0.34514 -0.00254 " pathEditMode="relative" ptsTypes="AA">
                                      <p:cBhvr>
                                        <p:cTn id="26" dur="2000" fill="hold"/>
                                        <p:tgtEl>
                                          <p:spTgt spid="2"/>
                                        </p:tgtEl>
                                        <p:attrNameLst>
                                          <p:attrName>ppt_x</p:attrName>
                                          <p:attrName>ppt_y</p:attrName>
                                        </p:attrNameLst>
                                      </p:cBhvr>
                                    </p:animMotion>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4580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4578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4578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2"/>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45783"/>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4578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45802"/>
                                        </p:tgtEl>
                                        <p:attrNameLst>
                                          <p:attrName>style.visibility</p:attrName>
                                        </p:attrNameLst>
                                      </p:cBhvr>
                                      <p:to>
                                        <p:strVal val="hidden"/>
                                      </p:to>
                                    </p:set>
                                  </p:childTnLst>
                                </p:cTn>
                              </p:par>
                              <p:par>
                                <p:cTn id="52" presetID="0" presetClass="path" presetSubtype="0" accel="50000" decel="50000" fill="hold" nodeType="withEffect">
                                  <p:stCondLst>
                                    <p:cond delay="0"/>
                                  </p:stCondLst>
                                  <p:childTnLst>
                                    <p:animMotion origin="layout" path="M 2.77778E-7 -1.71059E-7 L -0.34306 0.00532 " pathEditMode="relative" ptsTypes="AA">
                                      <p:cBhvr>
                                        <p:cTn id="53" dur="2000" fill="hold"/>
                                        <p:tgtEl>
                                          <p:spTgt spid="7"/>
                                        </p:tgtEl>
                                        <p:attrNameLst>
                                          <p:attrName>ppt_x</p:attrName>
                                          <p:attrName>ppt_y</p:attrName>
                                        </p:attrNameLst>
                                      </p:cBhvr>
                                    </p:animMotion>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4580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58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5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P spid="245783" grpId="0" bldLvl="0" animBg="1"/>
      <p:bldP spid="245788" grpId="0" bldLvl="0" animBg="1"/>
      <p:bldP spid="245789" grpId="0" bldLvl="0" animBg="1"/>
      <p:bldP spid="245789" grpId="1" bldLvl="0" animBg="1"/>
      <p:bldP spid="245800" grpId="0" bldLvl="0" animBg="1"/>
      <p:bldP spid="24580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0487" tIns="44450" rIns="90487" bIns="44450" anchor="ctr"/>
          <a:lstStyle/>
          <a:p>
            <a:pPr marL="0" marR="0" algn="l" defTabSz="914400" rtl="0" eaLnBrk="1" latinLnBrk="0" hangingPunct="1">
              <a:buNone/>
            </a:pPr>
            <a:r>
              <a:rPr kumimoji="0" lang="en-US" sz="3600" b="0" i="0" u="none" strike="noStrike" kern="1200" cap="none" spc="0" normalizeH="0" baseline="0" noProof="1">
                <a:solidFill>
                  <a:srgbClr val="FF0000"/>
                </a:solidFill>
                <a:latin typeface="Calibri"/>
                <a:ea typeface="+mn-ea"/>
                <a:cs typeface="+mn-cs"/>
              </a:rPr>
              <a:t>Avoiding False Sharing </a:t>
            </a:r>
          </a:p>
        </p:txBody>
      </p:sp>
      <p:sp>
        <p:nvSpPr>
          <p:cNvPr id="860163" name="Rectangle 3"/>
          <p:cNvSpPr>
            <a:spLocks noGrp="1"/>
          </p:cNvSpPr>
          <p:nvPr>
            <p:ph idx="1"/>
          </p:nvPr>
        </p:nvSpPr>
        <p:spPr>
          <a:xfrm>
            <a:off x="654050" y="1333500"/>
            <a:ext cx="7950200" cy="4984750"/>
          </a:xfrm>
        </p:spPr>
        <p:txBody>
          <a:bodyPr vert="horz" wrap="square" lIns="90487" tIns="44450" rIns="90487" bIns="44450" anchor="t"/>
          <a:lstStyle/>
          <a:p>
            <a:pPr marL="320675" indent="-320675">
              <a:buNone/>
            </a:pPr>
            <a:endParaRPr lang="en-US" altLang="zh-CN" b="1" dirty="0"/>
          </a:p>
          <a:p>
            <a:pPr marL="320675" indent="-320675"/>
            <a:r>
              <a:rPr lang="en-US" altLang="zh-CN" b="1" dirty="0"/>
              <a:t>Algorithm</a:t>
            </a:r>
          </a:p>
          <a:p>
            <a:pPr marL="320675" indent="-320675"/>
            <a:r>
              <a:rPr kumimoji="0" lang="en-US" altLang="zh-CN" b="0" i="0" u="none" strike="noStrike" kern="0" cap="none" spc="0" normalizeH="0" baseline="0" noProof="1">
                <a:latin typeface="Arial" charset="0"/>
                <a:ea typeface="Arial" charset="0"/>
                <a:cs typeface="+mn-ea"/>
              </a:rPr>
              <a:t>	adjust the implementation of the algorithm (the loop stride) to access data in different cache line for each thread </a:t>
            </a:r>
            <a:endParaRPr lang="en-US" altLang="zh-CN" b="1" dirty="0"/>
          </a:p>
          <a:p>
            <a:pPr marL="320675" indent="-320675"/>
            <a:endParaRPr lang="en-US" altLang="zh-CN" b="1" dirty="0"/>
          </a:p>
          <a:p>
            <a:pPr marL="320675" indent="-320675"/>
            <a:r>
              <a:rPr lang="en-US" altLang="zh-CN" b="1" dirty="0"/>
              <a:t>Data Structure</a:t>
            </a:r>
          </a:p>
          <a:p>
            <a:pPr marL="320675" indent="-320675"/>
            <a:r>
              <a:rPr kumimoji="0" lang="en-US" altLang="zh-CN" b="0" i="0" u="none" strike="noStrike" kern="0" cap="none" spc="0" normalizeH="0" baseline="0" noProof="1">
                <a:latin typeface="Arial" charset="0"/>
                <a:ea typeface="Arial" charset="0"/>
                <a:cs typeface="+mn-ea"/>
              </a:rPr>
              <a:t>	add some “padding” to a data structure or arrays ( just enough padding generally less than cache line size)  so that threads access data from different cache lines.  </a:t>
            </a:r>
            <a:endParaRPr lang="en-US" altLang="zh-CN" b="1" dirty="0"/>
          </a:p>
          <a:p>
            <a:pPr marL="320675" indent="-320675"/>
            <a:endParaRPr lang="en-US" altLang="zh-CN" b="1" dirty="0"/>
          </a:p>
          <a:p>
            <a:pPr marL="320675" indent="-320675"/>
            <a:r>
              <a:rPr lang="en-US" altLang="zh-CN" b="1" dirty="0"/>
              <a:t>Profilers</a:t>
            </a:r>
          </a:p>
          <a:p>
            <a:pPr marL="320675" indent="-320675"/>
            <a:r>
              <a:rPr lang="en-US" altLang="zh-CN" dirty="0"/>
              <a:t>	DProf [10] are designed to locate cache locality bottlenecks, Sheriff [11] specifically detects false sharing and protects applications from it by adaptively isolating shared updates from different threads into separate physical addresses. LASER [12] which leverages new performance counter capabilities available on Intel’s Haswell architecture to detect and repair false sharing.</a:t>
            </a:r>
          </a:p>
          <a:p>
            <a:pPr marL="720725" lvl="1" indent="-320675">
              <a:buClrTx/>
              <a:buFont typeface="SimSun" charset="0"/>
              <a:buChar char="–"/>
            </a:pPr>
            <a:endParaRPr lang="en-US" altLang="zh-CN" dirty="0"/>
          </a:p>
          <a:p>
            <a:pPr marL="400050" lvl="1" indent="0">
              <a:buClrTx/>
              <a:buFont typeface="SimSun" charset="0"/>
              <a:buNone/>
            </a:pPr>
            <a:endParaRPr lang="en-US" altLang="zh-CN"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60163">
                                            <p:txEl>
                                              <p:charRg st="144" end="16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63">
                                            <p:txEl>
                                              <p:char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63">
                                            <p:txEl>
                                              <p:char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63">
                                            <p:txEl>
                                              <p:char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24579"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4</a:t>
            </a:fld>
            <a:endParaRPr lang="en-US" sz="1400" dirty="0">
              <a:solidFill>
                <a:srgbClr val="000000"/>
              </a:solidFill>
              <a:latin typeface="Comic Sans MS" pitchFamily="66" charset="0"/>
              <a:ea typeface="Arial" pitchFamily="34" charset="0"/>
            </a:endParaRPr>
          </a:p>
        </p:txBody>
      </p:sp>
      <p:pic>
        <p:nvPicPr>
          <p:cNvPr id="24580" name="Picture 18"/>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24581" name="Rectangle 2"/>
          <p:cNvSpPr>
            <a:spLocks noGrp="1"/>
          </p:cNvSpPr>
          <p:nvPr>
            <p:ph type="title"/>
          </p:nvPr>
        </p:nvSpPr>
        <p:spPr/>
        <p:txBody>
          <a:bodyPr vert="horz" wrap="square" lIns="91440" tIns="45720" rIns="91440" bIns="45720" anchor="ctr"/>
          <a:lstStyle/>
          <a:p>
            <a:r>
              <a:rPr lang="en-US" altLang="zh-CN" sz="4000" dirty="0"/>
              <a:t>Processor and Memory are Far Apart</a:t>
            </a:r>
          </a:p>
        </p:txBody>
      </p:sp>
      <p:grpSp>
        <p:nvGrpSpPr>
          <p:cNvPr id="24582" name="Group 4"/>
          <p:cNvGrpSpPr/>
          <p:nvPr/>
        </p:nvGrpSpPr>
        <p:grpSpPr>
          <a:xfrm flipH="1">
            <a:off x="1477963" y="4859338"/>
            <a:ext cx="1447800" cy="1295400"/>
            <a:chOff x="3168" y="1824"/>
            <a:chExt cx="912" cy="816"/>
          </a:xfrm>
        </p:grpSpPr>
        <p:sp>
          <p:nvSpPr>
            <p:cNvPr id="24590"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1"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2"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3"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4"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5"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6"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7"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98"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24583"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84"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85"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86"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4587" name="Text Box 19"/>
          <p:cNvSpPr txBox="1"/>
          <p:nvPr/>
        </p:nvSpPr>
        <p:spPr>
          <a:xfrm>
            <a:off x="3279775" y="5327650"/>
            <a:ext cx="1819275" cy="519113"/>
          </a:xfrm>
          <a:prstGeom prst="rect">
            <a:avLst/>
          </a:prstGeom>
          <a:noFill/>
          <a:ln w="9525">
            <a:noFill/>
            <a:miter/>
          </a:ln>
        </p:spPr>
        <p:txBody>
          <a:bodyPr wrap="none">
            <a:spAutoFit/>
          </a:bodyPr>
          <a:lstStyle/>
          <a:p>
            <a:pPr lvl="0"/>
            <a:r>
              <a:rPr lang="en-US" altLang="zh-CN" sz="2800" b="1" dirty="0">
                <a:solidFill>
                  <a:srgbClr val="FF3300"/>
                </a:solidFill>
                <a:latin typeface="Comic Sans MS" pitchFamily="66" charset="0"/>
                <a:ea typeface="Times" pitchFamily="18" charset="0"/>
              </a:rPr>
              <a:t>processor</a:t>
            </a:r>
          </a:p>
        </p:txBody>
      </p:sp>
      <p:sp>
        <p:nvSpPr>
          <p:cNvPr id="24588" name="Text Box 20"/>
          <p:cNvSpPr txBox="1"/>
          <p:nvPr/>
        </p:nvSpPr>
        <p:spPr>
          <a:xfrm>
            <a:off x="3236913" y="1987550"/>
            <a:ext cx="1490662" cy="519113"/>
          </a:xfrm>
          <a:prstGeom prst="rect">
            <a:avLst/>
          </a:prstGeom>
          <a:noFill/>
          <a:ln w="9525">
            <a:noFill/>
            <a:miter/>
          </a:ln>
        </p:spPr>
        <p:txBody>
          <a:bodyPr wrap="none">
            <a:spAutoFit/>
          </a:bodyPr>
          <a:lstStyle/>
          <a:p>
            <a:pPr lvl="0"/>
            <a:r>
              <a:rPr lang="en-US" altLang="zh-CN" sz="2800" b="1" dirty="0">
                <a:solidFill>
                  <a:srgbClr val="009900"/>
                </a:solidFill>
                <a:latin typeface="Comic Sans MS" pitchFamily="66" charset="0"/>
                <a:ea typeface="Times" pitchFamily="18" charset="0"/>
              </a:rPr>
              <a:t>memory</a:t>
            </a:r>
          </a:p>
        </p:txBody>
      </p:sp>
      <p:sp>
        <p:nvSpPr>
          <p:cNvPr id="24589" name="Text Box 21"/>
          <p:cNvSpPr txBox="1"/>
          <p:nvPr/>
        </p:nvSpPr>
        <p:spPr>
          <a:xfrm>
            <a:off x="5305425" y="3800475"/>
            <a:ext cx="2298700" cy="519113"/>
          </a:xfrm>
          <a:prstGeom prst="rect">
            <a:avLst/>
          </a:prstGeom>
          <a:noFill/>
          <a:ln w="9525">
            <a:noFill/>
            <a:miter/>
          </a:ln>
        </p:spPr>
        <p:txBody>
          <a:bodyPr wrap="none">
            <a:spAutoFit/>
          </a:bodyPr>
          <a:lstStyle/>
          <a:p>
            <a:pPr lvl="0"/>
            <a:r>
              <a:rPr lang="en-US" altLang="zh-CN" sz="2800" b="1" dirty="0">
                <a:solidFill>
                  <a:srgbClr val="000000"/>
                </a:solidFill>
                <a:latin typeface="Comic Sans MS" pitchFamily="66" charset="0"/>
                <a:ea typeface="Times" pitchFamily="18" charset="0"/>
              </a:rPr>
              <a:t>interconnect</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Cache contention and pollution</a:t>
            </a:r>
          </a:p>
        </p:txBody>
      </p:sp>
      <p:sp>
        <p:nvSpPr>
          <p:cNvPr id="153" name="CustomShape 2"/>
          <p:cNvSpPr/>
          <p:nvPr/>
        </p:nvSpPr>
        <p:spPr>
          <a:xfrm>
            <a:off x="914400" y="1700640"/>
            <a:ext cx="8228880" cy="4525200"/>
          </a:xfrm>
          <a:prstGeom prst="rect">
            <a:avLst/>
          </a:prstGeom>
          <a:noFill/>
          <a:ln>
            <a:noFill/>
          </a:ln>
        </p:spPr>
        <p:txBody>
          <a:bodyPr lIns="90000" tIns="45000" rIns="90000" bIns="45000"/>
          <a:lstStyle/>
          <a:p>
            <a:pPr>
              <a:buFont typeface="Arial"/>
              <a:buChar char="•"/>
            </a:pPr>
            <a:r>
              <a:rPr lang="en-US" sz="2400" b="1">
                <a:solidFill>
                  <a:srgbClr val="000000"/>
                </a:solidFill>
                <a:latin typeface="Calibri"/>
              </a:rPr>
              <a:t>Cache contention (especially in LLC):</a:t>
            </a:r>
            <a:r>
              <a:rPr lang="en-US" sz="2400">
                <a:solidFill>
                  <a:srgbClr val="000000"/>
                </a:solidFill>
                <a:latin typeface="Calibri"/>
              </a:rPr>
              <a:t> Caused by access contention in last level shared caches from multiple running threads.</a:t>
            </a:r>
          </a:p>
          <a:p>
            <a:pPr>
              <a:buFont typeface="Arial"/>
              <a:buChar char="•"/>
            </a:pPr>
            <a:r>
              <a:rPr lang="en-US" sz="2400" b="1">
                <a:solidFill>
                  <a:srgbClr val="000000"/>
                </a:solidFill>
                <a:latin typeface="Calibri"/>
              </a:rPr>
              <a:t>Cache pollution: </a:t>
            </a:r>
            <a:r>
              <a:rPr lang="en-US" sz="2400">
                <a:solidFill>
                  <a:srgbClr val="000000"/>
                </a:solidFill>
                <a:latin typeface="Calibri"/>
              </a:rPr>
              <a:t>Happens when data sets with strong locality may not be allocated with sufficient cache space, access to the data with weaker locality may flush the to-be-reused data of its co-running applications from the shared LLC and significantly slow down these applications.</a:t>
            </a:r>
          </a:p>
          <a:p>
            <a:pPr>
              <a:buFont typeface="Arial"/>
              <a:buChar char="•"/>
            </a:pPr>
            <a:r>
              <a:rPr lang="en-US" sz="2400" b="1">
                <a:solidFill>
                  <a:srgbClr val="000000"/>
                </a:solidFill>
                <a:latin typeface="Calibri"/>
              </a:rPr>
              <a:t>Solutions:</a:t>
            </a:r>
            <a:r>
              <a:rPr lang="en-US" sz="2400">
                <a:solidFill>
                  <a:srgbClr val="000000"/>
                </a:solidFill>
                <a:latin typeface="Calibri"/>
              </a:rPr>
              <a:t> ULCC [13], a software runtime library based on page-coloring technique for last level cache usage management, SRM-Buffer [14], a buffer cache design for multicore systems to address effectively the cache pollution problem caused by OS buffer</a:t>
            </a:r>
          </a:p>
          <a:p>
            <a:endParaRPr lang="en-US" sz="2400">
              <a:solidFill>
                <a:srgbClr val="000000"/>
              </a:solidFill>
              <a:latin typeface="Calibri"/>
            </a:endParaRPr>
          </a:p>
        </p:txBody>
      </p:sp>
      <p:sp>
        <p:nvSpPr>
          <p:cNvPr id="154" name="CustomShape 3"/>
          <p:cNvSpPr/>
          <p:nvPr/>
        </p:nvSpPr>
        <p:spPr>
          <a:xfrm>
            <a:off x="6553080" y="6356520"/>
            <a:ext cx="2133000" cy="364320"/>
          </a:xfrm>
          <a:prstGeom prst="rect">
            <a:avLst/>
          </a:prstGeom>
          <a:noFill/>
          <a:ln>
            <a:noFill/>
          </a:ln>
        </p:spPr>
        <p:txBody>
          <a:bodyPr lIns="90000" tIns="45000" rIns="90000" bIns="45000" anchor="ctr"/>
          <a:lstStyle/>
          <a:p>
            <a:pPr algn="r"/>
            <a:fld id="{488C4091-FB1C-4E48-8D15-668A07D50D39}" type="slidenum">
              <a:rPr lang="en-US" sz="1200">
                <a:solidFill>
                  <a:srgbClr val="8B8B8B"/>
                </a:solidFill>
                <a:latin typeface="Calibri"/>
              </a:rPr>
              <a:t>40</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txBody>
          <a:bodyPr lIns="90000" tIns="45000" rIns="90000" bIns="45000" anchor="ctr"/>
          <a:lstStyle/>
          <a:p>
            <a:pPr algn="ctr"/>
            <a:r>
              <a:rPr lang="en-US" sz="4400">
                <a:solidFill>
                  <a:srgbClr val="000000"/>
                </a:solidFill>
                <a:latin typeface="Calibri"/>
              </a:rPr>
              <a:t>Outline</a:t>
            </a:r>
          </a:p>
        </p:txBody>
      </p:sp>
      <p:sp>
        <p:nvSpPr>
          <p:cNvPr id="81" name="CustomShape 2"/>
          <p:cNvSpPr/>
          <p:nvPr/>
        </p:nvSpPr>
        <p:spPr>
          <a:xfrm>
            <a:off x="457200" y="1600200"/>
            <a:ext cx="8228880" cy="4525200"/>
          </a:xfrm>
          <a:prstGeom prst="rect">
            <a:avLst/>
          </a:prstGeom>
          <a:noFill/>
          <a:ln>
            <a:noFill/>
          </a:ln>
        </p:spPr>
        <p:txBody>
          <a:bodyPr lIns="90000" tIns="45000" rIns="90000" bIns="45000"/>
          <a:lstStyle/>
          <a:p>
            <a:pPr>
              <a:buFont typeface="Arial"/>
              <a:buChar char="•"/>
            </a:pPr>
            <a:r>
              <a:rPr lang="en-US" sz="3200">
                <a:solidFill>
                  <a:srgbClr val="000000"/>
                </a:solidFill>
                <a:latin typeface="Calibri"/>
              </a:rPr>
              <a:t>Background and Basic Concepts</a:t>
            </a:r>
          </a:p>
          <a:p>
            <a:endParaRPr lang="en-US" sz="3200">
              <a:solidFill>
                <a:srgbClr val="000000"/>
              </a:solidFill>
              <a:latin typeface="Calibri"/>
            </a:endParaRPr>
          </a:p>
          <a:p>
            <a:pPr>
              <a:buFont typeface="Arial"/>
              <a:buChar char="•"/>
            </a:pPr>
            <a:r>
              <a:rPr lang="en-US" sz="3200">
                <a:solidFill>
                  <a:srgbClr val="000000"/>
                </a:solidFill>
                <a:latin typeface="Calibri"/>
              </a:rPr>
              <a:t>How Caches are Organized and Work</a:t>
            </a:r>
          </a:p>
          <a:p>
            <a:endParaRPr lang="en-US" sz="3200">
              <a:solidFill>
                <a:srgbClr val="000000"/>
              </a:solidFill>
              <a:latin typeface="Calibri"/>
            </a:endParaRPr>
          </a:p>
          <a:p>
            <a:pPr>
              <a:buFont typeface="Arial"/>
              <a:buChar char="•"/>
            </a:pPr>
            <a:r>
              <a:rPr lang="en-US" sz="3200">
                <a:solidFill>
                  <a:schemeClr val="tx1"/>
                </a:solidFill>
                <a:latin typeface="Calibri"/>
              </a:rPr>
              <a:t>Cache-coherence Protocol</a:t>
            </a:r>
          </a:p>
          <a:p>
            <a:endParaRPr lang="en-US" sz="3200">
              <a:solidFill>
                <a:schemeClr val="tx1"/>
              </a:solidFill>
              <a:latin typeface="Calibri"/>
            </a:endParaRPr>
          </a:p>
          <a:p>
            <a:pPr>
              <a:buFont typeface="Arial"/>
              <a:buChar char="•"/>
            </a:pPr>
            <a:r>
              <a:rPr lang="en-US" sz="3200">
                <a:solidFill>
                  <a:schemeClr val="tx1"/>
                </a:solidFill>
                <a:latin typeface="Calibri"/>
              </a:rPr>
              <a:t>Cache Related Performance Issues</a:t>
            </a:r>
          </a:p>
          <a:p>
            <a:endParaRPr lang="en-US" sz="3200">
              <a:solidFill>
                <a:schemeClr val="tx1"/>
              </a:solidFill>
              <a:latin typeface="Calibri"/>
            </a:endParaRPr>
          </a:p>
          <a:p>
            <a:pPr>
              <a:buFont typeface="Arial"/>
              <a:buChar char="•"/>
            </a:pPr>
            <a:r>
              <a:rPr lang="en-US" sz="3200">
                <a:solidFill>
                  <a:srgbClr val="FF0000"/>
                </a:solidFill>
                <a:latin typeface="Calibri"/>
              </a:rPr>
              <a:t>Reference</a:t>
            </a:r>
          </a:p>
        </p:txBody>
      </p:sp>
      <p:sp>
        <p:nvSpPr>
          <p:cNvPr id="82" name="CustomShape 3"/>
          <p:cNvSpPr/>
          <p:nvPr/>
        </p:nvSpPr>
        <p:spPr>
          <a:xfrm>
            <a:off x="6553080" y="6356520"/>
            <a:ext cx="2133000" cy="364320"/>
          </a:xfrm>
          <a:prstGeom prst="rect">
            <a:avLst/>
          </a:prstGeom>
          <a:noFill/>
          <a:ln>
            <a:noFill/>
          </a:ln>
        </p:spPr>
        <p:txBody>
          <a:bodyPr lIns="90000" tIns="45000" rIns="90000" bIns="45000" anchor="ctr"/>
          <a:lstStyle/>
          <a:p>
            <a:pPr algn="r"/>
            <a:fld id="{B78314EA-8A92-4AD2-8B52-EE4F0829D80D}" type="slidenum">
              <a:rPr lang="en-US" sz="1200">
                <a:solidFill>
                  <a:srgbClr val="8B8B8B"/>
                </a:solidFill>
                <a:latin typeface="Calibri"/>
              </a:rPr>
              <a:t>41</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References</a:t>
            </a:r>
          </a:p>
        </p:txBody>
      </p:sp>
      <p:sp>
        <p:nvSpPr>
          <p:cNvPr id="153" name="CustomShape 2"/>
          <p:cNvSpPr/>
          <p:nvPr/>
        </p:nvSpPr>
        <p:spPr>
          <a:xfrm>
            <a:off x="914400" y="1700640"/>
            <a:ext cx="8228880" cy="4525200"/>
          </a:xfrm>
          <a:prstGeom prst="rect">
            <a:avLst/>
          </a:prstGeom>
          <a:noFill/>
          <a:ln>
            <a:noFill/>
          </a:ln>
        </p:spPr>
        <p:txBody>
          <a:bodyPr lIns="90000" tIns="45000" rIns="90000" bIns="45000"/>
          <a:lstStyle/>
          <a:p>
            <a:pPr indent="0">
              <a:buClrTx/>
              <a:buFont typeface="+mj-lt"/>
              <a:buNone/>
            </a:pPr>
            <a:r>
              <a:rPr lang="en-US" sz="2400">
                <a:solidFill>
                  <a:srgbClr val="000000"/>
                </a:solidFill>
                <a:latin typeface="Calibri"/>
              </a:rPr>
              <a:t>[1] Yarom Y, Ge Q, Liu F, et al. Mapping the Intel last-level cache[R]. Cryptology ePrint Archive, Report 2015/905, 2015.</a:t>
            </a:r>
          </a:p>
          <a:p>
            <a:pPr indent="0">
              <a:buClrTx/>
              <a:buFont typeface="+mj-lt"/>
              <a:buNone/>
            </a:pPr>
            <a:r>
              <a:rPr lang="en-US" sz="2400">
                <a:solidFill>
                  <a:srgbClr val="000000"/>
                </a:solidFill>
                <a:latin typeface="Calibri"/>
              </a:rPr>
              <a:t>[2] Irazoqui G, Eisenbarth T, Sunar B. Systematic reverse engineering of cache slice selection in Intel processors[C]//Digital System Design (DSD), 2015 Euromicro Conference on. IEEE, 2015: 629-636.</a:t>
            </a:r>
          </a:p>
          <a:p>
            <a:pPr indent="0">
              <a:buClrTx/>
              <a:buFont typeface="+mj-lt"/>
              <a:buNone/>
            </a:pPr>
            <a:r>
              <a:rPr lang="en-US" sz="2400">
                <a:solidFill>
                  <a:srgbClr val="000000"/>
                </a:solidFill>
                <a:latin typeface="Calibri"/>
              </a:rPr>
              <a:t>[3] Intel A. Introduction to the Intel QuickPath Interconnect[J]. White Paper, 2009.</a:t>
            </a:r>
          </a:p>
          <a:p>
            <a:pPr indent="0">
              <a:buClrTx/>
              <a:buFont typeface="+mj-lt"/>
              <a:buNone/>
            </a:pPr>
            <a:r>
              <a:rPr lang="en-US" sz="2400">
                <a:solidFill>
                  <a:srgbClr val="000000"/>
                </a:solidFill>
                <a:latin typeface="Calibri"/>
              </a:rPr>
              <a:t>[4] Molka D, Hackenberg D, Schone R, et al. Cache Coherence Protocol and Memory Performance of the Intel Haswell-EP Architecture[C]//Parallel Processing (ICPP), 2015 44th International Conference on. IEEE, 2015: 739-748.</a:t>
            </a:r>
          </a:p>
          <a:p>
            <a:endParaRPr lang="en-US" sz="2400">
              <a:solidFill>
                <a:srgbClr val="000000"/>
              </a:solidFill>
              <a:latin typeface="Calibri"/>
            </a:endParaRPr>
          </a:p>
        </p:txBody>
      </p:sp>
      <p:sp>
        <p:nvSpPr>
          <p:cNvPr id="154" name="CustomShape 3"/>
          <p:cNvSpPr/>
          <p:nvPr/>
        </p:nvSpPr>
        <p:spPr>
          <a:xfrm>
            <a:off x="6553080" y="6356520"/>
            <a:ext cx="2133000" cy="364320"/>
          </a:xfrm>
          <a:prstGeom prst="rect">
            <a:avLst/>
          </a:prstGeom>
          <a:noFill/>
          <a:ln>
            <a:noFill/>
          </a:ln>
        </p:spPr>
        <p:txBody>
          <a:bodyPr lIns="90000" tIns="45000" rIns="90000" bIns="45000" anchor="ctr"/>
          <a:lstStyle/>
          <a:p>
            <a:pPr algn="r"/>
            <a:fld id="{488C4091-FB1C-4E48-8D15-668A07D50D39}" type="slidenum">
              <a:rPr lang="en-US" sz="1200">
                <a:solidFill>
                  <a:srgbClr val="8B8B8B"/>
                </a:solidFill>
                <a:latin typeface="Calibri"/>
              </a:rPr>
              <a:t>42</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References</a:t>
            </a:r>
          </a:p>
        </p:txBody>
      </p:sp>
      <p:sp>
        <p:nvSpPr>
          <p:cNvPr id="153" name="CustomShape 2"/>
          <p:cNvSpPr/>
          <p:nvPr/>
        </p:nvSpPr>
        <p:spPr>
          <a:xfrm>
            <a:off x="914400" y="1700640"/>
            <a:ext cx="8228880" cy="4525200"/>
          </a:xfrm>
          <a:prstGeom prst="rect">
            <a:avLst/>
          </a:prstGeom>
          <a:noFill/>
          <a:ln>
            <a:noFill/>
          </a:ln>
        </p:spPr>
        <p:txBody>
          <a:bodyPr lIns="90000" tIns="45000" rIns="90000" bIns="45000"/>
          <a:lstStyle/>
          <a:p>
            <a:pPr indent="0">
              <a:buClrTx/>
              <a:buFont typeface="+mj-lt"/>
              <a:buNone/>
            </a:pPr>
            <a:r>
              <a:rPr lang="en-US" sz="2400">
                <a:solidFill>
                  <a:srgbClr val="000000"/>
                </a:solidFill>
                <a:latin typeface="Calibri"/>
              </a:rPr>
              <a:t>[5] Lozi J P. Towards more scalable mutual exclusion for multicore architectures[D]. Université Pierre et Marie Curie-Paris VI, 2014.</a:t>
            </a:r>
          </a:p>
          <a:p>
            <a:pPr indent="0">
              <a:buClrTx/>
              <a:buFont typeface="+mj-lt"/>
              <a:buNone/>
            </a:pPr>
            <a:r>
              <a:rPr lang="en-US" sz="2400">
                <a:solidFill>
                  <a:srgbClr val="000000"/>
                </a:solidFill>
                <a:latin typeface="Calibri"/>
              </a:rPr>
              <a:t>[6]https://blogs.oracle.com/dave/entry/numa_aware_placement_of_communication1</a:t>
            </a:r>
          </a:p>
          <a:p>
            <a:pPr indent="0">
              <a:buClrTx/>
              <a:buFont typeface="+mj-lt"/>
              <a:buNone/>
            </a:pPr>
            <a:r>
              <a:rPr lang="en-US" sz="2400">
                <a:solidFill>
                  <a:srgbClr val="000000"/>
                </a:solidFill>
                <a:latin typeface="Calibri"/>
              </a:rPr>
              <a:t>[7] http://lackingrhoticity.blogspot.hk/2015/04/l3-cache-mapping-on-sandy-bridge-cpus.html</a:t>
            </a:r>
          </a:p>
          <a:p>
            <a:pPr indent="0">
              <a:buClrTx/>
              <a:buFont typeface="+mj-lt"/>
              <a:buNone/>
            </a:pPr>
            <a:r>
              <a:rPr lang="en-US" sz="2400">
                <a:solidFill>
                  <a:srgbClr val="000000"/>
                </a:solidFill>
                <a:latin typeface="Calibri"/>
              </a:rPr>
              <a:t>[8] http://blog.stuffedcow.net/2013/01/ivb-cache-replacement/</a:t>
            </a:r>
          </a:p>
          <a:p>
            <a:pPr indent="0">
              <a:buClrTx/>
              <a:buFont typeface="+mj-lt"/>
              <a:buNone/>
            </a:pPr>
            <a:r>
              <a:rPr lang="en-US" sz="2400">
                <a:solidFill>
                  <a:srgbClr val="000000"/>
                </a:solidFill>
                <a:latin typeface="Calibri"/>
              </a:rPr>
              <a:t>[9] Ramos S, Hoefler T. Modeling communication in cache-coherent SMP systems: a case-study with Xeon Phi[C]//Proceedings of the 22nd international symposium on High-performance parallel and distributed computing. ACM, 2013: 97-108.</a:t>
            </a:r>
          </a:p>
          <a:p>
            <a:endParaRPr lang="en-US" sz="2400">
              <a:solidFill>
                <a:srgbClr val="000000"/>
              </a:solidFill>
              <a:latin typeface="Calibri"/>
            </a:endParaRPr>
          </a:p>
        </p:txBody>
      </p:sp>
      <p:sp>
        <p:nvSpPr>
          <p:cNvPr id="154" name="CustomShape 3"/>
          <p:cNvSpPr/>
          <p:nvPr/>
        </p:nvSpPr>
        <p:spPr>
          <a:xfrm>
            <a:off x="6553080" y="6356520"/>
            <a:ext cx="2133000" cy="364320"/>
          </a:xfrm>
          <a:prstGeom prst="rect">
            <a:avLst/>
          </a:prstGeom>
          <a:noFill/>
          <a:ln>
            <a:noFill/>
          </a:ln>
        </p:spPr>
        <p:txBody>
          <a:bodyPr lIns="90000" tIns="45000" rIns="90000" bIns="45000" anchor="ctr"/>
          <a:lstStyle/>
          <a:p>
            <a:pPr algn="r"/>
            <a:fld id="{488C4091-FB1C-4E48-8D15-668A07D50D39}" type="slidenum">
              <a:rPr lang="en-US" sz="1200">
                <a:solidFill>
                  <a:srgbClr val="8B8B8B"/>
                </a:solidFill>
                <a:latin typeface="Calibri"/>
              </a:rPr>
              <a:t>43</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References</a:t>
            </a:r>
          </a:p>
        </p:txBody>
      </p:sp>
      <p:sp>
        <p:nvSpPr>
          <p:cNvPr id="153" name="CustomShape 2"/>
          <p:cNvSpPr/>
          <p:nvPr/>
        </p:nvSpPr>
        <p:spPr>
          <a:xfrm>
            <a:off x="914400" y="1700640"/>
            <a:ext cx="8228880" cy="4525200"/>
          </a:xfrm>
          <a:prstGeom prst="rect">
            <a:avLst/>
          </a:prstGeom>
          <a:noFill/>
          <a:ln>
            <a:noFill/>
          </a:ln>
        </p:spPr>
        <p:txBody>
          <a:bodyPr lIns="90000" tIns="45000" rIns="90000" bIns="45000"/>
          <a:lstStyle/>
          <a:p>
            <a:pPr indent="0">
              <a:buClrTx/>
              <a:buFont typeface="+mj-lt"/>
              <a:buNone/>
            </a:pPr>
            <a:r>
              <a:rPr lang="en-US" sz="2400">
                <a:solidFill>
                  <a:srgbClr val="000000"/>
                </a:solidFill>
                <a:latin typeface="Calibri"/>
              </a:rPr>
              <a:t>[10] A. Pesterev, N. Zeldovich, and R. T. Morris. Locating cache performance bottlenecks using data profiling. In Proceedings of the 5th European Conference on Computer Systems,</a:t>
            </a:r>
          </a:p>
          <a:p>
            <a:pPr indent="0">
              <a:buClrTx/>
              <a:buFont typeface="+mj-lt"/>
              <a:buNone/>
            </a:pPr>
            <a:r>
              <a:rPr lang="en-US" sz="2400">
                <a:solidFill>
                  <a:srgbClr val="000000"/>
                </a:solidFill>
                <a:latin typeface="Calibri"/>
              </a:rPr>
              <a:t>EuroSys ’10, pages 335–348, New York, NY, USA, 2010. ACM.</a:t>
            </a:r>
          </a:p>
          <a:p>
            <a:pPr indent="0">
              <a:buClrTx/>
              <a:buFont typeface="+mj-lt"/>
              <a:buNone/>
            </a:pPr>
            <a:r>
              <a:rPr lang="en-US" sz="2400">
                <a:solidFill>
                  <a:srgbClr val="000000"/>
                </a:solidFill>
                <a:latin typeface="Calibri"/>
              </a:rPr>
              <a:t>[11] T. Liu and E. D. Berger. Sheriff: precise detection and automatic mitigation of false sharing. In Proceedings of the 2011 ACM International Conference on Object Oriented Programming Systems Languages and Applications, OOPSLA ’11, pages 3–18, New York, NY, USA, 2011. ACM.</a:t>
            </a:r>
          </a:p>
          <a:p>
            <a:pPr indent="0">
              <a:buClrTx/>
              <a:buFont typeface="+mj-lt"/>
              <a:buNone/>
            </a:pPr>
            <a:r>
              <a:rPr lang="en-US" sz="2400">
                <a:solidFill>
                  <a:srgbClr val="000000"/>
                </a:solidFill>
                <a:latin typeface="Calibri"/>
              </a:rPr>
              <a:t>[12] Luo L, Sriraman A, Fugate B, et al. LASER: Light, Accurate Sharing dEtection and Repair[J]. LASER, 2016, 3: 14-2016.</a:t>
            </a:r>
          </a:p>
        </p:txBody>
      </p:sp>
      <p:sp>
        <p:nvSpPr>
          <p:cNvPr id="154" name="CustomShape 3"/>
          <p:cNvSpPr/>
          <p:nvPr/>
        </p:nvSpPr>
        <p:spPr>
          <a:xfrm>
            <a:off x="6553080" y="6356520"/>
            <a:ext cx="2133000" cy="364320"/>
          </a:xfrm>
          <a:prstGeom prst="rect">
            <a:avLst/>
          </a:prstGeom>
          <a:noFill/>
          <a:ln>
            <a:noFill/>
          </a:ln>
        </p:spPr>
        <p:txBody>
          <a:bodyPr lIns="90000" tIns="45000" rIns="90000" bIns="45000" anchor="ctr"/>
          <a:lstStyle/>
          <a:p>
            <a:pPr algn="r"/>
            <a:fld id="{488C4091-FB1C-4E48-8D15-668A07D50D39}" type="slidenum">
              <a:rPr lang="en-US" sz="1200">
                <a:solidFill>
                  <a:srgbClr val="8B8B8B"/>
                </a:solidFill>
                <a:latin typeface="Calibri"/>
              </a:rPr>
              <a:t>44</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tIns="45000" rIns="90000" bIns="45000" anchor="ctr"/>
          <a:lstStyle/>
          <a:p>
            <a:r>
              <a:rPr lang="en-US" sz="3600">
                <a:solidFill>
                  <a:srgbClr val="FF0000"/>
                </a:solidFill>
                <a:latin typeface="Calibri"/>
              </a:rPr>
              <a:t>References</a:t>
            </a:r>
          </a:p>
        </p:txBody>
      </p:sp>
      <p:sp>
        <p:nvSpPr>
          <p:cNvPr id="153" name="CustomShape 2"/>
          <p:cNvSpPr/>
          <p:nvPr/>
        </p:nvSpPr>
        <p:spPr>
          <a:xfrm>
            <a:off x="914400" y="1700640"/>
            <a:ext cx="8228880" cy="4525200"/>
          </a:xfrm>
          <a:prstGeom prst="rect">
            <a:avLst/>
          </a:prstGeom>
          <a:noFill/>
          <a:ln>
            <a:noFill/>
          </a:ln>
        </p:spPr>
        <p:txBody>
          <a:bodyPr lIns="90000" tIns="45000" rIns="90000" bIns="45000"/>
          <a:lstStyle/>
          <a:p>
            <a:pPr indent="0">
              <a:buClrTx/>
              <a:buFont typeface="+mj-lt"/>
              <a:buNone/>
            </a:pPr>
            <a:r>
              <a:rPr lang="en-US" sz="2400">
                <a:solidFill>
                  <a:srgbClr val="000000"/>
                </a:solidFill>
                <a:latin typeface="Calibri"/>
              </a:rPr>
              <a:t>[13] Ding X, Wang K, Zhang X. ULCC: a user-level facility for optimizing shared cache performance on multicores[C]//Acm sigplan notices. ACM, 2011, 46(8): 103-112.</a:t>
            </a:r>
          </a:p>
          <a:p>
            <a:pPr indent="0">
              <a:buClrTx/>
              <a:buFont typeface="+mj-lt"/>
              <a:buNone/>
            </a:pPr>
            <a:r>
              <a:rPr lang="en-US" sz="2400">
                <a:solidFill>
                  <a:srgbClr val="000000"/>
                </a:solidFill>
                <a:latin typeface="Calibri"/>
              </a:rPr>
              <a:t>[14] Ding X, Wang K, Zhang X. SRM-buffer: an OS buffer management technique to prevent last level cache from thrashing in multicores[C]//Proceedings of the sixth conference on Computer systems. ACM, 2011: 243-256.</a:t>
            </a:r>
          </a:p>
          <a:p>
            <a:pPr indent="0">
              <a:buClrTx/>
              <a:buFont typeface="+mj-lt"/>
              <a:buNone/>
            </a:pPr>
            <a:r>
              <a:rPr lang="en-US" altLang="zh-CN" sz="2400">
                <a:solidFill>
                  <a:srgbClr val="000000"/>
                </a:solidFill>
                <a:latin typeface="Calibri"/>
                <a:ea typeface="宋体" charset="0"/>
              </a:rPr>
              <a:t>[15] David T, Guerraoui R, Trigonakis V. Everything you always wanted to know about synchronization but were afraid to ask[C]//Proceedings of the Twenty-Fourth ACM Symposium on Operating Systems Principles. ACM, 2013: 33-48.</a:t>
            </a:r>
          </a:p>
          <a:p>
            <a:pPr indent="0">
              <a:buClrTx/>
              <a:buFont typeface="+mj-lt"/>
              <a:buNone/>
            </a:pPr>
            <a:r>
              <a:rPr lang="en-US" sz="2400">
                <a:solidFill>
                  <a:srgbClr val="000000"/>
                </a:solidFill>
                <a:latin typeface="Calibri"/>
              </a:rPr>
              <a:t>[15] http://www.realworldtech.com/sandy-bridge/</a:t>
            </a:r>
          </a:p>
          <a:p>
            <a:pPr indent="0">
              <a:buClrTx/>
              <a:buFont typeface="+mj-lt"/>
              <a:buNone/>
            </a:pPr>
            <a:r>
              <a:rPr lang="en-US" sz="2400">
                <a:solidFill>
                  <a:srgbClr val="000000"/>
                </a:solidFill>
                <a:latin typeface="Calibri"/>
              </a:rPr>
              <a:t>[16] Qureshi M K, Jaleel A, Patt Y N, et al. Adaptive insertion policies for high performance caching[C]//ACM SIGARCH Computer Architecture News. ACM, 2007, 35(2): 381-391.</a:t>
            </a:r>
          </a:p>
        </p:txBody>
      </p:sp>
      <p:sp>
        <p:nvSpPr>
          <p:cNvPr id="154" name="CustomShape 3"/>
          <p:cNvSpPr/>
          <p:nvPr/>
        </p:nvSpPr>
        <p:spPr>
          <a:xfrm>
            <a:off x="6553080" y="6356520"/>
            <a:ext cx="2133000" cy="364320"/>
          </a:xfrm>
          <a:prstGeom prst="rect">
            <a:avLst/>
          </a:prstGeom>
          <a:noFill/>
          <a:ln>
            <a:noFill/>
          </a:ln>
        </p:spPr>
        <p:txBody>
          <a:bodyPr lIns="90000" tIns="45000" rIns="90000" bIns="45000" anchor="ctr"/>
          <a:lstStyle/>
          <a:p>
            <a:pPr algn="r"/>
            <a:fld id="{488C4091-FB1C-4E48-8D15-668A07D50D39}" type="slidenum">
              <a:rPr lang="en-US" sz="1200">
                <a:solidFill>
                  <a:srgbClr val="8B8B8B"/>
                </a:solidFill>
                <a:latin typeface="Calibri"/>
              </a:rPr>
              <a:t>45</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457200" y="1600200"/>
            <a:ext cx="8228880" cy="4525200"/>
          </a:xfrm>
          <a:prstGeom prst="rect">
            <a:avLst/>
          </a:prstGeom>
          <a:noFill/>
          <a:ln>
            <a:noFill/>
          </a:ln>
        </p:spPr>
        <p:txBody>
          <a:bodyPr lIns="90000" tIns="45000" rIns="90000" bIns="45000"/>
          <a:lstStyle/>
          <a:p>
            <a:r>
              <a:rPr lang="en-US" sz="7200">
                <a:solidFill>
                  <a:srgbClr val="000000"/>
                </a:solidFill>
                <a:latin typeface="华文行楷"/>
                <a:ea typeface="华文行楷"/>
              </a:rPr>
              <a:t>				</a:t>
            </a:r>
          </a:p>
          <a:p>
            <a:pPr algn="ctr"/>
            <a:r>
              <a:rPr lang="en-US" sz="7200">
                <a:solidFill>
                  <a:srgbClr val="000000"/>
                </a:solidFill>
                <a:latin typeface="华文行楷"/>
                <a:ea typeface="华文行楷"/>
              </a:rPr>
              <a:t>Thank You</a:t>
            </a:r>
          </a:p>
        </p:txBody>
      </p:sp>
      <p:sp>
        <p:nvSpPr>
          <p:cNvPr id="215" name="CustomShape 2"/>
          <p:cNvSpPr/>
          <p:nvPr/>
        </p:nvSpPr>
        <p:spPr>
          <a:xfrm>
            <a:off x="6553080" y="6356520"/>
            <a:ext cx="2133000" cy="364320"/>
          </a:xfrm>
          <a:prstGeom prst="rect">
            <a:avLst/>
          </a:prstGeom>
          <a:noFill/>
          <a:ln>
            <a:noFill/>
          </a:ln>
        </p:spPr>
        <p:txBody>
          <a:bodyPr lIns="90000" tIns="45000" rIns="90000" bIns="45000" anchor="ctr"/>
          <a:lstStyle/>
          <a:p>
            <a:pPr algn="r"/>
            <a:fld id="{8AC2C5BD-876D-4D28-8256-E4D3FDD61A88}" type="slidenum">
              <a:rPr lang="en-US" sz="1200">
                <a:solidFill>
                  <a:srgbClr val="8B8B8B"/>
                </a:solidFill>
                <a:latin typeface="Calibri"/>
              </a:rPr>
              <a:t>46</a:t>
            </a:fld>
            <a:endParaRPr lang="en-US" sz="1200">
              <a:solidFill>
                <a:srgbClr val="8B8B8B"/>
              </a:solidFill>
              <a:latin typeface="Calibri"/>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txBox="1">
            <a:spLocks noGrp="1"/>
          </p:cNvSpPr>
          <p:nvPr>
            <p:ph type="ftr" sz="quarter" idx="10"/>
          </p:nvPr>
        </p:nvSpPr>
        <p:spPr>
          <a:xfrm>
            <a:off x="2925763" y="6248400"/>
            <a:ext cx="3094037" cy="6096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25603"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5</a:t>
            </a:fld>
            <a:endParaRPr lang="en-US" sz="1400" dirty="0">
              <a:solidFill>
                <a:srgbClr val="000000"/>
              </a:solidFill>
              <a:latin typeface="Comic Sans MS" pitchFamily="66" charset="0"/>
              <a:ea typeface="Arial" pitchFamily="34" charset="0"/>
            </a:endParaRPr>
          </a:p>
        </p:txBody>
      </p:sp>
      <p:pic>
        <p:nvPicPr>
          <p:cNvPr id="25604"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25605" name="Rectangle 3"/>
          <p:cNvSpPr>
            <a:spLocks noGrp="1"/>
          </p:cNvSpPr>
          <p:nvPr>
            <p:ph type="title"/>
          </p:nvPr>
        </p:nvSpPr>
        <p:spPr/>
        <p:txBody>
          <a:bodyPr vert="horz" wrap="square" lIns="91440" tIns="45720" rIns="91440" bIns="45720" anchor="ctr"/>
          <a:lstStyle/>
          <a:p>
            <a:r>
              <a:rPr lang="en-US" altLang="zh-CN" dirty="0"/>
              <a:t>Reading from Memory</a:t>
            </a:r>
          </a:p>
        </p:txBody>
      </p:sp>
      <p:grpSp>
        <p:nvGrpSpPr>
          <p:cNvPr id="25606" name="Group 4"/>
          <p:cNvGrpSpPr/>
          <p:nvPr/>
        </p:nvGrpSpPr>
        <p:grpSpPr>
          <a:xfrm flipH="1">
            <a:off x="1477963" y="4859338"/>
            <a:ext cx="1447800" cy="1295400"/>
            <a:chOff x="3168" y="1824"/>
            <a:chExt cx="912" cy="816"/>
          </a:xfrm>
        </p:grpSpPr>
        <p:sp>
          <p:nvSpPr>
            <p:cNvPr id="25619"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0"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1"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2"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3"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4"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5"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6"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27"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25607"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08"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09"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10"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25611" name="Group 28"/>
          <p:cNvGrpSpPr/>
          <p:nvPr/>
        </p:nvGrpSpPr>
        <p:grpSpPr>
          <a:xfrm>
            <a:off x="2130425" y="2016125"/>
            <a:ext cx="1646238" cy="592138"/>
            <a:chOff x="190" y="2592"/>
            <a:chExt cx="1037" cy="373"/>
          </a:xfrm>
        </p:grpSpPr>
        <p:sp>
          <p:nvSpPr>
            <p:cNvPr id="25614" name="Freeform 21"/>
            <p:cNvSpPr/>
            <p:nvPr/>
          </p:nvSpPr>
          <p:spPr>
            <a:xfrm>
              <a:off x="797" y="2594"/>
              <a:ext cx="430" cy="263"/>
            </a:xfrm>
            <a:custGeom>
              <a:avLst/>
              <a:gdLst>
                <a:gd name="txL" fmla="*/ 0 w 348"/>
                <a:gd name="txT" fmla="*/ 0 h 228"/>
                <a:gd name="txR" fmla="*/ 348 w 348"/>
                <a:gd name="txB" fmla="*/ 228 h 228"/>
              </a:gdLst>
              <a:ahLst/>
              <a:cxnLst>
                <a:cxn ang="0">
                  <a:pos x="57" y="159"/>
                </a:cxn>
                <a:cxn ang="0">
                  <a:pos x="287" y="0"/>
                </a:cxn>
                <a:cxn ang="0">
                  <a:pos x="811" y="404"/>
                </a:cxn>
                <a:cxn ang="0">
                  <a:pos x="497" y="233"/>
                </a:cxn>
                <a:cxn ang="0">
                  <a:pos x="630" y="361"/>
                </a:cxn>
                <a:cxn ang="0">
                  <a:pos x="336" y="223"/>
                </a:cxn>
                <a:cxn ang="0">
                  <a:pos x="525" y="339"/>
                </a:cxn>
                <a:cxn ang="0">
                  <a:pos x="0" y="197"/>
                </a:cxn>
                <a:cxn ang="0">
                  <a:pos x="57" y="159"/>
                </a:cxn>
              </a:cxnLst>
              <a:rect l="txL" t="txT" r="txR" b="txB"/>
              <a:pathLst>
                <a:path w="348" h="228">
                  <a:moveTo>
                    <a:pt x="24" y="90"/>
                  </a:moveTo>
                  <a:lnTo>
                    <a:pt x="123" y="0"/>
                  </a:lnTo>
                  <a:lnTo>
                    <a:pt x="348" y="228"/>
                  </a:lnTo>
                  <a:lnTo>
                    <a:pt x="213" y="132"/>
                  </a:lnTo>
                  <a:lnTo>
                    <a:pt x="270" y="204"/>
                  </a:lnTo>
                  <a:lnTo>
                    <a:pt x="144" y="126"/>
                  </a:lnTo>
                  <a:lnTo>
                    <a:pt x="225" y="192"/>
                  </a:lnTo>
                  <a:lnTo>
                    <a:pt x="0" y="111"/>
                  </a:lnTo>
                  <a:lnTo>
                    <a:pt x="24" y="9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15" name="Freeform 22"/>
            <p:cNvSpPr/>
            <p:nvPr/>
          </p:nvSpPr>
          <p:spPr>
            <a:xfrm>
              <a:off x="190" y="2592"/>
              <a:ext cx="430" cy="267"/>
            </a:xfrm>
            <a:custGeom>
              <a:avLst/>
              <a:gdLst>
                <a:gd name="txL" fmla="*/ 0 w 348"/>
                <a:gd name="txT" fmla="*/ 0 h 231"/>
                <a:gd name="txR" fmla="*/ 348 w 348"/>
                <a:gd name="txB" fmla="*/ 231 h 231"/>
              </a:gdLst>
              <a:ahLst/>
              <a:cxnLst>
                <a:cxn ang="0">
                  <a:pos x="750" y="156"/>
                </a:cxn>
                <a:cxn ang="0">
                  <a:pos x="525" y="0"/>
                </a:cxn>
                <a:cxn ang="0">
                  <a:pos x="0" y="413"/>
                </a:cxn>
                <a:cxn ang="0">
                  <a:pos x="350" y="240"/>
                </a:cxn>
                <a:cxn ang="0">
                  <a:pos x="182" y="369"/>
                </a:cxn>
                <a:cxn ang="0">
                  <a:pos x="497" y="237"/>
                </a:cxn>
                <a:cxn ang="0">
                  <a:pos x="323" y="354"/>
                </a:cxn>
                <a:cxn ang="0">
                  <a:pos x="811" y="205"/>
                </a:cxn>
                <a:cxn ang="0">
                  <a:pos x="750" y="156"/>
                </a:cxn>
              </a:cxnLst>
              <a:rect l="txL" t="txT" r="txR" b="txB"/>
              <a:pathLst>
                <a:path w="348" h="231">
                  <a:moveTo>
                    <a:pt x="321" y="87"/>
                  </a:moveTo>
                  <a:lnTo>
                    <a:pt x="225" y="0"/>
                  </a:lnTo>
                  <a:lnTo>
                    <a:pt x="0" y="231"/>
                  </a:lnTo>
                  <a:lnTo>
                    <a:pt x="150" y="135"/>
                  </a:lnTo>
                  <a:lnTo>
                    <a:pt x="78" y="207"/>
                  </a:lnTo>
                  <a:lnTo>
                    <a:pt x="213" y="132"/>
                  </a:lnTo>
                  <a:lnTo>
                    <a:pt x="138" y="198"/>
                  </a:lnTo>
                  <a:lnTo>
                    <a:pt x="348" y="114"/>
                  </a:lnTo>
                  <a:lnTo>
                    <a:pt x="321" y="87"/>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25616" name="Group 27"/>
            <p:cNvGrpSpPr/>
            <p:nvPr/>
          </p:nvGrpSpPr>
          <p:grpSpPr>
            <a:xfrm>
              <a:off x="511" y="2699"/>
              <a:ext cx="405" cy="266"/>
              <a:chOff x="312" y="2568"/>
              <a:chExt cx="604" cy="397"/>
            </a:xfrm>
          </p:grpSpPr>
          <p:sp>
            <p:nvSpPr>
              <p:cNvPr id="25617" name="Rectangle 25"/>
              <p:cNvSpPr/>
              <p:nvPr/>
            </p:nvSpPr>
            <p:spPr>
              <a:xfrm>
                <a:off x="319" y="2578"/>
                <a:ext cx="597" cy="387"/>
              </a:xfrm>
              <a:prstGeom prst="rect">
                <a:avLst/>
              </a:prstGeom>
              <a:solidFill>
                <a:srgbClr val="FF0000"/>
              </a:solidFill>
              <a:ln w="38100" cap="flat" cmpd="sng">
                <a:solidFill>
                  <a:schemeClr val="tx1"/>
                </a:solidFill>
                <a:prstDash val="solid"/>
                <a:miter/>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18" name="Freeform 26"/>
              <p:cNvSpPr/>
              <p:nvPr/>
            </p:nvSpPr>
            <p:spPr>
              <a:xfrm>
                <a:off x="312" y="2568"/>
                <a:ext cx="604" cy="208"/>
              </a:xfrm>
              <a:custGeom>
                <a:avLst/>
                <a:gdLst>
                  <a:gd name="txL" fmla="*/ 0 w 604"/>
                  <a:gd name="txT" fmla="*/ 0 h 208"/>
                  <a:gd name="txR" fmla="*/ 604 w 604"/>
                  <a:gd name="txB" fmla="*/ 208 h 208"/>
                </a:gdLst>
                <a:ahLst/>
                <a:cxnLst>
                  <a:cxn ang="0">
                    <a:pos x="0" y="0"/>
                  </a:cxn>
                  <a:cxn ang="0">
                    <a:pos x="321" y="208"/>
                  </a:cxn>
                  <a:cxn ang="0">
                    <a:pos x="604" y="19"/>
                  </a:cxn>
                </a:cxnLst>
                <a:rect l="txL" t="txT" r="txR" b="txB"/>
                <a:pathLst>
                  <a:path w="604" h="208">
                    <a:moveTo>
                      <a:pt x="0" y="0"/>
                    </a:moveTo>
                    <a:lnTo>
                      <a:pt x="321" y="208"/>
                    </a:lnTo>
                    <a:lnTo>
                      <a:pt x="604" y="19"/>
                    </a:lnTo>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grpSp>
      <p:sp>
        <p:nvSpPr>
          <p:cNvPr id="25612" name="Freeform 29"/>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5613" name="Text Box 30"/>
          <p:cNvSpPr txBox="1"/>
          <p:nvPr/>
        </p:nvSpPr>
        <p:spPr>
          <a:xfrm>
            <a:off x="3775075" y="2168525"/>
            <a:ext cx="1323975"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address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26627"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6</a:t>
            </a:fld>
            <a:endParaRPr lang="en-US" sz="1400" dirty="0">
              <a:solidFill>
                <a:srgbClr val="000000"/>
              </a:solidFill>
              <a:latin typeface="Comic Sans MS" pitchFamily="66" charset="0"/>
              <a:ea typeface="Arial" pitchFamily="34" charset="0"/>
            </a:endParaRPr>
          </a:p>
        </p:txBody>
      </p:sp>
      <p:pic>
        <p:nvPicPr>
          <p:cNvPr id="26628"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26629" name="Rectangle 3"/>
          <p:cNvSpPr>
            <a:spLocks noGrp="1"/>
          </p:cNvSpPr>
          <p:nvPr>
            <p:ph type="title"/>
          </p:nvPr>
        </p:nvSpPr>
        <p:spPr/>
        <p:txBody>
          <a:bodyPr vert="horz" wrap="square" lIns="91440" tIns="45720" rIns="91440" bIns="45720" anchor="ctr"/>
          <a:lstStyle/>
          <a:p>
            <a:r>
              <a:rPr lang="en-US" altLang="zh-CN" dirty="0"/>
              <a:t>Reading from Memory</a:t>
            </a:r>
          </a:p>
        </p:txBody>
      </p:sp>
      <p:grpSp>
        <p:nvGrpSpPr>
          <p:cNvPr id="26630" name="Group 4"/>
          <p:cNvGrpSpPr/>
          <p:nvPr/>
        </p:nvGrpSpPr>
        <p:grpSpPr>
          <a:xfrm flipH="1">
            <a:off x="1477963" y="4859338"/>
            <a:ext cx="1447800" cy="1295400"/>
            <a:chOff x="3168" y="1824"/>
            <a:chExt cx="912" cy="816"/>
          </a:xfrm>
        </p:grpSpPr>
        <p:sp>
          <p:nvSpPr>
            <p:cNvPr id="26637"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8"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9"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40"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41"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42"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43"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44"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45"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26631"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2"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3"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4"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5" name="Freeform 25"/>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dash"/>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6636" name="AutoShape 27"/>
          <p:cNvSpPr/>
          <p:nvPr/>
        </p:nvSpPr>
        <p:spPr>
          <a:xfrm>
            <a:off x="3490913" y="4079875"/>
            <a:ext cx="1997075" cy="785813"/>
          </a:xfrm>
          <a:prstGeom prst="cloudCallout">
            <a:avLst>
              <a:gd name="adj1" fmla="val -62481"/>
              <a:gd name="adj2" fmla="val 80102"/>
            </a:avLst>
          </a:prstGeom>
          <a:noFill/>
          <a:ln w="38100" cap="flat" cmpd="sng">
            <a:solidFill>
              <a:srgbClr val="FF0066"/>
            </a:solidFill>
            <a:prstDash val="solid"/>
            <a:headEnd type="none" w="med" len="med"/>
            <a:tailEnd type="none" w="med" len="med"/>
          </a:ln>
        </p:spPr>
        <p:txBody>
          <a:bodyPr anchor="ctr">
            <a:spAutoFit/>
          </a:bodyPr>
          <a:lstStyle/>
          <a:p>
            <a:pPr lvl="0" algn="ctr"/>
            <a:r>
              <a:rPr lang="en-US" altLang="zh-CN" sz="2800" b="1" dirty="0">
                <a:solidFill>
                  <a:srgbClr val="FF3300"/>
                </a:solidFill>
                <a:latin typeface="Comic Sans MS" pitchFamily="66" charset="0"/>
                <a:ea typeface="Times" pitchFamily="18" charset="0"/>
              </a:rPr>
              <a:t>zzz…</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27651"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7</a:t>
            </a:fld>
            <a:endParaRPr lang="en-US" sz="1400" dirty="0">
              <a:solidFill>
                <a:srgbClr val="000000"/>
              </a:solidFill>
              <a:latin typeface="Comic Sans MS" pitchFamily="66" charset="0"/>
              <a:ea typeface="Arial" pitchFamily="34" charset="0"/>
            </a:endParaRPr>
          </a:p>
        </p:txBody>
      </p:sp>
      <p:pic>
        <p:nvPicPr>
          <p:cNvPr id="27652"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27653" name="Rectangle 3"/>
          <p:cNvSpPr>
            <a:spLocks noGrp="1"/>
          </p:cNvSpPr>
          <p:nvPr>
            <p:ph type="title"/>
          </p:nvPr>
        </p:nvSpPr>
        <p:spPr/>
        <p:txBody>
          <a:bodyPr vert="horz" wrap="square" lIns="91440" tIns="45720" rIns="91440" bIns="45720" anchor="ctr"/>
          <a:lstStyle/>
          <a:p>
            <a:r>
              <a:rPr lang="en-US" altLang="zh-CN" dirty="0"/>
              <a:t>Reading from Memory</a:t>
            </a:r>
          </a:p>
        </p:txBody>
      </p:sp>
      <p:grpSp>
        <p:nvGrpSpPr>
          <p:cNvPr id="27654" name="Group 4"/>
          <p:cNvGrpSpPr/>
          <p:nvPr/>
        </p:nvGrpSpPr>
        <p:grpSpPr>
          <a:xfrm flipH="1">
            <a:off x="1477963" y="4859338"/>
            <a:ext cx="1447800" cy="1295400"/>
            <a:chOff x="3168" y="1824"/>
            <a:chExt cx="912" cy="816"/>
          </a:xfrm>
        </p:grpSpPr>
        <p:sp>
          <p:nvSpPr>
            <p:cNvPr id="27666"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7"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8"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9"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70"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71"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72"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73"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74"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27655"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56"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57"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58"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59" name="Freeform 25"/>
          <p:cNvSpPr/>
          <p:nvPr/>
        </p:nvSpPr>
        <p:spPr>
          <a:xfrm>
            <a:off x="3117850" y="2922588"/>
            <a:ext cx="3357563" cy="2233612"/>
          </a:xfrm>
          <a:custGeom>
            <a:avLst/>
            <a:gdLst>
              <a:gd name="txL" fmla="*/ 0 w 2115"/>
              <a:gd name="txT" fmla="*/ 0 h 1407"/>
              <a:gd name="txR" fmla="*/ 2115 w 2115"/>
              <a:gd name="txB" fmla="*/ 1407 h 1407"/>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115" h="1407">
                <a:moveTo>
                  <a:pt x="0" y="1407"/>
                </a:moveTo>
                <a:cubicBezTo>
                  <a:pt x="83" y="1358"/>
                  <a:pt x="249" y="1179"/>
                  <a:pt x="501" y="1115"/>
                </a:cubicBezTo>
                <a:cubicBezTo>
                  <a:pt x="753" y="1051"/>
                  <a:pt x="1314" y="1099"/>
                  <a:pt x="1511" y="1020"/>
                </a:cubicBezTo>
                <a:cubicBezTo>
                  <a:pt x="1708" y="941"/>
                  <a:pt x="1733" y="754"/>
                  <a:pt x="1681" y="642"/>
                </a:cubicBezTo>
                <a:cubicBezTo>
                  <a:pt x="1629" y="530"/>
                  <a:pt x="1127" y="457"/>
                  <a:pt x="1199" y="350"/>
                </a:cubicBezTo>
                <a:cubicBezTo>
                  <a:pt x="1271" y="243"/>
                  <a:pt x="1924" y="73"/>
                  <a:pt x="2115" y="0"/>
                </a:cubicBezTo>
              </a:path>
            </a:pathLst>
          </a:custGeom>
          <a:noFill/>
          <a:ln w="76200" cap="flat" cmpd="sng">
            <a:solidFill>
              <a:srgbClr val="009900"/>
            </a:solidFill>
            <a:prstDash val="solid"/>
            <a:round/>
            <a:headEnd type="triangl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0" name="Text Box 26"/>
          <p:cNvSpPr txBox="1"/>
          <p:nvPr/>
        </p:nvSpPr>
        <p:spPr>
          <a:xfrm>
            <a:off x="6667500" y="4867275"/>
            <a:ext cx="914400" cy="457200"/>
          </a:xfrm>
          <a:prstGeom prst="rect">
            <a:avLst/>
          </a:prstGeom>
          <a:noFill/>
          <a:ln w="9525">
            <a:noFill/>
            <a:miter/>
          </a:ln>
        </p:spPr>
        <p:txBody>
          <a:bodyPr wrap="none">
            <a:spAutoFit/>
          </a:bodyPr>
          <a:lstStyle/>
          <a:p>
            <a:pPr lvl="0"/>
            <a:r>
              <a:rPr lang="en-US" altLang="zh-CN" b="1" dirty="0">
                <a:solidFill>
                  <a:srgbClr val="009900"/>
                </a:solidFill>
                <a:latin typeface="Comic Sans MS" pitchFamily="66" charset="0"/>
                <a:ea typeface="Times" pitchFamily="18" charset="0"/>
              </a:rPr>
              <a:t>value</a:t>
            </a:r>
          </a:p>
        </p:txBody>
      </p:sp>
      <p:grpSp>
        <p:nvGrpSpPr>
          <p:cNvPr id="27661" name="Group 27"/>
          <p:cNvGrpSpPr/>
          <p:nvPr/>
        </p:nvGrpSpPr>
        <p:grpSpPr>
          <a:xfrm>
            <a:off x="5322888" y="4984750"/>
            <a:ext cx="1377950" cy="423863"/>
            <a:chOff x="1313" y="2496"/>
            <a:chExt cx="1252" cy="427"/>
          </a:xfrm>
        </p:grpSpPr>
        <p:sp>
          <p:nvSpPr>
            <p:cNvPr id="27662" name="Freeform 28"/>
            <p:cNvSpPr/>
            <p:nvPr/>
          </p:nvSpPr>
          <p:spPr>
            <a:xfrm>
              <a:off x="1945" y="2502"/>
              <a:ext cx="620" cy="421"/>
            </a:xfrm>
            <a:custGeom>
              <a:avLst/>
              <a:gdLst>
                <a:gd name="txL" fmla="*/ 0 w 348"/>
                <a:gd name="txT" fmla="*/ 0 h 228"/>
                <a:gd name="txR" fmla="*/ 348 w 348"/>
                <a:gd name="txB" fmla="*/ 228 h 228"/>
              </a:gdLst>
              <a:ahLst/>
              <a:cxnLst>
                <a:cxn ang="0">
                  <a:pos x="244" y="1047"/>
                </a:cxn>
                <a:cxn ang="0">
                  <a:pos x="1238" y="0"/>
                </a:cxn>
                <a:cxn ang="0">
                  <a:pos x="3508" y="2650"/>
                </a:cxn>
                <a:cxn ang="0">
                  <a:pos x="2143" y="1538"/>
                </a:cxn>
                <a:cxn ang="0">
                  <a:pos x="2721" y="2373"/>
                </a:cxn>
                <a:cxn ang="0">
                  <a:pos x="1454" y="1466"/>
                </a:cxn>
                <a:cxn ang="0">
                  <a:pos x="2266" y="2236"/>
                </a:cxn>
                <a:cxn ang="0">
                  <a:pos x="0" y="1293"/>
                </a:cxn>
                <a:cxn ang="0">
                  <a:pos x="244" y="1047"/>
                </a:cxn>
              </a:cxnLst>
              <a:rect l="txL" t="txT" r="txR" b="txB"/>
              <a:pathLst>
                <a:path w="348" h="228">
                  <a:moveTo>
                    <a:pt x="24" y="90"/>
                  </a:moveTo>
                  <a:lnTo>
                    <a:pt x="123" y="0"/>
                  </a:lnTo>
                  <a:lnTo>
                    <a:pt x="348" y="228"/>
                  </a:lnTo>
                  <a:lnTo>
                    <a:pt x="213" y="132"/>
                  </a:lnTo>
                  <a:lnTo>
                    <a:pt x="270" y="204"/>
                  </a:lnTo>
                  <a:lnTo>
                    <a:pt x="144" y="126"/>
                  </a:lnTo>
                  <a:lnTo>
                    <a:pt x="225" y="192"/>
                  </a:lnTo>
                  <a:lnTo>
                    <a:pt x="0" y="111"/>
                  </a:lnTo>
                  <a:lnTo>
                    <a:pt x="24" y="90"/>
                  </a:lnTo>
                  <a:close/>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3" name="Freeform 29"/>
            <p:cNvSpPr/>
            <p:nvPr/>
          </p:nvSpPr>
          <p:spPr>
            <a:xfrm>
              <a:off x="1313" y="2496"/>
              <a:ext cx="620" cy="427"/>
            </a:xfrm>
            <a:custGeom>
              <a:avLst/>
              <a:gdLst>
                <a:gd name="txL" fmla="*/ 0 w 348"/>
                <a:gd name="txT" fmla="*/ 0 h 231"/>
                <a:gd name="txR" fmla="*/ 348 w 348"/>
                <a:gd name="txB" fmla="*/ 231 h 231"/>
              </a:gdLst>
              <a:ahLst/>
              <a:cxnLst>
                <a:cxn ang="0">
                  <a:pos x="3234" y="1019"/>
                </a:cxn>
                <a:cxn ang="0">
                  <a:pos x="2266" y="0"/>
                </a:cxn>
                <a:cxn ang="0">
                  <a:pos x="0" y="2695"/>
                </a:cxn>
                <a:cxn ang="0">
                  <a:pos x="1511" y="1579"/>
                </a:cxn>
                <a:cxn ang="0">
                  <a:pos x="787" y="2420"/>
                </a:cxn>
                <a:cxn ang="0">
                  <a:pos x="2143" y="1542"/>
                </a:cxn>
                <a:cxn ang="0">
                  <a:pos x="1390" y="2312"/>
                </a:cxn>
                <a:cxn ang="0">
                  <a:pos x="3508" y="1333"/>
                </a:cxn>
                <a:cxn ang="0">
                  <a:pos x="3234" y="1019"/>
                </a:cxn>
              </a:cxnLst>
              <a:rect l="txL" t="txT" r="txR" b="txB"/>
              <a:pathLst>
                <a:path w="348" h="231">
                  <a:moveTo>
                    <a:pt x="321" y="87"/>
                  </a:moveTo>
                  <a:lnTo>
                    <a:pt x="225" y="0"/>
                  </a:lnTo>
                  <a:lnTo>
                    <a:pt x="0" y="231"/>
                  </a:lnTo>
                  <a:lnTo>
                    <a:pt x="150" y="135"/>
                  </a:lnTo>
                  <a:lnTo>
                    <a:pt x="78" y="207"/>
                  </a:lnTo>
                  <a:lnTo>
                    <a:pt x="213" y="132"/>
                  </a:lnTo>
                  <a:lnTo>
                    <a:pt x="138" y="198"/>
                  </a:lnTo>
                  <a:lnTo>
                    <a:pt x="348" y="114"/>
                  </a:lnTo>
                  <a:lnTo>
                    <a:pt x="321" y="87"/>
                  </a:lnTo>
                  <a:close/>
                </a:path>
              </a:pathLst>
            </a:custGeom>
            <a:solidFill>
              <a:srgbClr val="0099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4" name="Oval 30"/>
            <p:cNvSpPr/>
            <p:nvPr/>
          </p:nvSpPr>
          <p:spPr>
            <a:xfrm>
              <a:off x="1722" y="2579"/>
              <a:ext cx="391" cy="344"/>
            </a:xfrm>
            <a:prstGeom prst="ellipse">
              <a:avLst/>
            </a:prstGeom>
            <a:solidFill>
              <a:srgbClr val="009900"/>
            </a:solidFill>
            <a:ln w="3810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7665" name="Oval 31"/>
            <p:cNvSpPr/>
            <p:nvPr/>
          </p:nvSpPr>
          <p:spPr>
            <a:xfrm>
              <a:off x="1945" y="2640"/>
              <a:ext cx="102" cy="96"/>
            </a:xfrm>
            <a:prstGeom prst="ellipse">
              <a:avLst/>
            </a:prstGeom>
            <a:solidFill>
              <a:srgbClr val="00FFFF"/>
            </a:solidFill>
            <a:ln w="19050" cap="flat" cmpd="sng">
              <a:solidFill>
                <a:schemeClr val="tx1"/>
              </a:solidFill>
              <a:prstDash val="soli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28675"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8</a:t>
            </a:fld>
            <a:endParaRPr lang="en-US" sz="1400" dirty="0">
              <a:solidFill>
                <a:srgbClr val="000000"/>
              </a:solidFill>
              <a:latin typeface="Comic Sans MS" pitchFamily="66" charset="0"/>
              <a:ea typeface="Arial" pitchFamily="34" charset="0"/>
            </a:endParaRPr>
          </a:p>
        </p:txBody>
      </p:sp>
      <p:pic>
        <p:nvPicPr>
          <p:cNvPr id="28676"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28677" name="Rectangle 3"/>
          <p:cNvSpPr>
            <a:spLocks noGrp="1"/>
          </p:cNvSpPr>
          <p:nvPr>
            <p:ph type="title"/>
          </p:nvPr>
        </p:nvSpPr>
        <p:spPr/>
        <p:txBody>
          <a:bodyPr vert="horz" wrap="square" lIns="91440" tIns="45720" rIns="91440" bIns="45720" anchor="ctr"/>
          <a:lstStyle/>
          <a:p>
            <a:r>
              <a:rPr lang="en-US" altLang="zh-CN" dirty="0"/>
              <a:t>Writing to Memory</a:t>
            </a:r>
          </a:p>
        </p:txBody>
      </p:sp>
      <p:grpSp>
        <p:nvGrpSpPr>
          <p:cNvPr id="28678" name="Group 4"/>
          <p:cNvGrpSpPr/>
          <p:nvPr/>
        </p:nvGrpSpPr>
        <p:grpSpPr>
          <a:xfrm flipH="1">
            <a:off x="1477963" y="4859338"/>
            <a:ext cx="1447800" cy="1295400"/>
            <a:chOff x="3168" y="1824"/>
            <a:chExt cx="912" cy="816"/>
          </a:xfrm>
        </p:grpSpPr>
        <p:sp>
          <p:nvSpPr>
            <p:cNvPr id="28691"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2"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3"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4"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5"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6"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7"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8"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9"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28679"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80"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81"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82"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28683" name="Group 19"/>
          <p:cNvGrpSpPr/>
          <p:nvPr/>
        </p:nvGrpSpPr>
        <p:grpSpPr>
          <a:xfrm>
            <a:off x="585788" y="1776413"/>
            <a:ext cx="1646237" cy="592137"/>
            <a:chOff x="190" y="2592"/>
            <a:chExt cx="1037" cy="373"/>
          </a:xfrm>
        </p:grpSpPr>
        <p:sp>
          <p:nvSpPr>
            <p:cNvPr id="28686" name="Freeform 20"/>
            <p:cNvSpPr/>
            <p:nvPr/>
          </p:nvSpPr>
          <p:spPr>
            <a:xfrm>
              <a:off x="797" y="2594"/>
              <a:ext cx="430" cy="263"/>
            </a:xfrm>
            <a:custGeom>
              <a:avLst/>
              <a:gdLst>
                <a:gd name="txL" fmla="*/ 0 w 348"/>
                <a:gd name="txT" fmla="*/ 0 h 228"/>
                <a:gd name="txR" fmla="*/ 348 w 348"/>
                <a:gd name="txB" fmla="*/ 228 h 228"/>
              </a:gdLst>
              <a:ahLst/>
              <a:cxnLst>
                <a:cxn ang="0">
                  <a:pos x="57" y="159"/>
                </a:cxn>
                <a:cxn ang="0">
                  <a:pos x="287" y="0"/>
                </a:cxn>
                <a:cxn ang="0">
                  <a:pos x="811" y="404"/>
                </a:cxn>
                <a:cxn ang="0">
                  <a:pos x="497" y="233"/>
                </a:cxn>
                <a:cxn ang="0">
                  <a:pos x="630" y="361"/>
                </a:cxn>
                <a:cxn ang="0">
                  <a:pos x="336" y="223"/>
                </a:cxn>
                <a:cxn ang="0">
                  <a:pos x="525" y="339"/>
                </a:cxn>
                <a:cxn ang="0">
                  <a:pos x="0" y="197"/>
                </a:cxn>
                <a:cxn ang="0">
                  <a:pos x="57" y="159"/>
                </a:cxn>
              </a:cxnLst>
              <a:rect l="txL" t="txT" r="txR" b="txB"/>
              <a:pathLst>
                <a:path w="348" h="228">
                  <a:moveTo>
                    <a:pt x="24" y="90"/>
                  </a:moveTo>
                  <a:lnTo>
                    <a:pt x="123" y="0"/>
                  </a:lnTo>
                  <a:lnTo>
                    <a:pt x="348" y="228"/>
                  </a:lnTo>
                  <a:lnTo>
                    <a:pt x="213" y="132"/>
                  </a:lnTo>
                  <a:lnTo>
                    <a:pt x="270" y="204"/>
                  </a:lnTo>
                  <a:lnTo>
                    <a:pt x="144" y="126"/>
                  </a:lnTo>
                  <a:lnTo>
                    <a:pt x="225" y="192"/>
                  </a:lnTo>
                  <a:lnTo>
                    <a:pt x="0" y="111"/>
                  </a:lnTo>
                  <a:lnTo>
                    <a:pt x="24" y="9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87" name="Freeform 21"/>
            <p:cNvSpPr/>
            <p:nvPr/>
          </p:nvSpPr>
          <p:spPr>
            <a:xfrm>
              <a:off x="190" y="2592"/>
              <a:ext cx="430" cy="267"/>
            </a:xfrm>
            <a:custGeom>
              <a:avLst/>
              <a:gdLst>
                <a:gd name="txL" fmla="*/ 0 w 348"/>
                <a:gd name="txT" fmla="*/ 0 h 231"/>
                <a:gd name="txR" fmla="*/ 348 w 348"/>
                <a:gd name="txB" fmla="*/ 231 h 231"/>
              </a:gdLst>
              <a:ahLst/>
              <a:cxnLst>
                <a:cxn ang="0">
                  <a:pos x="750" y="156"/>
                </a:cxn>
                <a:cxn ang="0">
                  <a:pos x="525" y="0"/>
                </a:cxn>
                <a:cxn ang="0">
                  <a:pos x="0" y="413"/>
                </a:cxn>
                <a:cxn ang="0">
                  <a:pos x="350" y="240"/>
                </a:cxn>
                <a:cxn ang="0">
                  <a:pos x="182" y="369"/>
                </a:cxn>
                <a:cxn ang="0">
                  <a:pos x="497" y="237"/>
                </a:cxn>
                <a:cxn ang="0">
                  <a:pos x="323" y="354"/>
                </a:cxn>
                <a:cxn ang="0">
                  <a:pos x="811" y="205"/>
                </a:cxn>
                <a:cxn ang="0">
                  <a:pos x="750" y="156"/>
                </a:cxn>
              </a:cxnLst>
              <a:rect l="txL" t="txT" r="txR" b="txB"/>
              <a:pathLst>
                <a:path w="348" h="231">
                  <a:moveTo>
                    <a:pt x="321" y="87"/>
                  </a:moveTo>
                  <a:lnTo>
                    <a:pt x="225" y="0"/>
                  </a:lnTo>
                  <a:lnTo>
                    <a:pt x="0" y="231"/>
                  </a:lnTo>
                  <a:lnTo>
                    <a:pt x="150" y="135"/>
                  </a:lnTo>
                  <a:lnTo>
                    <a:pt x="78" y="207"/>
                  </a:lnTo>
                  <a:lnTo>
                    <a:pt x="213" y="132"/>
                  </a:lnTo>
                  <a:lnTo>
                    <a:pt x="138" y="198"/>
                  </a:lnTo>
                  <a:lnTo>
                    <a:pt x="348" y="114"/>
                  </a:lnTo>
                  <a:lnTo>
                    <a:pt x="321" y="87"/>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nvGrpSpPr>
            <p:cNvPr id="28688" name="Group 22"/>
            <p:cNvGrpSpPr/>
            <p:nvPr/>
          </p:nvGrpSpPr>
          <p:grpSpPr>
            <a:xfrm>
              <a:off x="511" y="2699"/>
              <a:ext cx="405" cy="266"/>
              <a:chOff x="312" y="2568"/>
              <a:chExt cx="604" cy="397"/>
            </a:xfrm>
          </p:grpSpPr>
          <p:sp>
            <p:nvSpPr>
              <p:cNvPr id="28689" name="Rectangle 23"/>
              <p:cNvSpPr/>
              <p:nvPr/>
            </p:nvSpPr>
            <p:spPr>
              <a:xfrm>
                <a:off x="319" y="2578"/>
                <a:ext cx="597" cy="387"/>
              </a:xfrm>
              <a:prstGeom prst="rect">
                <a:avLst/>
              </a:prstGeom>
              <a:solidFill>
                <a:srgbClr val="FF0000"/>
              </a:solidFill>
              <a:ln w="38100" cap="flat" cmpd="sng">
                <a:solidFill>
                  <a:schemeClr val="tx1"/>
                </a:solidFill>
                <a:prstDash val="solid"/>
                <a:miter/>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90" name="Freeform 24"/>
              <p:cNvSpPr/>
              <p:nvPr/>
            </p:nvSpPr>
            <p:spPr>
              <a:xfrm>
                <a:off x="312" y="2568"/>
                <a:ext cx="604" cy="208"/>
              </a:xfrm>
              <a:custGeom>
                <a:avLst/>
                <a:gdLst>
                  <a:gd name="txL" fmla="*/ 0 w 604"/>
                  <a:gd name="txT" fmla="*/ 0 h 208"/>
                  <a:gd name="txR" fmla="*/ 604 w 604"/>
                  <a:gd name="txB" fmla="*/ 208 h 208"/>
                </a:gdLst>
                <a:ahLst/>
                <a:cxnLst>
                  <a:cxn ang="0">
                    <a:pos x="0" y="0"/>
                  </a:cxn>
                  <a:cxn ang="0">
                    <a:pos x="321" y="208"/>
                  </a:cxn>
                  <a:cxn ang="0">
                    <a:pos x="604" y="19"/>
                  </a:cxn>
                </a:cxnLst>
                <a:rect l="txL" t="txT" r="txR" b="txB"/>
                <a:pathLst>
                  <a:path w="604" h="208">
                    <a:moveTo>
                      <a:pt x="0" y="0"/>
                    </a:moveTo>
                    <a:lnTo>
                      <a:pt x="321" y="208"/>
                    </a:lnTo>
                    <a:lnTo>
                      <a:pt x="604" y="19"/>
                    </a:lnTo>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grpSp>
      <p:sp>
        <p:nvSpPr>
          <p:cNvPr id="28684" name="Freeform 25"/>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8685" name="Text Box 27"/>
          <p:cNvSpPr txBox="1"/>
          <p:nvPr/>
        </p:nvSpPr>
        <p:spPr>
          <a:xfrm>
            <a:off x="2292350" y="1838325"/>
            <a:ext cx="2317750" cy="457200"/>
          </a:xfrm>
          <a:prstGeom prst="rect">
            <a:avLst/>
          </a:prstGeom>
          <a:noFill/>
          <a:ln w="9525">
            <a:noFill/>
            <a:miter/>
          </a:ln>
        </p:spPr>
        <p:txBody>
          <a:bodyPr wrap="none">
            <a:spAutoFit/>
          </a:bodyPr>
          <a:lstStyle/>
          <a:p>
            <a:pPr lvl="0"/>
            <a:r>
              <a:rPr lang="en-US" altLang="zh-CN" b="1" dirty="0">
                <a:solidFill>
                  <a:srgbClr val="FF3300"/>
                </a:solidFill>
                <a:latin typeface="Comic Sans MS" pitchFamily="66" charset="0"/>
                <a:ea typeface="Times" pitchFamily="18" charset="0"/>
              </a:rPr>
              <a:t>address, value</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txBox="1">
            <a:spLocks noGrp="1"/>
          </p:cNvSpPr>
          <p:nvPr>
            <p:ph type="ftr" sz="quarter" idx="10"/>
          </p:nvPr>
        </p:nvSpPr>
        <p:spPr>
          <a:xfrm>
            <a:off x="3124200" y="6248400"/>
            <a:ext cx="2895600" cy="457200"/>
          </a:xfrm>
          <a:prstGeom prst="rect">
            <a:avLst/>
          </a:prstGeom>
          <a:noFill/>
          <a:ln w="9525">
            <a:noFill/>
            <a:miter/>
          </a:ln>
        </p:spPr>
        <p:txBody>
          <a:bodyPr/>
          <a:lstStyle/>
          <a:p>
            <a:endParaRPr lang="en-US" altLang="zh-CN" dirty="0">
              <a:solidFill>
                <a:srgbClr val="000000"/>
              </a:solidFill>
              <a:latin typeface="Comic Sans MS" pitchFamily="66" charset="0"/>
            </a:endParaRPr>
          </a:p>
        </p:txBody>
      </p:sp>
      <p:sp>
        <p:nvSpPr>
          <p:cNvPr id="29699" name="Slide Number Placeholder 4"/>
          <p:cNvSpPr txBox="1">
            <a:spLocks noGrp="1"/>
          </p:cNvSpPr>
          <p:nvPr>
            <p:ph type="sldNum" sz="quarter" idx="11"/>
          </p:nvPr>
        </p:nvSpPr>
        <p:spPr>
          <a:xfrm>
            <a:off x="6553200" y="6248400"/>
            <a:ext cx="1905000" cy="457200"/>
          </a:xfrm>
          <a:prstGeom prst="rect">
            <a:avLst/>
          </a:prstGeom>
          <a:noFill/>
          <a:ln w="9525">
            <a:noFill/>
            <a:miter/>
          </a:ln>
        </p:spPr>
        <p:txBody>
          <a:bodyPr/>
          <a:lstStyle/>
          <a:p>
            <a:pPr algn="r"/>
            <a:fld id="{9A0DB2DC-4C9A-4742-B13C-FB6460FD3503}" type="slidenum">
              <a:rPr lang="x-none" altLang="x-none" sz="1400" dirty="0">
                <a:solidFill>
                  <a:srgbClr val="000000"/>
                </a:solidFill>
                <a:latin typeface="Comic Sans MS" pitchFamily="66" charset="0"/>
                <a:ea typeface="Arial" pitchFamily="34" charset="0"/>
              </a:rPr>
              <a:t>9</a:t>
            </a:fld>
            <a:endParaRPr lang="en-US" sz="1400" dirty="0">
              <a:solidFill>
                <a:srgbClr val="000000"/>
              </a:solidFill>
              <a:latin typeface="Comic Sans MS" pitchFamily="66" charset="0"/>
              <a:ea typeface="Arial" pitchFamily="34" charset="0"/>
            </a:endParaRPr>
          </a:p>
        </p:txBody>
      </p:sp>
      <p:pic>
        <p:nvPicPr>
          <p:cNvPr id="29700" name="Picture 2"/>
          <p:cNvPicPr>
            <a:picLocks noChangeAspect="1"/>
          </p:cNvPicPr>
          <p:nvPr/>
        </p:nvPicPr>
        <p:blipFill>
          <a:blip r:embed="rId3"/>
          <a:stretch>
            <a:fillRect/>
          </a:stretch>
        </p:blipFill>
        <p:spPr>
          <a:xfrm>
            <a:off x="5222875" y="1651000"/>
            <a:ext cx="3057525" cy="1873250"/>
          </a:xfrm>
          <a:prstGeom prst="rect">
            <a:avLst/>
          </a:prstGeom>
          <a:noFill/>
          <a:ln w="9525">
            <a:noFill/>
            <a:miter/>
          </a:ln>
        </p:spPr>
      </p:pic>
      <p:sp>
        <p:nvSpPr>
          <p:cNvPr id="29701" name="Rectangle 3"/>
          <p:cNvSpPr>
            <a:spLocks noGrp="1"/>
          </p:cNvSpPr>
          <p:nvPr>
            <p:ph type="title"/>
          </p:nvPr>
        </p:nvSpPr>
        <p:spPr/>
        <p:txBody>
          <a:bodyPr vert="horz" wrap="square" lIns="91440" tIns="45720" rIns="91440" bIns="45720" anchor="ctr"/>
          <a:lstStyle/>
          <a:p>
            <a:r>
              <a:rPr lang="en-US" altLang="zh-CN" dirty="0"/>
              <a:t>Writing to Memory</a:t>
            </a:r>
          </a:p>
        </p:txBody>
      </p:sp>
      <p:grpSp>
        <p:nvGrpSpPr>
          <p:cNvPr id="29702" name="Group 4"/>
          <p:cNvGrpSpPr/>
          <p:nvPr/>
        </p:nvGrpSpPr>
        <p:grpSpPr>
          <a:xfrm flipH="1">
            <a:off x="1477963" y="4859338"/>
            <a:ext cx="1447800" cy="1295400"/>
            <a:chOff x="3168" y="1824"/>
            <a:chExt cx="912" cy="816"/>
          </a:xfrm>
        </p:grpSpPr>
        <p:sp>
          <p:nvSpPr>
            <p:cNvPr id="29709" name="Freeform 5"/>
            <p:cNvSpPr/>
            <p:nvPr/>
          </p:nvSpPr>
          <p:spPr>
            <a:xfrm>
              <a:off x="3936" y="2064"/>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0" name="Freeform 6"/>
            <p:cNvSpPr/>
            <p:nvPr/>
          </p:nvSpPr>
          <p:spPr>
            <a:xfrm>
              <a:off x="3728" y="1920"/>
              <a:ext cx="144" cy="336"/>
            </a:xfrm>
            <a:custGeom>
              <a:avLst/>
              <a:gdLst>
                <a:gd name="txL" fmla="*/ 0 w 144"/>
                <a:gd name="txT" fmla="*/ 0 h 336"/>
                <a:gd name="txR" fmla="*/ 144 w 144"/>
                <a:gd name="txB" fmla="*/ 336 h 336"/>
              </a:gdLst>
              <a:ahLst/>
              <a:cxnLst>
                <a:cxn ang="0">
                  <a:pos x="0" y="48"/>
                </a:cxn>
                <a:cxn ang="0">
                  <a:pos x="96" y="0"/>
                </a:cxn>
                <a:cxn ang="0">
                  <a:pos x="144" y="48"/>
                </a:cxn>
                <a:cxn ang="0">
                  <a:pos x="144" y="336"/>
                </a:cxn>
                <a:cxn ang="0">
                  <a:pos x="96" y="288"/>
                </a:cxn>
                <a:cxn ang="0">
                  <a:pos x="96" y="96"/>
                </a:cxn>
                <a:cxn ang="0">
                  <a:pos x="0" y="144"/>
                </a:cxn>
                <a:cxn ang="0">
                  <a:pos x="0" y="48"/>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1" name="Freeform 7"/>
            <p:cNvSpPr/>
            <p:nvPr/>
          </p:nvSpPr>
          <p:spPr>
            <a:xfrm>
              <a:off x="3504" y="1824"/>
              <a:ext cx="144" cy="288"/>
            </a:xfrm>
            <a:custGeom>
              <a:avLst/>
              <a:gdLst>
                <a:gd name="txL" fmla="*/ 0 w 144"/>
                <a:gd name="txT" fmla="*/ 0 h 336"/>
                <a:gd name="txR" fmla="*/ 144 w 144"/>
                <a:gd name="txB" fmla="*/ 336 h 336"/>
              </a:gdLst>
              <a:ahLst/>
              <a:cxnLst>
                <a:cxn ang="0">
                  <a:pos x="0" y="26"/>
                </a:cxn>
                <a:cxn ang="0">
                  <a:pos x="96" y="0"/>
                </a:cxn>
                <a:cxn ang="0">
                  <a:pos x="144" y="26"/>
                </a:cxn>
                <a:cxn ang="0">
                  <a:pos x="144" y="182"/>
                </a:cxn>
                <a:cxn ang="0">
                  <a:pos x="96" y="156"/>
                </a:cxn>
                <a:cxn ang="0">
                  <a:pos x="96" y="51"/>
                </a:cxn>
                <a:cxn ang="0">
                  <a:pos x="0" y="77"/>
                </a:cxn>
                <a:cxn ang="0">
                  <a:pos x="0" y="26"/>
                </a:cxn>
              </a:cxnLst>
              <a:rect l="txL" t="txT" r="txR" b="tx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2" name="Freeform 8"/>
            <p:cNvSpPr/>
            <p:nvPr/>
          </p:nvSpPr>
          <p:spPr>
            <a:xfrm>
              <a:off x="3243" y="1824"/>
              <a:ext cx="789" cy="535"/>
            </a:xfrm>
            <a:custGeom>
              <a:avLst/>
              <a:gdLst>
                <a:gd name="txL" fmla="*/ 0 w 789"/>
                <a:gd name="txT" fmla="*/ 0 h 535"/>
                <a:gd name="txR" fmla="*/ 789 w 789"/>
                <a:gd name="txB" fmla="*/ 535 h 535"/>
              </a:gdLst>
              <a:ahLst/>
              <a:cxnLst>
                <a:cxn ang="0">
                  <a:pos x="261" y="0"/>
                </a:cxn>
                <a:cxn ang="0">
                  <a:pos x="789" y="336"/>
                </a:cxn>
                <a:cxn ang="0">
                  <a:pos x="494" y="535"/>
                </a:cxn>
                <a:cxn ang="0">
                  <a:pos x="0" y="96"/>
                </a:cxn>
                <a:cxn ang="0">
                  <a:pos x="261" y="0"/>
                </a:cxn>
              </a:cxnLst>
              <a:rect l="txL" t="txT" r="txR" b="tx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3" name="Freeform 9"/>
            <p:cNvSpPr/>
            <p:nvPr/>
          </p:nvSpPr>
          <p:spPr>
            <a:xfrm>
              <a:off x="3253" y="1920"/>
              <a:ext cx="491" cy="567"/>
            </a:xfrm>
            <a:custGeom>
              <a:avLst/>
              <a:gdLst>
                <a:gd name="txL" fmla="*/ 0 w 491"/>
                <a:gd name="txT" fmla="*/ 0 h 567"/>
                <a:gd name="txR" fmla="*/ 491 w 491"/>
                <a:gd name="txB" fmla="*/ 567 h 567"/>
              </a:gdLst>
              <a:ahLst/>
              <a:cxnLst>
                <a:cxn ang="0">
                  <a:pos x="11" y="0"/>
                </a:cxn>
                <a:cxn ang="0">
                  <a:pos x="491" y="432"/>
                </a:cxn>
                <a:cxn ang="0">
                  <a:pos x="484" y="567"/>
                </a:cxn>
                <a:cxn ang="0">
                  <a:pos x="0" y="119"/>
                </a:cxn>
                <a:cxn ang="0">
                  <a:pos x="11" y="0"/>
                </a:cxn>
              </a:cxnLst>
              <a:rect l="txL" t="txT" r="txR" b="tx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4" name="Freeform 10"/>
            <p:cNvSpPr/>
            <p:nvPr/>
          </p:nvSpPr>
          <p:spPr>
            <a:xfrm>
              <a:off x="3728" y="2160"/>
              <a:ext cx="304" cy="327"/>
            </a:xfrm>
            <a:custGeom>
              <a:avLst/>
              <a:gdLst>
                <a:gd name="txL" fmla="*/ 0 w 304"/>
                <a:gd name="txT" fmla="*/ 0 h 327"/>
                <a:gd name="txR" fmla="*/ 304 w 304"/>
                <a:gd name="txB" fmla="*/ 327 h 327"/>
              </a:gdLst>
              <a:ahLst/>
              <a:cxnLst>
                <a:cxn ang="0">
                  <a:pos x="304" y="0"/>
                </a:cxn>
                <a:cxn ang="0">
                  <a:pos x="304" y="96"/>
                </a:cxn>
                <a:cxn ang="0">
                  <a:pos x="0" y="327"/>
                </a:cxn>
                <a:cxn ang="0">
                  <a:pos x="18" y="181"/>
                </a:cxn>
                <a:cxn ang="0">
                  <a:pos x="304" y="0"/>
                </a:cxn>
              </a:cxnLst>
              <a:rect l="txL" t="txT" r="txR" b="tx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5" name="Freeform 11"/>
            <p:cNvSpPr/>
            <p:nvPr/>
          </p:nvSpPr>
          <p:spPr>
            <a:xfrm>
              <a:off x="3504" y="2304"/>
              <a:ext cx="240" cy="336"/>
            </a:xfrm>
            <a:custGeom>
              <a:avLst/>
              <a:gdLst>
                <a:gd name="txL" fmla="*/ 0 w 336"/>
                <a:gd name="txT" fmla="*/ 0 h 432"/>
                <a:gd name="txR" fmla="*/ 336 w 336"/>
                <a:gd name="txB" fmla="*/ 432 h 432"/>
              </a:gdLst>
              <a:ahLst/>
              <a:cxnLst>
                <a:cxn ang="0">
                  <a:pos x="50" y="0"/>
                </a:cxn>
                <a:cxn ang="0">
                  <a:pos x="87" y="35"/>
                </a:cxn>
                <a:cxn ang="0">
                  <a:pos x="25" y="53"/>
                </a:cxn>
                <a:cxn ang="0">
                  <a:pos x="25" y="158"/>
                </a:cxn>
                <a:cxn ang="0">
                  <a:pos x="0" y="123"/>
                </a:cxn>
                <a:cxn ang="0">
                  <a:pos x="0" y="18"/>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6" name="Freeform 12"/>
            <p:cNvSpPr/>
            <p:nvPr/>
          </p:nvSpPr>
          <p:spPr>
            <a:xfrm>
              <a:off x="3312" y="2160"/>
              <a:ext cx="240" cy="288"/>
            </a:xfrm>
            <a:custGeom>
              <a:avLst/>
              <a:gdLst>
                <a:gd name="txL" fmla="*/ 0 w 336"/>
                <a:gd name="txT" fmla="*/ 0 h 432"/>
                <a:gd name="txR" fmla="*/ 336 w 336"/>
                <a:gd name="txB" fmla="*/ 432 h 432"/>
              </a:gdLst>
              <a:ahLst/>
              <a:cxnLst>
                <a:cxn ang="0">
                  <a:pos x="50" y="0"/>
                </a:cxn>
                <a:cxn ang="0">
                  <a:pos x="87" y="19"/>
                </a:cxn>
                <a:cxn ang="0">
                  <a:pos x="25" y="29"/>
                </a:cxn>
                <a:cxn ang="0">
                  <a:pos x="25" y="85"/>
                </a:cxn>
                <a:cxn ang="0">
                  <a:pos x="0" y="66"/>
                </a:cxn>
                <a:cxn ang="0">
                  <a:pos x="0" y="9"/>
                </a:cxn>
                <a:cxn ang="0">
                  <a:pos x="50"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17" name="Freeform 13"/>
            <p:cNvSpPr/>
            <p:nvPr/>
          </p:nvSpPr>
          <p:spPr>
            <a:xfrm>
              <a:off x="3168" y="2016"/>
              <a:ext cx="192" cy="288"/>
            </a:xfrm>
            <a:custGeom>
              <a:avLst/>
              <a:gdLst>
                <a:gd name="txL" fmla="*/ 0 w 336"/>
                <a:gd name="txT" fmla="*/ 0 h 432"/>
                <a:gd name="txR" fmla="*/ 336 w 336"/>
                <a:gd name="txB" fmla="*/ 432 h 432"/>
              </a:gdLst>
              <a:ahLst/>
              <a:cxnLst>
                <a:cxn ang="0">
                  <a:pos x="21" y="0"/>
                </a:cxn>
                <a:cxn ang="0">
                  <a:pos x="36" y="19"/>
                </a:cxn>
                <a:cxn ang="0">
                  <a:pos x="10" y="29"/>
                </a:cxn>
                <a:cxn ang="0">
                  <a:pos x="10" y="85"/>
                </a:cxn>
                <a:cxn ang="0">
                  <a:pos x="0" y="66"/>
                </a:cxn>
                <a:cxn ang="0">
                  <a:pos x="0" y="9"/>
                </a:cxn>
                <a:cxn ang="0">
                  <a:pos x="21" y="0"/>
                </a:cxn>
              </a:cxnLst>
              <a:rect l="txL" t="txT" r="txR" b="tx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grpSp>
      <p:sp>
        <p:nvSpPr>
          <p:cNvPr id="29703" name="Freeform 14"/>
          <p:cNvSpPr/>
          <p:nvPr/>
        </p:nvSpPr>
        <p:spPr>
          <a:xfrm>
            <a:off x="1409700" y="2838450"/>
            <a:ext cx="3702050" cy="1268413"/>
          </a:xfrm>
          <a:custGeom>
            <a:avLst/>
            <a:gdLst>
              <a:gd name="txL" fmla="*/ 0 w 2332"/>
              <a:gd name="txT" fmla="*/ 0 h 799"/>
              <a:gd name="txR" fmla="*/ 2332 w 2332"/>
              <a:gd name="txB" fmla="*/ 799 h 799"/>
            </a:gdLst>
            <a:ahLst/>
            <a:cxnLst>
              <a:cxn ang="0">
                <a:pos x="0" y="2147483647"/>
              </a:cxn>
              <a:cxn ang="0">
                <a:pos x="2147483647" y="2147483647"/>
              </a:cxn>
              <a:cxn ang="0">
                <a:pos x="2147483647" y="2147483647"/>
              </a:cxn>
            </a:cxnLst>
            <a:rect l="txL" t="txT" r="txR" b="txB"/>
            <a:pathLst>
              <a:path w="2332" h="799">
                <a:moveTo>
                  <a:pt x="0" y="478"/>
                </a:moveTo>
                <a:cubicBezTo>
                  <a:pt x="291" y="239"/>
                  <a:pt x="583" y="0"/>
                  <a:pt x="972" y="53"/>
                </a:cubicBezTo>
                <a:cubicBezTo>
                  <a:pt x="1361" y="106"/>
                  <a:pt x="2104" y="675"/>
                  <a:pt x="2332" y="799"/>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04" name="Freeform 15"/>
          <p:cNvSpPr/>
          <p:nvPr/>
        </p:nvSpPr>
        <p:spPr>
          <a:xfrm>
            <a:off x="4241800" y="2906713"/>
            <a:ext cx="4271963" cy="976312"/>
          </a:xfrm>
          <a:custGeom>
            <a:avLst/>
            <a:gdLst>
              <a:gd name="txL" fmla="*/ 0 w 2691"/>
              <a:gd name="txT" fmla="*/ 0 h 615"/>
              <a:gd name="txR" fmla="*/ 2691 w 2691"/>
              <a:gd name="txB" fmla="*/ 615 h 615"/>
            </a:gdLst>
            <a:ahLst/>
            <a:cxnLst>
              <a:cxn ang="0">
                <a:pos x="0" y="2147483647"/>
              </a:cxn>
              <a:cxn ang="0">
                <a:pos x="2147483647" y="2147483647"/>
              </a:cxn>
              <a:cxn ang="0">
                <a:pos x="2147483647" y="2147483647"/>
              </a:cxn>
            </a:cxnLst>
            <a:rect l="txL" t="txT" r="txR" b="txB"/>
            <a:pathLst>
              <a:path w="2691" h="615">
                <a:moveTo>
                  <a:pt x="0" y="379"/>
                </a:moveTo>
                <a:cubicBezTo>
                  <a:pt x="257" y="189"/>
                  <a:pt x="515" y="0"/>
                  <a:pt x="963" y="39"/>
                </a:cubicBezTo>
                <a:cubicBezTo>
                  <a:pt x="1411" y="78"/>
                  <a:pt x="2051" y="346"/>
                  <a:pt x="2691" y="615"/>
                </a:cubicBezTo>
              </a:path>
            </a:pathLst>
          </a:custGeom>
          <a:solidFill>
            <a:schemeClr val="bg1"/>
          </a:solidFill>
          <a:ln w="76200" cap="flat" cmpd="sng">
            <a:solidFill>
              <a:srgbClr val="00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05" name="Freeform 16"/>
          <p:cNvSpPr/>
          <p:nvPr/>
        </p:nvSpPr>
        <p:spPr>
          <a:xfrm>
            <a:off x="2517775" y="3357563"/>
            <a:ext cx="1770063" cy="1544637"/>
          </a:xfrm>
          <a:custGeom>
            <a:avLst/>
            <a:gdLst>
              <a:gd name="txL" fmla="*/ 0 w 1115"/>
              <a:gd name="txT" fmla="*/ 0 h 973"/>
              <a:gd name="txR" fmla="*/ 1115 w 1115"/>
              <a:gd name="txB" fmla="*/ 973 h 973"/>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15" h="973">
                <a:moveTo>
                  <a:pt x="0" y="812"/>
                </a:moveTo>
                <a:lnTo>
                  <a:pt x="312" y="321"/>
                </a:lnTo>
                <a:lnTo>
                  <a:pt x="879" y="0"/>
                </a:lnTo>
                <a:lnTo>
                  <a:pt x="1115" y="161"/>
                </a:lnTo>
                <a:lnTo>
                  <a:pt x="557" y="510"/>
                </a:lnTo>
                <a:lnTo>
                  <a:pt x="369" y="973"/>
                </a:lnTo>
              </a:path>
            </a:pathLst>
          </a:custGeom>
          <a:solidFill>
            <a:srgbClr val="FFFF00"/>
          </a:solidFill>
          <a:ln w="9525" cap="flat" cmpd="sng">
            <a:solidFill>
              <a:srgbClr val="FFFF00"/>
            </a:solidFill>
            <a:prstDash val="solid"/>
            <a:round/>
            <a:headEnd type="none" w="med" len="med"/>
            <a:tailEnd type="non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06" name="Freeform 17"/>
          <p:cNvSpPr/>
          <p:nvPr/>
        </p:nvSpPr>
        <p:spPr>
          <a:xfrm>
            <a:off x="4676775" y="3073400"/>
            <a:ext cx="1828800" cy="914400"/>
          </a:xfrm>
          <a:custGeom>
            <a:avLst/>
            <a:gdLst>
              <a:gd name="txL" fmla="*/ 0 w 1152"/>
              <a:gd name="txT" fmla="*/ 0 h 576"/>
              <a:gd name="txR" fmla="*/ 1152 w 1152"/>
              <a:gd name="txB" fmla="*/ 576 h 576"/>
            </a:gdLst>
            <a:ahLst/>
            <a:cxnLst>
              <a:cxn ang="0">
                <a:pos x="0" y="2147483647"/>
              </a:cxn>
              <a:cxn ang="0">
                <a:pos x="2147483647" y="2147483647"/>
              </a:cxn>
              <a:cxn ang="0">
                <a:pos x="2147483647" y="0"/>
              </a:cxn>
              <a:cxn ang="0">
                <a:pos x="2147483647" y="2147483647"/>
              </a:cxn>
              <a:cxn ang="0">
                <a:pos x="2147483647" y="2147483647"/>
              </a:cxn>
              <a:cxn ang="0">
                <a:pos x="2147483647" y="2147483647"/>
              </a:cxn>
            </a:cxnLst>
            <a:rect l="txL" t="txT" r="txR" b="txB"/>
            <a:pathLst>
              <a:path w="1152" h="576">
                <a:moveTo>
                  <a:pt x="0" y="444"/>
                </a:moveTo>
                <a:lnTo>
                  <a:pt x="321" y="236"/>
                </a:lnTo>
                <a:lnTo>
                  <a:pt x="1029" y="0"/>
                </a:lnTo>
                <a:lnTo>
                  <a:pt x="1152" y="66"/>
                </a:lnTo>
                <a:lnTo>
                  <a:pt x="501" y="377"/>
                </a:lnTo>
                <a:lnTo>
                  <a:pt x="170" y="576"/>
                </a:lnTo>
              </a:path>
            </a:pathLst>
          </a:custGeom>
          <a:solidFill>
            <a:srgbClr val="FFFF00"/>
          </a:solidFill>
          <a:ln w="9525" cap="flat" cmpd="sng">
            <a:solidFill>
              <a:srgbClr val="FFFF00"/>
            </a:solidFill>
            <a:prstDash val="solid"/>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07" name="Freeform 19"/>
          <p:cNvSpPr/>
          <p:nvPr/>
        </p:nvSpPr>
        <p:spPr>
          <a:xfrm>
            <a:off x="1739900" y="2628900"/>
            <a:ext cx="4646613" cy="2243138"/>
          </a:xfrm>
          <a:custGeom>
            <a:avLst/>
            <a:gdLst>
              <a:gd name="txL" fmla="*/ 0 w 2927"/>
              <a:gd name="txT" fmla="*/ 0 h 1413"/>
              <a:gd name="txR" fmla="*/ 2927 w 2927"/>
              <a:gd name="txB" fmla="*/ 1413 h 141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27" h="1413">
                <a:moveTo>
                  <a:pt x="18" y="1403"/>
                </a:moveTo>
                <a:cubicBezTo>
                  <a:pt x="9" y="1408"/>
                  <a:pt x="0" y="1413"/>
                  <a:pt x="65" y="1281"/>
                </a:cubicBezTo>
                <a:cubicBezTo>
                  <a:pt x="130" y="1149"/>
                  <a:pt x="214" y="819"/>
                  <a:pt x="405" y="610"/>
                </a:cubicBezTo>
                <a:cubicBezTo>
                  <a:pt x="596" y="401"/>
                  <a:pt x="950" y="50"/>
                  <a:pt x="1208" y="25"/>
                </a:cubicBezTo>
                <a:cubicBezTo>
                  <a:pt x="1466" y="0"/>
                  <a:pt x="1743" y="451"/>
                  <a:pt x="1954" y="459"/>
                </a:cubicBezTo>
                <a:cubicBezTo>
                  <a:pt x="2165" y="467"/>
                  <a:pt x="2311" y="135"/>
                  <a:pt x="2473" y="72"/>
                </a:cubicBezTo>
                <a:cubicBezTo>
                  <a:pt x="2635" y="9"/>
                  <a:pt x="2781" y="45"/>
                  <a:pt x="2927" y="81"/>
                </a:cubicBezTo>
              </a:path>
            </a:pathLst>
          </a:custGeom>
          <a:noFill/>
          <a:ln w="76200" cap="flat" cmpd="sng">
            <a:solidFill>
              <a:srgbClr val="FF0000"/>
            </a:solidFill>
            <a:prstDash val="dash"/>
            <a:round/>
            <a:headEnd type="none" w="med" len="med"/>
            <a:tailEnd type="triangle" w="med" len="med"/>
          </a:ln>
        </p:spPr>
        <p:txBody>
          <a:bodyPr wrap="none" anchor="ctr"/>
          <a:lstStyle/>
          <a:p>
            <a:pPr lvl="0"/>
            <a:endParaRPr sz="4400" b="1" dirty="0">
              <a:solidFill>
                <a:srgbClr val="0000FF"/>
              </a:solidFill>
              <a:latin typeface="Comic Sans MS" pitchFamily="66" charset="0"/>
              <a:ea typeface="Times" pitchFamily="18" charset="0"/>
            </a:endParaRPr>
          </a:p>
        </p:txBody>
      </p:sp>
      <p:sp>
        <p:nvSpPr>
          <p:cNvPr id="29708" name="AutoShape 20"/>
          <p:cNvSpPr/>
          <p:nvPr/>
        </p:nvSpPr>
        <p:spPr>
          <a:xfrm>
            <a:off x="3490913" y="4079875"/>
            <a:ext cx="1997075" cy="785813"/>
          </a:xfrm>
          <a:prstGeom prst="cloudCallout">
            <a:avLst>
              <a:gd name="adj1" fmla="val -62481"/>
              <a:gd name="adj2" fmla="val 80102"/>
            </a:avLst>
          </a:prstGeom>
          <a:noFill/>
          <a:ln w="38100" cap="flat" cmpd="sng">
            <a:solidFill>
              <a:srgbClr val="FF0066"/>
            </a:solidFill>
            <a:prstDash val="solid"/>
            <a:headEnd type="none" w="med" len="med"/>
            <a:tailEnd type="none" w="med" len="med"/>
          </a:ln>
        </p:spPr>
        <p:txBody>
          <a:bodyPr anchor="ctr">
            <a:spAutoFit/>
          </a:bodyPr>
          <a:lstStyle/>
          <a:p>
            <a:pPr lvl="0" algn="ctr"/>
            <a:r>
              <a:rPr lang="en-US" altLang="zh-CN" sz="2800" b="1" dirty="0">
                <a:solidFill>
                  <a:srgbClr val="FF3300"/>
                </a:solidFill>
                <a:latin typeface="Comic Sans MS" pitchFamily="66" charset="0"/>
                <a:ea typeface="Times" pitchFamily="18" charset="0"/>
              </a:rPr>
              <a:t>zzz…</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25,774232931,C:\BobC\_Mission\__Intel Software College\Courses\Penryn COmpiler VTune\IntegratedArchitectureTools\01 Integrated Hands on Architecture  Software Tools ver 1.32.ppc"/>
</p:tagLst>
</file>

<file path=ppt/tags/tag2.xml><?xml version="1.0" encoding="utf-8"?>
<p:tagLst xmlns:a="http://schemas.openxmlformats.org/drawingml/2006/main" xmlns:r="http://schemas.openxmlformats.org/officeDocument/2006/relationships" xmlns:p="http://schemas.openxmlformats.org/presentationml/2006/main">
  <p:tag name="PPSNARRATION" val="26,774232931,C:\BobC\_Mission\__Intel Software College\Courses\Penryn COmpiler VTune\IntegratedArchitectureTools\01 Integrated Hands on Architecture  Software Tools ver 1.32.ppc"/>
</p:tagLst>
</file>

<file path=ppt/tags/tag3.xml><?xml version="1.0" encoding="utf-8"?>
<p:tagLst xmlns:a="http://schemas.openxmlformats.org/drawingml/2006/main" xmlns:r="http://schemas.openxmlformats.org/officeDocument/2006/relationships" xmlns:p="http://schemas.openxmlformats.org/presentationml/2006/main">
  <p:tag name="PPSNARRATION" val="27,774232931,C:\BobC\_Mission\__Intel Software College\Courses\Penryn COmpiler VTune\IntegratedArchitectureTools\01 Integrated Hands on Architecture  Software Tools ver 1.32.p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223</TotalTime>
  <Words>2808</Words>
  <Application>Microsoft Macintosh PowerPoint</Application>
  <PresentationFormat>全屏显示(4:3)</PresentationFormat>
  <Paragraphs>433</Paragraphs>
  <Slides>46</Slides>
  <Notes>38</Notes>
  <HiddenSlides>0</HiddenSlides>
  <MMClips>0</MMClips>
  <ScaleCrop>false</ScaleCrop>
  <HeadingPairs>
    <vt:vector size="4" baseType="variant">
      <vt:variant>
        <vt:lpstr>主题</vt:lpstr>
      </vt:variant>
      <vt:variant>
        <vt:i4>2</vt:i4>
      </vt:variant>
      <vt:variant>
        <vt:lpstr>幻灯片标题</vt:lpstr>
      </vt:variant>
      <vt:variant>
        <vt:i4>46</vt:i4>
      </vt:variant>
    </vt:vector>
  </HeadingPairs>
  <TitlesOfParts>
    <vt:vector size="48" baseType="lpstr">
      <vt:lpstr>Office Theme</vt:lpstr>
      <vt:lpstr>Office Theme</vt:lpstr>
      <vt:lpstr>PowerPoint 演示文稿</vt:lpstr>
      <vt:lpstr>PowerPoint 演示文稿</vt:lpstr>
      <vt:lpstr>The Motivation for Mem Hierarchy</vt:lpstr>
      <vt:lpstr>Processor and Memory are Far Apart</vt:lpstr>
      <vt:lpstr>Reading from Memory</vt:lpstr>
      <vt:lpstr>Reading from Memory</vt:lpstr>
      <vt:lpstr>Reading from Memory</vt:lpstr>
      <vt:lpstr>Writing to Memory</vt:lpstr>
      <vt:lpstr>Writing to Memory</vt:lpstr>
      <vt:lpstr>Writing to Memory</vt:lpstr>
      <vt:lpstr>Cache: Reading from Memory</vt:lpstr>
      <vt:lpstr>Cache: Reading from Memory</vt:lpstr>
      <vt:lpstr>Cache: Reading from Memory</vt:lpstr>
      <vt:lpstr>Cache Hit</vt:lpstr>
      <vt:lpstr>Cache Hit</vt:lpstr>
      <vt:lpstr>Cache Miss</vt:lpstr>
      <vt:lpstr>Cache Miss</vt:lpstr>
      <vt:lpstr>Cache Miss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With a separated cache</vt:lpstr>
      <vt:lpstr>Advantages of Shared Cache – using Advanced Smart Cache® Technology</vt:lpstr>
      <vt:lpstr>False Sharing</vt:lpstr>
      <vt:lpstr>Avoiding False Sharing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Zhiwen Chan</cp:lastModifiedBy>
  <cp:revision>91</cp:revision>
  <dcterms:created xsi:type="dcterms:W3CDTF">2016-04-27T02:57:00Z</dcterms:created>
  <dcterms:modified xsi:type="dcterms:W3CDTF">2017-12-12T11:56:15Z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